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4" r:id="rId4"/>
    <p:sldId id="275" r:id="rId5"/>
    <p:sldId id="282" r:id="rId6"/>
    <p:sldId id="283" r:id="rId7"/>
    <p:sldId id="276" r:id="rId8"/>
    <p:sldId id="277" r:id="rId9"/>
    <p:sldId id="278" r:id="rId10"/>
    <p:sldId id="281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napToObjects="1" showGuides="1">
      <p:cViewPr varScale="1">
        <p:scale>
          <a:sx n="80" d="100"/>
          <a:sy n="80" d="100"/>
        </p:scale>
        <p:origin x="782" y="58"/>
      </p:cViewPr>
      <p:guideLst>
        <p:guide orient="horz" pos="215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580" y="731122"/>
            <a:ext cx="9341326" cy="1776861"/>
          </a:xfrm>
        </p:spPr>
        <p:txBody>
          <a:bodyPr>
            <a:normAutofit fontScale="90000"/>
          </a:bodyPr>
          <a:lstStyle/>
          <a:p>
            <a:r>
              <a:rPr lang="en-US" altLang="en-US" sz="311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Design and Implementation of an Intelligent Street Lighting System with Automated Illumination Control Based on Ambient Light and Environmental Conditions</a:t>
            </a:r>
            <a:br>
              <a:rPr lang="en-US" altLang="en-US" sz="311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en-US" sz="3110" b="1" u="sng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905" y="2398650"/>
            <a:ext cx="9189719" cy="4087368"/>
          </a:xfrm>
        </p:spPr>
        <p:txBody>
          <a:bodyPr>
            <a:normAutofit lnSpcReduction="1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HARSHIT (192312612)</a:t>
            </a:r>
          </a:p>
          <a:p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 Maheswari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kapileswar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ECA0803-Analog and Digital Communication for Cognitive Radio</a:t>
            </a:r>
          </a:p>
          <a:p>
            <a:endParaRPr lang="en-US" altLang="en-US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Institution: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SIMATS ENGINEERING</a:t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[13/08/2025]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"/>
          <p:cNvSpPr/>
          <p:nvPr>
            <p:custDataLst>
              <p:tags r:id="rId1"/>
            </p:custDataLst>
          </p:nvPr>
        </p:nvSpPr>
        <p:spPr>
          <a:xfrm>
            <a:off x="410845" y="1980565"/>
            <a:ext cx="10616565" cy="409511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92250" y="2235200"/>
            <a:ext cx="9058275" cy="1499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altLang="en-GB" sz="96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"/>
          <p:cNvSpPr/>
          <p:nvPr>
            <p:custDataLst>
              <p:tags r:id="rId1"/>
            </p:custDataLst>
          </p:nvPr>
        </p:nvSpPr>
        <p:spPr>
          <a:xfrm>
            <a:off x="410845" y="1980565"/>
            <a:ext cx="10616565" cy="409511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648C7-8228-D729-E890-25B1E3477F55}"/>
              </a:ext>
            </a:extLst>
          </p:cNvPr>
          <p:cNvSpPr txBox="1"/>
          <p:nvPr/>
        </p:nvSpPr>
        <p:spPr>
          <a:xfrm>
            <a:off x="781050" y="2171573"/>
            <a:ext cx="106299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street lights are lighting systems that turn on and off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ambient light levels.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can also include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timers and motion sensors to enhance efficiency.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conserving energy during daylight hours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contribute to sustainability.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improve safety and visibility for pedestrians and drivers at night.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Hardware Components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"/>
          <p:cNvSpPr/>
          <p:nvPr>
            <p:custDataLst>
              <p:tags r:id="rId1"/>
            </p:custDataLst>
          </p:nvPr>
        </p:nvSpPr>
        <p:spPr>
          <a:xfrm>
            <a:off x="410845" y="1980565"/>
            <a:ext cx="10616565" cy="409511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1769-F637-C685-9468-B3512C96CFB4}"/>
              </a:ext>
            </a:extLst>
          </p:cNvPr>
          <p:cNvSpPr txBox="1"/>
          <p:nvPr/>
        </p:nvSpPr>
        <p:spPr>
          <a:xfrm>
            <a:off x="2731136" y="1769811"/>
            <a:ext cx="7279640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 –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× IR Sensors –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proximity or obstacle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× LED Lights –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indicators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× LDR Module –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intensity sensing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 –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connections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Breadboard –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prototyping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–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power the circuit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Architecture / Configuration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"/>
          <p:cNvSpPr/>
          <p:nvPr>
            <p:custDataLst>
              <p:tags r:id="rId1"/>
            </p:custDataLst>
          </p:nvPr>
        </p:nvSpPr>
        <p:spPr>
          <a:xfrm>
            <a:off x="410845" y="1980565"/>
            <a:ext cx="10616565" cy="409511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9DC77-0464-CB87-33D6-DC23E42D15C0}"/>
              </a:ext>
            </a:extLst>
          </p:cNvPr>
          <p:cNvSpPr txBox="1"/>
          <p:nvPr/>
        </p:nvSpPr>
        <p:spPr>
          <a:xfrm>
            <a:off x="924910" y="1961272"/>
            <a:ext cx="10744201" cy="440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  Sensors: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sensors detect movement; LDR measures ambient light levels.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 processes inputs and controls lighting.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 Units: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LEDs switch ON/OFF or dim based on controller commands.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regulated power to all components.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 and breadboard used for prototyping and integration.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GB" b="1">
                <a:latin typeface="Times New Roman" panose="02020603050405020304" charset="0"/>
                <a:cs typeface="Times New Roman" panose="02020603050405020304" charset="0"/>
              </a:rPr>
              <a:t>Circuit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BCE84-4E1D-AEE2-26AE-928D36ADB0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209" t="10307" r="15133" b="9868"/>
          <a:stretch>
            <a:fillRect/>
          </a:stretch>
        </p:blipFill>
        <p:spPr>
          <a:xfrm>
            <a:off x="1668655" y="1251284"/>
            <a:ext cx="8854689" cy="52436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GB" b="1">
                <a:latin typeface="Times New Roman" panose="02020603050405020304" charset="0"/>
                <a:cs typeface="Times New Roman" panose="02020603050405020304" charset="0"/>
              </a:rPr>
              <a:t>Hardware Implementation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213F6-2817-7ED0-C9B9-7D5CB4861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711500" y="-1032471"/>
            <a:ext cx="4945463" cy="104754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Challenges and Solutions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"/>
          <p:cNvSpPr/>
          <p:nvPr>
            <p:custDataLst>
              <p:tags r:id="rId1"/>
            </p:custDataLst>
          </p:nvPr>
        </p:nvSpPr>
        <p:spPr>
          <a:xfrm>
            <a:off x="410845" y="1980565"/>
            <a:ext cx="10616565" cy="409511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E99A8-C3C2-FDEA-D0F0-659194B7906C}"/>
              </a:ext>
            </a:extLst>
          </p:cNvPr>
          <p:cNvSpPr txBox="1"/>
          <p:nvPr/>
        </p:nvSpPr>
        <p:spPr>
          <a:xfrm>
            <a:off x="732789" y="2097437"/>
            <a:ext cx="10849611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triggering from rain, dust, or small animals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Sensor calibration &amp; noise filtering.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interruptions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Backup with rechargeable batteries or solar panels.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visibility issues in fog/rain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Use higher-sensitivity or multiple sensor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limits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Modular design for easy expansion &amp; smart city integration.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"/>
          <p:cNvSpPr/>
          <p:nvPr>
            <p:custDataLst>
              <p:tags r:id="rId1"/>
            </p:custDataLst>
          </p:nvPr>
        </p:nvSpPr>
        <p:spPr>
          <a:xfrm>
            <a:off x="410845" y="1980565"/>
            <a:ext cx="10616565" cy="409511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591B6-F8CF-EABB-7410-121759860A2C}"/>
              </a:ext>
            </a:extLst>
          </p:cNvPr>
          <p:cNvSpPr txBox="1"/>
          <p:nvPr/>
        </p:nvSpPr>
        <p:spPr>
          <a:xfrm>
            <a:off x="856614" y="2108899"/>
            <a:ext cx="10616565" cy="3485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and rural street lighting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improves safety and visibility at night.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Highway and expressway illumination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ensures smooth traffic flow after dark.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and industrial area lighting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enhances security and reduces costs.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city projects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integrates with IoT for automated monitoring and control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46995E-0B2B-3703-8E8C-374D81E1AFE2}"/>
              </a:ext>
            </a:extLst>
          </p:cNvPr>
          <p:cNvSpPr txBox="1"/>
          <p:nvPr/>
        </p:nvSpPr>
        <p:spPr>
          <a:xfrm>
            <a:off x="924910" y="2345889"/>
            <a:ext cx="1049655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efficiency, safety, and sustainability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urban infrastructure through smart lighting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energy consumption and operational costs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utilizing advanced sensors and automation.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public safety and urban quality of life with  adaptive street lighting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smart city initiatives by offering scalable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innovative solutions for future urban challenges.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1390,3314131,3322270,3321480,3322992,3321630,3321466,3321350,3321680,3320391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1"/>
  <p:tag name="KSO_WM_DIAGRAM_VIRTUALLY_FRAME" val="{&quot;height&quot;:313.7013244628906,&quot;left&quot;:32.372946166992186,&quot;top&quot;:171.7993377685547,&quot;width&quot;:835.954107666015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1*l_h_f*1_1_1"/>
  <p:tag name="KSO_WM_TEMPLATE_CATEGORY" val="diagram"/>
  <p:tag name="KSO_WM_TEMPLATE_INDEX" val="20237932"/>
  <p:tag name="KSO_WM_UNIT_LAYERLEVEL" val="1_1_1"/>
  <p:tag name="KSO_WM_TAG_VERSION" val="3.0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1"/>
  <p:tag name="KSO_WM_DIAGRAM_VIRTUALLY_FRAME" val="{&quot;height&quot;:313.7013244628906,&quot;left&quot;:32.372946166992186,&quot;top&quot;:171.7993377685547,&quot;width&quot;:835.954107666015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1*l_h_f*1_1_1"/>
  <p:tag name="KSO_WM_TEMPLATE_CATEGORY" val="diagram"/>
  <p:tag name="KSO_WM_TEMPLATE_INDEX" val="20237932"/>
  <p:tag name="KSO_WM_UNIT_LAYERLEVEL" val="1_1_1"/>
  <p:tag name="KSO_WM_TAG_VERSION" val="3.0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1"/>
  <p:tag name="KSO_WM_DIAGRAM_VIRTUALLY_FRAME" val="{&quot;height&quot;:313.7013244628906,&quot;left&quot;:32.372946166992186,&quot;top&quot;:171.7993377685547,&quot;width&quot;:835.954107666015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1*l_h_f*1_1_1"/>
  <p:tag name="KSO_WM_TEMPLATE_CATEGORY" val="diagram"/>
  <p:tag name="KSO_WM_TEMPLATE_INDEX" val="20237932"/>
  <p:tag name="KSO_WM_UNIT_LAYERLEVEL" val="1_1_1"/>
  <p:tag name="KSO_WM_TAG_VERSION" val="3.0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1"/>
  <p:tag name="KSO_WM_DIAGRAM_VIRTUALLY_FRAME" val="{&quot;height&quot;:313.7013244628906,&quot;left&quot;:32.372946166992186,&quot;top&quot;:171.7993377685547,&quot;width&quot;:835.954107666015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1*l_h_f*1_1_1"/>
  <p:tag name="KSO_WM_TEMPLATE_CATEGORY" val="diagram"/>
  <p:tag name="KSO_WM_TEMPLATE_INDEX" val="20237932"/>
  <p:tag name="KSO_WM_UNIT_LAYERLEVEL" val="1_1_1"/>
  <p:tag name="KSO_WM_TAG_VERSION" val="3.0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1"/>
  <p:tag name="KSO_WM_DIAGRAM_VIRTUALLY_FRAME" val="{&quot;height&quot;:313.7013244628906,&quot;left&quot;:32.372946166992186,&quot;top&quot;:171.7993377685547,&quot;width&quot;:835.954107666015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1*l_h_f*1_1_1"/>
  <p:tag name="KSO_WM_TEMPLATE_CATEGORY" val="diagram"/>
  <p:tag name="KSO_WM_TEMPLATE_INDEX" val="20237932"/>
  <p:tag name="KSO_WM_UNIT_LAYERLEVEL" val="1_1_1"/>
  <p:tag name="KSO_WM_TAG_VERSION" val="3.0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1"/>
  <p:tag name="KSO_WM_DIAGRAM_VIRTUALLY_FRAME" val="{&quot;height&quot;:313.7013244628906,&quot;left&quot;:32.372946166992186,&quot;top&quot;:171.7993377685547,&quot;width&quot;:835.954107666015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2_1*l_h_f*1_1_1"/>
  <p:tag name="KSO_WM_TEMPLATE_CATEGORY" val="diagram"/>
  <p:tag name="KSO_WM_TEMPLATE_INDEX" val="20237932"/>
  <p:tag name="KSO_WM_UNIT_LAYERLEVEL" val="1_1_1"/>
  <p:tag name="KSO_WM_TAG_VERSION" val="3.0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401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Default Design</vt:lpstr>
      <vt:lpstr> Design and Implementation of an Intelligent Street Lighting System with Automated Illumination Control Based on Ambient Light and Environmental Conditions </vt:lpstr>
      <vt:lpstr>Introduction</vt:lpstr>
      <vt:lpstr>Hardware Components</vt:lpstr>
      <vt:lpstr>Architecture / Configuration</vt:lpstr>
      <vt:lpstr>Circuit Diagram</vt:lpstr>
      <vt:lpstr>Hardware Implementation</vt:lpstr>
      <vt:lpstr>Challenges and Solutions</vt:lpstr>
      <vt:lpstr>Application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creator>sankar</dc:creator>
  <dc:description>generated using python-pptx</dc:description>
  <cp:lastModifiedBy>Harshit Settipalli</cp:lastModifiedBy>
  <cp:revision>20</cp:revision>
  <dcterms:created xsi:type="dcterms:W3CDTF">2013-01-27T09:14:00Z</dcterms:created>
  <dcterms:modified xsi:type="dcterms:W3CDTF">2025-08-12T15:57:25Z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7203DFB8C23B4CB1AF6DA08FC5160339_12</vt:lpwstr>
  </property>
  <property fmtid="{D5CDD505-2E9C-101B-9397-08002B2CF9AE}" pid="3" name="KSOProductBuildVer">
    <vt:lpwstr>2057-12.2.0.19821</vt:lpwstr>
  </property>
</Properties>
</file>