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288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iX7c7JAiP2so2PYevHkRcTpDlwsg=="/>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6:notes"/>
          <p:cNvSpPr>
            <a:spLocks noGrp="1" noRot="1" noChangeAspect="1"/>
          </p:cNvSpPr>
          <p:nvPr>
            <p:ph type="sldImg" idx="2"/>
          </p:nvPr>
        </p:nvSpPr>
        <p:spPr>
          <a:xfrm>
            <a:off x="1588" y="0"/>
            <a:ext cx="1587" cy="158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67" name="Google Shape;167;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4c693c5aa8_0_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4c693c5aa8_0_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g24c693c5aa8_0_4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4c693c5aa8_0_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4c693c5aa8_0_5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g24c693c5aa8_0_5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4c693c5aa8_0_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24c693c5aa8_0_6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g24c693c5aa8_0_6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4c693c5aa8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4c693c5aa8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g24c693c5aa8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4c693c5aa8_0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4c693c5aa8_0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g24c693c5aa8_0_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4c693c5aa8_0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4c693c5aa8_0_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24c693c5aa8_0_1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4c693c5aa8_0_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4c693c5aa8_0_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g24c693c5aa8_0_1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4c693c5aa8_0_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4c693c5aa8_0_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g24c693c5aa8_0_2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4c693c5aa8_0_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4c693c5aa8_0_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g24c693c5aa8_0_3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4c693c5aa8_0_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4c693c5aa8_0_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g24c693c5aa8_0_4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7"/>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6"/>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7"/>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7"/>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9"/>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9"/>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0"/>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20"/>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2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2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2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4"/>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24"/>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5"/>
          <p:cNvSpPr>
            <a:spLocks noGrp="1"/>
          </p:cNvSpPr>
          <p:nvPr>
            <p:ph type="pic" idx="2"/>
          </p:nvPr>
        </p:nvSpPr>
        <p:spPr>
          <a:xfrm>
            <a:off x="1792288" y="612775"/>
            <a:ext cx="5486400" cy="4114800"/>
          </a:xfrm>
          <a:prstGeom prst="rect">
            <a:avLst/>
          </a:prstGeom>
          <a:noFill/>
          <a:ln>
            <a:noFill/>
          </a:ln>
        </p:spPr>
      </p:sp>
      <p:sp>
        <p:nvSpPr>
          <p:cNvPr id="68" name="Google Shape;68;p2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Hibernate_cache</a:t>
            </a:r>
            <a:endParaRPr/>
          </a:p>
        </p:txBody>
      </p:sp>
      <p:sp>
        <p:nvSpPr>
          <p:cNvPr id="89" name="Google Shape;89;p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888888"/>
              </a:buClr>
              <a:buSzPts val="3200"/>
              <a:buNone/>
            </a:pP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152" name="Google Shape;152;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Hibernate caching improves the performance of the application by pooling the object in the cache. </a:t>
            </a:r>
            <a:endParaRPr/>
          </a:p>
          <a:p>
            <a:pPr marL="342900" lvl="0" indent="-342900" algn="l" rtl="0">
              <a:spcBef>
                <a:spcPts val="640"/>
              </a:spcBef>
              <a:spcAft>
                <a:spcPts val="0"/>
              </a:spcAft>
              <a:buClr>
                <a:schemeClr val="dk1"/>
              </a:buClr>
              <a:buSzPts val="3200"/>
              <a:buChar char="•"/>
            </a:pPr>
            <a:r>
              <a:rPr lang="en-US"/>
              <a:t>It is useful when we have to fetch the same data multiple times.</a:t>
            </a:r>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158" name="Google Shape;158;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None/>
            </a:pPr>
            <a:endParaRPr/>
          </a:p>
          <a:p>
            <a:pPr marL="0" lvl="0" indent="0" algn="l" rtl="0">
              <a:spcBef>
                <a:spcPts val="640"/>
              </a:spcBef>
              <a:spcAft>
                <a:spcPts val="0"/>
              </a:spcAft>
              <a:buClr>
                <a:schemeClr val="dk1"/>
              </a:buClr>
              <a:buSzPts val="3200"/>
              <a:buNone/>
            </a:pPr>
            <a:r>
              <a:rPr lang="en-US"/>
              <a:t>There are mainly two types of caching:</a:t>
            </a:r>
            <a:endParaRPr/>
          </a:p>
          <a:p>
            <a:pPr marL="342900" lvl="0" indent="-342900" algn="l" rtl="0">
              <a:spcBef>
                <a:spcPts val="640"/>
              </a:spcBef>
              <a:spcAft>
                <a:spcPts val="0"/>
              </a:spcAft>
              <a:buClr>
                <a:schemeClr val="dk1"/>
              </a:buClr>
              <a:buSzPts val="3200"/>
              <a:buChar char="•"/>
            </a:pPr>
            <a:r>
              <a:rPr lang="en-US"/>
              <a:t> first level cache </a:t>
            </a:r>
            <a:endParaRPr/>
          </a:p>
          <a:p>
            <a:pPr marL="342900" lvl="0" indent="-342900" algn="l" rtl="0">
              <a:spcBef>
                <a:spcPts val="640"/>
              </a:spcBef>
              <a:spcAft>
                <a:spcPts val="0"/>
              </a:spcAft>
              <a:buClr>
                <a:schemeClr val="dk1"/>
              </a:buClr>
              <a:buSzPts val="3200"/>
              <a:buChar char="•"/>
            </a:pPr>
            <a:r>
              <a:rPr lang="en-US"/>
              <a:t>second level cache.</a:t>
            </a:r>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First Level Cache</a:t>
            </a:r>
            <a:endParaRPr/>
          </a:p>
        </p:txBody>
      </p:sp>
      <p:sp>
        <p:nvSpPr>
          <p:cNvPr id="164" name="Google Shape;164;p5"/>
          <p:cNvSpPr txBox="1">
            <a:spLocks noGrp="1"/>
          </p:cNvSpPr>
          <p:nvPr>
            <p:ph type="body" idx="1"/>
          </p:nvPr>
        </p:nvSpPr>
        <p:spPr>
          <a:xfrm>
            <a:off x="457200" y="1600200"/>
            <a:ext cx="8522400" cy="45261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Session object holds the first level cache data. It is enabled by default. </a:t>
            </a:r>
            <a:endParaRPr/>
          </a:p>
          <a:p>
            <a:pPr marL="342900" lvl="0" indent="-342900" algn="l" rtl="0">
              <a:spcBef>
                <a:spcPts val="640"/>
              </a:spcBef>
              <a:spcAft>
                <a:spcPts val="0"/>
              </a:spcAft>
              <a:buClr>
                <a:schemeClr val="dk1"/>
              </a:buClr>
              <a:buSzPts val="3200"/>
              <a:buChar char="•"/>
            </a:pPr>
            <a:r>
              <a:rPr lang="en-US"/>
              <a:t>The first level cache data will not be available to entire application. </a:t>
            </a:r>
            <a:endParaRPr/>
          </a:p>
          <a:p>
            <a:pPr marL="342900" lvl="0" indent="-342900" algn="l" rtl="0">
              <a:spcBef>
                <a:spcPts val="640"/>
              </a:spcBef>
              <a:spcAft>
                <a:spcPts val="0"/>
              </a:spcAft>
              <a:buClr>
                <a:schemeClr val="dk1"/>
              </a:buClr>
              <a:buSzPts val="3200"/>
              <a:buChar char="•"/>
            </a:pPr>
            <a:r>
              <a:rPr lang="en-US"/>
              <a:t>An application can use many session object.</a:t>
            </a:r>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First-level cache</a:t>
            </a:r>
            <a:r>
              <a:rPr lang="en-US"/>
              <a:t> :</a:t>
            </a:r>
            <a:endParaRPr/>
          </a:p>
        </p:txBody>
      </p:sp>
      <p:sp>
        <p:nvSpPr>
          <p:cNvPr id="170" name="Google Shape;170;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chemeClr val="dk1"/>
              </a:buClr>
              <a:buSzPts val="2800"/>
              <a:buChar char="•"/>
            </a:pPr>
            <a:r>
              <a:rPr lang="en-US" sz="2800"/>
              <a:t>   It represents the default cache used by Hibernate Session object while interacting with the database. </a:t>
            </a:r>
            <a:endParaRPr sz="2800"/>
          </a:p>
          <a:p>
            <a:pPr marL="342900" lvl="0" indent="-342900" algn="l" rtl="0">
              <a:spcBef>
                <a:spcPts val="560"/>
              </a:spcBef>
              <a:spcAft>
                <a:spcPts val="0"/>
              </a:spcAft>
              <a:buClr>
                <a:schemeClr val="dk1"/>
              </a:buClr>
              <a:buSzPts val="2800"/>
              <a:buChar char="•"/>
            </a:pPr>
            <a:r>
              <a:rPr lang="en-US" sz="2800"/>
              <a:t>   It is also called as session cache and caches objects within the current session.</a:t>
            </a:r>
            <a:endParaRPr/>
          </a:p>
          <a:p>
            <a:pPr marL="342900" lvl="0" indent="-342900" algn="l" rtl="0">
              <a:spcBef>
                <a:spcPts val="560"/>
              </a:spcBef>
              <a:spcAft>
                <a:spcPts val="0"/>
              </a:spcAft>
              <a:buClr>
                <a:schemeClr val="dk1"/>
              </a:buClr>
              <a:buSzPts val="2800"/>
              <a:buChar char="•"/>
            </a:pPr>
            <a:r>
              <a:rPr lang="en-US" sz="2800"/>
              <a:t>   All requests from the Session object to the database must pass through the first-level cache or session cache. </a:t>
            </a:r>
            <a:endParaRPr sz="2800"/>
          </a:p>
          <a:p>
            <a:pPr marL="342900" lvl="0" indent="-342900" algn="l" rtl="0">
              <a:spcBef>
                <a:spcPts val="560"/>
              </a:spcBef>
              <a:spcAft>
                <a:spcPts val="0"/>
              </a:spcAft>
              <a:buClr>
                <a:schemeClr val="dk1"/>
              </a:buClr>
              <a:buSzPts val="2800"/>
              <a:buChar char="•"/>
            </a:pPr>
            <a:r>
              <a:rPr lang="en-US" sz="2800"/>
              <a:t> One must note that the first-level cache is available with the session object until the Session object is live.</a:t>
            </a:r>
            <a:endParaRPr/>
          </a:p>
          <a:p>
            <a:pPr marL="342900" lvl="0" indent="-165100" algn="l" rtl="0">
              <a:spcBef>
                <a:spcPts val="560"/>
              </a:spcBef>
              <a:spcAft>
                <a:spcPts val="0"/>
              </a:spcAft>
              <a:buClr>
                <a:schemeClr val="dk1"/>
              </a:buClr>
              <a:buSzPts val="2800"/>
              <a:buNone/>
            </a:pPr>
            <a:endParaRPr sz="280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Second Level Cache</a:t>
            </a:r>
            <a:endParaRPr/>
          </a:p>
        </p:txBody>
      </p:sp>
      <p:sp>
        <p:nvSpPr>
          <p:cNvPr id="176" name="Google Shape;176;p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SessionFactory object holds the second level cache data. </a:t>
            </a:r>
            <a:endParaRPr/>
          </a:p>
          <a:p>
            <a:pPr marL="342900" lvl="0" indent="-342900" algn="l" rtl="0">
              <a:spcBef>
                <a:spcPts val="640"/>
              </a:spcBef>
              <a:spcAft>
                <a:spcPts val="0"/>
              </a:spcAft>
              <a:buClr>
                <a:schemeClr val="dk1"/>
              </a:buClr>
              <a:buSzPts val="3200"/>
              <a:buChar char="•"/>
            </a:pPr>
            <a:r>
              <a:rPr lang="en-US"/>
              <a:t>The data stored in the second level cache will be available to entire application.  </a:t>
            </a:r>
            <a:endParaRPr/>
          </a:p>
          <a:p>
            <a:pPr marL="342900" lvl="0" indent="-342900" algn="l" rtl="0">
              <a:spcBef>
                <a:spcPts val="640"/>
              </a:spcBef>
              <a:spcAft>
                <a:spcPts val="0"/>
              </a:spcAft>
              <a:buClr>
                <a:schemeClr val="dk1"/>
              </a:buClr>
              <a:buSzPts val="3200"/>
              <a:buChar char="•"/>
            </a:pPr>
            <a:r>
              <a:rPr lang="en-US"/>
              <a:t>One of the common second-level cache providers is </a:t>
            </a:r>
            <a:r>
              <a:rPr lang="en-US" i="1"/>
              <a:t>EhCache</a:t>
            </a:r>
            <a:r>
              <a:rPr lang="en-US"/>
              <a:t>.</a:t>
            </a:r>
            <a:endParaRPr/>
          </a:p>
          <a:p>
            <a:pPr marL="342900" lvl="0" indent="-139700" algn="l" rtl="0">
              <a:spcBef>
                <a:spcPts val="640"/>
              </a:spcBef>
              <a:spcAft>
                <a:spcPts val="0"/>
              </a:spcAft>
              <a:buClr>
                <a:schemeClr val="dk1"/>
              </a:buClr>
              <a:buSzPts val="3200"/>
              <a:buNone/>
            </a:pPr>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24c693c5aa8_0_47"/>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Hibernate.cfg.xml</a:t>
            </a:r>
            <a:endParaRPr/>
          </a:p>
        </p:txBody>
      </p:sp>
      <p:sp>
        <p:nvSpPr>
          <p:cNvPr id="183" name="Google Shape;183;g24c693c5aa8_0_47"/>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rmAutofit/>
          </a:bodyPr>
          <a:lstStyle/>
          <a:p>
            <a:pPr marL="0" lvl="0" indent="0" algn="l" rtl="0">
              <a:lnSpc>
                <a:spcPct val="90000"/>
              </a:lnSpc>
              <a:spcBef>
                <a:spcPts val="360"/>
              </a:spcBef>
              <a:spcAft>
                <a:spcPts val="0"/>
              </a:spcAft>
              <a:buClr>
                <a:schemeClr val="dk1"/>
              </a:buClr>
              <a:buSzPts val="1100"/>
              <a:buFont typeface="Arial"/>
              <a:buNone/>
            </a:pPr>
            <a:r>
              <a:rPr lang="en-US" sz="2100"/>
              <a:t>&lt;property name="hibernate.cache.use_second_level_cache"&gt;true&lt;/property&gt; </a:t>
            </a:r>
            <a:endParaRPr sz="2100"/>
          </a:p>
          <a:p>
            <a:pPr marL="0" lvl="0" indent="0" algn="l" rtl="0">
              <a:lnSpc>
                <a:spcPct val="90000"/>
              </a:lnSpc>
              <a:spcBef>
                <a:spcPts val="360"/>
              </a:spcBef>
              <a:spcAft>
                <a:spcPts val="0"/>
              </a:spcAft>
              <a:buClr>
                <a:schemeClr val="dk1"/>
              </a:buClr>
              <a:buSzPts val="1100"/>
              <a:buFont typeface="Arial"/>
              <a:buNone/>
            </a:pPr>
            <a:r>
              <a:rPr lang="en-US" sz="2100"/>
              <a:t>&lt;property name="hibernate.cache.region.factory_class"&gt;org.hibernate.cache.ehcache.EhCacheRegionFactory&lt;/property&gt;</a:t>
            </a:r>
            <a:endParaRPr sz="2100"/>
          </a:p>
          <a:p>
            <a:pPr marL="0" lvl="0" indent="0" algn="l" rtl="0">
              <a:lnSpc>
                <a:spcPct val="90000"/>
              </a:lnSpc>
              <a:spcBef>
                <a:spcPts val="360"/>
              </a:spcBef>
              <a:spcAft>
                <a:spcPts val="0"/>
              </a:spcAft>
              <a:buClr>
                <a:schemeClr val="dk1"/>
              </a:buClr>
              <a:buSzPts val="1100"/>
              <a:buFont typeface="Arial"/>
              <a:buNone/>
            </a:pPr>
            <a:endParaRPr sz="2100"/>
          </a:p>
          <a:p>
            <a:pPr marL="0" lvl="0" indent="0" algn="l" rtl="0">
              <a:lnSpc>
                <a:spcPct val="90000"/>
              </a:lnSpc>
              <a:spcBef>
                <a:spcPts val="360"/>
              </a:spcBef>
              <a:spcAft>
                <a:spcPts val="0"/>
              </a:spcAft>
              <a:buNone/>
            </a:pPr>
            <a:endParaRPr sz="210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Hibernate Second Level Cache</a:t>
            </a:r>
            <a:endParaRPr/>
          </a:p>
        </p:txBody>
      </p:sp>
      <p:sp>
        <p:nvSpPr>
          <p:cNvPr id="189" name="Google Shape;189;p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b="1"/>
              <a:t>Hibernate second level cache</a:t>
            </a:r>
            <a:r>
              <a:rPr lang="en-US"/>
              <a:t> uses </a:t>
            </a:r>
            <a:r>
              <a:rPr lang="en-US" i="1"/>
              <a:t>a common cache for all the session object of a session factory</a:t>
            </a:r>
            <a:r>
              <a:rPr lang="en-US"/>
              <a:t>.</a:t>
            </a:r>
            <a:endParaRPr/>
          </a:p>
          <a:p>
            <a:pPr marL="342900" lvl="0" indent="-342900" algn="l" rtl="0">
              <a:spcBef>
                <a:spcPts val="640"/>
              </a:spcBef>
              <a:spcAft>
                <a:spcPts val="0"/>
              </a:spcAft>
              <a:buClr>
                <a:schemeClr val="dk1"/>
              </a:buClr>
              <a:buSzPts val="3200"/>
              <a:buChar char="•"/>
            </a:pPr>
            <a:r>
              <a:rPr lang="en-US"/>
              <a:t> It is useful if you have multiple session objects from a session factory.</a:t>
            </a:r>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195" name="Google Shape;195;p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b="1"/>
              <a:t>SessionFactory</a:t>
            </a:r>
            <a:r>
              <a:rPr lang="en-US"/>
              <a:t> holds the second level cache data. It is global for all the session objects and not enabled by default.</a:t>
            </a:r>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g24c693c5aa8_0_54"/>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Example </a:t>
            </a:r>
            <a:endParaRPr/>
          </a:p>
        </p:txBody>
      </p:sp>
      <p:sp>
        <p:nvSpPr>
          <p:cNvPr id="202" name="Google Shape;202;g24c693c5aa8_0_54"/>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rmAutofit/>
          </a:bodyPr>
          <a:lstStyle/>
          <a:p>
            <a:pPr marL="0" marR="139700" lvl="0" indent="0" algn="l" rtl="0">
              <a:lnSpc>
                <a:spcPct val="120000"/>
              </a:lnSpc>
              <a:spcBef>
                <a:spcPts val="0"/>
              </a:spcBef>
              <a:spcAft>
                <a:spcPts val="0"/>
              </a:spcAft>
              <a:buClr>
                <a:schemeClr val="dk1"/>
              </a:buClr>
              <a:buSzPts val="1100"/>
              <a:buFont typeface="Arial"/>
              <a:buNone/>
            </a:pPr>
            <a:r>
              <a:rPr lang="en-US" sz="1500">
                <a:solidFill>
                  <a:srgbClr val="808080"/>
                </a:solidFill>
                <a:highlight>
                  <a:srgbClr val="FFFFFF"/>
                </a:highlight>
                <a:latin typeface="Courier New"/>
                <a:ea typeface="Courier New"/>
                <a:cs typeface="Courier New"/>
                <a:sym typeface="Courier New"/>
              </a:rPr>
              <a:t>@Entity</a:t>
            </a:r>
            <a:endParaRPr sz="1500">
              <a:solidFill>
                <a:srgbClr val="808080"/>
              </a:solidFill>
              <a:highlight>
                <a:srgbClr val="FFFFFF"/>
              </a:highlight>
              <a:latin typeface="Courier New"/>
              <a:ea typeface="Courier New"/>
              <a:cs typeface="Courier New"/>
              <a:sym typeface="Courier New"/>
            </a:endParaRPr>
          </a:p>
          <a:p>
            <a:pPr marL="0" marR="139700" lvl="0" indent="0" algn="l" rtl="0">
              <a:lnSpc>
                <a:spcPct val="120000"/>
              </a:lnSpc>
              <a:spcBef>
                <a:spcPts val="0"/>
              </a:spcBef>
              <a:spcAft>
                <a:spcPts val="0"/>
              </a:spcAft>
              <a:buClr>
                <a:schemeClr val="dk1"/>
              </a:buClr>
              <a:buSzPts val="1100"/>
              <a:buFont typeface="Arial"/>
              <a:buNone/>
            </a:pPr>
            <a:r>
              <a:rPr lang="en-US" sz="1500">
                <a:solidFill>
                  <a:srgbClr val="808080"/>
                </a:solidFill>
                <a:highlight>
                  <a:srgbClr val="FFFFFF"/>
                </a:highlight>
                <a:latin typeface="Courier New"/>
                <a:ea typeface="Courier New"/>
                <a:cs typeface="Courier New"/>
                <a:sym typeface="Courier New"/>
              </a:rPr>
              <a:t>@Cacheable</a:t>
            </a:r>
            <a:endParaRPr sz="1500">
              <a:solidFill>
                <a:srgbClr val="808080"/>
              </a:solidFill>
              <a:highlight>
                <a:srgbClr val="FFFFFF"/>
              </a:highlight>
              <a:latin typeface="Courier New"/>
              <a:ea typeface="Courier New"/>
              <a:cs typeface="Courier New"/>
              <a:sym typeface="Courier New"/>
            </a:endParaRPr>
          </a:p>
          <a:p>
            <a:pPr marL="0" marR="139700" lvl="0" indent="0" algn="l" rtl="0">
              <a:lnSpc>
                <a:spcPct val="120000"/>
              </a:lnSpc>
              <a:spcBef>
                <a:spcPts val="0"/>
              </a:spcBef>
              <a:spcAft>
                <a:spcPts val="0"/>
              </a:spcAft>
              <a:buClr>
                <a:schemeClr val="dk1"/>
              </a:buClr>
              <a:buSzPts val="1100"/>
              <a:buFont typeface="Arial"/>
              <a:buNone/>
            </a:pPr>
            <a:r>
              <a:rPr lang="en-US" sz="1500">
                <a:solidFill>
                  <a:srgbClr val="808080"/>
                </a:solidFill>
                <a:highlight>
                  <a:srgbClr val="FFFFFF"/>
                </a:highlight>
                <a:latin typeface="Courier New"/>
                <a:ea typeface="Courier New"/>
                <a:cs typeface="Courier New"/>
                <a:sym typeface="Courier New"/>
              </a:rPr>
              <a:t>@Cache</a:t>
            </a:r>
            <a:r>
              <a:rPr lang="en-US" sz="1500">
                <a:highlight>
                  <a:srgbClr val="FFFFFF"/>
                </a:highlight>
                <a:latin typeface="Courier New"/>
                <a:ea typeface="Courier New"/>
                <a:cs typeface="Courier New"/>
                <a:sym typeface="Courier New"/>
              </a:rPr>
              <a:t>(usage = CacheConcurrencyStrategy.READ_WRITE, region=</a:t>
            </a:r>
            <a:r>
              <a:rPr lang="en-US" sz="1500">
                <a:solidFill>
                  <a:srgbClr val="0000FF"/>
                </a:solidFill>
                <a:highlight>
                  <a:srgbClr val="FFFFFF"/>
                </a:highlight>
                <a:latin typeface="Courier New"/>
                <a:ea typeface="Courier New"/>
                <a:cs typeface="Courier New"/>
                <a:sym typeface="Courier New"/>
              </a:rPr>
              <a:t>"myEntityCache"</a:t>
            </a:r>
            <a:r>
              <a:rPr lang="en-US" sz="1500">
                <a:highlight>
                  <a:srgbClr val="FFFFFF"/>
                </a:highlight>
                <a:latin typeface="Courier New"/>
                <a:ea typeface="Courier New"/>
                <a:cs typeface="Courier New"/>
                <a:sym typeface="Courier New"/>
              </a:rPr>
              <a:t>)</a:t>
            </a:r>
            <a:endParaRPr sz="1500">
              <a:highlight>
                <a:srgbClr val="FFFFFF"/>
              </a:highlight>
              <a:latin typeface="Courier New"/>
              <a:ea typeface="Courier New"/>
              <a:cs typeface="Courier New"/>
              <a:sym typeface="Courier New"/>
            </a:endParaRPr>
          </a:p>
          <a:p>
            <a:pPr marL="0" marR="139700" lvl="0" indent="0" algn="l" rtl="0">
              <a:lnSpc>
                <a:spcPct val="120000"/>
              </a:lnSpc>
              <a:spcBef>
                <a:spcPts val="0"/>
              </a:spcBef>
              <a:spcAft>
                <a:spcPts val="0"/>
              </a:spcAft>
              <a:buClr>
                <a:schemeClr val="dk1"/>
              </a:buClr>
              <a:buSzPts val="1100"/>
              <a:buFont typeface="Arial"/>
              <a:buNone/>
            </a:pPr>
            <a:r>
              <a:rPr lang="en-US" sz="1500" b="1">
                <a:solidFill>
                  <a:srgbClr val="006699"/>
                </a:solidFill>
                <a:highlight>
                  <a:srgbClr val="FFFFFF"/>
                </a:highlight>
                <a:latin typeface="Courier New"/>
                <a:ea typeface="Courier New"/>
                <a:cs typeface="Courier New"/>
                <a:sym typeface="Courier New"/>
              </a:rPr>
              <a:t>public</a:t>
            </a:r>
            <a:r>
              <a:rPr lang="en-US" sz="1500">
                <a:solidFill>
                  <a:srgbClr val="273239"/>
                </a:solidFill>
                <a:highlight>
                  <a:srgbClr val="FFFFFF"/>
                </a:highlight>
                <a:latin typeface="Courier New"/>
                <a:ea typeface="Courier New"/>
                <a:cs typeface="Courier New"/>
                <a:sym typeface="Courier New"/>
              </a:rPr>
              <a:t> </a:t>
            </a:r>
            <a:r>
              <a:rPr lang="en-US" sz="1500" b="1">
                <a:solidFill>
                  <a:srgbClr val="006699"/>
                </a:solidFill>
                <a:highlight>
                  <a:srgbClr val="FFFFFF"/>
                </a:highlight>
                <a:latin typeface="Courier New"/>
                <a:ea typeface="Courier New"/>
                <a:cs typeface="Courier New"/>
                <a:sym typeface="Courier New"/>
              </a:rPr>
              <a:t>class</a:t>
            </a:r>
            <a:r>
              <a:rPr lang="en-US" sz="1500">
                <a:solidFill>
                  <a:srgbClr val="273239"/>
                </a:solidFill>
                <a:highlight>
                  <a:srgbClr val="FFFFFF"/>
                </a:highlight>
                <a:latin typeface="Courier New"/>
                <a:ea typeface="Courier New"/>
                <a:cs typeface="Courier New"/>
                <a:sym typeface="Courier New"/>
              </a:rPr>
              <a:t> </a:t>
            </a:r>
            <a:r>
              <a:rPr lang="en-US" sz="1500">
                <a:highlight>
                  <a:srgbClr val="FFFFFF"/>
                </a:highlight>
                <a:latin typeface="Courier New"/>
                <a:ea typeface="Courier New"/>
                <a:cs typeface="Courier New"/>
                <a:sym typeface="Courier New"/>
              </a:rPr>
              <a:t>MyEntity {</a:t>
            </a:r>
            <a:endParaRPr sz="1500">
              <a:highlight>
                <a:srgbClr val="FFFFFF"/>
              </a:highlight>
              <a:latin typeface="Courier New"/>
              <a:ea typeface="Courier New"/>
              <a:cs typeface="Courier New"/>
              <a:sym typeface="Courier New"/>
            </a:endParaRPr>
          </a:p>
          <a:p>
            <a:pPr marL="0" marR="139700" lvl="0" indent="0" algn="l" rtl="0">
              <a:lnSpc>
                <a:spcPct val="120000"/>
              </a:lnSpc>
              <a:spcBef>
                <a:spcPts val="0"/>
              </a:spcBef>
              <a:spcAft>
                <a:spcPts val="0"/>
              </a:spcAft>
              <a:buClr>
                <a:schemeClr val="dk1"/>
              </a:buClr>
              <a:buSzPts val="1100"/>
              <a:buFont typeface="Arial"/>
              <a:buNone/>
            </a:pPr>
            <a:r>
              <a:rPr lang="en-US" sz="1500">
                <a:solidFill>
                  <a:srgbClr val="273239"/>
                </a:solidFill>
                <a:highlight>
                  <a:srgbClr val="FFFFFF"/>
                </a:highlight>
                <a:latin typeface="Courier New"/>
                <a:ea typeface="Courier New"/>
                <a:cs typeface="Courier New"/>
                <a:sym typeface="Courier New"/>
              </a:rPr>
              <a:t>    </a:t>
            </a:r>
            <a:r>
              <a:rPr lang="en-US" sz="1500">
                <a:solidFill>
                  <a:srgbClr val="008200"/>
                </a:solidFill>
                <a:highlight>
                  <a:srgbClr val="FFFFFF"/>
                </a:highlight>
                <a:latin typeface="Courier New"/>
                <a:ea typeface="Courier New"/>
                <a:cs typeface="Courier New"/>
                <a:sym typeface="Courier New"/>
              </a:rPr>
              <a:t>// ...</a:t>
            </a:r>
            <a:endParaRPr sz="1500">
              <a:solidFill>
                <a:srgbClr val="008200"/>
              </a:solidFill>
              <a:highlight>
                <a:srgbClr val="FFFFFF"/>
              </a:highlight>
              <a:latin typeface="Courier New"/>
              <a:ea typeface="Courier New"/>
              <a:cs typeface="Courier New"/>
              <a:sym typeface="Courier New"/>
            </a:endParaRPr>
          </a:p>
          <a:p>
            <a:pPr marL="0" marR="139700" lvl="0" indent="0" algn="l" rtl="0">
              <a:lnSpc>
                <a:spcPct val="120000"/>
              </a:lnSpc>
              <a:spcBef>
                <a:spcPts val="0"/>
              </a:spcBef>
              <a:spcAft>
                <a:spcPts val="0"/>
              </a:spcAft>
              <a:buClr>
                <a:schemeClr val="dk1"/>
              </a:buClr>
              <a:buSzPts val="1100"/>
              <a:buFont typeface="Arial"/>
              <a:buNone/>
            </a:pPr>
            <a:r>
              <a:rPr lang="en-US" sz="1500">
                <a:highlight>
                  <a:srgbClr val="FFFFFF"/>
                </a:highlight>
                <a:latin typeface="Courier New"/>
                <a:ea typeface="Courier New"/>
                <a:cs typeface="Courier New"/>
                <a:sym typeface="Courier New"/>
              </a:rPr>
              <a:t>}</a:t>
            </a:r>
            <a:endParaRPr sz="1500">
              <a:highlight>
                <a:srgbClr val="FFFFFF"/>
              </a:highlight>
              <a:latin typeface="Courier New"/>
              <a:ea typeface="Courier New"/>
              <a:cs typeface="Courier New"/>
              <a:sym typeface="Courier New"/>
            </a:endParaRPr>
          </a:p>
          <a:p>
            <a:pPr marL="0" lvl="0" indent="0" algn="l" rtl="0">
              <a:spcBef>
                <a:spcPts val="360"/>
              </a:spcBef>
              <a:spcAft>
                <a:spcPts val="0"/>
              </a:spcAft>
              <a:buNone/>
            </a:pPr>
            <a:endParaRPr sz="36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g24c693c5aa8_0_61"/>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In java </a:t>
            </a:r>
            <a:endParaRPr/>
          </a:p>
        </p:txBody>
      </p:sp>
      <p:sp>
        <p:nvSpPr>
          <p:cNvPr id="209" name="Google Shape;209;g24c693c5aa8_0_61"/>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rmAutofit/>
          </a:bodyPr>
          <a:lstStyle/>
          <a:p>
            <a:pPr marL="0" lvl="0" indent="0" algn="l" rtl="0">
              <a:spcBef>
                <a:spcPts val="360"/>
              </a:spcBef>
              <a:spcAft>
                <a:spcPts val="0"/>
              </a:spcAft>
              <a:buClr>
                <a:schemeClr val="dk1"/>
              </a:buClr>
              <a:buSzPts val="1100"/>
              <a:buFont typeface="Arial"/>
              <a:buNone/>
            </a:pPr>
            <a:r>
              <a:rPr lang="en-US" sz="2300"/>
              <a:t>Query query = session.createQuery("from MyEntity where name=:name"); </a:t>
            </a:r>
            <a:endParaRPr sz="2300"/>
          </a:p>
          <a:p>
            <a:pPr marL="0" lvl="0" indent="0" algn="l" rtl="0">
              <a:spcBef>
                <a:spcPts val="360"/>
              </a:spcBef>
              <a:spcAft>
                <a:spcPts val="0"/>
              </a:spcAft>
              <a:buClr>
                <a:schemeClr val="dk1"/>
              </a:buClr>
              <a:buSzPts val="1100"/>
              <a:buFont typeface="Arial"/>
              <a:buNone/>
            </a:pPr>
            <a:r>
              <a:rPr lang="en-US" sz="2300"/>
              <a:t>query.setParameter("name", "John"); </a:t>
            </a:r>
            <a:endParaRPr sz="2300"/>
          </a:p>
          <a:p>
            <a:pPr marL="0" lvl="0" indent="0" algn="l" rtl="0">
              <a:spcBef>
                <a:spcPts val="360"/>
              </a:spcBef>
              <a:spcAft>
                <a:spcPts val="0"/>
              </a:spcAft>
              <a:buClr>
                <a:schemeClr val="dk1"/>
              </a:buClr>
              <a:buSzPts val="1100"/>
              <a:buFont typeface="Arial"/>
              <a:buNone/>
            </a:pPr>
            <a:r>
              <a:rPr lang="en-US" sz="2300"/>
              <a:t>query.setCacheable(true); </a:t>
            </a:r>
            <a:endParaRPr sz="2300"/>
          </a:p>
          <a:p>
            <a:pPr marL="0" lvl="0" indent="0" algn="l" rtl="0">
              <a:spcBef>
                <a:spcPts val="360"/>
              </a:spcBef>
              <a:spcAft>
                <a:spcPts val="0"/>
              </a:spcAft>
              <a:buClr>
                <a:schemeClr val="dk1"/>
              </a:buClr>
              <a:buSzPts val="1100"/>
              <a:buFont typeface="Arial"/>
              <a:buNone/>
            </a:pPr>
            <a:r>
              <a:rPr lang="en-US" sz="2300" b="1"/>
              <a:t>query.setCacheRegion("myQueryCache");</a:t>
            </a:r>
            <a:endParaRPr sz="2300" b="1"/>
          </a:p>
          <a:p>
            <a:pPr marL="0" lvl="0" indent="0" algn="l" rtl="0">
              <a:spcBef>
                <a:spcPts val="360"/>
              </a:spcBef>
              <a:spcAft>
                <a:spcPts val="0"/>
              </a:spcAft>
              <a:buClr>
                <a:schemeClr val="dk1"/>
              </a:buClr>
              <a:buSzPts val="1100"/>
              <a:buFont typeface="Arial"/>
              <a:buNone/>
            </a:pPr>
            <a:endParaRPr sz="2300"/>
          </a:p>
          <a:p>
            <a:pPr marL="0" lvl="0" indent="0" algn="l" rtl="0">
              <a:spcBef>
                <a:spcPts val="360"/>
              </a:spcBef>
              <a:spcAft>
                <a:spcPts val="0"/>
              </a:spcAft>
              <a:buNone/>
            </a:pPr>
            <a:endParaRPr sz="23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95" name="Google Shape;95;g24c693c5aa8_0_0"/>
          <p:cNvPicPr preferRelativeResize="0"/>
          <p:nvPr/>
        </p:nvPicPr>
        <p:blipFill>
          <a:blip r:embed="rId3">
            <a:alphaModFix/>
          </a:blip>
          <a:stretch>
            <a:fillRect/>
          </a:stretch>
        </p:blipFill>
        <p:spPr>
          <a:xfrm>
            <a:off x="218625" y="1334625"/>
            <a:ext cx="8925374" cy="3978675"/>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Google Shape;101;g24c693c5aa8_0_7"/>
          <p:cNvPicPr preferRelativeResize="0"/>
          <p:nvPr/>
        </p:nvPicPr>
        <p:blipFill>
          <a:blip r:embed="rId3">
            <a:alphaModFix/>
          </a:blip>
          <a:stretch>
            <a:fillRect/>
          </a:stretch>
        </p:blipFill>
        <p:spPr>
          <a:xfrm>
            <a:off x="0" y="1363987"/>
            <a:ext cx="9961424" cy="4130025"/>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pic>
        <p:nvPicPr>
          <p:cNvPr id="107" name="Google Shape;107;g24c693c5aa8_0_12"/>
          <p:cNvPicPr preferRelativeResize="0"/>
          <p:nvPr/>
        </p:nvPicPr>
        <p:blipFill>
          <a:blip r:embed="rId3">
            <a:alphaModFix/>
          </a:blip>
          <a:stretch>
            <a:fillRect/>
          </a:stretch>
        </p:blipFill>
        <p:spPr>
          <a:xfrm>
            <a:off x="258775" y="1652575"/>
            <a:ext cx="9062624" cy="3552825"/>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24c693c5aa8_0_17"/>
          <p:cNvSpPr/>
          <p:nvPr/>
        </p:nvSpPr>
        <p:spPr>
          <a:xfrm>
            <a:off x="1581150" y="2332350"/>
            <a:ext cx="2054700" cy="536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pic>
        <p:nvPicPr>
          <p:cNvPr id="114" name="Google Shape;114;g24c693c5aa8_0_17"/>
          <p:cNvPicPr preferRelativeResize="0"/>
          <p:nvPr/>
        </p:nvPicPr>
        <p:blipFill>
          <a:blip r:embed="rId3">
            <a:alphaModFix/>
          </a:blip>
          <a:stretch>
            <a:fillRect/>
          </a:stretch>
        </p:blipFill>
        <p:spPr>
          <a:xfrm>
            <a:off x="1581150" y="2495550"/>
            <a:ext cx="5981700" cy="1866900"/>
          </a:xfrm>
          <a:prstGeom prst="rect">
            <a:avLst/>
          </a:prstGeom>
          <a:noFill/>
          <a:ln>
            <a:noFill/>
          </a:ln>
        </p:spPr>
      </p:pic>
      <p:cxnSp>
        <p:nvCxnSpPr>
          <p:cNvPr id="115" name="Google Shape;115;g24c693c5aa8_0_17"/>
          <p:cNvCxnSpPr/>
          <p:nvPr/>
        </p:nvCxnSpPr>
        <p:spPr>
          <a:xfrm>
            <a:off x="354600" y="1455450"/>
            <a:ext cx="1321800" cy="693600"/>
          </a:xfrm>
          <a:prstGeom prst="straightConnector1">
            <a:avLst/>
          </a:prstGeom>
          <a:noFill/>
          <a:ln w="9525" cap="flat" cmpd="sng">
            <a:solidFill>
              <a:schemeClr val="dk2"/>
            </a:solidFill>
            <a:prstDash val="solid"/>
            <a:round/>
            <a:headEnd type="none" w="med" len="med"/>
            <a:tailEnd type="triangle" w="med" len="med"/>
          </a:ln>
        </p:spPr>
      </p:cxnSp>
      <p:sp>
        <p:nvSpPr>
          <p:cNvPr id="116" name="Google Shape;116;g24c693c5aa8_0_17"/>
          <p:cNvSpPr txBox="1"/>
          <p:nvPr/>
        </p:nvSpPr>
        <p:spPr>
          <a:xfrm>
            <a:off x="2631875" y="709450"/>
            <a:ext cx="667500" cy="74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17" name="Google Shape;117;g24c693c5aa8_0_17"/>
          <p:cNvSpPr txBox="1"/>
          <p:nvPr/>
        </p:nvSpPr>
        <p:spPr>
          <a:xfrm>
            <a:off x="328425" y="787975"/>
            <a:ext cx="667500" cy="53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18" name="Google Shape;118;g24c693c5aa8_0_17"/>
          <p:cNvSpPr txBox="1"/>
          <p:nvPr/>
        </p:nvSpPr>
        <p:spPr>
          <a:xfrm>
            <a:off x="354600" y="670200"/>
            <a:ext cx="6321300" cy="65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libri"/>
                <a:ea typeface="Calibri"/>
                <a:cs typeface="Calibri"/>
                <a:sym typeface="Calibri"/>
              </a:rPr>
              <a:t>this annotation will add data fetched from query to first level cache </a:t>
            </a:r>
            <a:endParaRPr>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without this same query will be executed multiple times </a:t>
            </a:r>
            <a:endParaRPr>
              <a:latin typeface="Calibri"/>
              <a:ea typeface="Calibri"/>
              <a:cs typeface="Calibri"/>
              <a:sym typeface="Calibri"/>
            </a:endParaRPr>
          </a:p>
        </p:txBody>
      </p:sp>
      <p:cxnSp>
        <p:nvCxnSpPr>
          <p:cNvPr id="119" name="Google Shape;119;g24c693c5aa8_0_17"/>
          <p:cNvCxnSpPr/>
          <p:nvPr/>
        </p:nvCxnSpPr>
        <p:spPr>
          <a:xfrm flipH="1">
            <a:off x="6728375" y="2908200"/>
            <a:ext cx="1465800" cy="248700"/>
          </a:xfrm>
          <a:prstGeom prst="straightConnector1">
            <a:avLst/>
          </a:prstGeom>
          <a:noFill/>
          <a:ln w="9525" cap="flat" cmpd="sng">
            <a:solidFill>
              <a:schemeClr val="dk2"/>
            </a:solidFill>
            <a:prstDash val="solid"/>
            <a:round/>
            <a:headEnd type="none" w="med" len="med"/>
            <a:tailEnd type="triangle" w="med" len="med"/>
          </a:ln>
        </p:spPr>
      </p:cxnSp>
      <p:cxnSp>
        <p:nvCxnSpPr>
          <p:cNvPr id="120" name="Google Shape;120;g24c693c5aa8_0_17"/>
          <p:cNvCxnSpPr/>
          <p:nvPr/>
        </p:nvCxnSpPr>
        <p:spPr>
          <a:xfrm flipH="1">
            <a:off x="6963975" y="3588775"/>
            <a:ext cx="1884600" cy="2880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g24c693c5aa8_0_29"/>
          <p:cNvSpPr txBox="1"/>
          <p:nvPr/>
        </p:nvSpPr>
        <p:spPr>
          <a:xfrm>
            <a:off x="2173800" y="1376925"/>
            <a:ext cx="7000800" cy="5388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300" b="1">
                <a:latin typeface="Calibri"/>
                <a:ea typeface="Calibri"/>
                <a:cs typeface="Calibri"/>
                <a:sym typeface="Calibri"/>
              </a:rPr>
              <a:t>Second level cache</a:t>
            </a:r>
            <a:endParaRPr sz="2300" b="1">
              <a:latin typeface="Calibri"/>
              <a:ea typeface="Calibri"/>
              <a:cs typeface="Calibri"/>
              <a:sym typeface="Calibri"/>
            </a:endParaRPr>
          </a:p>
        </p:txBody>
      </p:sp>
      <p:pic>
        <p:nvPicPr>
          <p:cNvPr id="127" name="Google Shape;127;g24c693c5aa8_0_29"/>
          <p:cNvPicPr preferRelativeResize="0"/>
          <p:nvPr/>
        </p:nvPicPr>
        <p:blipFill>
          <a:blip r:embed="rId3">
            <a:alphaModFix/>
          </a:blip>
          <a:stretch>
            <a:fillRect/>
          </a:stretch>
        </p:blipFill>
        <p:spPr>
          <a:xfrm>
            <a:off x="247950" y="2806400"/>
            <a:ext cx="10663600" cy="2025700"/>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pic>
        <p:nvPicPr>
          <p:cNvPr id="133" name="Google Shape;133;g24c693c5aa8_0_35"/>
          <p:cNvPicPr preferRelativeResize="0"/>
          <p:nvPr/>
        </p:nvPicPr>
        <p:blipFill>
          <a:blip r:embed="rId3">
            <a:alphaModFix/>
          </a:blip>
          <a:stretch>
            <a:fillRect/>
          </a:stretch>
        </p:blipFill>
        <p:spPr>
          <a:xfrm>
            <a:off x="1076325" y="2769950"/>
            <a:ext cx="8067675" cy="1857375"/>
          </a:xfrm>
          <a:prstGeom prst="rect">
            <a:avLst/>
          </a:prstGeom>
          <a:noFill/>
          <a:ln>
            <a:noFill/>
          </a:ln>
        </p:spPr>
      </p:pic>
      <p:sp>
        <p:nvSpPr>
          <p:cNvPr id="134" name="Google Shape;134;g24c693c5aa8_0_35"/>
          <p:cNvSpPr txBox="1"/>
          <p:nvPr/>
        </p:nvSpPr>
        <p:spPr>
          <a:xfrm>
            <a:off x="1728825" y="1560150"/>
            <a:ext cx="74457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100">
                <a:latin typeface="Calibri"/>
                <a:ea typeface="Calibri"/>
                <a:cs typeface="Calibri"/>
                <a:sym typeface="Calibri"/>
              </a:rPr>
              <a:t>application.properties  file</a:t>
            </a:r>
            <a:endParaRPr sz="2100">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Google Shape;140;g24c693c5aa8_0_42"/>
          <p:cNvPicPr preferRelativeResize="0"/>
          <p:nvPr/>
        </p:nvPicPr>
        <p:blipFill>
          <a:blip r:embed="rId3">
            <a:alphaModFix/>
          </a:blip>
          <a:stretch>
            <a:fillRect/>
          </a:stretch>
        </p:blipFill>
        <p:spPr>
          <a:xfrm>
            <a:off x="1168325" y="1691050"/>
            <a:ext cx="7876575" cy="2984025"/>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
          <p:cNvSpPr/>
          <p:nvPr/>
        </p:nvSpPr>
        <p:spPr>
          <a:xfrm>
            <a:off x="336800" y="2101650"/>
            <a:ext cx="8649300" cy="3108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u="none" strike="noStrike" cap="none">
                <a:solidFill>
                  <a:schemeClr val="dk1"/>
                </a:solidFill>
                <a:latin typeface="Calibri"/>
                <a:ea typeface="Calibri"/>
                <a:cs typeface="Calibri"/>
                <a:sym typeface="Calibri"/>
              </a:rPr>
              <a:t>Caching is facility provided by ORM frameworks which help users to get fast running web application, while help framework itself to reduce the number of queries made to the database in a single transaction. </a:t>
            </a:r>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Hibernate also provide this caching functionality at first level and second level.</a:t>
            </a:r>
            <a:endParaRPr sz="2800">
              <a:solidFill>
                <a:schemeClr val="dk1"/>
              </a:solidFill>
              <a:latin typeface="Calibri"/>
              <a:ea typeface="Calibri"/>
              <a:cs typeface="Calibri"/>
              <a:sym typeface="Calibri"/>
            </a:endParaRPr>
          </a:p>
        </p:txBody>
      </p:sp>
      <p:sp>
        <p:nvSpPr>
          <p:cNvPr id="146" name="Google Shape;146;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Caching </a:t>
            </a:r>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362</Words>
  <PresentationFormat>On-screen Show (4:3)</PresentationFormat>
  <Paragraphs>56</Paragraphs>
  <Slides>19</Slides>
  <Notes>19</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Hibernate_cache</vt:lpstr>
      <vt:lpstr>Slide 2</vt:lpstr>
      <vt:lpstr>Slide 3</vt:lpstr>
      <vt:lpstr>Slide 4</vt:lpstr>
      <vt:lpstr>Slide 5</vt:lpstr>
      <vt:lpstr>Slide 6</vt:lpstr>
      <vt:lpstr>Slide 7</vt:lpstr>
      <vt:lpstr>Slide 8</vt:lpstr>
      <vt:lpstr>Caching </vt:lpstr>
      <vt:lpstr>Slide 10</vt:lpstr>
      <vt:lpstr>Slide 11</vt:lpstr>
      <vt:lpstr>First Level Cache</vt:lpstr>
      <vt:lpstr>First-level cache :</vt:lpstr>
      <vt:lpstr>Second Level Cache</vt:lpstr>
      <vt:lpstr>Hibernate.cfg.xml</vt:lpstr>
      <vt:lpstr>Hibernate Second Level Cache</vt:lpstr>
      <vt:lpstr>Slide 17</vt:lpstr>
      <vt:lpstr>Example </vt:lpstr>
      <vt:lpstr>In java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Hibernate_cache</dc:title>
  <dc:creator>Anu Mehra</dc:creator>
  <cp:lastModifiedBy>cdac</cp:lastModifiedBy>
  <cp:revision>1</cp:revision>
  <dcterms:created xsi:type="dcterms:W3CDTF">2006-08-16T00:00:00Z</dcterms:created>
  <dcterms:modified xsi:type="dcterms:W3CDTF">2024-12-24T06:30:31Z</dcterms:modified>
</cp:coreProperties>
</file>