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74" r:id="rId3"/>
    <p:sldId id="257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0" autoAdjust="0"/>
  </p:normalViewPr>
  <p:slideViewPr>
    <p:cSldViewPr snapToGrid="0">
      <p:cViewPr varScale="1">
        <p:scale>
          <a:sx n="73" d="100"/>
          <a:sy n="73" d="100"/>
        </p:scale>
        <p:origin x="-123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50D2B66-D834-4818-AE9A-906D607A2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8294802"/>
              </p:ext>
            </p:extLst>
          </p:nvPr>
        </p:nvGraphicFramePr>
        <p:xfrm>
          <a:off x="8856616" y="4200939"/>
          <a:ext cx="3216113" cy="437322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3216113">
                  <a:extLst>
                    <a:ext uri="{9D8B030D-6E8A-4147-A177-3AD203B41FA5}">
                      <a16:colId xmlns:a16="http://schemas.microsoft.com/office/drawing/2014/main" xmlns="" val="2181261414"/>
                    </a:ext>
                  </a:extLst>
                </a:gridCol>
              </a:tblGrid>
              <a:tr h="437322">
                <a:tc>
                  <a:txBody>
                    <a:bodyPr/>
                    <a:lstStyle/>
                    <a:p>
                      <a:r>
                        <a:rPr lang="en-IN" dirty="0"/>
                        <a:t>LOGIN ID :-      DEMO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829023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61B5B57-E771-4B75-B2C8-893791E47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4358753"/>
              </p:ext>
            </p:extLst>
          </p:nvPr>
        </p:nvGraphicFramePr>
        <p:xfrm>
          <a:off x="8852452" y="4969565"/>
          <a:ext cx="3207026" cy="397565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07026">
                  <a:extLst>
                    <a:ext uri="{9D8B030D-6E8A-4147-A177-3AD203B41FA5}">
                      <a16:colId xmlns:a16="http://schemas.microsoft.com/office/drawing/2014/main" xmlns="" val="373959235"/>
                    </a:ext>
                  </a:extLst>
                </a:gridCol>
              </a:tblGrid>
              <a:tr h="397565">
                <a:tc>
                  <a:txBody>
                    <a:bodyPr/>
                    <a:lstStyle/>
                    <a:p>
                      <a:r>
                        <a:rPr lang="en-IN" dirty="0"/>
                        <a:t>PASSWORD :-   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772925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CC11BDB-838A-4FC7-88B2-FA70FCFCE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0259364"/>
              </p:ext>
            </p:extLst>
          </p:nvPr>
        </p:nvGraphicFramePr>
        <p:xfrm>
          <a:off x="9700591" y="5738191"/>
          <a:ext cx="1404731" cy="410818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404731">
                  <a:extLst>
                    <a:ext uri="{9D8B030D-6E8A-4147-A177-3AD203B41FA5}">
                      <a16:colId xmlns:a16="http://schemas.microsoft.com/office/drawing/2014/main" xmlns="" val="2251508100"/>
                    </a:ext>
                  </a:extLst>
                </a:gridCol>
              </a:tblGrid>
              <a:tr h="4108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SIGN 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74275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95F1A0E-DF60-4A87-8D79-FA5866423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0225947"/>
              </p:ext>
            </p:extLst>
          </p:nvPr>
        </p:nvGraphicFramePr>
        <p:xfrm>
          <a:off x="437322" y="225287"/>
          <a:ext cx="8229600" cy="616226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449121681"/>
                    </a:ext>
                  </a:extLst>
                </a:gridCol>
              </a:tblGrid>
              <a:tr h="6162261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                    </a:t>
                      </a:r>
                      <a:r>
                        <a:rPr lang="en-IN" sz="4400" dirty="0"/>
                        <a:t>TIME </a:t>
                      </a:r>
                      <a:r>
                        <a:rPr lang="en-IN" sz="4400" dirty="0" smtClean="0"/>
                        <a:t>TABLE</a:t>
                      </a:r>
                    </a:p>
                    <a:p>
                      <a:endParaRPr lang="en-IN" sz="4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397812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4428E99-5241-4CCD-9FFC-55DB638E0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9385311"/>
              </p:ext>
            </p:extLst>
          </p:nvPr>
        </p:nvGraphicFramePr>
        <p:xfrm>
          <a:off x="8852452" y="92765"/>
          <a:ext cx="3260034" cy="76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017">
                  <a:extLst>
                    <a:ext uri="{9D8B030D-6E8A-4147-A177-3AD203B41FA5}">
                      <a16:colId xmlns:a16="http://schemas.microsoft.com/office/drawing/2014/main" xmlns="" val="1209060370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xmlns="" val="716498221"/>
                    </a:ext>
                  </a:extLst>
                </a:gridCol>
              </a:tblGrid>
              <a:tr h="384313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6111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 Black" panose="020B0A04020102020204" pitchFamily="34" charset="0"/>
                        </a:rPr>
                        <a:t>20-11-2018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 Black" panose="020B0A04020102020204" pitchFamily="34" charset="0"/>
                        </a:rPr>
                        <a:t>02:30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57567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756C4D9-A001-4506-BCD9-9C768D6DC18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13" t="29338" r="10434" b="27549"/>
          <a:stretch/>
        </p:blipFill>
        <p:spPr>
          <a:xfrm>
            <a:off x="8877810" y="1289019"/>
            <a:ext cx="3177782" cy="273608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5B145544-FB82-49AB-BA59-FB1957DAF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904084"/>
              </p:ext>
            </p:extLst>
          </p:nvPr>
        </p:nvGraphicFramePr>
        <p:xfrm>
          <a:off x="9144000" y="1775791"/>
          <a:ext cx="2729948" cy="19083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29948">
                  <a:extLst>
                    <a:ext uri="{9D8B030D-6E8A-4147-A177-3AD203B41FA5}">
                      <a16:colId xmlns:a16="http://schemas.microsoft.com/office/drawing/2014/main" xmlns="" val="1126436055"/>
                    </a:ext>
                  </a:extLst>
                </a:gridCol>
              </a:tblGrid>
              <a:tr h="1908313">
                <a:tc>
                  <a:txBody>
                    <a:bodyPr/>
                    <a:lstStyle/>
                    <a:p>
                      <a:pPr algn="ctr"/>
                      <a:r>
                        <a:rPr lang="en-IN" sz="3200" b="1" cap="none" spc="50" dirty="0">
                          <a:ln w="9525" cmpd="sng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</a:rPr>
                        <a:t>WINDOWS</a:t>
                      </a:r>
                    </a:p>
                    <a:p>
                      <a:pPr algn="ctr"/>
                      <a:r>
                        <a:rPr lang="en-IN" sz="3200" b="1" cap="none" spc="50" dirty="0">
                          <a:ln w="9525" cmpd="sng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</a:rPr>
                        <a:t>COACHING</a:t>
                      </a:r>
                    </a:p>
                    <a:p>
                      <a:pPr algn="ctr"/>
                      <a:r>
                        <a:rPr lang="en-IN" sz="3200" b="1" cap="none" spc="50" dirty="0">
                          <a:ln w="9525" cmpd="sng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</a:rPr>
                        <a:t>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7728496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5DD0C5D-4738-4A26-80D4-021FA2C5196B}"/>
              </a:ext>
            </a:extLst>
          </p:cNvPr>
          <p:cNvCxnSpPr/>
          <p:nvPr/>
        </p:nvCxnSpPr>
        <p:spPr>
          <a:xfrm>
            <a:off x="827692" y="6080887"/>
            <a:ext cx="75272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4530F6EA-AF4C-4840-977A-DAA42A000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6390289"/>
              </p:ext>
            </p:extLst>
          </p:nvPr>
        </p:nvGraphicFramePr>
        <p:xfrm>
          <a:off x="8825947" y="6347792"/>
          <a:ext cx="1404731" cy="284922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1404731">
                  <a:extLst>
                    <a:ext uri="{9D8B030D-6E8A-4147-A177-3AD203B41FA5}">
                      <a16:colId xmlns:a16="http://schemas.microsoft.com/office/drawing/2014/main" xmlns="" val="2181261414"/>
                    </a:ext>
                  </a:extLst>
                </a:gridCol>
              </a:tblGrid>
              <a:tr h="284922">
                <a:tc>
                  <a:txBody>
                    <a:bodyPr/>
                    <a:lstStyle/>
                    <a:p>
                      <a:r>
                        <a:rPr lang="en-IN" sz="1200" dirty="0"/>
                        <a:t>CREAT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82902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47895252-C954-434B-B65B-4A8CE83AC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8510216"/>
              </p:ext>
            </p:extLst>
          </p:nvPr>
        </p:nvGraphicFramePr>
        <p:xfrm>
          <a:off x="10365940" y="6347792"/>
          <a:ext cx="1689652" cy="284922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1689652">
                  <a:extLst>
                    <a:ext uri="{9D8B030D-6E8A-4147-A177-3AD203B41FA5}">
                      <a16:colId xmlns:a16="http://schemas.microsoft.com/office/drawing/2014/main" xmlns="" val="2181261414"/>
                    </a:ext>
                  </a:extLst>
                </a:gridCol>
              </a:tblGrid>
              <a:tr h="284922">
                <a:tc>
                  <a:txBody>
                    <a:bodyPr/>
                    <a:lstStyle/>
                    <a:p>
                      <a:r>
                        <a:rPr lang="en-IN" sz="1200" dirty="0"/>
                        <a:t>FORGOT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8290233"/>
                  </a:ext>
                </a:extLst>
              </a:tr>
            </a:tbl>
          </a:graphicData>
        </a:graphic>
      </p:graphicFrame>
      <p:pic>
        <p:nvPicPr>
          <p:cNvPr id="21" name="Picture 20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869" y="1301485"/>
            <a:ext cx="3108959" cy="2695749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490522" y="5557134"/>
          <a:ext cx="2304929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4929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CREATE NOTES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2933276" y="5570196"/>
          <a:ext cx="2540061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40061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TODAY’S NOTES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5672122" y="5578905"/>
          <a:ext cx="2918884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18884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DOWNLOADS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pic>
        <p:nvPicPr>
          <p:cNvPr id="29" name="Picture 28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" y="1116779"/>
            <a:ext cx="7933420" cy="40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59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35E727F-9F40-4E81-9694-C60AFCE9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8157532"/>
              </p:ext>
            </p:extLst>
          </p:nvPr>
        </p:nvGraphicFramePr>
        <p:xfrm>
          <a:off x="1097280" y="836024"/>
          <a:ext cx="10789919" cy="539495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789919">
                  <a:extLst>
                    <a:ext uri="{9D8B030D-6E8A-4147-A177-3AD203B41FA5}">
                      <a16:colId xmlns:a16="http://schemas.microsoft.com/office/drawing/2014/main" xmlns="" val="3522040163"/>
                    </a:ext>
                  </a:extLst>
                </a:gridCol>
              </a:tblGrid>
              <a:tr h="5394959">
                <a:tc>
                  <a:txBody>
                    <a:bodyPr/>
                    <a:lstStyle/>
                    <a:p>
                      <a:pPr algn="l"/>
                      <a:endParaRPr lang="en-IN" sz="1800" b="1" cap="none" spc="50" dirty="0">
                        <a:ln w="9525" cmpd="sng">
                          <a:solidFill>
                            <a:schemeClr val="accent1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chemeClr val="accent1">
                              <a:alpha val="40000"/>
                            </a:schemeClr>
                          </a:glow>
                        </a:effectLst>
                      </a:endParaRPr>
                    </a:p>
                    <a:p>
                      <a:endParaRPr lang="en-IN" u="none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868969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4008785" y="271031"/>
          <a:ext cx="4351444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51444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i="1" baseline="0" dirty="0" smtClean="0">
                          <a:latin typeface="Arial Black" panose="020B0A04020102020204" pitchFamily="34" charset="0"/>
                        </a:rPr>
                        <a:t>type here</a:t>
                      </a:r>
                      <a:endParaRPr lang="en-IN" b="1" i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BE74BC2-CA03-45F9-8528-56CBE433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2354563"/>
              </p:ext>
            </p:extLst>
          </p:nvPr>
        </p:nvGraphicFramePr>
        <p:xfrm>
          <a:off x="1117727" y="253494"/>
          <a:ext cx="2539874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39874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SUBJECT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sp>
        <p:nvSpPr>
          <p:cNvPr id="5" name="Arrow: Down 22">
            <a:extLst>
              <a:ext uri="{FF2B5EF4-FFF2-40B4-BE49-F238E27FC236}">
                <a16:creationId xmlns:a16="http://schemas.microsoft.com/office/drawing/2014/main" xmlns="" id="{34C65CD9-A147-4055-AA9C-F137419BDD12}"/>
              </a:ext>
            </a:extLst>
          </p:cNvPr>
          <p:cNvSpPr/>
          <p:nvPr/>
        </p:nvSpPr>
        <p:spPr>
          <a:xfrm>
            <a:off x="8172431" y="345175"/>
            <a:ext cx="165648" cy="21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9405256" y="6327843"/>
          <a:ext cx="247323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73235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i="0" baseline="0" dirty="0" smtClean="0">
                          <a:latin typeface="Arial Black" panose="020B0A04020102020204" pitchFamily="34" charset="0"/>
                        </a:rPr>
                        <a:t>SAVE</a:t>
                      </a:r>
                      <a:endParaRPr lang="en-IN" b="1" i="0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35E727F-9F40-4E81-9694-C60AFCE9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8157532"/>
              </p:ext>
            </p:extLst>
          </p:nvPr>
        </p:nvGraphicFramePr>
        <p:xfrm>
          <a:off x="3008243" y="1182092"/>
          <a:ext cx="8878956" cy="54174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878956">
                  <a:extLst>
                    <a:ext uri="{9D8B030D-6E8A-4147-A177-3AD203B41FA5}">
                      <a16:colId xmlns:a16="http://schemas.microsoft.com/office/drawing/2014/main" xmlns="" val="3522040163"/>
                    </a:ext>
                  </a:extLst>
                </a:gridCol>
              </a:tblGrid>
              <a:tr h="5417490">
                <a:tc>
                  <a:txBody>
                    <a:bodyPr/>
                    <a:lstStyle/>
                    <a:p>
                      <a:pPr algn="l"/>
                      <a:endParaRPr lang="en-IN" sz="1800" b="1" cap="none" spc="50" dirty="0">
                        <a:ln w="9525" cmpd="sng">
                          <a:solidFill>
                            <a:schemeClr val="accent1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chemeClr val="accent1">
                              <a:alpha val="40000"/>
                            </a:schemeClr>
                          </a:glow>
                        </a:effectLst>
                      </a:endParaRPr>
                    </a:p>
                    <a:p>
                      <a:endParaRPr lang="en-IN" u="none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86896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0C888E4-9034-4D42-9C37-F2AFEE153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9184442"/>
              </p:ext>
            </p:extLst>
          </p:nvPr>
        </p:nvGraphicFramePr>
        <p:xfrm>
          <a:off x="8627166" y="74209"/>
          <a:ext cx="3260034" cy="76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6">
                  <a:extLst>
                    <a:ext uri="{9D8B030D-6E8A-4147-A177-3AD203B41FA5}">
                      <a16:colId xmlns:a16="http://schemas.microsoft.com/office/drawing/2014/main" xmlns="" val="1288656972"/>
                    </a:ext>
                  </a:extLst>
                </a:gridCol>
                <a:gridCol w="1643338">
                  <a:extLst>
                    <a:ext uri="{9D8B030D-6E8A-4147-A177-3AD203B41FA5}">
                      <a16:colId xmlns:a16="http://schemas.microsoft.com/office/drawing/2014/main" xmlns="" val="2379259948"/>
                    </a:ext>
                  </a:extLst>
                </a:gridCol>
              </a:tblGrid>
              <a:tr h="384313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5108372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20-06-2018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09:24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30375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E4C2218-A0AF-48B4-AD94-48EC654E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3584643"/>
              </p:ext>
            </p:extLst>
          </p:nvPr>
        </p:nvGraphicFramePr>
        <p:xfrm>
          <a:off x="3187149" y="8617"/>
          <a:ext cx="152069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9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DFC57284-0703-4C4D-BBFF-F9CF834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6748701"/>
              </p:ext>
            </p:extLst>
          </p:nvPr>
        </p:nvGraphicFramePr>
        <p:xfrm>
          <a:off x="6705599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 Black" panose="020B0A04020102020204" pitchFamily="34" charset="0"/>
                        </a:rPr>
                        <a:t>ALERTS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B4BD7E01-DE04-434F-881F-F9FD69C97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265374"/>
              </p:ext>
            </p:extLst>
          </p:nvPr>
        </p:nvGraphicFramePr>
        <p:xfrm>
          <a:off x="4946374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403436" y="4451145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COURSE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407FBEB7-1BBD-4954-A2D0-5F048B560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3288907"/>
              </p:ext>
            </p:extLst>
          </p:nvPr>
        </p:nvGraphicFramePr>
        <p:xfrm>
          <a:off x="377500" y="5871259"/>
          <a:ext cx="2027582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27582">
                  <a:extLst>
                    <a:ext uri="{9D8B030D-6E8A-4147-A177-3AD203B41FA5}">
                      <a16:colId xmlns:a16="http://schemas.microsoft.com/office/drawing/2014/main" xmlns="" val="1645134392"/>
                    </a:ext>
                  </a:extLst>
                </a:gridCol>
              </a:tblGrid>
              <a:tr h="11927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FACULTY</a:t>
                      </a:r>
                      <a:r>
                        <a:rPr lang="en-IN" baseline="0" dirty="0" smtClean="0">
                          <a:latin typeface="Arial Black" panose="020B0A04020102020204" pitchFamily="34" charset="0"/>
                        </a:rPr>
                        <a:t> TREE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0500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7E2EF210-7ABB-475A-94AD-6CA382ED8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9006654"/>
              </p:ext>
            </p:extLst>
          </p:nvPr>
        </p:nvGraphicFramePr>
        <p:xfrm>
          <a:off x="409873" y="5187328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SUPPORT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EAE86DF1-FBE8-4A61-AFC6-E896E492F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5326623"/>
              </p:ext>
            </p:extLst>
          </p:nvPr>
        </p:nvGraphicFramePr>
        <p:xfrm>
          <a:off x="422936" y="418011"/>
          <a:ext cx="2054087" cy="370985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4087">
                  <a:extLst>
                    <a:ext uri="{9D8B030D-6E8A-4147-A177-3AD203B41FA5}">
                      <a16:colId xmlns:a16="http://schemas.microsoft.com/office/drawing/2014/main" xmlns="" val="2149623171"/>
                    </a:ext>
                  </a:extLst>
                </a:gridCol>
              </a:tblGrid>
              <a:tr h="3709851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HELLO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MR. DEMO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GOOD MORNING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 smtClean="0">
                          <a:latin typeface="Arial Black" panose="020B0A04020102020204" pitchFamily="34" charset="0"/>
                        </a:rPr>
                        <a:t>!!!ALERT!!!*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67117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9771" y="1921450"/>
          <a:ext cx="1730103" cy="202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103"/>
              </a:tblGrid>
              <a:tr h="20235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ATTENDANCE IS LESS </a:t>
                      </a:r>
                    </a:p>
                    <a:p>
                      <a:r>
                        <a:rPr lang="en-US" baseline="0" dirty="0" smtClean="0"/>
                        <a:t> INCOMPLETE  QUIZ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885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35E727F-9F40-4E81-9694-C60AFCE9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8157532"/>
              </p:ext>
            </p:extLst>
          </p:nvPr>
        </p:nvGraphicFramePr>
        <p:xfrm>
          <a:off x="3008243" y="1182092"/>
          <a:ext cx="8878956" cy="54174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878956">
                  <a:extLst>
                    <a:ext uri="{9D8B030D-6E8A-4147-A177-3AD203B41FA5}">
                      <a16:colId xmlns:a16="http://schemas.microsoft.com/office/drawing/2014/main" xmlns="" val="3522040163"/>
                    </a:ext>
                  </a:extLst>
                </a:gridCol>
              </a:tblGrid>
              <a:tr h="5417490">
                <a:tc>
                  <a:txBody>
                    <a:bodyPr/>
                    <a:lstStyle/>
                    <a:p>
                      <a:pPr algn="l"/>
                      <a:endParaRPr lang="en-IN" sz="1800" b="1" cap="none" spc="50" dirty="0">
                        <a:ln w="9525" cmpd="sng">
                          <a:solidFill>
                            <a:schemeClr val="accent1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chemeClr val="accent1">
                              <a:alpha val="40000"/>
                            </a:schemeClr>
                          </a:glow>
                        </a:effectLst>
                      </a:endParaRPr>
                    </a:p>
                    <a:p>
                      <a:endParaRPr lang="en-IN" u="none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86896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0C888E4-9034-4D42-9C37-F2AFEE153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9184442"/>
              </p:ext>
            </p:extLst>
          </p:nvPr>
        </p:nvGraphicFramePr>
        <p:xfrm>
          <a:off x="8627166" y="74209"/>
          <a:ext cx="3260034" cy="76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6">
                  <a:extLst>
                    <a:ext uri="{9D8B030D-6E8A-4147-A177-3AD203B41FA5}">
                      <a16:colId xmlns:a16="http://schemas.microsoft.com/office/drawing/2014/main" xmlns="" val="1288656972"/>
                    </a:ext>
                  </a:extLst>
                </a:gridCol>
                <a:gridCol w="1643338">
                  <a:extLst>
                    <a:ext uri="{9D8B030D-6E8A-4147-A177-3AD203B41FA5}">
                      <a16:colId xmlns:a16="http://schemas.microsoft.com/office/drawing/2014/main" xmlns="" val="2379259948"/>
                    </a:ext>
                  </a:extLst>
                </a:gridCol>
              </a:tblGrid>
              <a:tr h="384313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5108372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20-06-2018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09:24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30375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E4C2218-A0AF-48B4-AD94-48EC654E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3584643"/>
              </p:ext>
            </p:extLst>
          </p:nvPr>
        </p:nvGraphicFramePr>
        <p:xfrm>
          <a:off x="3187149" y="8617"/>
          <a:ext cx="152069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9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DFC57284-0703-4C4D-BBFF-F9CF834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6748701"/>
              </p:ext>
            </p:extLst>
          </p:nvPr>
        </p:nvGraphicFramePr>
        <p:xfrm>
          <a:off x="6705599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 Black" panose="020B0A04020102020204" pitchFamily="34" charset="0"/>
                        </a:rPr>
                        <a:t>ALERTS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B4BD7E01-DE04-434F-881F-F9FD69C97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265374"/>
              </p:ext>
            </p:extLst>
          </p:nvPr>
        </p:nvGraphicFramePr>
        <p:xfrm>
          <a:off x="4946374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5BE74BC2-CA03-45F9-8528-56CBE433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2354563"/>
              </p:ext>
            </p:extLst>
          </p:nvPr>
        </p:nvGraphicFramePr>
        <p:xfrm>
          <a:off x="3547419" y="1664283"/>
          <a:ext cx="3715530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71553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THEORY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5BE74BC2-CA03-45F9-8528-56CBE433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2354563"/>
              </p:ext>
            </p:extLst>
          </p:nvPr>
        </p:nvGraphicFramePr>
        <p:xfrm>
          <a:off x="7832035" y="1690408"/>
          <a:ext cx="3519588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519588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LABS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3564648" y="2465591"/>
          <a:ext cx="3815866" cy="11887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15866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i="0" baseline="0" dirty="0" smtClean="0">
                          <a:latin typeface="Arial Black" panose="020B0A04020102020204" pitchFamily="34" charset="0"/>
                        </a:rPr>
                        <a:t>COMPUTER NETWORKS</a:t>
                      </a:r>
                    </a:p>
                    <a:p>
                      <a:pPr algn="ctr"/>
                      <a:r>
                        <a:rPr lang="en-IN" b="1" i="0" baseline="0" dirty="0" smtClean="0">
                          <a:latin typeface="Arial Black" panose="020B0A04020102020204" pitchFamily="34" charset="0"/>
                        </a:rPr>
                        <a:t>DATABASE</a:t>
                      </a:r>
                    </a:p>
                    <a:p>
                      <a:pPr algn="ctr"/>
                      <a:r>
                        <a:rPr lang="en-IN" b="1" i="0" baseline="0" dirty="0" smtClean="0">
                          <a:latin typeface="Arial Black" panose="020B0A04020102020204" pitchFamily="34" charset="0"/>
                        </a:rPr>
                        <a:t>JAVA</a:t>
                      </a:r>
                    </a:p>
                    <a:p>
                      <a:pPr algn="ctr"/>
                      <a:r>
                        <a:rPr lang="en-IN" b="1" i="0" baseline="0" dirty="0" smtClean="0">
                          <a:latin typeface="Arial Black" panose="020B0A04020102020204" pitchFamily="34" charset="0"/>
                        </a:rPr>
                        <a:t>ALGORITHMS</a:t>
                      </a:r>
                      <a:endParaRPr lang="en-IN" b="1" i="0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7876902" y="2491717"/>
          <a:ext cx="3553097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53097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baseline="0" dirty="0" smtClean="0">
                          <a:latin typeface="Arial Black" panose="020B0A04020102020204" pitchFamily="34" charset="0"/>
                        </a:rPr>
                        <a:t>COMPUTER NETWORKS</a:t>
                      </a:r>
                    </a:p>
                    <a:p>
                      <a:pPr algn="ctr"/>
                      <a:r>
                        <a:rPr lang="en-IN" b="1" i="0" baseline="0" dirty="0" smtClean="0">
                          <a:latin typeface="Arial Black" panose="020B0A04020102020204" pitchFamily="34" charset="0"/>
                        </a:rPr>
                        <a:t>JAVA</a:t>
                      </a:r>
                      <a:endParaRPr lang="en-IN" b="1" i="0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EAE86DF1-FBE8-4A61-AFC6-E896E492F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5326623"/>
              </p:ext>
            </p:extLst>
          </p:nvPr>
        </p:nvGraphicFramePr>
        <p:xfrm>
          <a:off x="344559" y="458522"/>
          <a:ext cx="2054087" cy="37085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4087">
                  <a:extLst>
                    <a:ext uri="{9D8B030D-6E8A-4147-A177-3AD203B41FA5}">
                      <a16:colId xmlns:a16="http://schemas.microsoft.com/office/drawing/2014/main" xmlns="" val="2149623171"/>
                    </a:ext>
                  </a:extLst>
                </a:gridCol>
              </a:tblGrid>
              <a:tr h="3708529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HELLO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MR. DEMO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GOOD MORNING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 smtClean="0">
                          <a:latin typeface="Arial Black" panose="020B0A04020102020204" pitchFamily="34" charset="0"/>
                        </a:rPr>
                        <a:t>!!!ALERT!!!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67117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403436" y="4451145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COURSE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407FBEB7-1BBD-4954-A2D0-5F048B560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3288907"/>
              </p:ext>
            </p:extLst>
          </p:nvPr>
        </p:nvGraphicFramePr>
        <p:xfrm>
          <a:off x="377500" y="5871259"/>
          <a:ext cx="2027582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27582">
                  <a:extLst>
                    <a:ext uri="{9D8B030D-6E8A-4147-A177-3AD203B41FA5}">
                      <a16:colId xmlns:a16="http://schemas.microsoft.com/office/drawing/2014/main" xmlns="" val="1645134392"/>
                    </a:ext>
                  </a:extLst>
                </a:gridCol>
              </a:tblGrid>
              <a:tr h="11927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FACULTY</a:t>
                      </a:r>
                      <a:r>
                        <a:rPr lang="en-IN" baseline="0" dirty="0" smtClean="0">
                          <a:latin typeface="Arial Black" panose="020B0A04020102020204" pitchFamily="34" charset="0"/>
                        </a:rPr>
                        <a:t> TREE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0500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7E2EF210-7ABB-475A-94AD-6CA382ED8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9006654"/>
              </p:ext>
            </p:extLst>
          </p:nvPr>
        </p:nvGraphicFramePr>
        <p:xfrm>
          <a:off x="409873" y="5187328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SUPPORT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64457" y="1934512"/>
          <a:ext cx="1730103" cy="202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103"/>
              </a:tblGrid>
              <a:tr h="20235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ATTENDANCE IS LESS </a:t>
                      </a:r>
                    </a:p>
                    <a:p>
                      <a:r>
                        <a:rPr lang="en-US" baseline="0" dirty="0" smtClean="0"/>
                        <a:t> INCOMPLETE  QUIZ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885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403436" y="4451145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COURSE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07FBEB7-1BBD-4954-A2D0-5F048B560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3288907"/>
              </p:ext>
            </p:extLst>
          </p:nvPr>
        </p:nvGraphicFramePr>
        <p:xfrm>
          <a:off x="377500" y="5871259"/>
          <a:ext cx="2027582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27582">
                  <a:extLst>
                    <a:ext uri="{9D8B030D-6E8A-4147-A177-3AD203B41FA5}">
                      <a16:colId xmlns:a16="http://schemas.microsoft.com/office/drawing/2014/main" xmlns="" val="1645134392"/>
                    </a:ext>
                  </a:extLst>
                </a:gridCol>
              </a:tblGrid>
              <a:tr h="11927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FACULTY</a:t>
                      </a:r>
                      <a:r>
                        <a:rPr lang="en-IN" baseline="0" dirty="0" smtClean="0">
                          <a:latin typeface="Arial Black" panose="020B0A04020102020204" pitchFamily="34" charset="0"/>
                        </a:rPr>
                        <a:t> TREE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050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35E727F-9F40-4E81-9694-C60AFCE9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8157532"/>
              </p:ext>
            </p:extLst>
          </p:nvPr>
        </p:nvGraphicFramePr>
        <p:xfrm>
          <a:off x="3008243" y="1182092"/>
          <a:ext cx="8878956" cy="54174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878956">
                  <a:extLst>
                    <a:ext uri="{9D8B030D-6E8A-4147-A177-3AD203B41FA5}">
                      <a16:colId xmlns:a16="http://schemas.microsoft.com/office/drawing/2014/main" xmlns="" val="3522040163"/>
                    </a:ext>
                  </a:extLst>
                </a:gridCol>
              </a:tblGrid>
              <a:tr h="5417490">
                <a:tc>
                  <a:txBody>
                    <a:bodyPr/>
                    <a:lstStyle/>
                    <a:p>
                      <a:pPr algn="l"/>
                      <a:endParaRPr lang="en-IN" sz="1800" b="1" cap="none" spc="50" dirty="0">
                        <a:ln w="9525" cmpd="sng">
                          <a:solidFill>
                            <a:schemeClr val="accent1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chemeClr val="accent1">
                              <a:alpha val="40000"/>
                            </a:schemeClr>
                          </a:glow>
                        </a:effectLst>
                      </a:endParaRPr>
                    </a:p>
                    <a:p>
                      <a:endParaRPr lang="en-IN" u="none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u="none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u="none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u="none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u="none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u="none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u="none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86896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0C888E4-9034-4D42-9C37-F2AFEE153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9184442"/>
              </p:ext>
            </p:extLst>
          </p:nvPr>
        </p:nvGraphicFramePr>
        <p:xfrm>
          <a:off x="8627166" y="74209"/>
          <a:ext cx="3260034" cy="76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6">
                  <a:extLst>
                    <a:ext uri="{9D8B030D-6E8A-4147-A177-3AD203B41FA5}">
                      <a16:colId xmlns:a16="http://schemas.microsoft.com/office/drawing/2014/main" xmlns="" val="1288656972"/>
                    </a:ext>
                  </a:extLst>
                </a:gridCol>
                <a:gridCol w="1643338">
                  <a:extLst>
                    <a:ext uri="{9D8B030D-6E8A-4147-A177-3AD203B41FA5}">
                      <a16:colId xmlns:a16="http://schemas.microsoft.com/office/drawing/2014/main" xmlns="" val="2379259948"/>
                    </a:ext>
                  </a:extLst>
                </a:gridCol>
              </a:tblGrid>
              <a:tr h="384313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5108372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20-06-2018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09:24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303752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EAE86DF1-FBE8-4A61-AFC6-E896E492F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5326623"/>
              </p:ext>
            </p:extLst>
          </p:nvPr>
        </p:nvGraphicFramePr>
        <p:xfrm>
          <a:off x="344559" y="458522"/>
          <a:ext cx="2054087" cy="36301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4087">
                  <a:extLst>
                    <a:ext uri="{9D8B030D-6E8A-4147-A177-3AD203B41FA5}">
                      <a16:colId xmlns:a16="http://schemas.microsoft.com/office/drawing/2014/main" xmlns="" val="2149623171"/>
                    </a:ext>
                  </a:extLst>
                </a:gridCol>
              </a:tblGrid>
              <a:tr h="3630152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HELLO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MR. DEMO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GOOD MORNING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 smtClean="0">
                          <a:latin typeface="Arial Black" panose="020B0A04020102020204" pitchFamily="34" charset="0"/>
                        </a:rPr>
                        <a:t>!!!ALERT!!!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6711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E2EF210-7ABB-475A-94AD-6CA382ED8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9006654"/>
              </p:ext>
            </p:extLst>
          </p:nvPr>
        </p:nvGraphicFramePr>
        <p:xfrm>
          <a:off x="409873" y="5187328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SUPPORT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E4C2218-A0AF-48B4-AD94-48EC654E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3584643"/>
              </p:ext>
            </p:extLst>
          </p:nvPr>
        </p:nvGraphicFramePr>
        <p:xfrm>
          <a:off x="3187149" y="8617"/>
          <a:ext cx="152069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9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DFC57284-0703-4C4D-BBFF-F9CF834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6748701"/>
              </p:ext>
            </p:extLst>
          </p:nvPr>
        </p:nvGraphicFramePr>
        <p:xfrm>
          <a:off x="6705599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 Black" panose="020B0A04020102020204" pitchFamily="34" charset="0"/>
                        </a:rPr>
                        <a:t>ALERTS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B4BD7E01-DE04-434F-881F-F9FD69C97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265374"/>
              </p:ext>
            </p:extLst>
          </p:nvPr>
        </p:nvGraphicFramePr>
        <p:xfrm>
          <a:off x="4946374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5BE74BC2-CA03-45F9-8528-56CBE433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2354563"/>
              </p:ext>
            </p:extLst>
          </p:nvPr>
        </p:nvGraphicFramePr>
        <p:xfrm>
          <a:off x="3299224" y="1363837"/>
          <a:ext cx="3715530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71553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THEORY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5667768" y="2021454"/>
          <a:ext cx="3815866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15866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i="0" baseline="0" dirty="0" smtClean="0">
                          <a:latin typeface="Arial Black" panose="020B0A04020102020204" pitchFamily="34" charset="0"/>
                        </a:rPr>
                        <a:t>COMPUTER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3220659" y="2996814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Your Notes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3194533" y="3649957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Faculty Notes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3259847" y="4316162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Add Notes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64457" y="1934512"/>
          <a:ext cx="1730103" cy="202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103"/>
              </a:tblGrid>
              <a:tr h="20235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ATTENDANCE IS LESS </a:t>
                      </a:r>
                    </a:p>
                    <a:p>
                      <a:r>
                        <a:rPr lang="en-US" baseline="0" dirty="0" smtClean="0"/>
                        <a:t> INCOMPLETE  QUIZ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885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35E727F-9F40-4E81-9694-C60AFCE9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8157532"/>
              </p:ext>
            </p:extLst>
          </p:nvPr>
        </p:nvGraphicFramePr>
        <p:xfrm>
          <a:off x="3008243" y="1182092"/>
          <a:ext cx="8878956" cy="54174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878956">
                  <a:extLst>
                    <a:ext uri="{9D8B030D-6E8A-4147-A177-3AD203B41FA5}">
                      <a16:colId xmlns:a16="http://schemas.microsoft.com/office/drawing/2014/main" xmlns="" val="3522040163"/>
                    </a:ext>
                  </a:extLst>
                </a:gridCol>
              </a:tblGrid>
              <a:tr h="5417490">
                <a:tc>
                  <a:txBody>
                    <a:bodyPr/>
                    <a:lstStyle/>
                    <a:p>
                      <a:pPr algn="ctr"/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86896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0C888E4-9034-4D42-9C37-F2AFEE153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9184442"/>
              </p:ext>
            </p:extLst>
          </p:nvPr>
        </p:nvGraphicFramePr>
        <p:xfrm>
          <a:off x="8627166" y="74209"/>
          <a:ext cx="3260034" cy="76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6">
                  <a:extLst>
                    <a:ext uri="{9D8B030D-6E8A-4147-A177-3AD203B41FA5}">
                      <a16:colId xmlns:a16="http://schemas.microsoft.com/office/drawing/2014/main" xmlns="" val="1288656972"/>
                    </a:ext>
                  </a:extLst>
                </a:gridCol>
                <a:gridCol w="1643338">
                  <a:extLst>
                    <a:ext uri="{9D8B030D-6E8A-4147-A177-3AD203B41FA5}">
                      <a16:colId xmlns:a16="http://schemas.microsoft.com/office/drawing/2014/main" xmlns="" val="2379259948"/>
                    </a:ext>
                  </a:extLst>
                </a:gridCol>
              </a:tblGrid>
              <a:tr h="384313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5108372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20-06-2018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09:24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30375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E4C2218-A0AF-48B4-AD94-48EC654E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3584643"/>
              </p:ext>
            </p:extLst>
          </p:nvPr>
        </p:nvGraphicFramePr>
        <p:xfrm>
          <a:off x="3187149" y="8617"/>
          <a:ext cx="152069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9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DFC57284-0703-4C4D-BBFF-F9CF834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6748701"/>
              </p:ext>
            </p:extLst>
          </p:nvPr>
        </p:nvGraphicFramePr>
        <p:xfrm>
          <a:off x="6705599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 Black" panose="020B0A04020102020204" pitchFamily="34" charset="0"/>
                        </a:rPr>
                        <a:t>ALERTS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B4BD7E01-DE04-434F-881F-F9FD69C97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265374"/>
              </p:ext>
            </p:extLst>
          </p:nvPr>
        </p:nvGraphicFramePr>
        <p:xfrm>
          <a:off x="4946374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5BE74BC2-CA03-45F9-8528-56CBE433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2354563"/>
              </p:ext>
            </p:extLst>
          </p:nvPr>
        </p:nvGraphicFramePr>
        <p:xfrm>
          <a:off x="3299224" y="1363837"/>
          <a:ext cx="3715530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71553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THEORY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5667768" y="2021454"/>
          <a:ext cx="3815866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15866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i="0" baseline="0" dirty="0" smtClean="0">
                          <a:latin typeface="Arial Black" panose="020B0A04020102020204" pitchFamily="34" charset="0"/>
                        </a:rPr>
                        <a:t>COMPUTER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5072" y="3241359"/>
            <a:ext cx="6086475" cy="325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3129218" y="2670243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Your Notes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403436" y="4451145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COURSE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407FBEB7-1BBD-4954-A2D0-5F048B560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3288907"/>
              </p:ext>
            </p:extLst>
          </p:nvPr>
        </p:nvGraphicFramePr>
        <p:xfrm>
          <a:off x="377500" y="5871259"/>
          <a:ext cx="2027582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27582">
                  <a:extLst>
                    <a:ext uri="{9D8B030D-6E8A-4147-A177-3AD203B41FA5}">
                      <a16:colId xmlns:a16="http://schemas.microsoft.com/office/drawing/2014/main" xmlns="" val="1645134392"/>
                    </a:ext>
                  </a:extLst>
                </a:gridCol>
              </a:tblGrid>
              <a:tr h="11927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FACULTY</a:t>
                      </a:r>
                      <a:r>
                        <a:rPr lang="en-IN" baseline="0" dirty="0" smtClean="0">
                          <a:latin typeface="Arial Black" panose="020B0A04020102020204" pitchFamily="34" charset="0"/>
                        </a:rPr>
                        <a:t> TREE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0500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7E2EF210-7ABB-475A-94AD-6CA382ED8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9006654"/>
              </p:ext>
            </p:extLst>
          </p:nvPr>
        </p:nvGraphicFramePr>
        <p:xfrm>
          <a:off x="409873" y="5187328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SUPPORT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EAE86DF1-FBE8-4A61-AFC6-E896E492F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5326623"/>
              </p:ext>
            </p:extLst>
          </p:nvPr>
        </p:nvGraphicFramePr>
        <p:xfrm>
          <a:off x="344559" y="458522"/>
          <a:ext cx="2054087" cy="37085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4087">
                  <a:extLst>
                    <a:ext uri="{9D8B030D-6E8A-4147-A177-3AD203B41FA5}">
                      <a16:colId xmlns:a16="http://schemas.microsoft.com/office/drawing/2014/main" xmlns="" val="2149623171"/>
                    </a:ext>
                  </a:extLst>
                </a:gridCol>
              </a:tblGrid>
              <a:tr h="3708529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HELLO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MR. DEMO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GOOD MORNING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 smtClean="0">
                          <a:latin typeface="Arial Black" panose="020B0A04020102020204" pitchFamily="34" charset="0"/>
                        </a:rPr>
                        <a:t>!!!ALERT!!!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67117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64457" y="1934512"/>
          <a:ext cx="1730103" cy="202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103"/>
              </a:tblGrid>
              <a:tr h="20235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ATTENDANCE IS LESS </a:t>
                      </a:r>
                    </a:p>
                    <a:p>
                      <a:r>
                        <a:rPr lang="en-US" baseline="0" dirty="0" smtClean="0"/>
                        <a:t> INCOMPLETE  QUIZ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885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35E727F-9F40-4E81-9694-C60AFCE9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8157532"/>
              </p:ext>
            </p:extLst>
          </p:nvPr>
        </p:nvGraphicFramePr>
        <p:xfrm>
          <a:off x="3008243" y="1182092"/>
          <a:ext cx="8878956" cy="54174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878956">
                  <a:extLst>
                    <a:ext uri="{9D8B030D-6E8A-4147-A177-3AD203B41FA5}">
                      <a16:colId xmlns:a16="http://schemas.microsoft.com/office/drawing/2014/main" xmlns="" val="3522040163"/>
                    </a:ext>
                  </a:extLst>
                </a:gridCol>
              </a:tblGrid>
              <a:tr h="5417490">
                <a:tc>
                  <a:txBody>
                    <a:bodyPr/>
                    <a:lstStyle/>
                    <a:p>
                      <a:pPr algn="ctr"/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86896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0C888E4-9034-4D42-9C37-F2AFEE153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9184442"/>
              </p:ext>
            </p:extLst>
          </p:nvPr>
        </p:nvGraphicFramePr>
        <p:xfrm>
          <a:off x="8627166" y="74209"/>
          <a:ext cx="3260034" cy="76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6">
                  <a:extLst>
                    <a:ext uri="{9D8B030D-6E8A-4147-A177-3AD203B41FA5}">
                      <a16:colId xmlns:a16="http://schemas.microsoft.com/office/drawing/2014/main" xmlns="" val="1288656972"/>
                    </a:ext>
                  </a:extLst>
                </a:gridCol>
                <a:gridCol w="1643338">
                  <a:extLst>
                    <a:ext uri="{9D8B030D-6E8A-4147-A177-3AD203B41FA5}">
                      <a16:colId xmlns:a16="http://schemas.microsoft.com/office/drawing/2014/main" xmlns="" val="2379259948"/>
                    </a:ext>
                  </a:extLst>
                </a:gridCol>
              </a:tblGrid>
              <a:tr h="384313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5108372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20-06-2018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09:24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303752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EAE86DF1-FBE8-4A61-AFC6-E896E492F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5326623"/>
              </p:ext>
            </p:extLst>
          </p:nvPr>
        </p:nvGraphicFramePr>
        <p:xfrm>
          <a:off x="344559" y="458522"/>
          <a:ext cx="2054087" cy="36562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4087">
                  <a:extLst>
                    <a:ext uri="{9D8B030D-6E8A-4147-A177-3AD203B41FA5}">
                      <a16:colId xmlns:a16="http://schemas.microsoft.com/office/drawing/2014/main" xmlns="" val="2149623171"/>
                    </a:ext>
                  </a:extLst>
                </a:gridCol>
              </a:tblGrid>
              <a:tr h="3656278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HELLO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MR. DEMO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GOOD MORNING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 smtClean="0">
                          <a:latin typeface="Arial Black" panose="020B0A04020102020204" pitchFamily="34" charset="0"/>
                        </a:rPr>
                        <a:t>!!!ALERT!!!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6711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E4C2218-A0AF-48B4-AD94-48EC654E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3584643"/>
              </p:ext>
            </p:extLst>
          </p:nvPr>
        </p:nvGraphicFramePr>
        <p:xfrm>
          <a:off x="3187149" y="8617"/>
          <a:ext cx="152069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9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DFC57284-0703-4C4D-BBFF-F9CF834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6748701"/>
              </p:ext>
            </p:extLst>
          </p:nvPr>
        </p:nvGraphicFramePr>
        <p:xfrm>
          <a:off x="6705599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 Black" panose="020B0A04020102020204" pitchFamily="34" charset="0"/>
                        </a:rPr>
                        <a:t>ALERTS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B4BD7E01-DE04-434F-881F-F9FD69C97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265374"/>
              </p:ext>
            </p:extLst>
          </p:nvPr>
        </p:nvGraphicFramePr>
        <p:xfrm>
          <a:off x="4946374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5BE74BC2-CA03-45F9-8528-56CBE433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2354563"/>
              </p:ext>
            </p:extLst>
          </p:nvPr>
        </p:nvGraphicFramePr>
        <p:xfrm>
          <a:off x="5350092" y="1651219"/>
          <a:ext cx="3715530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71553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SUPPORT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3664796" y="2539613"/>
          <a:ext cx="2709878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09878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Attendance Issue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3696789" y="4316161"/>
          <a:ext cx="2730137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30137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360342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Fees Issue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3651733" y="3676082"/>
          <a:ext cx="2709878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09878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Admit Card Issue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3683726" y="3114380"/>
          <a:ext cx="2675426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75426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Maintenance Issue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403436" y="4451145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COURSE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407FBEB7-1BBD-4954-A2D0-5F048B560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3288907"/>
              </p:ext>
            </p:extLst>
          </p:nvPr>
        </p:nvGraphicFramePr>
        <p:xfrm>
          <a:off x="377500" y="5871259"/>
          <a:ext cx="2027582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27582">
                  <a:extLst>
                    <a:ext uri="{9D8B030D-6E8A-4147-A177-3AD203B41FA5}">
                      <a16:colId xmlns:a16="http://schemas.microsoft.com/office/drawing/2014/main" xmlns="" val="1645134392"/>
                    </a:ext>
                  </a:extLst>
                </a:gridCol>
              </a:tblGrid>
              <a:tr h="11927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FACULTY</a:t>
                      </a:r>
                      <a:r>
                        <a:rPr lang="en-IN" baseline="0" dirty="0" smtClean="0">
                          <a:latin typeface="Arial Black" panose="020B0A04020102020204" pitchFamily="34" charset="0"/>
                        </a:rPr>
                        <a:t> TREE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0500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7E2EF210-7ABB-475A-94AD-6CA382ED8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9006654"/>
              </p:ext>
            </p:extLst>
          </p:nvPr>
        </p:nvGraphicFramePr>
        <p:xfrm>
          <a:off x="409873" y="5187328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SUPPORT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64457" y="1934512"/>
          <a:ext cx="1730103" cy="202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103"/>
              </a:tblGrid>
              <a:tr h="20235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ATTENDANCE IS LESS </a:t>
                      </a:r>
                    </a:p>
                    <a:p>
                      <a:r>
                        <a:rPr lang="en-US" baseline="0" dirty="0" smtClean="0"/>
                        <a:t> INCOMPLETE  QUIZ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885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35E727F-9F40-4E81-9694-C60AFCE9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8157532"/>
              </p:ext>
            </p:extLst>
          </p:nvPr>
        </p:nvGraphicFramePr>
        <p:xfrm>
          <a:off x="3008243" y="1182092"/>
          <a:ext cx="8878956" cy="54174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878956">
                  <a:extLst>
                    <a:ext uri="{9D8B030D-6E8A-4147-A177-3AD203B41FA5}">
                      <a16:colId xmlns:a16="http://schemas.microsoft.com/office/drawing/2014/main" xmlns="" val="3522040163"/>
                    </a:ext>
                  </a:extLst>
                </a:gridCol>
              </a:tblGrid>
              <a:tr h="5417490">
                <a:tc>
                  <a:txBody>
                    <a:bodyPr/>
                    <a:lstStyle/>
                    <a:p>
                      <a:pPr algn="ctr"/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86896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0C888E4-9034-4D42-9C37-F2AFEE153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9184442"/>
              </p:ext>
            </p:extLst>
          </p:nvPr>
        </p:nvGraphicFramePr>
        <p:xfrm>
          <a:off x="8627166" y="74209"/>
          <a:ext cx="3260034" cy="76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6">
                  <a:extLst>
                    <a:ext uri="{9D8B030D-6E8A-4147-A177-3AD203B41FA5}">
                      <a16:colId xmlns:a16="http://schemas.microsoft.com/office/drawing/2014/main" xmlns="" val="1288656972"/>
                    </a:ext>
                  </a:extLst>
                </a:gridCol>
                <a:gridCol w="1643338">
                  <a:extLst>
                    <a:ext uri="{9D8B030D-6E8A-4147-A177-3AD203B41FA5}">
                      <a16:colId xmlns:a16="http://schemas.microsoft.com/office/drawing/2014/main" xmlns="" val="2379259948"/>
                    </a:ext>
                  </a:extLst>
                </a:gridCol>
              </a:tblGrid>
              <a:tr h="384313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5108372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20-06-2018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09:24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303752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EAE86DF1-FBE8-4A61-AFC6-E896E492F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5326623"/>
              </p:ext>
            </p:extLst>
          </p:nvPr>
        </p:nvGraphicFramePr>
        <p:xfrm>
          <a:off x="344559" y="458522"/>
          <a:ext cx="2054087" cy="364321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4087">
                  <a:extLst>
                    <a:ext uri="{9D8B030D-6E8A-4147-A177-3AD203B41FA5}">
                      <a16:colId xmlns:a16="http://schemas.microsoft.com/office/drawing/2014/main" xmlns="" val="2149623171"/>
                    </a:ext>
                  </a:extLst>
                </a:gridCol>
              </a:tblGrid>
              <a:tr h="3643215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HELLO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MR. DEMO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GOOD MORNING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 smtClean="0">
                          <a:latin typeface="Arial Black" panose="020B0A04020102020204" pitchFamily="34" charset="0"/>
                        </a:rPr>
                        <a:t>!!!ALERT!!!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6711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E4C2218-A0AF-48B4-AD94-48EC654E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3584643"/>
              </p:ext>
            </p:extLst>
          </p:nvPr>
        </p:nvGraphicFramePr>
        <p:xfrm>
          <a:off x="3187149" y="8617"/>
          <a:ext cx="152069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9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DFC57284-0703-4C4D-BBFF-F9CF834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6748701"/>
              </p:ext>
            </p:extLst>
          </p:nvPr>
        </p:nvGraphicFramePr>
        <p:xfrm>
          <a:off x="6705599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 Black" panose="020B0A04020102020204" pitchFamily="34" charset="0"/>
                        </a:rPr>
                        <a:t>ALERTS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B4BD7E01-DE04-434F-881F-F9FD69C97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265374"/>
              </p:ext>
            </p:extLst>
          </p:nvPr>
        </p:nvGraphicFramePr>
        <p:xfrm>
          <a:off x="4946374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5BE74BC2-CA03-45F9-8528-56CBE433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2354563"/>
              </p:ext>
            </p:extLst>
          </p:nvPr>
        </p:nvGraphicFramePr>
        <p:xfrm>
          <a:off x="5101898" y="1625094"/>
          <a:ext cx="3715530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71553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SUPPORT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3338226" y="2173853"/>
          <a:ext cx="2709878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09878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Attendance Issue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35E727F-9F40-4E81-9694-C60AFCE9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8157532"/>
              </p:ext>
            </p:extLst>
          </p:nvPr>
        </p:nvGraphicFramePr>
        <p:xfrm>
          <a:off x="5747658" y="3174274"/>
          <a:ext cx="5773782" cy="18418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773782">
                  <a:extLst>
                    <a:ext uri="{9D8B030D-6E8A-4147-A177-3AD203B41FA5}">
                      <a16:colId xmlns:a16="http://schemas.microsoft.com/office/drawing/2014/main" xmlns="" val="3522040163"/>
                    </a:ext>
                  </a:extLst>
                </a:gridCol>
              </a:tblGrid>
              <a:tr h="1841863">
                <a:tc>
                  <a:txBody>
                    <a:bodyPr/>
                    <a:lstStyle/>
                    <a:p>
                      <a:pPr algn="l"/>
                      <a:endParaRPr lang="en-IN" sz="1800" b="1" cap="none" spc="50" dirty="0">
                        <a:ln w="9525" cmpd="sng">
                          <a:solidFill>
                            <a:schemeClr val="accent1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glow rad="38100">
                            <a:schemeClr val="accent1">
                              <a:alpha val="40000"/>
                            </a:schemeClr>
                          </a:glow>
                        </a:effectLst>
                      </a:endParaRPr>
                    </a:p>
                    <a:p>
                      <a:endParaRPr lang="en-IN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68969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9621459" y="5753076"/>
          <a:ext cx="1717101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17101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360341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SEND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6296298" y="2670242"/>
          <a:ext cx="3132628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32628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318928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TYPE HERE 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sp>
        <p:nvSpPr>
          <p:cNvPr id="22" name="Arrow: Down 22">
            <a:extLst>
              <a:ext uri="{FF2B5EF4-FFF2-40B4-BE49-F238E27FC236}">
                <a16:creationId xmlns:a16="http://schemas.microsoft.com/office/drawing/2014/main" xmlns="" id="{34C65CD9-A147-4055-AA9C-F137419BDD12}"/>
              </a:ext>
            </a:extLst>
          </p:cNvPr>
          <p:cNvSpPr/>
          <p:nvPr/>
        </p:nvSpPr>
        <p:spPr>
          <a:xfrm>
            <a:off x="8903951" y="2761804"/>
            <a:ext cx="165648" cy="21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403436" y="4451145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COURSE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407FBEB7-1BBD-4954-A2D0-5F048B560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3288907"/>
              </p:ext>
            </p:extLst>
          </p:nvPr>
        </p:nvGraphicFramePr>
        <p:xfrm>
          <a:off x="377500" y="5871259"/>
          <a:ext cx="2027582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27582">
                  <a:extLst>
                    <a:ext uri="{9D8B030D-6E8A-4147-A177-3AD203B41FA5}">
                      <a16:colId xmlns:a16="http://schemas.microsoft.com/office/drawing/2014/main" xmlns="" val="1645134392"/>
                    </a:ext>
                  </a:extLst>
                </a:gridCol>
              </a:tblGrid>
              <a:tr h="11927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FACULTY</a:t>
                      </a:r>
                      <a:r>
                        <a:rPr lang="en-IN" baseline="0" dirty="0" smtClean="0">
                          <a:latin typeface="Arial Black" panose="020B0A04020102020204" pitchFamily="34" charset="0"/>
                        </a:rPr>
                        <a:t> TREE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0500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7E2EF210-7ABB-475A-94AD-6CA382ED8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9006654"/>
              </p:ext>
            </p:extLst>
          </p:nvPr>
        </p:nvGraphicFramePr>
        <p:xfrm>
          <a:off x="409873" y="5187328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SUPPORT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64457" y="1934512"/>
          <a:ext cx="1730103" cy="202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103"/>
              </a:tblGrid>
              <a:tr h="20235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ATTENDANCE IS LESS </a:t>
                      </a:r>
                    </a:p>
                    <a:p>
                      <a:r>
                        <a:rPr lang="en-US" baseline="0" dirty="0" smtClean="0"/>
                        <a:t> INCOMPLETE  QUIZ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885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377310" y="4594837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COURSE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07FBEB7-1BBD-4954-A2D0-5F048B560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3288907"/>
              </p:ext>
            </p:extLst>
          </p:nvPr>
        </p:nvGraphicFramePr>
        <p:xfrm>
          <a:off x="364438" y="5851665"/>
          <a:ext cx="1986876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86876">
                  <a:extLst>
                    <a:ext uri="{9D8B030D-6E8A-4147-A177-3AD203B41FA5}">
                      <a16:colId xmlns:a16="http://schemas.microsoft.com/office/drawing/2014/main" xmlns="" val="1645134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FACULTY</a:t>
                      </a:r>
                      <a:r>
                        <a:rPr lang="en-IN" baseline="0" dirty="0" smtClean="0">
                          <a:latin typeface="Arial Black" panose="020B0A04020102020204" pitchFamily="34" charset="0"/>
                        </a:rPr>
                        <a:t> TREE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050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35E727F-9F40-4E81-9694-C60AFCE9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8157532"/>
              </p:ext>
            </p:extLst>
          </p:nvPr>
        </p:nvGraphicFramePr>
        <p:xfrm>
          <a:off x="3008243" y="1182092"/>
          <a:ext cx="8878956" cy="54174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878956">
                  <a:extLst>
                    <a:ext uri="{9D8B030D-6E8A-4147-A177-3AD203B41FA5}">
                      <a16:colId xmlns:a16="http://schemas.microsoft.com/office/drawing/2014/main" xmlns="" val="3522040163"/>
                    </a:ext>
                  </a:extLst>
                </a:gridCol>
              </a:tblGrid>
              <a:tr h="5417490">
                <a:tc>
                  <a:txBody>
                    <a:bodyPr/>
                    <a:lstStyle/>
                    <a:p>
                      <a:pPr algn="ctr"/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6896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0C888E4-9034-4D42-9C37-F2AFEE153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9184442"/>
              </p:ext>
            </p:extLst>
          </p:nvPr>
        </p:nvGraphicFramePr>
        <p:xfrm>
          <a:off x="8627166" y="74209"/>
          <a:ext cx="3260034" cy="76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6">
                  <a:extLst>
                    <a:ext uri="{9D8B030D-6E8A-4147-A177-3AD203B41FA5}">
                      <a16:colId xmlns:a16="http://schemas.microsoft.com/office/drawing/2014/main" xmlns="" val="1288656972"/>
                    </a:ext>
                  </a:extLst>
                </a:gridCol>
                <a:gridCol w="1643338">
                  <a:extLst>
                    <a:ext uri="{9D8B030D-6E8A-4147-A177-3AD203B41FA5}">
                      <a16:colId xmlns:a16="http://schemas.microsoft.com/office/drawing/2014/main" xmlns="" val="2379259948"/>
                    </a:ext>
                  </a:extLst>
                </a:gridCol>
              </a:tblGrid>
              <a:tr h="384313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5108372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20-06-2018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Black" panose="020B0A04020102020204" pitchFamily="34" charset="0"/>
                        </a:rPr>
                        <a:t>09:24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303752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EAE86DF1-FBE8-4A61-AFC6-E896E492F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5326623"/>
              </p:ext>
            </p:extLst>
          </p:nvPr>
        </p:nvGraphicFramePr>
        <p:xfrm>
          <a:off x="344559" y="458522"/>
          <a:ext cx="2054087" cy="37085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4087">
                  <a:extLst>
                    <a:ext uri="{9D8B030D-6E8A-4147-A177-3AD203B41FA5}">
                      <a16:colId xmlns:a16="http://schemas.microsoft.com/office/drawing/2014/main" xmlns="" val="2149623171"/>
                    </a:ext>
                  </a:extLst>
                </a:gridCol>
              </a:tblGrid>
              <a:tr h="3708529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HELLO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MR. DEMO</a:t>
                      </a:r>
                    </a:p>
                    <a:p>
                      <a:pPr algn="l"/>
                      <a:r>
                        <a:rPr lang="en-IN" dirty="0">
                          <a:latin typeface="Arial Narrow" panose="020B0606020202030204" pitchFamily="34" charset="0"/>
                        </a:rPr>
                        <a:t>GOOD MORNING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 smtClean="0">
                          <a:latin typeface="Arial Black" panose="020B0A04020102020204" pitchFamily="34" charset="0"/>
                        </a:rPr>
                        <a:t>!!!ALERT!!!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6711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E2EF210-7ABB-475A-94AD-6CA382ED8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9006654"/>
              </p:ext>
            </p:extLst>
          </p:nvPr>
        </p:nvGraphicFramePr>
        <p:xfrm>
          <a:off x="391886" y="5226517"/>
          <a:ext cx="1928572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28572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SUPPORT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E4C2218-A0AF-48B4-AD94-48EC654E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3584643"/>
              </p:ext>
            </p:extLst>
          </p:nvPr>
        </p:nvGraphicFramePr>
        <p:xfrm>
          <a:off x="3187149" y="8617"/>
          <a:ext cx="152069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9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DFC57284-0703-4C4D-BBFF-F9CF834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6748701"/>
              </p:ext>
            </p:extLst>
          </p:nvPr>
        </p:nvGraphicFramePr>
        <p:xfrm>
          <a:off x="6705599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 Black" panose="020B0A04020102020204" pitchFamily="34" charset="0"/>
                        </a:rPr>
                        <a:t>ALERTS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B4BD7E01-DE04-434F-881F-F9FD69C97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265374"/>
              </p:ext>
            </p:extLst>
          </p:nvPr>
        </p:nvGraphicFramePr>
        <p:xfrm>
          <a:off x="4946374" y="8617"/>
          <a:ext cx="1520689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689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 Black" panose="020B0A04020102020204" pitchFamily="34" charset="0"/>
                        </a:rPr>
                        <a:t>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6421061" y="1233330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Faculty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082869" y="2390504"/>
          <a:ext cx="5035005" cy="397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39"/>
                <a:gridCol w="1854926"/>
                <a:gridCol w="1463040"/>
              </a:tblGrid>
              <a:tr h="4034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Your</a:t>
                      </a:r>
                      <a:r>
                        <a:rPr lang="en-US" baseline="0" dirty="0" smtClean="0"/>
                        <a:t> Need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Faculty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Cabin</a:t>
                      </a:r>
                      <a:r>
                        <a:rPr lang="en-US" baseline="0" dirty="0" smtClean="0"/>
                        <a:t> No.</a:t>
                      </a:r>
                      <a:endParaRPr lang="en-US" dirty="0"/>
                    </a:p>
                  </a:txBody>
                  <a:tcPr/>
                </a:tc>
              </a:tr>
              <a:tr h="504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Dr.Shree</a:t>
                      </a:r>
                      <a:r>
                        <a:rPr lang="en-US" baseline="0" dirty="0" err="1" smtClean="0"/>
                        <a:t>Nivas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C-101</a:t>
                      </a:r>
                      <a:endParaRPr lang="en-US" dirty="0"/>
                    </a:p>
                  </a:txBody>
                  <a:tcPr/>
                </a:tc>
              </a:tr>
              <a:tr h="5448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Programme</a:t>
                      </a:r>
                      <a:r>
                        <a:rPr lang="en-US" baseline="0" dirty="0" smtClean="0"/>
                        <a:t> Chair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Dr.Ritu</a:t>
                      </a:r>
                      <a:r>
                        <a:rPr lang="en-US" dirty="0" smtClean="0"/>
                        <a:t>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C-303</a:t>
                      </a:r>
                      <a:endParaRPr lang="en-US" dirty="0"/>
                    </a:p>
                  </a:txBody>
                  <a:tcPr/>
                </a:tc>
              </a:tr>
              <a:tr h="504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 RF</a:t>
                      </a:r>
                      <a:r>
                        <a:rPr lang="en-US" baseline="0" dirty="0" smtClean="0"/>
                        <a:t> 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A-038</a:t>
                      </a:r>
                      <a:endParaRPr lang="en-US" dirty="0"/>
                    </a:p>
                  </a:txBody>
                  <a:tcPr/>
                </a:tc>
              </a:tr>
              <a:tr h="504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C-321</a:t>
                      </a:r>
                    </a:p>
                    <a:p>
                      <a:pPr algn="ctr"/>
                      <a:r>
                        <a:rPr lang="en-US" dirty="0" smtClean="0"/>
                        <a:t>A-322</a:t>
                      </a:r>
                      <a:endParaRPr lang="en-US" dirty="0"/>
                    </a:p>
                  </a:txBody>
                  <a:tcPr/>
                </a:tc>
              </a:tr>
              <a:tr h="5042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Introdution</a:t>
                      </a:r>
                      <a:r>
                        <a:rPr lang="en-US" baseline="0" dirty="0" smtClean="0"/>
                        <a:t> of Algorithm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 </a:t>
                      </a:r>
                      <a:r>
                        <a:rPr lang="en-US" dirty="0" err="1" smtClean="0"/>
                        <a:t>Jeevanandan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A-335</a:t>
                      </a:r>
                      <a:endParaRPr lang="en-US" dirty="0"/>
                    </a:p>
                  </a:txBody>
                  <a:tcPr/>
                </a:tc>
              </a:tr>
              <a:tr h="504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Mr. 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Rajkumar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C-342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xmlns="" id="{5BE74BC2-CA03-45F9-8528-56CBE433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2354563"/>
              </p:ext>
            </p:extLst>
          </p:nvPr>
        </p:nvGraphicFramePr>
        <p:xfrm>
          <a:off x="3651922" y="1755723"/>
          <a:ext cx="3715530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715530">
                  <a:extLst>
                    <a:ext uri="{9D8B030D-6E8A-4147-A177-3AD203B41FA5}">
                      <a16:colId xmlns:a16="http://schemas.microsoft.com/office/drawing/2014/main" xmlns="" val="160121558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 Black" panose="020B0A04020102020204" pitchFamily="34" charset="0"/>
                        </a:rPr>
                        <a:t>PROGRAMME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143557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xmlns="" id="{8529F9F2-36E6-465F-B6A3-5E424F32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8650056"/>
              </p:ext>
            </p:extLst>
          </p:nvPr>
        </p:nvGraphicFramePr>
        <p:xfrm>
          <a:off x="8167128" y="1790678"/>
          <a:ext cx="206734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7340">
                  <a:extLst>
                    <a:ext uri="{9D8B030D-6E8A-4147-A177-3AD203B41FA5}">
                      <a16:colId xmlns:a16="http://schemas.microsoft.com/office/drawing/2014/main" xmlns="" val="1038750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latin typeface="Arial Black" panose="020B0A04020102020204" pitchFamily="34" charset="0"/>
                        </a:rPr>
                        <a:t>SCSE</a:t>
                      </a:r>
                      <a:endParaRPr lang="en-IN" b="1" baseline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21237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0936" y="2396900"/>
            <a:ext cx="229008" cy="402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464457" y="1934512"/>
          <a:ext cx="1730103" cy="202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103"/>
              </a:tblGrid>
              <a:tr h="20235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ATTENDANCE IS LESS </a:t>
                      </a:r>
                    </a:p>
                    <a:p>
                      <a:r>
                        <a:rPr lang="en-US" baseline="0" dirty="0" smtClean="0"/>
                        <a:t> INCOMPLETE  QUIZ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88587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297</Words>
  <Application>Microsoft Office PowerPoint</Application>
  <PresentationFormat>Custom</PresentationFormat>
  <Paragraphs>199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DEVRAJ</dc:creator>
  <cp:lastModifiedBy>Computer Solutin</cp:lastModifiedBy>
  <cp:revision>64</cp:revision>
  <dcterms:created xsi:type="dcterms:W3CDTF">2018-06-16T19:15:04Z</dcterms:created>
  <dcterms:modified xsi:type="dcterms:W3CDTF">2018-11-20T12:53:59Z</dcterms:modified>
</cp:coreProperties>
</file>