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5"/>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92" r:id="rId25"/>
    <p:sldId id="281" r:id="rId26"/>
    <p:sldId id="282" r:id="rId27"/>
    <p:sldId id="283" r:id="rId28"/>
    <p:sldId id="284" r:id="rId29"/>
    <p:sldId id="285" r:id="rId30"/>
    <p:sldId id="286" r:id="rId31"/>
    <p:sldId id="287" r:id="rId32"/>
    <p:sldId id="288" r:id="rId33"/>
    <p:sldId id="289" r:id="rId34"/>
    <p:sldId id="290" r:id="rId35"/>
    <p:sldId id="291" r:id="rId36"/>
    <p:sldId id="298" r:id="rId37"/>
    <p:sldId id="293" r:id="rId38"/>
    <p:sldId id="295" r:id="rId39"/>
    <p:sldId id="296" r:id="rId40"/>
    <p:sldId id="297" r:id="rId41"/>
    <p:sldId id="299" r:id="rId42"/>
    <p:sldId id="300" r:id="rId43"/>
    <p:sldId id="301" r:id="rId44"/>
    <p:sldId id="302" r:id="rId45"/>
    <p:sldId id="303" r:id="rId46"/>
    <p:sldId id="304" r:id="rId47"/>
    <p:sldId id="305" r:id="rId48"/>
    <p:sldId id="308" r:id="rId49"/>
    <p:sldId id="309" r:id="rId50"/>
    <p:sldId id="307" r:id="rId51"/>
    <p:sldId id="310" r:id="rId52"/>
    <p:sldId id="311" r:id="rId53"/>
    <p:sldId id="312"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FF437-C7CC-45C1-878A-F0539A83D34E}" type="datetimeFigureOut">
              <a:rPr lang="en-US" smtClean="0"/>
              <a:t>9/15/2016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E66DC-98DE-4558-BC5F-AA2359411FDB}" type="slidenum">
              <a:rPr lang="en-US" smtClean="0"/>
              <a:t>‹#›</a:t>
            </a:fld>
            <a:endParaRPr lang="en-US"/>
          </a:p>
        </p:txBody>
      </p:sp>
    </p:spTree>
    <p:extLst>
      <p:ext uri="{BB962C8B-B14F-4D97-AF65-F5344CB8AC3E}">
        <p14:creationId xmlns:p14="http://schemas.microsoft.com/office/powerpoint/2010/main" val="3993389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08CACACD-E05D-497F-BAD3-08F8EA50A41F}"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07551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582400D-9158-4195-BC3C-F28FCCF5C2FC}"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84920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27B2E09E-546F-406D-87D0-6519CDD61833}"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0688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FDC1037A-E0DF-440B-A3B1-75E4BB2D5627}"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13589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CD53E85D-C22E-4835-92BA-A6ADB8042639}"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90155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4F6503A8-8F34-476E-A1EC-EE16BEF6035E}"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43438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4BFA407A-89B3-4B99-8B32-54CD9EEA42AC}"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864402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0651CC98-AFAD-42B5-889D-C083BA5EE768}"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27041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E9A49103-C212-41B4-B373-27D55518F5A6}"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4475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4A1551CE-AA6E-4F9E-A41F-CC8458569D39}"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38835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EAFEA0DD-7A59-40AD-8D34-1D89BFFC9B9C}"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4286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FFBFA3ED-F2B7-4F3A-9D45-FD5D91DB401D}"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7003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59951C39-C86D-45BC-83E5-79D9CBAAA1BD}"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5439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503F5780-2497-4AF1-8133-43870B46CA8F}"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34979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947DD385-32A5-4CA6-BE9C-57DE88B8BA4B}"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704048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E80ECBAF-9042-496C-A497-42ECCD6AF8B4}"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56021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9E265BEA-11E4-419F-98CE-ADB397D76892}"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84067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1B32FF68-9379-4F6E-A0C8-9ACB1BAA2FF4}"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24874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AD88E91E-9E97-4F3D-A1BF-8E641EF8A2D2}"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74762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BA39C26F-7E98-4625-85DB-95ADA86F4136}"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40767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779B16-9055-492F-953E-01ED1BFA9DF7}"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DCF86-DC02-4E72-A264-3CD687416C3E}" type="slidenum">
              <a:rPr lang="en-US" smtClean="0"/>
              <a:t>‹#›</a:t>
            </a:fld>
            <a:endParaRPr lang="en-US"/>
          </a:p>
        </p:txBody>
      </p:sp>
    </p:spTree>
    <p:extLst>
      <p:ext uri="{BB962C8B-B14F-4D97-AF65-F5344CB8AC3E}">
        <p14:creationId xmlns:p14="http://schemas.microsoft.com/office/powerpoint/2010/main" val="452104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779B16-9055-492F-953E-01ED1BFA9DF7}"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DCF86-DC02-4E72-A264-3CD687416C3E}" type="slidenum">
              <a:rPr lang="en-US" smtClean="0"/>
              <a:t>‹#›</a:t>
            </a:fld>
            <a:endParaRPr lang="en-US"/>
          </a:p>
        </p:txBody>
      </p:sp>
    </p:spTree>
    <p:extLst>
      <p:ext uri="{BB962C8B-B14F-4D97-AF65-F5344CB8AC3E}">
        <p14:creationId xmlns:p14="http://schemas.microsoft.com/office/powerpoint/2010/main" val="60789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779B16-9055-492F-953E-01ED1BFA9DF7}"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DCF86-DC02-4E72-A264-3CD687416C3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3986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779B16-9055-492F-953E-01ED1BFA9DF7}"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DCF86-DC02-4E72-A264-3CD687416C3E}" type="slidenum">
              <a:rPr lang="en-US" smtClean="0"/>
              <a:t>‹#›</a:t>
            </a:fld>
            <a:endParaRPr lang="en-US"/>
          </a:p>
        </p:txBody>
      </p:sp>
    </p:spTree>
    <p:extLst>
      <p:ext uri="{BB962C8B-B14F-4D97-AF65-F5344CB8AC3E}">
        <p14:creationId xmlns:p14="http://schemas.microsoft.com/office/powerpoint/2010/main" val="3052040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779B16-9055-492F-953E-01ED1BFA9DF7}"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DCF86-DC02-4E72-A264-3CD687416C3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5535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779B16-9055-492F-953E-01ED1BFA9DF7}"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DCF86-DC02-4E72-A264-3CD687416C3E}" type="slidenum">
              <a:rPr lang="en-US" smtClean="0"/>
              <a:t>‹#›</a:t>
            </a:fld>
            <a:endParaRPr lang="en-US"/>
          </a:p>
        </p:txBody>
      </p:sp>
    </p:spTree>
    <p:extLst>
      <p:ext uri="{BB962C8B-B14F-4D97-AF65-F5344CB8AC3E}">
        <p14:creationId xmlns:p14="http://schemas.microsoft.com/office/powerpoint/2010/main" val="2402185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779B16-9055-492F-953E-01ED1BFA9DF7}"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DCF86-DC02-4E72-A264-3CD687416C3E}" type="slidenum">
              <a:rPr lang="en-US" smtClean="0"/>
              <a:t>‹#›</a:t>
            </a:fld>
            <a:endParaRPr lang="en-US"/>
          </a:p>
        </p:txBody>
      </p:sp>
    </p:spTree>
    <p:extLst>
      <p:ext uri="{BB962C8B-B14F-4D97-AF65-F5344CB8AC3E}">
        <p14:creationId xmlns:p14="http://schemas.microsoft.com/office/powerpoint/2010/main" val="3774092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779B16-9055-492F-953E-01ED1BFA9DF7}"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DCF86-DC02-4E72-A264-3CD687416C3E}" type="slidenum">
              <a:rPr lang="en-US" smtClean="0"/>
              <a:t>‹#›</a:t>
            </a:fld>
            <a:endParaRPr lang="en-US"/>
          </a:p>
        </p:txBody>
      </p:sp>
    </p:spTree>
    <p:extLst>
      <p:ext uri="{BB962C8B-B14F-4D97-AF65-F5344CB8AC3E}">
        <p14:creationId xmlns:p14="http://schemas.microsoft.com/office/powerpoint/2010/main" val="3807083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334962"/>
          </a:xfrm>
        </p:spPr>
        <p:txBody>
          <a:bodyPr/>
          <a:lstStyle/>
          <a:p>
            <a:r>
              <a:rPr lang="en-US"/>
              <a:t>Click to edit Master title style</a:t>
            </a:r>
          </a:p>
        </p:txBody>
      </p:sp>
      <p:sp>
        <p:nvSpPr>
          <p:cNvPr id="3" name="Text Placeholder 2"/>
          <p:cNvSpPr>
            <a:spLocks noGrp="1"/>
          </p:cNvSpPr>
          <p:nvPr>
            <p:ph type="body" sz="half" idx="1"/>
          </p:nvPr>
        </p:nvSpPr>
        <p:spPr>
          <a:xfrm>
            <a:off x="609600" y="838201"/>
            <a:ext cx="5384800" cy="5287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838201"/>
            <a:ext cx="5384800" cy="5287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813397"/>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779B16-9055-492F-953E-01ED1BFA9DF7}"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DCF86-DC02-4E72-A264-3CD687416C3E}" type="slidenum">
              <a:rPr lang="en-US" smtClean="0"/>
              <a:t>‹#›</a:t>
            </a:fld>
            <a:endParaRPr lang="en-US"/>
          </a:p>
        </p:txBody>
      </p:sp>
    </p:spTree>
    <p:extLst>
      <p:ext uri="{BB962C8B-B14F-4D97-AF65-F5344CB8AC3E}">
        <p14:creationId xmlns:p14="http://schemas.microsoft.com/office/powerpoint/2010/main" val="559301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779B16-9055-492F-953E-01ED1BFA9DF7}"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DDCF86-DC02-4E72-A264-3CD687416C3E}" type="slidenum">
              <a:rPr lang="en-US" smtClean="0"/>
              <a:t>‹#›</a:t>
            </a:fld>
            <a:endParaRPr lang="en-US"/>
          </a:p>
        </p:txBody>
      </p:sp>
    </p:spTree>
    <p:extLst>
      <p:ext uri="{BB962C8B-B14F-4D97-AF65-F5344CB8AC3E}">
        <p14:creationId xmlns:p14="http://schemas.microsoft.com/office/powerpoint/2010/main" val="265152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779B16-9055-492F-953E-01ED1BFA9DF7}"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DDCF86-DC02-4E72-A264-3CD687416C3E}" type="slidenum">
              <a:rPr lang="en-US" smtClean="0"/>
              <a:t>‹#›</a:t>
            </a:fld>
            <a:endParaRPr lang="en-US"/>
          </a:p>
        </p:txBody>
      </p:sp>
    </p:spTree>
    <p:extLst>
      <p:ext uri="{BB962C8B-B14F-4D97-AF65-F5344CB8AC3E}">
        <p14:creationId xmlns:p14="http://schemas.microsoft.com/office/powerpoint/2010/main" val="3722935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779B16-9055-492F-953E-01ED1BFA9DF7}" type="datetimeFigureOut">
              <a:rPr lang="en-US" smtClean="0"/>
              <a:t>9/15/2016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DDCF86-DC02-4E72-A264-3CD687416C3E}" type="slidenum">
              <a:rPr lang="en-US" smtClean="0"/>
              <a:t>‹#›</a:t>
            </a:fld>
            <a:endParaRPr lang="en-US"/>
          </a:p>
        </p:txBody>
      </p:sp>
    </p:spTree>
    <p:extLst>
      <p:ext uri="{BB962C8B-B14F-4D97-AF65-F5344CB8AC3E}">
        <p14:creationId xmlns:p14="http://schemas.microsoft.com/office/powerpoint/2010/main" val="157970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779B16-9055-492F-953E-01ED1BFA9DF7}" type="datetimeFigureOut">
              <a:rPr lang="en-US" smtClean="0"/>
              <a:t>9/15/2016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DDCF86-DC02-4E72-A264-3CD687416C3E}" type="slidenum">
              <a:rPr lang="en-US" smtClean="0"/>
              <a:t>‹#›</a:t>
            </a:fld>
            <a:endParaRPr lang="en-US"/>
          </a:p>
        </p:txBody>
      </p:sp>
    </p:spTree>
    <p:extLst>
      <p:ext uri="{BB962C8B-B14F-4D97-AF65-F5344CB8AC3E}">
        <p14:creationId xmlns:p14="http://schemas.microsoft.com/office/powerpoint/2010/main" val="3383470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779B16-9055-492F-953E-01ED1BFA9DF7}" type="datetimeFigureOut">
              <a:rPr lang="en-US" smtClean="0"/>
              <a:t>9/15/2016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DDCF86-DC02-4E72-A264-3CD687416C3E}" type="slidenum">
              <a:rPr lang="en-US" smtClean="0"/>
              <a:t>‹#›</a:t>
            </a:fld>
            <a:endParaRPr lang="en-US"/>
          </a:p>
        </p:txBody>
      </p:sp>
    </p:spTree>
    <p:extLst>
      <p:ext uri="{BB962C8B-B14F-4D97-AF65-F5344CB8AC3E}">
        <p14:creationId xmlns:p14="http://schemas.microsoft.com/office/powerpoint/2010/main" val="34420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779B16-9055-492F-953E-01ED1BFA9DF7}"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DDCF86-DC02-4E72-A264-3CD687416C3E}" type="slidenum">
              <a:rPr lang="en-US" smtClean="0"/>
              <a:t>‹#›</a:t>
            </a:fld>
            <a:endParaRPr lang="en-US"/>
          </a:p>
        </p:txBody>
      </p:sp>
    </p:spTree>
    <p:extLst>
      <p:ext uri="{BB962C8B-B14F-4D97-AF65-F5344CB8AC3E}">
        <p14:creationId xmlns:p14="http://schemas.microsoft.com/office/powerpoint/2010/main" val="831639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B779B16-9055-492F-953E-01ED1BFA9DF7}"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DDCF86-DC02-4E72-A264-3CD687416C3E}" type="slidenum">
              <a:rPr lang="en-US" smtClean="0"/>
              <a:t>‹#›</a:t>
            </a:fld>
            <a:endParaRPr lang="en-US"/>
          </a:p>
        </p:txBody>
      </p:sp>
    </p:spTree>
    <p:extLst>
      <p:ext uri="{BB962C8B-B14F-4D97-AF65-F5344CB8AC3E}">
        <p14:creationId xmlns:p14="http://schemas.microsoft.com/office/powerpoint/2010/main" val="114494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779B16-9055-492F-953E-01ED1BFA9DF7}" type="datetimeFigureOut">
              <a:rPr lang="en-US" smtClean="0"/>
              <a:t>9/15/2016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DDCF86-DC02-4E72-A264-3CD687416C3E}" type="slidenum">
              <a:rPr lang="en-US" smtClean="0"/>
              <a:t>‹#›</a:t>
            </a:fld>
            <a:endParaRPr lang="en-US"/>
          </a:p>
        </p:txBody>
      </p:sp>
    </p:spTree>
    <p:extLst>
      <p:ext uri="{BB962C8B-B14F-4D97-AF65-F5344CB8AC3E}">
        <p14:creationId xmlns:p14="http://schemas.microsoft.com/office/powerpoint/2010/main" val="26858181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docs.oracle.com/javase/8/docs/api/java/util/concurrent/Callable.html" TargetMode="External"/><Relationship Id="rId13" Type="http://schemas.openxmlformats.org/officeDocument/2006/relationships/hyperlink" Target="https://docs.oracle.com/javase/8/docs/api/java/util/concurrent/ExecutorService.html#isTerminated--" TargetMode="External"/><Relationship Id="rId18" Type="http://schemas.openxmlformats.org/officeDocument/2006/relationships/hyperlink" Target="https://docs.oracle.com/javase/8/docs/api/java/util/concurrent/ExecutorService.html#submit-java.lang.Runnable-" TargetMode="External"/><Relationship Id="rId3" Type="http://schemas.openxmlformats.org/officeDocument/2006/relationships/hyperlink" Target="https://docs.oracle.com/javase/8/docs/api/java/util/concurrent/TimeUnit.html" TargetMode="External"/><Relationship Id="rId7" Type="http://schemas.openxmlformats.org/officeDocument/2006/relationships/hyperlink" Target="https://docs.oracle.com/javase/8/docs/api/java/util/Collection.html" TargetMode="External"/><Relationship Id="rId12" Type="http://schemas.openxmlformats.org/officeDocument/2006/relationships/hyperlink" Target="https://docs.oracle.com/javase/8/docs/api/java/util/concurrent/ExecutorService.html#isShutdown--" TargetMode="External"/><Relationship Id="rId17" Type="http://schemas.openxmlformats.org/officeDocument/2006/relationships/hyperlink" Target="https://docs.oracle.com/javase/8/docs/api/java/util/concurrent/ExecutorService.html#submit-java.util.concurrent.Callable-" TargetMode="External"/><Relationship Id="rId2" Type="http://schemas.openxmlformats.org/officeDocument/2006/relationships/hyperlink" Target="https://docs.oracle.com/javase/8/docs/api/java/util/concurrent/ExecutorService.html#awaitTermination-long-java.util.concurrent.TimeUnit-" TargetMode="External"/><Relationship Id="rId16" Type="http://schemas.openxmlformats.org/officeDocument/2006/relationships/hyperlink" Target="https://docs.oracle.com/javase/8/docs/api/java/util/concurrent/ExecutorService.html#shutdownNow--" TargetMode="External"/><Relationship Id="rId1" Type="http://schemas.openxmlformats.org/officeDocument/2006/relationships/slideLayout" Target="../slideLayouts/slideLayout2.xml"/><Relationship Id="rId6" Type="http://schemas.openxmlformats.org/officeDocument/2006/relationships/hyperlink" Target="https://docs.oracle.com/javase/8/docs/api/java/util/concurrent/ExecutorService.html#invokeAll-java.util.Collection-" TargetMode="External"/><Relationship Id="rId11" Type="http://schemas.openxmlformats.org/officeDocument/2006/relationships/hyperlink" Target="https://docs.oracle.com/javase/8/docs/api/java/util/concurrent/ExecutorService.html#invokeAny-java.util.Collection-long-java.util.concurrent.TimeUnit-" TargetMode="External"/><Relationship Id="rId5" Type="http://schemas.openxmlformats.org/officeDocument/2006/relationships/hyperlink" Target="https://docs.oracle.com/javase/8/docs/api/java/util/concurrent/Future.html" TargetMode="External"/><Relationship Id="rId15" Type="http://schemas.openxmlformats.org/officeDocument/2006/relationships/hyperlink" Target="https://docs.oracle.com/javase/8/docs/api/java/lang/Runnable.html" TargetMode="External"/><Relationship Id="rId10" Type="http://schemas.openxmlformats.org/officeDocument/2006/relationships/hyperlink" Target="https://docs.oracle.com/javase/8/docs/api/java/util/concurrent/ExecutorService.html#invokeAny-java.util.Collection-" TargetMode="External"/><Relationship Id="rId19" Type="http://schemas.openxmlformats.org/officeDocument/2006/relationships/hyperlink" Target="https://docs.oracle.com/javase/8/docs/api/java/util/concurrent/ExecutorService.html#submit-java.lang.Runnable-T-" TargetMode="External"/><Relationship Id="rId4" Type="http://schemas.openxmlformats.org/officeDocument/2006/relationships/hyperlink" Target="https://docs.oracle.com/javase/8/docs/api/java/util/List.html" TargetMode="External"/><Relationship Id="rId9" Type="http://schemas.openxmlformats.org/officeDocument/2006/relationships/hyperlink" Target="https://docs.oracle.com/javase/8/docs/api/java/util/concurrent/ExecutorService.html#invokeAll-java.util.Collection-long-java.util.concurrent.TimeUnit-" TargetMode="External"/><Relationship Id="rId14" Type="http://schemas.openxmlformats.org/officeDocument/2006/relationships/hyperlink" Target="https://docs.oracle.com/javase/8/docs/api/java/util/concurrent/ExecutorService.html#shutdown--"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http://java67.blogspot.sg/2012/12/difference-between-runtimeexception-and-checked-exception.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20138619">
            <a:off x="2438398" y="2663687"/>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94210" name="Rectangle 2"/>
          <p:cNvSpPr>
            <a:spLocks noGrp="1" noChangeArrowheads="1"/>
          </p:cNvSpPr>
          <p:nvPr>
            <p:ph type="ctrTitle"/>
          </p:nvPr>
        </p:nvSpPr>
        <p:spPr>
          <a:xfrm>
            <a:off x="2209800" y="2286000"/>
            <a:ext cx="7772400" cy="1143000"/>
          </a:xfrm>
        </p:spPr>
        <p:txBody>
          <a:bodyPr/>
          <a:lstStyle/>
          <a:p>
            <a:pPr eaLnBrk="1" hangingPunct="1"/>
            <a:r>
              <a:rPr lang="en-US" altLang="en-US"/>
              <a:t>Threads</a:t>
            </a:r>
          </a:p>
        </p:txBody>
      </p:sp>
    </p:spTree>
    <p:extLst>
      <p:ext uri="{BB962C8B-B14F-4D97-AF65-F5344CB8AC3E}">
        <p14:creationId xmlns:p14="http://schemas.microsoft.com/office/powerpoint/2010/main" val="4086497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04450" name="Rectangle 2"/>
          <p:cNvSpPr>
            <a:spLocks noGrp="1" noChangeArrowheads="1"/>
          </p:cNvSpPr>
          <p:nvPr>
            <p:ph type="title"/>
          </p:nvPr>
        </p:nvSpPr>
        <p:spPr>
          <a:xfrm>
            <a:off x="1981200" y="274638"/>
            <a:ext cx="8229600" cy="165100"/>
          </a:xfrm>
        </p:spPr>
        <p:txBody>
          <a:bodyPr>
            <a:normAutofit fontScale="90000"/>
          </a:bodyPr>
          <a:lstStyle/>
          <a:p>
            <a:pPr eaLnBrk="1" hangingPunct="1"/>
            <a:r>
              <a:rPr lang="en-US" altLang="en-US" sz="2000"/>
              <a:t>Starting Multiple Thread</a:t>
            </a:r>
          </a:p>
        </p:txBody>
      </p:sp>
      <p:sp>
        <p:nvSpPr>
          <p:cNvPr id="104451" name="Rectangle 3"/>
          <p:cNvSpPr>
            <a:spLocks noGrp="1" noChangeArrowheads="1"/>
          </p:cNvSpPr>
          <p:nvPr>
            <p:ph idx="1"/>
          </p:nvPr>
        </p:nvSpPr>
        <p:spPr>
          <a:xfrm>
            <a:off x="505056" y="702366"/>
            <a:ext cx="8596668" cy="4795658"/>
          </a:xfrm>
        </p:spPr>
        <p:txBody>
          <a:bodyPr>
            <a:noAutofit/>
          </a:bodyPr>
          <a:lstStyle/>
          <a:p>
            <a:pPr eaLnBrk="1" hangingPunct="1">
              <a:lnSpc>
                <a:spcPct val="90000"/>
              </a:lnSpc>
              <a:buFontTx/>
              <a:buNone/>
            </a:pPr>
            <a:r>
              <a:rPr lang="en-US" altLang="en-US" sz="1200" dirty="0">
                <a:latin typeface="Courier New" panose="02070309020205020404" pitchFamily="49" charset="0"/>
              </a:rPr>
              <a:t>class </a:t>
            </a:r>
            <a:r>
              <a:rPr lang="en-US" altLang="en-US" sz="1200" dirty="0" err="1">
                <a:latin typeface="Courier New" panose="02070309020205020404" pitchFamily="49" charset="0"/>
              </a:rPr>
              <a:t>NameRunnable</a:t>
            </a:r>
            <a:r>
              <a:rPr lang="en-US" altLang="en-US" sz="1200" dirty="0">
                <a:latin typeface="Courier New" panose="02070309020205020404" pitchFamily="49" charset="0"/>
              </a:rPr>
              <a:t> implements Runnable {</a:t>
            </a:r>
          </a:p>
          <a:p>
            <a:pPr eaLnBrk="1" hangingPunct="1">
              <a:lnSpc>
                <a:spcPct val="90000"/>
              </a:lnSpc>
              <a:buFontTx/>
              <a:buNone/>
            </a:pPr>
            <a:r>
              <a:rPr lang="en-US" altLang="en-US" sz="1200" dirty="0">
                <a:latin typeface="Courier New" panose="02070309020205020404" pitchFamily="49" charset="0"/>
              </a:rPr>
              <a:t>public void run() {</a:t>
            </a:r>
          </a:p>
          <a:p>
            <a:pPr eaLnBrk="1" hangingPunct="1">
              <a:lnSpc>
                <a:spcPct val="90000"/>
              </a:lnSpc>
              <a:buFontTx/>
              <a:buNone/>
            </a:pPr>
            <a:r>
              <a:rPr lang="en-US" altLang="en-US" sz="1200" dirty="0">
                <a:latin typeface="Courier New" panose="02070309020205020404" pitchFamily="49" charset="0"/>
              </a:rPr>
              <a:t>for (</a:t>
            </a:r>
            <a:r>
              <a:rPr lang="en-US" altLang="en-US" sz="1200" dirty="0" err="1">
                <a:latin typeface="Courier New" panose="02070309020205020404" pitchFamily="49" charset="0"/>
              </a:rPr>
              <a:t>int</a:t>
            </a:r>
            <a:r>
              <a:rPr lang="en-US" altLang="en-US" sz="1200" dirty="0">
                <a:latin typeface="Courier New" panose="02070309020205020404" pitchFamily="49" charset="0"/>
              </a:rPr>
              <a:t> x = 1; x &lt; 4; x++) {</a:t>
            </a:r>
          </a:p>
          <a:p>
            <a:pPr eaLnBrk="1" hangingPunct="1">
              <a:lnSpc>
                <a:spcPct val="90000"/>
              </a:lnSpc>
              <a:buFontTx/>
              <a:buNone/>
            </a:pPr>
            <a:r>
              <a:rPr lang="en-US" altLang="en-US" sz="1200" dirty="0" err="1">
                <a:latin typeface="Courier New" panose="02070309020205020404" pitchFamily="49" charset="0"/>
              </a:rPr>
              <a:t>System.out.println</a:t>
            </a:r>
            <a:r>
              <a:rPr lang="en-US" altLang="en-US" sz="1200" dirty="0">
                <a:latin typeface="Courier New" panose="02070309020205020404" pitchFamily="49" charset="0"/>
              </a:rPr>
              <a:t>("Run by " + </a:t>
            </a:r>
            <a:r>
              <a:rPr lang="en-US" altLang="en-US" sz="1200" dirty="0" err="1">
                <a:latin typeface="Courier New" panose="02070309020205020404" pitchFamily="49" charset="0"/>
              </a:rPr>
              <a:t>Thread.currentThread</a:t>
            </a:r>
            <a:r>
              <a:rPr lang="en-US" altLang="en-US" sz="1200" dirty="0">
                <a:latin typeface="Courier New" panose="02070309020205020404" pitchFamily="49" charset="0"/>
              </a:rPr>
              <a:t>().</a:t>
            </a:r>
            <a:r>
              <a:rPr lang="en-US" altLang="en-US" sz="1200" dirty="0" err="1">
                <a:latin typeface="Courier New" panose="02070309020205020404" pitchFamily="49" charset="0"/>
              </a:rPr>
              <a:t>getName</a:t>
            </a:r>
            <a:r>
              <a:rPr lang="en-US" altLang="en-US" sz="1200" dirty="0">
                <a:latin typeface="Courier New" panose="02070309020205020404" pitchFamily="49" charset="0"/>
              </a:rPr>
              <a:t>());</a:t>
            </a:r>
          </a:p>
          <a:p>
            <a:pPr eaLnBrk="1" hangingPunct="1">
              <a:lnSpc>
                <a:spcPct val="90000"/>
              </a:lnSpc>
              <a:buFontTx/>
              <a:buNone/>
            </a:pPr>
            <a:r>
              <a:rPr lang="en-US" altLang="en-US" sz="1200" dirty="0">
                <a:latin typeface="Courier New" panose="02070309020205020404" pitchFamily="49" charset="0"/>
              </a:rPr>
              <a:t>   }</a:t>
            </a:r>
          </a:p>
          <a:p>
            <a:pPr eaLnBrk="1" hangingPunct="1">
              <a:lnSpc>
                <a:spcPct val="90000"/>
              </a:lnSpc>
              <a:buFontTx/>
              <a:buNone/>
            </a:pPr>
            <a:r>
              <a:rPr lang="en-US" altLang="en-US" sz="1200" dirty="0">
                <a:latin typeface="Courier New" panose="02070309020205020404" pitchFamily="49" charset="0"/>
              </a:rPr>
              <a:t>  }</a:t>
            </a:r>
          </a:p>
          <a:p>
            <a:pPr eaLnBrk="1" hangingPunct="1">
              <a:lnSpc>
                <a:spcPct val="90000"/>
              </a:lnSpc>
              <a:buFontTx/>
              <a:buNone/>
            </a:pPr>
            <a:r>
              <a:rPr lang="en-US" altLang="en-US" sz="1200" dirty="0">
                <a:latin typeface="Courier New" panose="02070309020205020404" pitchFamily="49" charset="0"/>
              </a:rPr>
              <a:t> }</a:t>
            </a:r>
          </a:p>
          <a:p>
            <a:pPr eaLnBrk="1" hangingPunct="1">
              <a:lnSpc>
                <a:spcPct val="90000"/>
              </a:lnSpc>
              <a:buFontTx/>
              <a:buNone/>
            </a:pPr>
            <a:r>
              <a:rPr lang="en-US" altLang="en-US" sz="1200" dirty="0">
                <a:latin typeface="Courier New" panose="02070309020205020404" pitchFamily="49" charset="0"/>
              </a:rPr>
              <a:t>public class Example_5 {</a:t>
            </a:r>
          </a:p>
          <a:p>
            <a:pPr eaLnBrk="1" hangingPunct="1">
              <a:lnSpc>
                <a:spcPct val="90000"/>
              </a:lnSpc>
              <a:buFontTx/>
              <a:buNone/>
            </a:pPr>
            <a:r>
              <a:rPr lang="en-US" altLang="en-US" sz="1200" dirty="0">
                <a:latin typeface="Courier New" panose="02070309020205020404" pitchFamily="49" charset="0"/>
              </a:rPr>
              <a:t>public static void main (String [] </a:t>
            </a:r>
            <a:r>
              <a:rPr lang="en-US" altLang="en-US" sz="1200" dirty="0" err="1">
                <a:latin typeface="Courier New" panose="02070309020205020404" pitchFamily="49" charset="0"/>
              </a:rPr>
              <a:t>args</a:t>
            </a:r>
            <a:r>
              <a:rPr lang="en-US" altLang="en-US" sz="1200" dirty="0">
                <a:latin typeface="Courier New" panose="02070309020205020404" pitchFamily="49" charset="0"/>
              </a:rPr>
              <a:t>) {</a:t>
            </a:r>
          </a:p>
          <a:p>
            <a:pPr eaLnBrk="1" hangingPunct="1">
              <a:lnSpc>
                <a:spcPct val="90000"/>
              </a:lnSpc>
              <a:buFontTx/>
              <a:buNone/>
            </a:pPr>
            <a:r>
              <a:rPr lang="en-US" altLang="en-US" sz="1200" dirty="0" err="1">
                <a:latin typeface="Courier New" panose="02070309020205020404" pitchFamily="49" charset="0"/>
              </a:rPr>
              <a:t>NameRunnable</a:t>
            </a:r>
            <a:r>
              <a:rPr lang="en-US" altLang="en-US" sz="1200" dirty="0">
                <a:latin typeface="Courier New" panose="02070309020205020404" pitchFamily="49" charset="0"/>
              </a:rPr>
              <a:t> </a:t>
            </a:r>
            <a:r>
              <a:rPr lang="en-US" altLang="en-US" sz="1200" dirty="0" err="1">
                <a:latin typeface="Courier New" panose="02070309020205020404" pitchFamily="49" charset="0"/>
              </a:rPr>
              <a:t>nr</a:t>
            </a:r>
            <a:r>
              <a:rPr lang="en-US" altLang="en-US" sz="1200" dirty="0">
                <a:latin typeface="Courier New" panose="02070309020205020404" pitchFamily="49" charset="0"/>
              </a:rPr>
              <a:t> = new </a:t>
            </a:r>
            <a:r>
              <a:rPr lang="en-US" altLang="en-US" sz="1200" dirty="0" err="1">
                <a:latin typeface="Courier New" panose="02070309020205020404" pitchFamily="49" charset="0"/>
              </a:rPr>
              <a:t>NameRunnable</a:t>
            </a:r>
            <a:r>
              <a:rPr lang="en-US" altLang="en-US" sz="1200" dirty="0">
                <a:latin typeface="Courier New" panose="02070309020205020404" pitchFamily="49" charset="0"/>
              </a:rPr>
              <a:t>(); // Make one Runnable</a:t>
            </a:r>
          </a:p>
          <a:p>
            <a:pPr eaLnBrk="1" hangingPunct="1">
              <a:lnSpc>
                <a:spcPct val="90000"/>
              </a:lnSpc>
              <a:buFontTx/>
              <a:buNone/>
            </a:pPr>
            <a:r>
              <a:rPr lang="en-US" altLang="en-US" sz="1200" dirty="0">
                <a:latin typeface="Courier New" panose="02070309020205020404" pitchFamily="49" charset="0"/>
              </a:rPr>
              <a:t>Thread one = new Thread(</a:t>
            </a:r>
            <a:r>
              <a:rPr lang="en-US" altLang="en-US" sz="1200" dirty="0" err="1">
                <a:latin typeface="Courier New" panose="02070309020205020404" pitchFamily="49" charset="0"/>
              </a:rPr>
              <a:t>nr</a:t>
            </a:r>
            <a:r>
              <a:rPr lang="en-US" altLang="en-US" sz="1200" dirty="0">
                <a:latin typeface="Courier New" panose="02070309020205020404" pitchFamily="49" charset="0"/>
              </a:rPr>
              <a:t>);</a:t>
            </a:r>
          </a:p>
          <a:p>
            <a:pPr eaLnBrk="1" hangingPunct="1">
              <a:lnSpc>
                <a:spcPct val="90000"/>
              </a:lnSpc>
              <a:buFontTx/>
              <a:buNone/>
            </a:pPr>
            <a:r>
              <a:rPr lang="en-US" altLang="en-US" sz="1200" dirty="0" err="1">
                <a:latin typeface="Courier New" panose="02070309020205020404" pitchFamily="49" charset="0"/>
              </a:rPr>
              <a:t>one.setName</a:t>
            </a:r>
            <a:r>
              <a:rPr lang="en-US" altLang="en-US" sz="1200" dirty="0">
                <a:latin typeface="Courier New" panose="02070309020205020404" pitchFamily="49" charset="0"/>
              </a:rPr>
              <a:t>("ash");</a:t>
            </a:r>
          </a:p>
          <a:p>
            <a:pPr eaLnBrk="1" hangingPunct="1">
              <a:lnSpc>
                <a:spcPct val="90000"/>
              </a:lnSpc>
              <a:buFontTx/>
              <a:buNone/>
            </a:pPr>
            <a:r>
              <a:rPr lang="en-US" altLang="en-US" sz="1200" dirty="0">
                <a:latin typeface="Courier New" panose="02070309020205020404" pitchFamily="49" charset="0"/>
              </a:rPr>
              <a:t>Thread two = new Thread(</a:t>
            </a:r>
            <a:r>
              <a:rPr lang="en-US" altLang="en-US" sz="1200" dirty="0" err="1">
                <a:latin typeface="Courier New" panose="02070309020205020404" pitchFamily="49" charset="0"/>
              </a:rPr>
              <a:t>nr</a:t>
            </a:r>
            <a:r>
              <a:rPr lang="en-US" altLang="en-US" sz="1200" dirty="0">
                <a:latin typeface="Courier New" panose="02070309020205020404" pitchFamily="49" charset="0"/>
              </a:rPr>
              <a:t>);</a:t>
            </a:r>
          </a:p>
          <a:p>
            <a:pPr eaLnBrk="1" hangingPunct="1">
              <a:lnSpc>
                <a:spcPct val="90000"/>
              </a:lnSpc>
              <a:buFontTx/>
              <a:buNone/>
            </a:pPr>
            <a:r>
              <a:rPr lang="en-US" altLang="en-US" sz="1200" dirty="0" err="1">
                <a:latin typeface="Courier New" panose="02070309020205020404" pitchFamily="49" charset="0"/>
              </a:rPr>
              <a:t>two.setName</a:t>
            </a:r>
            <a:r>
              <a:rPr lang="en-US" altLang="en-US" sz="1200" dirty="0">
                <a:latin typeface="Courier New" panose="02070309020205020404" pitchFamily="49" charset="0"/>
              </a:rPr>
              <a:t>("bash");</a:t>
            </a:r>
          </a:p>
          <a:p>
            <a:pPr eaLnBrk="1" hangingPunct="1">
              <a:lnSpc>
                <a:spcPct val="90000"/>
              </a:lnSpc>
              <a:buFontTx/>
              <a:buNone/>
            </a:pPr>
            <a:r>
              <a:rPr lang="en-US" altLang="en-US" sz="1200" dirty="0">
                <a:latin typeface="Courier New" panose="02070309020205020404" pitchFamily="49" charset="0"/>
              </a:rPr>
              <a:t>Thread three = new Thread(</a:t>
            </a:r>
            <a:r>
              <a:rPr lang="en-US" altLang="en-US" sz="1200" dirty="0" err="1">
                <a:latin typeface="Courier New" panose="02070309020205020404" pitchFamily="49" charset="0"/>
              </a:rPr>
              <a:t>nr</a:t>
            </a:r>
            <a:r>
              <a:rPr lang="en-US" altLang="en-US" sz="1200" dirty="0">
                <a:latin typeface="Courier New" panose="02070309020205020404" pitchFamily="49" charset="0"/>
              </a:rPr>
              <a:t>);</a:t>
            </a:r>
          </a:p>
          <a:p>
            <a:pPr eaLnBrk="1" hangingPunct="1">
              <a:lnSpc>
                <a:spcPct val="90000"/>
              </a:lnSpc>
              <a:buFontTx/>
              <a:buNone/>
            </a:pPr>
            <a:r>
              <a:rPr lang="en-US" altLang="en-US" sz="1200" dirty="0" err="1">
                <a:latin typeface="Courier New" panose="02070309020205020404" pitchFamily="49" charset="0"/>
              </a:rPr>
              <a:t>three.setName</a:t>
            </a:r>
            <a:r>
              <a:rPr lang="en-US" altLang="en-US" sz="1200" dirty="0">
                <a:latin typeface="Courier New" panose="02070309020205020404" pitchFamily="49" charset="0"/>
              </a:rPr>
              <a:t>("clash");</a:t>
            </a:r>
          </a:p>
          <a:p>
            <a:pPr eaLnBrk="1" hangingPunct="1">
              <a:lnSpc>
                <a:spcPct val="90000"/>
              </a:lnSpc>
              <a:buFontTx/>
              <a:buNone/>
            </a:pPr>
            <a:r>
              <a:rPr lang="en-US" altLang="en-US" sz="1200" dirty="0" err="1">
                <a:latin typeface="Courier New" panose="02070309020205020404" pitchFamily="49" charset="0"/>
              </a:rPr>
              <a:t>one.start</a:t>
            </a:r>
            <a:r>
              <a:rPr lang="en-US" altLang="en-US" sz="1200" dirty="0">
                <a:latin typeface="Courier New" panose="02070309020205020404" pitchFamily="49" charset="0"/>
              </a:rPr>
              <a:t>();</a:t>
            </a:r>
          </a:p>
          <a:p>
            <a:pPr eaLnBrk="1" hangingPunct="1">
              <a:lnSpc>
                <a:spcPct val="90000"/>
              </a:lnSpc>
              <a:buFontTx/>
              <a:buNone/>
            </a:pPr>
            <a:r>
              <a:rPr lang="en-US" altLang="en-US" sz="1200" dirty="0" err="1">
                <a:latin typeface="Courier New" panose="02070309020205020404" pitchFamily="49" charset="0"/>
              </a:rPr>
              <a:t>two.start</a:t>
            </a:r>
            <a:r>
              <a:rPr lang="en-US" altLang="en-US" sz="1200" dirty="0">
                <a:latin typeface="Courier New" panose="02070309020205020404" pitchFamily="49" charset="0"/>
              </a:rPr>
              <a:t>();</a:t>
            </a:r>
          </a:p>
          <a:p>
            <a:pPr eaLnBrk="1" hangingPunct="1">
              <a:lnSpc>
                <a:spcPct val="90000"/>
              </a:lnSpc>
              <a:buFontTx/>
              <a:buNone/>
            </a:pPr>
            <a:r>
              <a:rPr lang="en-US" altLang="en-US" sz="1200" dirty="0" err="1">
                <a:latin typeface="Courier New" panose="02070309020205020404" pitchFamily="49" charset="0"/>
              </a:rPr>
              <a:t>three.start</a:t>
            </a:r>
            <a:r>
              <a:rPr lang="en-US" altLang="en-US" sz="1200" dirty="0">
                <a:latin typeface="Courier New" panose="02070309020205020404" pitchFamily="49" charset="0"/>
              </a:rPr>
              <a:t>();</a:t>
            </a:r>
          </a:p>
          <a:p>
            <a:pPr eaLnBrk="1" hangingPunct="1">
              <a:lnSpc>
                <a:spcPct val="90000"/>
              </a:lnSpc>
              <a:buFontTx/>
              <a:buNone/>
            </a:pPr>
            <a:r>
              <a:rPr lang="en-US" altLang="en-US" sz="1200" dirty="0">
                <a:latin typeface="Courier New" panose="02070309020205020404" pitchFamily="49" charset="0"/>
              </a:rPr>
              <a:t>} </a:t>
            </a:r>
          </a:p>
          <a:p>
            <a:pPr eaLnBrk="1" hangingPunct="1">
              <a:lnSpc>
                <a:spcPct val="90000"/>
              </a:lnSpc>
              <a:buFontTx/>
              <a:buNone/>
            </a:pPr>
            <a:r>
              <a:rPr lang="en-US" altLang="en-US" sz="1200" dirty="0">
                <a:latin typeface="Courier New" panose="02070309020205020404" pitchFamily="49" charset="0"/>
              </a:rPr>
              <a:t>}</a:t>
            </a:r>
          </a:p>
          <a:p>
            <a:pPr eaLnBrk="1" hangingPunct="1">
              <a:lnSpc>
                <a:spcPct val="90000"/>
              </a:lnSpc>
              <a:buFontTx/>
              <a:buNone/>
            </a:pPr>
            <a:endParaRPr lang="en-US" altLang="en-US" sz="1200" dirty="0">
              <a:latin typeface="Courier New" panose="02070309020205020404" pitchFamily="49" charset="0"/>
            </a:endParaRPr>
          </a:p>
        </p:txBody>
      </p:sp>
    </p:spTree>
    <p:extLst>
      <p:ext uri="{BB962C8B-B14F-4D97-AF65-F5344CB8AC3E}">
        <p14:creationId xmlns:p14="http://schemas.microsoft.com/office/powerpoint/2010/main" val="1102326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05474" name="Rectangle 2"/>
          <p:cNvSpPr>
            <a:spLocks noGrp="1" noChangeArrowheads="1"/>
          </p:cNvSpPr>
          <p:nvPr>
            <p:ph type="title"/>
          </p:nvPr>
        </p:nvSpPr>
        <p:spPr>
          <a:xfrm>
            <a:off x="1981200" y="274639"/>
            <a:ext cx="8229600" cy="142875"/>
          </a:xfrm>
        </p:spPr>
        <p:txBody>
          <a:bodyPr>
            <a:normAutofit fontScale="90000"/>
          </a:bodyPr>
          <a:lstStyle/>
          <a:p>
            <a:pPr eaLnBrk="1" hangingPunct="1"/>
            <a:r>
              <a:rPr lang="en-US" altLang="en-US" sz="2000" b="1"/>
              <a:t>The Thread Scheduler</a:t>
            </a:r>
            <a:br>
              <a:rPr lang="en-US" altLang="en-US" sz="2000"/>
            </a:br>
            <a:endParaRPr lang="en-US" altLang="en-US" sz="2000"/>
          </a:p>
        </p:txBody>
      </p:sp>
      <p:sp>
        <p:nvSpPr>
          <p:cNvPr id="105475" name="Rectangle 3"/>
          <p:cNvSpPr>
            <a:spLocks noGrp="1" noChangeArrowheads="1"/>
          </p:cNvSpPr>
          <p:nvPr>
            <p:ph idx="1"/>
          </p:nvPr>
        </p:nvSpPr>
        <p:spPr>
          <a:xfrm>
            <a:off x="1981200" y="914401"/>
            <a:ext cx="8229600" cy="5211763"/>
          </a:xfrm>
        </p:spPr>
        <p:txBody>
          <a:bodyPr/>
          <a:lstStyle/>
          <a:p>
            <a:pPr eaLnBrk="1" hangingPunct="1"/>
            <a:r>
              <a:rPr lang="en-US" altLang="en-US" sz="1800"/>
              <a:t>The thread scheduler is the part of the JVM</a:t>
            </a:r>
          </a:p>
          <a:p>
            <a:pPr eaLnBrk="1" hangingPunct="1"/>
            <a:r>
              <a:rPr lang="en-US" altLang="en-US" sz="1800"/>
              <a:t>Any thread in the </a:t>
            </a:r>
            <a:r>
              <a:rPr lang="en-US" altLang="en-US" sz="1800" i="1"/>
              <a:t>runnable </a:t>
            </a:r>
            <a:r>
              <a:rPr lang="en-US" altLang="en-US" sz="1800"/>
              <a:t>state can be chosen by the scheduler to be the one and only </a:t>
            </a:r>
            <a:r>
              <a:rPr lang="en-US" altLang="en-US" sz="1800" i="1"/>
              <a:t>running </a:t>
            </a:r>
            <a:r>
              <a:rPr lang="en-US" altLang="en-US" sz="1800"/>
              <a:t>thread.</a:t>
            </a:r>
          </a:p>
          <a:p>
            <a:pPr eaLnBrk="1" hangingPunct="1"/>
            <a:r>
              <a:rPr lang="en-US" altLang="en-US" sz="1800" b="1"/>
              <a:t>java.lang.Thread Class</a:t>
            </a:r>
            <a:endParaRPr lang="en-US" altLang="en-US" sz="1800"/>
          </a:p>
          <a:p>
            <a:pPr lvl="1" eaLnBrk="1" hangingPunct="1"/>
            <a:r>
              <a:rPr lang="en-US" altLang="en-US" sz="1800"/>
              <a:t>public static void sleep(long millis) throws InterruptedException</a:t>
            </a:r>
          </a:p>
          <a:p>
            <a:pPr lvl="1" eaLnBrk="1" hangingPunct="1"/>
            <a:r>
              <a:rPr lang="en-US" altLang="en-US" sz="1800"/>
              <a:t>public static void yield()</a:t>
            </a:r>
          </a:p>
          <a:p>
            <a:pPr lvl="1" eaLnBrk="1" hangingPunct="1"/>
            <a:r>
              <a:rPr lang="en-US" altLang="en-US" sz="1800"/>
              <a:t>public final void join()</a:t>
            </a:r>
          </a:p>
          <a:p>
            <a:pPr lvl="1" eaLnBrk="1" hangingPunct="1"/>
            <a:r>
              <a:rPr lang="en-US" altLang="en-US" sz="1800"/>
              <a:t>public final void setPriority(int newPriority)</a:t>
            </a:r>
          </a:p>
          <a:p>
            <a:pPr eaLnBrk="1" hangingPunct="1"/>
            <a:r>
              <a:rPr lang="en-US" altLang="en-US" sz="1800" b="1"/>
              <a:t>java.lang.Object Class</a:t>
            </a:r>
          </a:p>
          <a:p>
            <a:pPr lvl="1" eaLnBrk="1" hangingPunct="1"/>
            <a:r>
              <a:rPr lang="en-US" altLang="en-US" sz="1800"/>
              <a:t>public final void wait()</a:t>
            </a:r>
          </a:p>
          <a:p>
            <a:pPr lvl="1" eaLnBrk="1" hangingPunct="1"/>
            <a:r>
              <a:rPr lang="en-US" altLang="en-US" sz="1800"/>
              <a:t>public final void notify()</a:t>
            </a:r>
          </a:p>
          <a:p>
            <a:pPr lvl="1" eaLnBrk="1" hangingPunct="1"/>
            <a:r>
              <a:rPr lang="en-US" altLang="en-US" sz="1800"/>
              <a:t>public final void notifyAll()</a:t>
            </a:r>
          </a:p>
          <a:p>
            <a:pPr eaLnBrk="1" hangingPunct="1"/>
            <a:endParaRPr lang="en-US" altLang="en-US" sz="1800"/>
          </a:p>
          <a:p>
            <a:pPr eaLnBrk="1" hangingPunct="1"/>
            <a:endParaRPr lang="en-US" altLang="en-US" sz="1800"/>
          </a:p>
        </p:txBody>
      </p:sp>
    </p:spTree>
    <p:extLst>
      <p:ext uri="{BB962C8B-B14F-4D97-AF65-F5344CB8AC3E}">
        <p14:creationId xmlns:p14="http://schemas.microsoft.com/office/powerpoint/2010/main" val="3392383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06498" name="Rectangle 2"/>
          <p:cNvSpPr>
            <a:spLocks noGrp="1" noChangeArrowheads="1"/>
          </p:cNvSpPr>
          <p:nvPr>
            <p:ph type="title"/>
          </p:nvPr>
        </p:nvSpPr>
        <p:spPr>
          <a:xfrm>
            <a:off x="1981200" y="274638"/>
            <a:ext cx="8229600" cy="165100"/>
          </a:xfrm>
        </p:spPr>
        <p:txBody>
          <a:bodyPr>
            <a:normAutofit fontScale="90000"/>
          </a:bodyPr>
          <a:lstStyle/>
          <a:p>
            <a:pPr eaLnBrk="1" hangingPunct="1"/>
            <a:r>
              <a:rPr lang="en-US" altLang="en-US" sz="2000"/>
              <a:t>Thread States</a:t>
            </a:r>
          </a:p>
        </p:txBody>
      </p:sp>
      <p:sp>
        <p:nvSpPr>
          <p:cNvPr id="106499" name="Rectangle 3"/>
          <p:cNvSpPr>
            <a:spLocks noGrp="1" noChangeArrowheads="1"/>
          </p:cNvSpPr>
          <p:nvPr>
            <p:ph idx="1"/>
          </p:nvPr>
        </p:nvSpPr>
        <p:spPr>
          <a:xfrm>
            <a:off x="1981200" y="1219201"/>
            <a:ext cx="8229600" cy="4906963"/>
          </a:xfrm>
        </p:spPr>
        <p:txBody>
          <a:bodyPr/>
          <a:lstStyle/>
          <a:p>
            <a:pPr eaLnBrk="1" hangingPunct="1">
              <a:lnSpc>
                <a:spcPct val="80000"/>
              </a:lnSpc>
            </a:pPr>
            <a:r>
              <a:rPr lang="en-US" altLang="en-US" sz="1800" b="1"/>
              <a:t>New </a:t>
            </a:r>
          </a:p>
          <a:p>
            <a:pPr lvl="1" eaLnBrk="1" hangingPunct="1">
              <a:lnSpc>
                <a:spcPct val="80000"/>
              </a:lnSpc>
            </a:pPr>
            <a:r>
              <a:rPr lang="en-US" altLang="en-US" sz="1800"/>
              <a:t>When the Thread instance has been instantiated, but the start() method has not been invoked on the thread. </a:t>
            </a:r>
          </a:p>
          <a:p>
            <a:pPr lvl="1" eaLnBrk="1" hangingPunct="1">
              <a:lnSpc>
                <a:spcPct val="80000"/>
              </a:lnSpc>
            </a:pPr>
            <a:r>
              <a:rPr lang="en-US" altLang="en-US" sz="1800"/>
              <a:t>It is a live Thread object, but not yet a thread of execution. </a:t>
            </a:r>
          </a:p>
          <a:p>
            <a:pPr lvl="1" eaLnBrk="1" hangingPunct="1">
              <a:lnSpc>
                <a:spcPct val="80000"/>
              </a:lnSpc>
            </a:pPr>
            <a:r>
              <a:rPr lang="en-US" altLang="en-US" sz="1800"/>
              <a:t>At this point, thethread is considered </a:t>
            </a:r>
            <a:r>
              <a:rPr lang="en-US" altLang="en-US" sz="1800" i="1"/>
              <a:t>not alive</a:t>
            </a:r>
            <a:r>
              <a:rPr lang="en-US" altLang="en-US" sz="1800"/>
              <a:t>.</a:t>
            </a:r>
          </a:p>
          <a:p>
            <a:pPr eaLnBrk="1" hangingPunct="1">
              <a:lnSpc>
                <a:spcPct val="80000"/>
              </a:lnSpc>
            </a:pPr>
            <a:endParaRPr lang="en-US" altLang="en-US" sz="1800"/>
          </a:p>
          <a:p>
            <a:pPr eaLnBrk="1" hangingPunct="1">
              <a:lnSpc>
                <a:spcPct val="80000"/>
              </a:lnSpc>
            </a:pPr>
            <a:r>
              <a:rPr lang="en-US" altLang="en-US" sz="1800"/>
              <a:t> </a:t>
            </a:r>
            <a:r>
              <a:rPr lang="en-US" altLang="en-US" sz="1800" b="1"/>
              <a:t>Runnable </a:t>
            </a:r>
          </a:p>
          <a:p>
            <a:pPr lvl="1" eaLnBrk="1" hangingPunct="1">
              <a:lnSpc>
                <a:spcPct val="80000"/>
              </a:lnSpc>
            </a:pPr>
            <a:endParaRPr lang="en-US" altLang="en-US" sz="1800"/>
          </a:p>
          <a:p>
            <a:pPr lvl="1" eaLnBrk="1" hangingPunct="1">
              <a:lnSpc>
                <a:spcPct val="80000"/>
              </a:lnSpc>
            </a:pPr>
            <a:r>
              <a:rPr lang="en-US" altLang="en-US" sz="1800"/>
              <a:t>The state a thread is in when it’s eligible to run,</a:t>
            </a:r>
          </a:p>
          <a:p>
            <a:pPr lvl="1" eaLnBrk="1" hangingPunct="1">
              <a:lnSpc>
                <a:spcPct val="80000"/>
              </a:lnSpc>
            </a:pPr>
            <a:r>
              <a:rPr lang="en-US" altLang="en-US" sz="1800"/>
              <a:t>Scheduler has not selected it to be the running thread.</a:t>
            </a:r>
          </a:p>
          <a:p>
            <a:pPr lvl="1" eaLnBrk="1" hangingPunct="1">
              <a:lnSpc>
                <a:spcPct val="80000"/>
              </a:lnSpc>
            </a:pPr>
            <a:r>
              <a:rPr lang="en-US" altLang="en-US" sz="1800"/>
              <a:t> A thread first enters the runnable state when the start() method is invoked </a:t>
            </a:r>
          </a:p>
          <a:p>
            <a:pPr lvl="1" eaLnBrk="1" hangingPunct="1">
              <a:lnSpc>
                <a:spcPct val="80000"/>
              </a:lnSpc>
            </a:pPr>
            <a:r>
              <a:rPr lang="en-US" altLang="en-US" sz="1800"/>
              <a:t>A thread can also return to the runnable state after either running or coming back from a blocked, waiting, or sleeping state.</a:t>
            </a:r>
          </a:p>
          <a:p>
            <a:pPr lvl="1" eaLnBrk="1" hangingPunct="1">
              <a:lnSpc>
                <a:spcPct val="80000"/>
              </a:lnSpc>
            </a:pPr>
            <a:r>
              <a:rPr lang="en-US" altLang="en-US" sz="1800"/>
              <a:t> When the thread is in the runnable state, it is considered </a:t>
            </a:r>
            <a:r>
              <a:rPr lang="en-US" altLang="en-US" sz="1800" i="1"/>
              <a:t>alive</a:t>
            </a:r>
            <a:r>
              <a:rPr lang="en-US" altLang="en-US" sz="1800"/>
              <a:t>.</a:t>
            </a:r>
          </a:p>
          <a:p>
            <a:pPr eaLnBrk="1" hangingPunct="1">
              <a:lnSpc>
                <a:spcPct val="80000"/>
              </a:lnSpc>
            </a:pPr>
            <a:endParaRPr lang="en-US" altLang="en-US" sz="1800"/>
          </a:p>
          <a:p>
            <a:pPr eaLnBrk="1" hangingPunct="1">
              <a:lnSpc>
                <a:spcPct val="80000"/>
              </a:lnSpc>
            </a:pPr>
            <a:endParaRPr lang="en-US" altLang="en-US" sz="1800"/>
          </a:p>
        </p:txBody>
      </p:sp>
    </p:spTree>
    <p:extLst>
      <p:ext uri="{BB962C8B-B14F-4D97-AF65-F5344CB8AC3E}">
        <p14:creationId xmlns:p14="http://schemas.microsoft.com/office/powerpoint/2010/main" val="2403106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07522" name="Rectangle 2"/>
          <p:cNvSpPr>
            <a:spLocks noGrp="1" noChangeArrowheads="1"/>
          </p:cNvSpPr>
          <p:nvPr>
            <p:ph type="title"/>
          </p:nvPr>
        </p:nvSpPr>
        <p:spPr>
          <a:xfrm>
            <a:off x="1981200" y="274638"/>
            <a:ext cx="8229600" cy="120650"/>
          </a:xfrm>
        </p:spPr>
        <p:txBody>
          <a:bodyPr>
            <a:normAutofit fontScale="90000"/>
          </a:bodyPr>
          <a:lstStyle/>
          <a:p>
            <a:pPr eaLnBrk="1" hangingPunct="1"/>
            <a:r>
              <a:rPr lang="en-US" altLang="en-US" sz="2000"/>
              <a:t>Thread States</a:t>
            </a:r>
          </a:p>
        </p:txBody>
      </p:sp>
      <p:sp>
        <p:nvSpPr>
          <p:cNvPr id="107523" name="Rectangle 3"/>
          <p:cNvSpPr>
            <a:spLocks noGrp="1" noChangeArrowheads="1"/>
          </p:cNvSpPr>
          <p:nvPr>
            <p:ph idx="1"/>
          </p:nvPr>
        </p:nvSpPr>
        <p:spPr>
          <a:xfrm>
            <a:off x="1981200" y="762001"/>
            <a:ext cx="8229600" cy="5364163"/>
          </a:xfrm>
        </p:spPr>
        <p:txBody>
          <a:bodyPr/>
          <a:lstStyle/>
          <a:p>
            <a:pPr eaLnBrk="1" hangingPunct="1">
              <a:lnSpc>
                <a:spcPct val="80000"/>
              </a:lnSpc>
            </a:pPr>
            <a:endParaRPr lang="en-US" altLang="en-US" sz="1000" b="1"/>
          </a:p>
          <a:p>
            <a:pPr eaLnBrk="1" hangingPunct="1">
              <a:lnSpc>
                <a:spcPct val="80000"/>
              </a:lnSpc>
            </a:pPr>
            <a:r>
              <a:rPr lang="en-US" altLang="en-US" sz="1800" b="1"/>
              <a:t>Running </a:t>
            </a:r>
          </a:p>
          <a:p>
            <a:pPr lvl="1" eaLnBrk="1" hangingPunct="1">
              <a:lnSpc>
                <a:spcPct val="80000"/>
              </a:lnSpc>
            </a:pPr>
            <a:r>
              <a:rPr lang="en-US" altLang="en-US" sz="1800"/>
              <a:t>This is the state a thread is in when the thread scheduler selects it from the runnable pool  to be the currently executing process. </a:t>
            </a:r>
          </a:p>
          <a:p>
            <a:pPr lvl="1" eaLnBrk="1" hangingPunct="1">
              <a:lnSpc>
                <a:spcPct val="80000"/>
              </a:lnSpc>
            </a:pPr>
            <a:r>
              <a:rPr lang="en-US" altLang="en-US" sz="1800"/>
              <a:t>A thread can transition out of a running state for several reasons, including because “the thread scheduler felt like it.” </a:t>
            </a:r>
          </a:p>
          <a:p>
            <a:pPr eaLnBrk="1" hangingPunct="1">
              <a:lnSpc>
                <a:spcPct val="80000"/>
              </a:lnSpc>
            </a:pPr>
            <a:endParaRPr lang="en-US" altLang="en-US" sz="1800"/>
          </a:p>
          <a:p>
            <a:pPr eaLnBrk="1" hangingPunct="1">
              <a:lnSpc>
                <a:spcPct val="80000"/>
              </a:lnSpc>
            </a:pPr>
            <a:r>
              <a:rPr lang="en-US" altLang="en-US" sz="1800"/>
              <a:t> </a:t>
            </a:r>
            <a:r>
              <a:rPr lang="en-US" altLang="en-US" sz="1800" b="1"/>
              <a:t>Waiting/blocked/sleeping </a:t>
            </a:r>
          </a:p>
          <a:p>
            <a:pPr lvl="1" eaLnBrk="1" hangingPunct="1">
              <a:lnSpc>
                <a:spcPct val="80000"/>
              </a:lnSpc>
            </a:pPr>
            <a:r>
              <a:rPr lang="en-US" altLang="en-US" sz="1800"/>
              <a:t>The thread is still alive, but is currently not eligible to run. </a:t>
            </a:r>
          </a:p>
          <a:p>
            <a:pPr lvl="1" eaLnBrk="1" hangingPunct="1">
              <a:lnSpc>
                <a:spcPct val="80000"/>
              </a:lnSpc>
            </a:pPr>
            <a:endParaRPr lang="en-US" altLang="en-US" sz="1800"/>
          </a:p>
          <a:p>
            <a:pPr lvl="1" eaLnBrk="1" hangingPunct="1">
              <a:lnSpc>
                <a:spcPct val="80000"/>
              </a:lnSpc>
            </a:pPr>
            <a:r>
              <a:rPr lang="en-US" altLang="en-US" sz="1800"/>
              <a:t>A thread may be </a:t>
            </a:r>
            <a:r>
              <a:rPr lang="en-US" altLang="en-US" sz="1800" i="1"/>
              <a:t>blocked </a:t>
            </a:r>
            <a:r>
              <a:rPr lang="en-US" altLang="en-US" sz="1800"/>
              <a:t>waiting for a resource</a:t>
            </a:r>
          </a:p>
          <a:p>
            <a:pPr lvl="1" eaLnBrk="1" hangingPunct="1">
              <a:lnSpc>
                <a:spcPct val="80000"/>
              </a:lnSpc>
            </a:pPr>
            <a:endParaRPr lang="en-US" altLang="en-US" sz="1800"/>
          </a:p>
          <a:p>
            <a:pPr lvl="1" eaLnBrk="1" hangingPunct="1">
              <a:lnSpc>
                <a:spcPct val="80000"/>
              </a:lnSpc>
            </a:pPr>
            <a:r>
              <a:rPr lang="en-US" altLang="en-US" sz="1800"/>
              <a:t>A thread may be </a:t>
            </a:r>
            <a:r>
              <a:rPr lang="en-US" altLang="en-US" sz="1800" i="1"/>
              <a:t>sleeping </a:t>
            </a:r>
            <a:r>
              <a:rPr lang="en-US" altLang="en-US" sz="1800"/>
              <a:t>because the thread’s run code </a:t>
            </a:r>
            <a:r>
              <a:rPr lang="en-US" altLang="en-US" sz="1800" i="1"/>
              <a:t>tells </a:t>
            </a:r>
            <a:r>
              <a:rPr lang="en-US" altLang="en-US" sz="1800"/>
              <a:t>it to sleep for some period of time</a:t>
            </a:r>
          </a:p>
          <a:p>
            <a:pPr lvl="1" eaLnBrk="1" hangingPunct="1">
              <a:lnSpc>
                <a:spcPct val="80000"/>
              </a:lnSpc>
            </a:pPr>
            <a:endParaRPr lang="en-US" altLang="en-US" sz="1800" i="1"/>
          </a:p>
          <a:p>
            <a:pPr lvl="1" eaLnBrk="1" hangingPunct="1">
              <a:lnSpc>
                <a:spcPct val="80000"/>
              </a:lnSpc>
            </a:pPr>
            <a:r>
              <a:rPr lang="en-US" altLang="en-US" sz="1800" i="1"/>
              <a:t>waiting</a:t>
            </a:r>
            <a:r>
              <a:rPr lang="en-US" altLang="en-US" sz="1800"/>
              <a:t>, because the thread’s run code </a:t>
            </a:r>
            <a:r>
              <a:rPr lang="en-US" altLang="en-US" sz="1800" i="1"/>
              <a:t>causes </a:t>
            </a:r>
            <a:r>
              <a:rPr lang="en-US" altLang="en-US" sz="1800"/>
              <a:t>it to wait</a:t>
            </a:r>
          </a:p>
        </p:txBody>
      </p:sp>
    </p:spTree>
    <p:extLst>
      <p:ext uri="{BB962C8B-B14F-4D97-AF65-F5344CB8AC3E}">
        <p14:creationId xmlns:p14="http://schemas.microsoft.com/office/powerpoint/2010/main" val="166828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08546" name="Rectangle 2"/>
          <p:cNvSpPr>
            <a:spLocks noGrp="1" noChangeArrowheads="1"/>
          </p:cNvSpPr>
          <p:nvPr>
            <p:ph type="title"/>
          </p:nvPr>
        </p:nvSpPr>
        <p:spPr>
          <a:xfrm>
            <a:off x="1981200" y="274639"/>
            <a:ext cx="8229600" cy="142875"/>
          </a:xfrm>
        </p:spPr>
        <p:txBody>
          <a:bodyPr>
            <a:normAutofit fontScale="90000"/>
          </a:bodyPr>
          <a:lstStyle/>
          <a:p>
            <a:pPr eaLnBrk="1" hangingPunct="1"/>
            <a:r>
              <a:rPr lang="en-US" altLang="en-US" sz="1800"/>
              <a:t>Thread States</a:t>
            </a:r>
          </a:p>
        </p:txBody>
      </p:sp>
      <p:sp>
        <p:nvSpPr>
          <p:cNvPr id="108547" name="Rectangle 3"/>
          <p:cNvSpPr>
            <a:spLocks noGrp="1" noChangeArrowheads="1"/>
          </p:cNvSpPr>
          <p:nvPr>
            <p:ph type="body" sz="half" idx="1"/>
          </p:nvPr>
        </p:nvSpPr>
        <p:spPr>
          <a:xfrm>
            <a:off x="1981200" y="1143000"/>
            <a:ext cx="7848600" cy="3505200"/>
          </a:xfrm>
        </p:spPr>
        <p:txBody>
          <a:bodyPr/>
          <a:lstStyle/>
          <a:p>
            <a:pPr eaLnBrk="1" hangingPunct="1">
              <a:lnSpc>
                <a:spcPct val="90000"/>
              </a:lnSpc>
            </a:pPr>
            <a:r>
              <a:rPr lang="en-US" altLang="en-US" sz="1800" b="1"/>
              <a:t>Dead </a:t>
            </a:r>
          </a:p>
          <a:p>
            <a:pPr eaLnBrk="1" hangingPunct="1">
              <a:lnSpc>
                <a:spcPct val="90000"/>
              </a:lnSpc>
            </a:pPr>
            <a:r>
              <a:rPr lang="en-US" altLang="en-US" sz="1800"/>
              <a:t>A thread is considered dead when its run() method completes. </a:t>
            </a:r>
          </a:p>
          <a:p>
            <a:pPr eaLnBrk="1" hangingPunct="1">
              <a:lnSpc>
                <a:spcPct val="90000"/>
              </a:lnSpc>
            </a:pPr>
            <a:r>
              <a:rPr lang="en-US" altLang="en-US" sz="1800"/>
              <a:t>It may still be a viable Thread object, but it is no longer a separate thread of execution. Once a thread is dead, it can never be brought back to life </a:t>
            </a:r>
          </a:p>
          <a:p>
            <a:pPr eaLnBrk="1" hangingPunct="1">
              <a:lnSpc>
                <a:spcPct val="90000"/>
              </a:lnSpc>
            </a:pPr>
            <a:r>
              <a:rPr lang="en-US" altLang="en-US" sz="1800"/>
              <a:t>A runtime exception will be thrown</a:t>
            </a:r>
          </a:p>
          <a:p>
            <a:pPr eaLnBrk="1" hangingPunct="1">
              <a:lnSpc>
                <a:spcPct val="90000"/>
              </a:lnSpc>
            </a:pPr>
            <a:endParaRPr lang="en-US" altLang="en-US" sz="1800"/>
          </a:p>
          <a:p>
            <a:pPr eaLnBrk="1" hangingPunct="1">
              <a:lnSpc>
                <a:spcPct val="90000"/>
              </a:lnSpc>
              <a:buFontTx/>
              <a:buNone/>
            </a:pPr>
            <a:endParaRPr lang="en-US" altLang="en-US" sz="1800"/>
          </a:p>
        </p:txBody>
      </p:sp>
      <p:pic>
        <p:nvPicPr>
          <p:cNvPr id="108548"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886200" y="4132264"/>
            <a:ext cx="4495800" cy="1849437"/>
          </a:xfrm>
          <a:noFill/>
        </p:spPr>
      </p:pic>
    </p:spTree>
    <p:extLst>
      <p:ext uri="{BB962C8B-B14F-4D97-AF65-F5344CB8AC3E}">
        <p14:creationId xmlns:p14="http://schemas.microsoft.com/office/powerpoint/2010/main" val="333690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09570" name="Rectangle 2"/>
          <p:cNvSpPr>
            <a:spLocks noGrp="1" noChangeArrowheads="1"/>
          </p:cNvSpPr>
          <p:nvPr>
            <p:ph type="title"/>
          </p:nvPr>
        </p:nvSpPr>
        <p:spPr>
          <a:xfrm>
            <a:off x="1981200" y="274639"/>
            <a:ext cx="8229600" cy="142875"/>
          </a:xfrm>
        </p:spPr>
        <p:txBody>
          <a:bodyPr>
            <a:normAutofit fontScale="90000"/>
          </a:bodyPr>
          <a:lstStyle/>
          <a:p>
            <a:pPr eaLnBrk="1" hangingPunct="1"/>
            <a:r>
              <a:rPr lang="en-US" altLang="en-US" sz="2000"/>
              <a:t>Leave the running state</a:t>
            </a:r>
          </a:p>
        </p:txBody>
      </p:sp>
      <p:sp>
        <p:nvSpPr>
          <p:cNvPr id="109571" name="Rectangle 3"/>
          <p:cNvSpPr>
            <a:spLocks noGrp="1" noChangeArrowheads="1"/>
          </p:cNvSpPr>
          <p:nvPr>
            <p:ph idx="1"/>
          </p:nvPr>
        </p:nvSpPr>
        <p:spPr>
          <a:xfrm>
            <a:off x="1981200" y="990601"/>
            <a:ext cx="8229600" cy="5135563"/>
          </a:xfrm>
        </p:spPr>
        <p:txBody>
          <a:bodyPr/>
          <a:lstStyle/>
          <a:p>
            <a:pPr eaLnBrk="1" hangingPunct="1">
              <a:lnSpc>
                <a:spcPct val="80000"/>
              </a:lnSpc>
            </a:pPr>
            <a:r>
              <a:rPr lang="en-US" altLang="en-US" sz="1800" b="1"/>
              <a:t>sleep()</a:t>
            </a:r>
            <a:r>
              <a:rPr lang="en-US" altLang="en-US" sz="1800"/>
              <a:t> is  Guaranteed to cause the current thread to stop executing  for at least the specified sleep duration (although it might be </a:t>
            </a:r>
            <a:r>
              <a:rPr lang="en-US" altLang="en-US" sz="1800" i="1"/>
              <a:t>interrupted </a:t>
            </a:r>
            <a:r>
              <a:rPr lang="en-US" altLang="en-US" sz="1800"/>
              <a:t>before its specified time).</a:t>
            </a:r>
          </a:p>
          <a:p>
            <a:pPr eaLnBrk="1" hangingPunct="1">
              <a:lnSpc>
                <a:spcPct val="80000"/>
              </a:lnSpc>
            </a:pPr>
            <a:endParaRPr lang="en-US" altLang="en-US" sz="1800"/>
          </a:p>
          <a:p>
            <a:pPr eaLnBrk="1" hangingPunct="1">
              <a:lnSpc>
                <a:spcPct val="80000"/>
              </a:lnSpc>
            </a:pPr>
            <a:r>
              <a:rPr lang="en-US" altLang="en-US" sz="1800" b="1"/>
              <a:t>yield()</a:t>
            </a:r>
            <a:r>
              <a:rPr lang="en-US" altLang="en-US" sz="1800"/>
              <a:t>  Not guaranteed to do much of anything, although typically it will cause the currently running thread to move back to runnable so that a thread of the same priority can have a chance.</a:t>
            </a:r>
          </a:p>
          <a:p>
            <a:pPr eaLnBrk="1" hangingPunct="1">
              <a:lnSpc>
                <a:spcPct val="80000"/>
              </a:lnSpc>
            </a:pPr>
            <a:endParaRPr lang="en-US" altLang="en-US" sz="1800"/>
          </a:p>
          <a:p>
            <a:pPr eaLnBrk="1" hangingPunct="1">
              <a:lnSpc>
                <a:spcPct val="80000"/>
              </a:lnSpc>
            </a:pPr>
            <a:r>
              <a:rPr lang="en-US" altLang="en-US" sz="1800" b="1"/>
              <a:t>join()</a:t>
            </a:r>
            <a:r>
              <a:rPr lang="en-US" altLang="en-US" sz="1800"/>
              <a:t> Guaranteed to cause the current thread to stop executing until the thread it joins with the thread it calls wait on  completes. </a:t>
            </a:r>
          </a:p>
          <a:p>
            <a:pPr eaLnBrk="1" hangingPunct="1">
              <a:lnSpc>
                <a:spcPct val="80000"/>
              </a:lnSpc>
            </a:pPr>
            <a:endParaRPr lang="en-US" altLang="en-US" sz="1800"/>
          </a:p>
          <a:p>
            <a:pPr eaLnBrk="1" hangingPunct="1">
              <a:lnSpc>
                <a:spcPct val="80000"/>
              </a:lnSpc>
            </a:pPr>
            <a:r>
              <a:rPr lang="en-US" altLang="en-US" sz="1800"/>
              <a:t>The  thread might leave the running state in the following scenarios </a:t>
            </a:r>
          </a:p>
          <a:p>
            <a:pPr lvl="1" eaLnBrk="1" hangingPunct="1">
              <a:lnSpc>
                <a:spcPct val="80000"/>
              </a:lnSpc>
            </a:pPr>
            <a:r>
              <a:rPr lang="en-US" altLang="en-US" sz="1800"/>
              <a:t>The thread’s run() method completes.. </a:t>
            </a:r>
          </a:p>
          <a:p>
            <a:pPr lvl="1" eaLnBrk="1" hangingPunct="1">
              <a:lnSpc>
                <a:spcPct val="80000"/>
              </a:lnSpc>
            </a:pPr>
            <a:r>
              <a:rPr lang="en-US" altLang="en-US" sz="1800"/>
              <a:t>A thread can’t acquire the </a:t>
            </a:r>
            <a:r>
              <a:rPr lang="en-US" altLang="en-US" sz="1800" i="1"/>
              <a:t>lock </a:t>
            </a:r>
            <a:r>
              <a:rPr lang="en-US" altLang="en-US" sz="1800"/>
              <a:t>on the object whose method code it’s attempting to run</a:t>
            </a:r>
          </a:p>
          <a:p>
            <a:pPr eaLnBrk="1" hangingPunct="1">
              <a:lnSpc>
                <a:spcPct val="80000"/>
              </a:lnSpc>
            </a:pPr>
            <a:endParaRPr lang="en-US" altLang="en-US" sz="1800"/>
          </a:p>
        </p:txBody>
      </p:sp>
    </p:spTree>
    <p:extLst>
      <p:ext uri="{BB962C8B-B14F-4D97-AF65-F5344CB8AC3E}">
        <p14:creationId xmlns:p14="http://schemas.microsoft.com/office/powerpoint/2010/main" val="3260552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10594" name="Rectangle 2"/>
          <p:cNvSpPr>
            <a:spLocks noGrp="1" noChangeArrowheads="1"/>
          </p:cNvSpPr>
          <p:nvPr>
            <p:ph type="title"/>
          </p:nvPr>
        </p:nvSpPr>
        <p:spPr>
          <a:xfrm>
            <a:off x="1981200" y="274638"/>
            <a:ext cx="8229600" cy="120650"/>
          </a:xfrm>
        </p:spPr>
        <p:txBody>
          <a:bodyPr>
            <a:normAutofit fontScale="90000"/>
          </a:bodyPr>
          <a:lstStyle/>
          <a:p>
            <a:pPr eaLnBrk="1" hangingPunct="1"/>
            <a:r>
              <a:rPr lang="en-US" altLang="en-US" sz="2000"/>
              <a:t>The sleep() method</a:t>
            </a:r>
          </a:p>
        </p:txBody>
      </p:sp>
      <p:sp>
        <p:nvSpPr>
          <p:cNvPr id="110595" name="Rectangle 3"/>
          <p:cNvSpPr>
            <a:spLocks noGrp="1" noChangeArrowheads="1"/>
          </p:cNvSpPr>
          <p:nvPr>
            <p:ph idx="1"/>
          </p:nvPr>
        </p:nvSpPr>
        <p:spPr>
          <a:xfrm>
            <a:off x="1981200" y="762001"/>
            <a:ext cx="8229600" cy="5364163"/>
          </a:xfrm>
        </p:spPr>
        <p:txBody>
          <a:bodyPr>
            <a:normAutofit fontScale="92500" lnSpcReduction="10000"/>
          </a:bodyPr>
          <a:lstStyle/>
          <a:p>
            <a:pPr eaLnBrk="1" hangingPunct="1">
              <a:lnSpc>
                <a:spcPct val="80000"/>
              </a:lnSpc>
            </a:pPr>
            <a:endParaRPr lang="en-US" altLang="en-US" sz="300"/>
          </a:p>
          <a:p>
            <a:pPr eaLnBrk="1" hangingPunct="1">
              <a:lnSpc>
                <a:spcPct val="80000"/>
              </a:lnSpc>
            </a:pPr>
            <a:endParaRPr lang="en-US" altLang="en-US" sz="1800"/>
          </a:p>
          <a:p>
            <a:pPr eaLnBrk="1" hangingPunct="1">
              <a:lnSpc>
                <a:spcPct val="80000"/>
              </a:lnSpc>
            </a:pPr>
            <a:r>
              <a:rPr lang="en-US" altLang="en-US" sz="1800"/>
              <a:t>The sleep() method is a static method of class Thread. </a:t>
            </a:r>
          </a:p>
          <a:p>
            <a:pPr eaLnBrk="1" hangingPunct="1">
              <a:lnSpc>
                <a:spcPct val="80000"/>
              </a:lnSpc>
            </a:pPr>
            <a:r>
              <a:rPr lang="en-US" altLang="en-US" sz="1800"/>
              <a:t>“slows a thread down” by forcing it to go into a sleep mode before coming back to runnable </a:t>
            </a:r>
          </a:p>
          <a:p>
            <a:pPr lvl="1" eaLnBrk="1" hangingPunct="1">
              <a:lnSpc>
                <a:spcPct val="80000"/>
              </a:lnSpc>
              <a:buFontTx/>
              <a:buNone/>
            </a:pPr>
            <a:r>
              <a:rPr lang="en-US" altLang="en-US" sz="1800"/>
              <a:t>	try {</a:t>
            </a:r>
          </a:p>
          <a:p>
            <a:pPr eaLnBrk="1" hangingPunct="1">
              <a:lnSpc>
                <a:spcPct val="80000"/>
              </a:lnSpc>
              <a:buFontTx/>
              <a:buNone/>
            </a:pPr>
            <a:r>
              <a:rPr lang="en-US" altLang="en-US" sz="1800"/>
              <a:t>		Thread.sleep(5*60*1000); // Sleep for 5 minutes</a:t>
            </a:r>
          </a:p>
          <a:p>
            <a:pPr eaLnBrk="1" hangingPunct="1">
              <a:lnSpc>
                <a:spcPct val="80000"/>
              </a:lnSpc>
              <a:buFontTx/>
              <a:buNone/>
            </a:pPr>
            <a:r>
              <a:rPr lang="en-US" altLang="en-US" sz="1800"/>
              <a:t>		} catch (InterruptedException ex) { }</a:t>
            </a:r>
          </a:p>
          <a:p>
            <a:pPr eaLnBrk="1" hangingPunct="1">
              <a:lnSpc>
                <a:spcPct val="80000"/>
              </a:lnSpc>
            </a:pPr>
            <a:endParaRPr lang="en-US" altLang="en-US" sz="1800" b="1" i="1"/>
          </a:p>
          <a:p>
            <a:pPr eaLnBrk="1" hangingPunct="1">
              <a:lnSpc>
                <a:spcPct val="80000"/>
              </a:lnSpc>
            </a:pPr>
            <a:r>
              <a:rPr lang="en-US" altLang="en-US" sz="1800"/>
              <a:t>sleep() code can be put anywhere,</a:t>
            </a:r>
          </a:p>
          <a:p>
            <a:pPr eaLnBrk="1" hangingPunct="1">
              <a:lnSpc>
                <a:spcPct val="80000"/>
              </a:lnSpc>
            </a:pPr>
            <a:endParaRPr lang="en-US" altLang="en-US" sz="1800"/>
          </a:p>
          <a:p>
            <a:pPr eaLnBrk="1" hangingPunct="1">
              <a:lnSpc>
                <a:spcPct val="80000"/>
              </a:lnSpc>
            </a:pPr>
            <a:r>
              <a:rPr lang="en-US" altLang="en-US" sz="1800"/>
              <a:t>When the executing code hits a sleep() call, it puts the currently running thread to sleep.</a:t>
            </a:r>
          </a:p>
          <a:p>
            <a:pPr eaLnBrk="1" hangingPunct="1">
              <a:lnSpc>
                <a:spcPct val="80000"/>
              </a:lnSpc>
            </a:pPr>
            <a:endParaRPr lang="en-US" altLang="en-US" sz="1800"/>
          </a:p>
          <a:p>
            <a:pPr eaLnBrk="1" hangingPunct="1">
              <a:lnSpc>
                <a:spcPct val="80000"/>
              </a:lnSpc>
            </a:pPr>
            <a:r>
              <a:rPr lang="en-US" altLang="en-US" sz="1800"/>
              <a:t>When a thread wakes up it simply goes back to the runnable state. </a:t>
            </a:r>
          </a:p>
          <a:p>
            <a:pPr eaLnBrk="1" hangingPunct="1">
              <a:lnSpc>
                <a:spcPct val="80000"/>
              </a:lnSpc>
            </a:pPr>
            <a:endParaRPr lang="en-US" altLang="en-US" sz="1800"/>
          </a:p>
          <a:p>
            <a:pPr eaLnBrk="1" hangingPunct="1">
              <a:lnSpc>
                <a:spcPct val="80000"/>
              </a:lnSpc>
            </a:pPr>
            <a:r>
              <a:rPr lang="en-US" altLang="en-US" sz="1800"/>
              <a:t>Time specified in sleep() is the minimum duration in which the thread won’t run, but it is not the exact duration in which the thread won’t run.</a:t>
            </a:r>
          </a:p>
          <a:p>
            <a:pPr eaLnBrk="1" hangingPunct="1">
              <a:lnSpc>
                <a:spcPct val="80000"/>
              </a:lnSpc>
              <a:buFontTx/>
              <a:buNone/>
            </a:pPr>
            <a:r>
              <a:rPr lang="en-US" altLang="en-US" sz="1800"/>
              <a:t> </a:t>
            </a:r>
          </a:p>
        </p:txBody>
      </p:sp>
    </p:spTree>
    <p:extLst>
      <p:ext uri="{BB962C8B-B14F-4D97-AF65-F5344CB8AC3E}">
        <p14:creationId xmlns:p14="http://schemas.microsoft.com/office/powerpoint/2010/main" val="3884516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11618" name="Rectangle 2"/>
          <p:cNvSpPr>
            <a:spLocks noGrp="1" noChangeArrowheads="1"/>
          </p:cNvSpPr>
          <p:nvPr>
            <p:ph type="title"/>
          </p:nvPr>
        </p:nvSpPr>
        <p:spPr>
          <a:xfrm>
            <a:off x="1981200" y="274638"/>
            <a:ext cx="8229600" cy="120650"/>
          </a:xfrm>
        </p:spPr>
        <p:txBody>
          <a:bodyPr>
            <a:normAutofit fontScale="90000"/>
          </a:bodyPr>
          <a:lstStyle/>
          <a:p>
            <a:pPr eaLnBrk="1" hangingPunct="1"/>
            <a:r>
              <a:rPr lang="en-US" altLang="en-US" sz="2000"/>
              <a:t>Pausing a Thread-sleep()</a:t>
            </a:r>
          </a:p>
        </p:txBody>
      </p:sp>
      <p:sp>
        <p:nvSpPr>
          <p:cNvPr id="111619" name="Rectangle 3"/>
          <p:cNvSpPr>
            <a:spLocks noGrp="1" noChangeArrowheads="1"/>
          </p:cNvSpPr>
          <p:nvPr>
            <p:ph idx="1"/>
          </p:nvPr>
        </p:nvSpPr>
        <p:spPr>
          <a:xfrm>
            <a:off x="1981200" y="990601"/>
            <a:ext cx="8229600" cy="5135563"/>
          </a:xfrm>
        </p:spPr>
        <p:txBody>
          <a:bodyPr>
            <a:normAutofit fontScale="92500" lnSpcReduction="20000"/>
          </a:bodyPr>
          <a:lstStyle/>
          <a:p>
            <a:pPr eaLnBrk="1" hangingPunct="1">
              <a:lnSpc>
                <a:spcPct val="90000"/>
              </a:lnSpc>
            </a:pPr>
            <a:r>
              <a:rPr lang="en-US" altLang="en-US" sz="1800"/>
              <a:t>Sleep Method is used to pause the thread for a amount of time in milliseconds</a:t>
            </a:r>
          </a:p>
          <a:p>
            <a:pPr eaLnBrk="1" hangingPunct="1">
              <a:lnSpc>
                <a:spcPct val="90000"/>
              </a:lnSpc>
            </a:pPr>
            <a:r>
              <a:rPr lang="en-US" altLang="en-US" sz="1800"/>
              <a:t>The thread will wait for that amount of time before continuing</a:t>
            </a:r>
          </a:p>
          <a:p>
            <a:pPr eaLnBrk="1" hangingPunct="1">
              <a:lnSpc>
                <a:spcPct val="90000"/>
              </a:lnSpc>
              <a:buFontTx/>
              <a:buNone/>
            </a:pPr>
            <a:r>
              <a:rPr lang="en-US" altLang="en-US" sz="1800"/>
              <a:t>class Example_4</a:t>
            </a:r>
          </a:p>
          <a:p>
            <a:pPr eaLnBrk="1" hangingPunct="1">
              <a:lnSpc>
                <a:spcPct val="90000"/>
              </a:lnSpc>
              <a:buFontTx/>
              <a:buNone/>
            </a:pPr>
            <a:r>
              <a:rPr lang="en-US" altLang="en-US" sz="1800"/>
              <a:t>{</a:t>
            </a:r>
          </a:p>
          <a:p>
            <a:pPr eaLnBrk="1" hangingPunct="1">
              <a:lnSpc>
                <a:spcPct val="90000"/>
              </a:lnSpc>
              <a:buFontTx/>
              <a:buNone/>
            </a:pPr>
            <a:r>
              <a:rPr lang="en-US" altLang="en-US" sz="1800"/>
              <a:t>    public static void main(String args[]) </a:t>
            </a:r>
          </a:p>
          <a:p>
            <a:pPr eaLnBrk="1" hangingPunct="1">
              <a:lnSpc>
                <a:spcPct val="90000"/>
              </a:lnSpc>
              <a:buFontTx/>
              <a:buNone/>
            </a:pPr>
            <a:r>
              <a:rPr lang="en-US" altLang="en-US" sz="1800"/>
              <a:t>    {</a:t>
            </a:r>
          </a:p>
          <a:p>
            <a:pPr eaLnBrk="1" hangingPunct="1">
              <a:lnSpc>
                <a:spcPct val="90000"/>
              </a:lnSpc>
              <a:buFontTx/>
              <a:buNone/>
            </a:pPr>
            <a:r>
              <a:rPr lang="en-US" altLang="en-US" sz="1800"/>
              <a:t>        try {</a:t>
            </a:r>
          </a:p>
          <a:p>
            <a:pPr eaLnBrk="1" hangingPunct="1">
              <a:lnSpc>
                <a:spcPct val="90000"/>
              </a:lnSpc>
              <a:buFontTx/>
              <a:buNone/>
            </a:pPr>
            <a:r>
              <a:rPr lang="en-US" altLang="en-US" sz="1800"/>
              <a:t>            System.out.println("Hello");</a:t>
            </a:r>
          </a:p>
          <a:p>
            <a:pPr eaLnBrk="1" hangingPunct="1">
              <a:lnSpc>
                <a:spcPct val="90000"/>
              </a:lnSpc>
              <a:buFontTx/>
              <a:buNone/>
            </a:pPr>
            <a:r>
              <a:rPr lang="en-US" altLang="en-US" sz="1800"/>
              <a:t>            Thread.sleep(1000);</a:t>
            </a:r>
          </a:p>
          <a:p>
            <a:pPr eaLnBrk="1" hangingPunct="1">
              <a:lnSpc>
                <a:spcPct val="90000"/>
              </a:lnSpc>
              <a:buFontTx/>
              <a:buNone/>
            </a:pPr>
            <a:r>
              <a:rPr lang="en-US" altLang="en-US" sz="1800"/>
              <a:t>            System.out.println("from");</a:t>
            </a:r>
          </a:p>
          <a:p>
            <a:pPr eaLnBrk="1" hangingPunct="1">
              <a:lnSpc>
                <a:spcPct val="90000"/>
              </a:lnSpc>
              <a:buFontTx/>
              <a:buNone/>
            </a:pPr>
            <a:r>
              <a:rPr lang="en-US" altLang="en-US" sz="1800"/>
              <a:t>            Thread.sleep(1000);</a:t>
            </a:r>
          </a:p>
          <a:p>
            <a:pPr eaLnBrk="1" hangingPunct="1">
              <a:lnSpc>
                <a:spcPct val="90000"/>
              </a:lnSpc>
              <a:buFontTx/>
              <a:buNone/>
            </a:pPr>
            <a:r>
              <a:rPr lang="en-US" altLang="en-US" sz="1800"/>
              <a:t>            System.out.println("Java.");</a:t>
            </a:r>
          </a:p>
          <a:p>
            <a:pPr eaLnBrk="1" hangingPunct="1">
              <a:lnSpc>
                <a:spcPct val="90000"/>
              </a:lnSpc>
              <a:buFontTx/>
              <a:buNone/>
            </a:pPr>
            <a:r>
              <a:rPr lang="en-US" altLang="en-US" sz="1800"/>
              <a:t>            Thread.sleep(1000);</a:t>
            </a:r>
          </a:p>
          <a:p>
            <a:pPr eaLnBrk="1" hangingPunct="1">
              <a:lnSpc>
                <a:spcPct val="90000"/>
              </a:lnSpc>
              <a:buFontTx/>
              <a:buNone/>
            </a:pPr>
            <a:r>
              <a:rPr lang="en-US" altLang="en-US" sz="1800"/>
              <a:t>        } catch (InterruptedException e) {}</a:t>
            </a:r>
          </a:p>
          <a:p>
            <a:pPr eaLnBrk="1" hangingPunct="1">
              <a:lnSpc>
                <a:spcPct val="90000"/>
              </a:lnSpc>
              <a:buFontTx/>
              <a:buNone/>
            </a:pPr>
            <a:r>
              <a:rPr lang="en-US" altLang="en-US" sz="1800"/>
              <a:t>    }</a:t>
            </a:r>
          </a:p>
          <a:p>
            <a:pPr eaLnBrk="1" hangingPunct="1">
              <a:lnSpc>
                <a:spcPct val="90000"/>
              </a:lnSpc>
              <a:buFontTx/>
              <a:buNone/>
            </a:pPr>
            <a:r>
              <a:rPr lang="en-US" altLang="en-US" sz="1800"/>
              <a:t>}</a:t>
            </a:r>
          </a:p>
          <a:p>
            <a:pPr eaLnBrk="1" hangingPunct="1">
              <a:lnSpc>
                <a:spcPct val="90000"/>
              </a:lnSpc>
            </a:pPr>
            <a:endParaRPr lang="en-US" altLang="en-US" sz="1800"/>
          </a:p>
        </p:txBody>
      </p:sp>
    </p:spTree>
    <p:extLst>
      <p:ext uri="{BB962C8B-B14F-4D97-AF65-F5344CB8AC3E}">
        <p14:creationId xmlns:p14="http://schemas.microsoft.com/office/powerpoint/2010/main" val="164669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12642" name="Rectangle 2"/>
          <p:cNvSpPr>
            <a:spLocks noGrp="1" noChangeArrowheads="1"/>
          </p:cNvSpPr>
          <p:nvPr>
            <p:ph type="title"/>
          </p:nvPr>
        </p:nvSpPr>
        <p:spPr>
          <a:xfrm>
            <a:off x="1981200" y="274639"/>
            <a:ext cx="8229600" cy="142875"/>
          </a:xfrm>
        </p:spPr>
        <p:txBody>
          <a:bodyPr>
            <a:normAutofit fontScale="90000"/>
          </a:bodyPr>
          <a:lstStyle/>
          <a:p>
            <a:pPr eaLnBrk="1" hangingPunct="1"/>
            <a:r>
              <a:rPr lang="en-US" altLang="en-US" sz="2000"/>
              <a:t>The Join() Method</a:t>
            </a:r>
          </a:p>
        </p:txBody>
      </p:sp>
      <p:sp>
        <p:nvSpPr>
          <p:cNvPr id="112643" name="Rectangle 3"/>
          <p:cNvSpPr>
            <a:spLocks noGrp="1" noChangeArrowheads="1"/>
          </p:cNvSpPr>
          <p:nvPr>
            <p:ph idx="1"/>
          </p:nvPr>
        </p:nvSpPr>
        <p:spPr>
          <a:xfrm>
            <a:off x="1981200" y="990601"/>
            <a:ext cx="8229600" cy="5135563"/>
          </a:xfrm>
        </p:spPr>
        <p:txBody>
          <a:bodyPr/>
          <a:lstStyle/>
          <a:p>
            <a:pPr eaLnBrk="1" hangingPunct="1">
              <a:lnSpc>
                <a:spcPct val="80000"/>
              </a:lnSpc>
            </a:pPr>
            <a:r>
              <a:rPr lang="en-US" altLang="en-US" sz="1800"/>
              <a:t>The non-static join() method of class Thread lets one thread “join onto the end” of another thread. </a:t>
            </a:r>
          </a:p>
          <a:p>
            <a:pPr eaLnBrk="1" hangingPunct="1">
              <a:lnSpc>
                <a:spcPct val="80000"/>
              </a:lnSpc>
            </a:pPr>
            <a:endParaRPr lang="en-US" altLang="en-US" sz="1800"/>
          </a:p>
          <a:p>
            <a:pPr eaLnBrk="1" hangingPunct="1">
              <a:lnSpc>
                <a:spcPct val="80000"/>
              </a:lnSpc>
            </a:pPr>
            <a:r>
              <a:rPr lang="en-US" altLang="en-US" sz="1800"/>
              <a:t>The thread class join method waits until a thread is finished executing  or waiting for a thread to die before returning .</a:t>
            </a:r>
          </a:p>
        </p:txBody>
      </p:sp>
    </p:spTree>
    <p:extLst>
      <p:ext uri="{BB962C8B-B14F-4D97-AF65-F5344CB8AC3E}">
        <p14:creationId xmlns:p14="http://schemas.microsoft.com/office/powerpoint/2010/main" val="2782566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13666" name="Rectangle 2"/>
          <p:cNvSpPr>
            <a:spLocks noGrp="1" noChangeArrowheads="1"/>
          </p:cNvSpPr>
          <p:nvPr>
            <p:ph type="title"/>
          </p:nvPr>
        </p:nvSpPr>
        <p:spPr/>
        <p:txBody>
          <a:bodyPr/>
          <a:lstStyle/>
          <a:p>
            <a:pPr eaLnBrk="1" hangingPunct="1"/>
            <a:r>
              <a:rPr lang="en-US" altLang="en-US" sz="2800"/>
              <a:t>Joining Thread</a:t>
            </a:r>
          </a:p>
        </p:txBody>
      </p:sp>
      <p:sp>
        <p:nvSpPr>
          <p:cNvPr id="113667" name="Rectangle 3"/>
          <p:cNvSpPr>
            <a:spLocks noGrp="1" noChangeArrowheads="1"/>
          </p:cNvSpPr>
          <p:nvPr>
            <p:ph idx="1"/>
          </p:nvPr>
        </p:nvSpPr>
        <p:spPr>
          <a:xfrm>
            <a:off x="677334" y="1484243"/>
            <a:ext cx="8596668" cy="4557119"/>
          </a:xfrm>
        </p:spPr>
        <p:txBody>
          <a:bodyPr>
            <a:normAutofit fontScale="62500" lnSpcReduction="20000"/>
          </a:bodyPr>
          <a:lstStyle/>
          <a:p>
            <a:pPr eaLnBrk="1" hangingPunct="1">
              <a:lnSpc>
                <a:spcPct val="80000"/>
              </a:lnSpc>
              <a:buFontTx/>
              <a:buNone/>
            </a:pPr>
            <a:r>
              <a:rPr lang="en-US" altLang="en-US" sz="1800" dirty="0">
                <a:latin typeface="Courier New" panose="02070309020205020404" pitchFamily="49" charset="0"/>
              </a:rPr>
              <a:t>public static void main(String[] </a:t>
            </a:r>
            <a:r>
              <a:rPr lang="en-US" altLang="en-US" sz="1800" dirty="0" err="1">
                <a:latin typeface="Courier New" panose="02070309020205020404" pitchFamily="49" charset="0"/>
              </a:rPr>
              <a:t>args</a:t>
            </a:r>
            <a:r>
              <a:rPr lang="en-US" altLang="en-US" sz="1800" dirty="0">
                <a:latin typeface="Courier New" panose="02070309020205020404" pitchFamily="49" charset="0"/>
              </a:rPr>
              <a:t>) {</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Thread t = new Thread( ) {</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public void run( ) {</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System.out.println</a:t>
            </a:r>
            <a:r>
              <a:rPr lang="en-US" altLang="en-US" sz="1800" dirty="0">
                <a:latin typeface="Courier New" panose="02070309020205020404" pitchFamily="49" charset="0"/>
              </a:rPr>
              <a:t>("Reading");</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try {</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System.in.read</a:t>
            </a:r>
            <a:r>
              <a:rPr lang="en-US" altLang="en-US" sz="1800" dirty="0">
                <a:latin typeface="Courier New" panose="02070309020205020404" pitchFamily="49" charset="0"/>
              </a:rPr>
              <a:t>( );</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 catch (</a:t>
            </a:r>
            <a:r>
              <a:rPr lang="en-US" altLang="en-US" sz="1800" dirty="0" err="1">
                <a:latin typeface="Courier New" panose="02070309020205020404" pitchFamily="49" charset="0"/>
              </a:rPr>
              <a:t>java.io.IOException</a:t>
            </a:r>
            <a:r>
              <a:rPr lang="en-US" altLang="en-US" sz="1800" dirty="0">
                <a:latin typeface="Courier New" panose="02070309020205020404" pitchFamily="49" charset="0"/>
              </a:rPr>
              <a:t> ex) {</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System.out.println</a:t>
            </a:r>
            <a:r>
              <a:rPr lang="en-US" altLang="en-US" sz="1800" dirty="0">
                <a:latin typeface="Courier New" panose="02070309020205020404" pitchFamily="49" charset="0"/>
              </a:rPr>
              <a:t>("Thread Finished.");</a:t>
            </a:r>
          </a:p>
          <a:p>
            <a:pPr eaLnBrk="1" hangingPunct="1">
              <a:lnSpc>
                <a:spcPct val="80000"/>
              </a:lnSpc>
              <a:buFontTx/>
              <a:buNone/>
            </a:pPr>
            <a:r>
              <a:rPr lang="en-US" altLang="en-US" sz="1800" dirty="0">
                <a:latin typeface="Courier New" panose="02070309020205020404" pitchFamily="49" charset="0"/>
              </a:rPr>
              <a:t>            }</a:t>
            </a:r>
          </a:p>
          <a:p>
            <a:pPr eaLnBrk="1" hangingPunct="1">
              <a:lnSpc>
                <a:spcPct val="80000"/>
              </a:lnSpc>
              <a:buFontTx/>
              <a:buNone/>
            </a:pPr>
            <a:r>
              <a:rPr lang="en-US" altLang="en-US" sz="1800" dirty="0">
                <a:latin typeface="Courier New" panose="02070309020205020404" pitchFamily="49" charset="0"/>
              </a:rPr>
              <a:t>        };</a:t>
            </a:r>
          </a:p>
        </p:txBody>
      </p:sp>
    </p:spTree>
    <p:extLst>
      <p:ext uri="{BB962C8B-B14F-4D97-AF65-F5344CB8AC3E}">
        <p14:creationId xmlns:p14="http://schemas.microsoft.com/office/powerpoint/2010/main" val="572578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96258" name="Rectangle 2"/>
          <p:cNvSpPr>
            <a:spLocks noGrp="1" noChangeArrowheads="1"/>
          </p:cNvSpPr>
          <p:nvPr>
            <p:ph type="title"/>
          </p:nvPr>
        </p:nvSpPr>
        <p:spPr>
          <a:xfrm>
            <a:off x="1981200" y="274638"/>
            <a:ext cx="8229600" cy="165100"/>
          </a:xfrm>
        </p:spPr>
        <p:txBody>
          <a:bodyPr>
            <a:normAutofit fontScale="90000"/>
          </a:bodyPr>
          <a:lstStyle/>
          <a:p>
            <a:pPr eaLnBrk="1" hangingPunct="1"/>
            <a:r>
              <a:rPr lang="en-US" altLang="en-US" sz="2800" dirty="0"/>
              <a:t>Why Threads</a:t>
            </a:r>
          </a:p>
        </p:txBody>
      </p:sp>
      <p:sp>
        <p:nvSpPr>
          <p:cNvPr id="96259" name="Rectangle 3"/>
          <p:cNvSpPr>
            <a:spLocks noGrp="1" noChangeArrowheads="1"/>
          </p:cNvSpPr>
          <p:nvPr>
            <p:ph idx="1"/>
          </p:nvPr>
        </p:nvSpPr>
        <p:spPr/>
        <p:txBody>
          <a:bodyPr/>
          <a:lstStyle/>
          <a:p>
            <a:pPr eaLnBrk="1" hangingPunct="1"/>
            <a:r>
              <a:rPr lang="en-US" altLang="en-US" sz="1800" dirty="0"/>
              <a:t>Need to handle concurrent processes</a:t>
            </a:r>
          </a:p>
          <a:p>
            <a:pPr eaLnBrk="1" hangingPunct="1"/>
            <a:r>
              <a:rPr lang="en-US" altLang="en-US" sz="1800" dirty="0"/>
              <a:t>Definition</a:t>
            </a:r>
          </a:p>
          <a:p>
            <a:pPr lvl="1" eaLnBrk="1" hangingPunct="1"/>
            <a:r>
              <a:rPr lang="en-US" altLang="en-US" sz="1800" dirty="0"/>
              <a:t>Single sequential flow of control within a program</a:t>
            </a:r>
          </a:p>
          <a:p>
            <a:pPr eaLnBrk="1" hangingPunct="1"/>
            <a:r>
              <a:rPr lang="en-US" altLang="en-US" sz="1800" dirty="0"/>
              <a:t>think of threads as processes executed by a program</a:t>
            </a:r>
          </a:p>
          <a:p>
            <a:pPr eaLnBrk="1" hangingPunct="1"/>
            <a:r>
              <a:rPr lang="en-US" altLang="en-US" sz="1800" dirty="0"/>
              <a:t>Example:</a:t>
            </a:r>
          </a:p>
          <a:p>
            <a:pPr lvl="1" eaLnBrk="1" hangingPunct="1"/>
            <a:r>
              <a:rPr lang="en-US" altLang="en-US" sz="1800" dirty="0"/>
              <a:t>Operating System</a:t>
            </a:r>
          </a:p>
          <a:p>
            <a:pPr lvl="1" eaLnBrk="1" hangingPunct="1"/>
            <a:r>
              <a:rPr lang="en-US" altLang="en-US" sz="1800" dirty="0" err="1"/>
              <a:t>HotJava</a:t>
            </a:r>
            <a:r>
              <a:rPr lang="en-US" altLang="en-US" sz="1800" dirty="0"/>
              <a:t> web browser</a:t>
            </a:r>
          </a:p>
          <a:p>
            <a:pPr lvl="1" eaLnBrk="1" hangingPunct="1"/>
            <a:endParaRPr lang="en-US" altLang="en-US" sz="1800" dirty="0"/>
          </a:p>
          <a:p>
            <a:pPr eaLnBrk="1" hangingPunct="1"/>
            <a:endParaRPr lang="en-US" altLang="en-US" sz="1800" dirty="0"/>
          </a:p>
        </p:txBody>
      </p:sp>
      <p:pic>
        <p:nvPicPr>
          <p:cNvPr id="962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3906079"/>
            <a:ext cx="55149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870478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14690" name="Rectangle 2"/>
          <p:cNvSpPr>
            <a:spLocks noGrp="1" noChangeArrowheads="1"/>
          </p:cNvSpPr>
          <p:nvPr>
            <p:ph type="title"/>
          </p:nvPr>
        </p:nvSpPr>
        <p:spPr/>
        <p:txBody>
          <a:bodyPr/>
          <a:lstStyle/>
          <a:p>
            <a:pPr eaLnBrk="1" hangingPunct="1"/>
            <a:r>
              <a:rPr lang="en-US" altLang="en-US" sz="2800"/>
              <a:t>Joining Thread</a:t>
            </a:r>
          </a:p>
        </p:txBody>
      </p:sp>
      <p:sp>
        <p:nvSpPr>
          <p:cNvPr id="114691" name="Rectangle 3"/>
          <p:cNvSpPr>
            <a:spLocks noGrp="1" noChangeArrowheads="1"/>
          </p:cNvSpPr>
          <p:nvPr>
            <p:ph idx="1"/>
          </p:nvPr>
        </p:nvSpPr>
        <p:spPr>
          <a:xfrm>
            <a:off x="677334" y="1351723"/>
            <a:ext cx="8596668" cy="4689640"/>
          </a:xfrm>
        </p:spPr>
        <p:txBody>
          <a:bodyPr>
            <a:normAutofit fontScale="62500" lnSpcReduction="20000"/>
          </a:bodyPr>
          <a:lstStyle/>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System.out.println</a:t>
            </a:r>
            <a:r>
              <a:rPr lang="en-US" altLang="en-US" sz="1800" dirty="0">
                <a:latin typeface="Courier New" panose="02070309020205020404" pitchFamily="49" charset="0"/>
              </a:rPr>
              <a:t>("Starting");</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t.start</a:t>
            </a:r>
            <a:r>
              <a:rPr lang="en-US" altLang="en-US" sz="1800" dirty="0">
                <a:latin typeface="Courier New" panose="02070309020205020404" pitchFamily="49" charset="0"/>
              </a:rPr>
              <a:t>( );</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System.out.println</a:t>
            </a:r>
            <a:r>
              <a:rPr lang="en-US" altLang="en-US" sz="1800" dirty="0">
                <a:latin typeface="Courier New" panose="02070309020205020404" pitchFamily="49" charset="0"/>
              </a:rPr>
              <a:t>("Joining");</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try {</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t.join</a:t>
            </a:r>
            <a:r>
              <a:rPr lang="en-US" altLang="en-US" sz="1800" dirty="0">
                <a:latin typeface="Courier New" panose="02070309020205020404" pitchFamily="49" charset="0"/>
              </a:rPr>
              <a:t>( );</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 catch (</a:t>
            </a:r>
            <a:r>
              <a:rPr lang="en-US" altLang="en-US" sz="1800" dirty="0" err="1">
                <a:latin typeface="Courier New" panose="02070309020205020404" pitchFamily="49" charset="0"/>
              </a:rPr>
              <a:t>InterruptedException</a:t>
            </a:r>
            <a:r>
              <a:rPr lang="en-US" altLang="en-US" sz="1800" dirty="0">
                <a:latin typeface="Courier New" panose="02070309020205020404" pitchFamily="49" charset="0"/>
              </a:rPr>
              <a:t> ex) {</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ex.printStackTrace</a:t>
            </a:r>
            <a:r>
              <a:rPr lang="en-US" altLang="en-US" sz="1800" dirty="0">
                <a:latin typeface="Courier New" panose="02070309020205020404" pitchFamily="49" charset="0"/>
              </a:rPr>
              <a:t>();</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System.out.println</a:t>
            </a:r>
            <a:r>
              <a:rPr lang="en-US" altLang="en-US" sz="1800" dirty="0">
                <a:latin typeface="Courier New" panose="02070309020205020404" pitchFamily="49" charset="0"/>
              </a:rPr>
              <a:t>("Main Finished.");</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a:t>
            </a:r>
          </a:p>
          <a:p>
            <a:pPr eaLnBrk="1" hangingPunct="1">
              <a:lnSpc>
                <a:spcPct val="80000"/>
              </a:lnSpc>
            </a:pPr>
            <a:endParaRPr lang="en-US" altLang="en-US" sz="1800" dirty="0">
              <a:latin typeface="Courier New" panose="02070309020205020404" pitchFamily="49" charset="0"/>
            </a:endParaRPr>
          </a:p>
          <a:p>
            <a:pPr eaLnBrk="1" hangingPunct="1">
              <a:lnSpc>
                <a:spcPct val="80000"/>
              </a:lnSpc>
            </a:pPr>
            <a:endParaRPr lang="en-US" altLang="en-US" sz="800" dirty="0"/>
          </a:p>
        </p:txBody>
      </p:sp>
    </p:spTree>
    <p:extLst>
      <p:ext uri="{BB962C8B-B14F-4D97-AF65-F5344CB8AC3E}">
        <p14:creationId xmlns:p14="http://schemas.microsoft.com/office/powerpoint/2010/main" val="5059265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15714" name="Rectangle 2"/>
          <p:cNvSpPr>
            <a:spLocks noGrp="1" noChangeArrowheads="1"/>
          </p:cNvSpPr>
          <p:nvPr>
            <p:ph type="title"/>
          </p:nvPr>
        </p:nvSpPr>
        <p:spPr>
          <a:xfrm>
            <a:off x="1981200" y="274638"/>
            <a:ext cx="8229600" cy="120650"/>
          </a:xfrm>
        </p:spPr>
        <p:txBody>
          <a:bodyPr>
            <a:normAutofit fontScale="90000"/>
          </a:bodyPr>
          <a:lstStyle/>
          <a:p>
            <a:pPr eaLnBrk="1" hangingPunct="1"/>
            <a:r>
              <a:rPr lang="en-US" altLang="en-US" sz="2000"/>
              <a:t>Thread Priorities</a:t>
            </a:r>
          </a:p>
        </p:txBody>
      </p:sp>
      <p:sp>
        <p:nvSpPr>
          <p:cNvPr id="115715" name="Rectangle 3"/>
          <p:cNvSpPr>
            <a:spLocks noGrp="1" noChangeArrowheads="1"/>
          </p:cNvSpPr>
          <p:nvPr>
            <p:ph idx="1"/>
          </p:nvPr>
        </p:nvSpPr>
        <p:spPr>
          <a:xfrm>
            <a:off x="1981200" y="914401"/>
            <a:ext cx="8229600" cy="5211763"/>
          </a:xfrm>
        </p:spPr>
        <p:txBody>
          <a:bodyPr>
            <a:normAutofit fontScale="92500" lnSpcReduction="20000"/>
          </a:bodyPr>
          <a:lstStyle/>
          <a:p>
            <a:pPr eaLnBrk="1" hangingPunct="1"/>
            <a:r>
              <a:rPr lang="en-US" altLang="en-US" sz="1800"/>
              <a:t>Threads always run with some priority, represented usually as a number between 1 and 10</a:t>
            </a:r>
          </a:p>
          <a:p>
            <a:pPr eaLnBrk="1" hangingPunct="1"/>
            <a:endParaRPr lang="en-US" altLang="en-US" sz="1800"/>
          </a:p>
          <a:p>
            <a:pPr eaLnBrk="1" hangingPunct="1"/>
            <a:r>
              <a:rPr lang="en-US" altLang="en-US" sz="1800"/>
              <a:t>The scheduled of JVMs use thread priorities in one important way:</a:t>
            </a:r>
          </a:p>
          <a:p>
            <a:pPr eaLnBrk="1" hangingPunct="1"/>
            <a:endParaRPr lang="en-US" altLang="en-US" sz="1800"/>
          </a:p>
          <a:p>
            <a:pPr eaLnBrk="1" hangingPunct="1"/>
            <a:r>
              <a:rPr lang="en-US" altLang="en-US" sz="1800"/>
              <a:t>The lower-priority running thread usually will be bumped back to runnable and the highest-priority thread will be chosen to run.</a:t>
            </a:r>
          </a:p>
          <a:p>
            <a:pPr eaLnBrk="1" hangingPunct="1"/>
            <a:endParaRPr lang="en-US" altLang="en-US" sz="1800"/>
          </a:p>
          <a:p>
            <a:pPr eaLnBrk="1" hangingPunct="1"/>
            <a:r>
              <a:rPr lang="en-US" altLang="en-US" sz="1800"/>
              <a:t>The running thread will be of equal or greater priority than the highest priority threads in the pool. </a:t>
            </a:r>
          </a:p>
          <a:p>
            <a:pPr eaLnBrk="1" hangingPunct="1"/>
            <a:endParaRPr lang="en-US" altLang="en-US" sz="1800"/>
          </a:p>
          <a:p>
            <a:pPr eaLnBrk="1" hangingPunct="1"/>
            <a:r>
              <a:rPr lang="en-US" altLang="en-US" sz="1800"/>
              <a:t>The Thread class has three constants (static final variables) that define the range of thread priorities:</a:t>
            </a:r>
          </a:p>
          <a:p>
            <a:pPr lvl="1" eaLnBrk="1" hangingPunct="1"/>
            <a:r>
              <a:rPr lang="en-US" altLang="en-US" sz="1800"/>
              <a:t>Thread.MIN_PRIORITY (1)</a:t>
            </a:r>
          </a:p>
          <a:p>
            <a:pPr lvl="1" eaLnBrk="1" hangingPunct="1"/>
            <a:r>
              <a:rPr lang="en-US" altLang="en-US" sz="1800"/>
              <a:t>Thread.NORM_PRIORITY (5)</a:t>
            </a:r>
          </a:p>
          <a:p>
            <a:pPr lvl="1" eaLnBrk="1" hangingPunct="1"/>
            <a:r>
              <a:rPr lang="en-US" altLang="en-US" sz="1800"/>
              <a:t>Thread.MAX_PRIORITY (10)</a:t>
            </a:r>
          </a:p>
          <a:p>
            <a:pPr eaLnBrk="1" hangingPunct="1"/>
            <a:endParaRPr lang="en-US" altLang="en-US" sz="1800"/>
          </a:p>
        </p:txBody>
      </p:sp>
    </p:spTree>
    <p:extLst>
      <p:ext uri="{BB962C8B-B14F-4D97-AF65-F5344CB8AC3E}">
        <p14:creationId xmlns:p14="http://schemas.microsoft.com/office/powerpoint/2010/main" val="4129812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34819"/>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16738" name="Rectangle 2"/>
          <p:cNvSpPr>
            <a:spLocks noGrp="1" noChangeArrowheads="1"/>
          </p:cNvSpPr>
          <p:nvPr>
            <p:ph type="title"/>
          </p:nvPr>
        </p:nvSpPr>
        <p:spPr>
          <a:xfrm>
            <a:off x="1981200" y="274639"/>
            <a:ext cx="8229600" cy="187325"/>
          </a:xfrm>
        </p:spPr>
        <p:txBody>
          <a:bodyPr>
            <a:normAutofit fontScale="90000"/>
          </a:bodyPr>
          <a:lstStyle/>
          <a:p>
            <a:pPr eaLnBrk="1" hangingPunct="1"/>
            <a:r>
              <a:rPr lang="en-US" altLang="en-US" sz="2000"/>
              <a:t>Setting a Thread’s Priority</a:t>
            </a:r>
          </a:p>
        </p:txBody>
      </p:sp>
      <p:sp>
        <p:nvSpPr>
          <p:cNvPr id="116739" name="Rectangle 3"/>
          <p:cNvSpPr>
            <a:spLocks noGrp="1" noChangeArrowheads="1"/>
          </p:cNvSpPr>
          <p:nvPr>
            <p:ph idx="1"/>
          </p:nvPr>
        </p:nvSpPr>
        <p:spPr>
          <a:xfrm>
            <a:off x="1981200" y="1066801"/>
            <a:ext cx="8229600" cy="5059363"/>
          </a:xfrm>
        </p:spPr>
        <p:txBody>
          <a:bodyPr>
            <a:normAutofit lnSpcReduction="10000"/>
          </a:bodyPr>
          <a:lstStyle/>
          <a:p>
            <a:pPr eaLnBrk="1" hangingPunct="1">
              <a:lnSpc>
                <a:spcPct val="80000"/>
              </a:lnSpc>
              <a:buFontTx/>
              <a:buNone/>
            </a:pPr>
            <a:r>
              <a:rPr lang="en-US" altLang="en-US" sz="1800"/>
              <a:t>A thread gets a default priority that is the priority of the thread of execution that creates it.</a:t>
            </a:r>
          </a:p>
          <a:p>
            <a:pPr eaLnBrk="1" hangingPunct="1">
              <a:lnSpc>
                <a:spcPct val="80000"/>
              </a:lnSpc>
              <a:buFontTx/>
              <a:buNone/>
            </a:pPr>
            <a:endParaRPr lang="en-US" altLang="en-US" sz="1800"/>
          </a:p>
          <a:p>
            <a:pPr eaLnBrk="1" hangingPunct="1">
              <a:lnSpc>
                <a:spcPct val="80000"/>
              </a:lnSpc>
              <a:buFontTx/>
              <a:buNone/>
            </a:pPr>
            <a:r>
              <a:rPr lang="en-US" altLang="en-US" sz="1800"/>
              <a:t>public class TestThreads {</a:t>
            </a:r>
          </a:p>
          <a:p>
            <a:pPr eaLnBrk="1" hangingPunct="1">
              <a:lnSpc>
                <a:spcPct val="80000"/>
              </a:lnSpc>
              <a:buFontTx/>
              <a:buNone/>
            </a:pPr>
            <a:r>
              <a:rPr lang="en-US" altLang="en-US" sz="1800"/>
              <a:t>public static void main (String [] args) {</a:t>
            </a:r>
          </a:p>
          <a:p>
            <a:pPr eaLnBrk="1" hangingPunct="1">
              <a:lnSpc>
                <a:spcPct val="80000"/>
              </a:lnSpc>
              <a:buFontTx/>
              <a:buNone/>
            </a:pPr>
            <a:r>
              <a:rPr lang="en-US" altLang="en-US" sz="1800"/>
              <a:t>MyThread t = new MyThread();</a:t>
            </a:r>
          </a:p>
          <a:p>
            <a:pPr eaLnBrk="1" hangingPunct="1">
              <a:lnSpc>
                <a:spcPct val="80000"/>
              </a:lnSpc>
              <a:buFontTx/>
              <a:buNone/>
            </a:pPr>
            <a:r>
              <a:rPr lang="en-US" altLang="en-US" sz="1800"/>
              <a:t>}</a:t>
            </a:r>
          </a:p>
          <a:p>
            <a:pPr eaLnBrk="1" hangingPunct="1">
              <a:lnSpc>
                <a:spcPct val="80000"/>
              </a:lnSpc>
              <a:buFontTx/>
              <a:buNone/>
            </a:pPr>
            <a:r>
              <a:rPr lang="en-US" altLang="en-US" sz="1800"/>
              <a:t>}</a:t>
            </a:r>
          </a:p>
          <a:p>
            <a:pPr eaLnBrk="1" hangingPunct="1">
              <a:lnSpc>
                <a:spcPct val="80000"/>
              </a:lnSpc>
              <a:buFontTx/>
              <a:buNone/>
            </a:pPr>
            <a:r>
              <a:rPr lang="en-US" altLang="en-US" sz="1800"/>
              <a:t>the thread referenced by </a:t>
            </a:r>
            <a:r>
              <a:rPr lang="en-US" altLang="en-US" sz="1800" i="1"/>
              <a:t>t </a:t>
            </a:r>
            <a:r>
              <a:rPr lang="en-US" altLang="en-US" sz="1800"/>
              <a:t>will have the same priority as the </a:t>
            </a:r>
            <a:r>
              <a:rPr lang="en-US" altLang="en-US" sz="1800" i="1"/>
              <a:t>main </a:t>
            </a:r>
            <a:r>
              <a:rPr lang="en-US" altLang="en-US" sz="1800"/>
              <a:t>thread, </a:t>
            </a:r>
          </a:p>
          <a:p>
            <a:pPr eaLnBrk="1" hangingPunct="1">
              <a:lnSpc>
                <a:spcPct val="80000"/>
              </a:lnSpc>
              <a:buFontTx/>
              <a:buNone/>
            </a:pPr>
            <a:r>
              <a:rPr lang="en-US" altLang="en-US" sz="1800"/>
              <a:t>since the main thread is executing the code that creates the MyThread instance.</a:t>
            </a:r>
          </a:p>
          <a:p>
            <a:pPr eaLnBrk="1" hangingPunct="1">
              <a:lnSpc>
                <a:spcPct val="80000"/>
              </a:lnSpc>
              <a:buFontTx/>
              <a:buNone/>
            </a:pPr>
            <a:r>
              <a:rPr lang="en-US" altLang="en-US" sz="1800"/>
              <a:t>set a thread’s priority directly by calling the setPriority() method on a Thread instance as follows:</a:t>
            </a:r>
          </a:p>
          <a:p>
            <a:pPr eaLnBrk="1" hangingPunct="1">
              <a:lnSpc>
                <a:spcPct val="80000"/>
              </a:lnSpc>
              <a:buFontTx/>
              <a:buNone/>
            </a:pPr>
            <a:r>
              <a:rPr lang="en-US" altLang="en-US" sz="1800"/>
              <a:t>FooRunnable r = new FooRunnable();</a:t>
            </a:r>
          </a:p>
          <a:p>
            <a:pPr eaLnBrk="1" hangingPunct="1">
              <a:lnSpc>
                <a:spcPct val="80000"/>
              </a:lnSpc>
              <a:buFontTx/>
              <a:buNone/>
            </a:pPr>
            <a:r>
              <a:rPr lang="en-US" altLang="en-US" sz="1800"/>
              <a:t>Thread t = new Thread(r);</a:t>
            </a:r>
          </a:p>
          <a:p>
            <a:pPr eaLnBrk="1" hangingPunct="1">
              <a:lnSpc>
                <a:spcPct val="80000"/>
              </a:lnSpc>
              <a:buFontTx/>
              <a:buNone/>
            </a:pPr>
            <a:r>
              <a:rPr lang="en-US" altLang="en-US" sz="1800"/>
              <a:t>t.setPriority(8);</a:t>
            </a:r>
          </a:p>
          <a:p>
            <a:pPr eaLnBrk="1" hangingPunct="1">
              <a:lnSpc>
                <a:spcPct val="80000"/>
              </a:lnSpc>
              <a:buFontTx/>
              <a:buNone/>
            </a:pPr>
            <a:r>
              <a:rPr lang="en-US" altLang="en-US" sz="1800"/>
              <a:t>t.start();</a:t>
            </a:r>
          </a:p>
          <a:p>
            <a:pPr eaLnBrk="1" hangingPunct="1">
              <a:lnSpc>
                <a:spcPct val="80000"/>
              </a:lnSpc>
            </a:pPr>
            <a:endParaRPr lang="en-US" altLang="en-US" sz="1800"/>
          </a:p>
        </p:txBody>
      </p:sp>
    </p:spTree>
    <p:extLst>
      <p:ext uri="{BB962C8B-B14F-4D97-AF65-F5344CB8AC3E}">
        <p14:creationId xmlns:p14="http://schemas.microsoft.com/office/powerpoint/2010/main" val="301856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17762" name="Rectangle 2"/>
          <p:cNvSpPr>
            <a:spLocks noGrp="1" noChangeArrowheads="1"/>
          </p:cNvSpPr>
          <p:nvPr>
            <p:ph type="title"/>
          </p:nvPr>
        </p:nvSpPr>
        <p:spPr>
          <a:xfrm>
            <a:off x="1981200" y="274639"/>
            <a:ext cx="8001000" cy="187325"/>
          </a:xfrm>
        </p:spPr>
        <p:txBody>
          <a:bodyPr>
            <a:normAutofit fontScale="90000"/>
          </a:bodyPr>
          <a:lstStyle/>
          <a:p>
            <a:pPr eaLnBrk="1" hangingPunct="1"/>
            <a:r>
              <a:rPr lang="en-US" altLang="en-US" sz="2000"/>
              <a:t>Thread.yield()</a:t>
            </a:r>
          </a:p>
        </p:txBody>
      </p:sp>
      <p:sp>
        <p:nvSpPr>
          <p:cNvPr id="117763" name="Rectangle 3"/>
          <p:cNvSpPr>
            <a:spLocks noGrp="1" noChangeArrowheads="1"/>
          </p:cNvSpPr>
          <p:nvPr>
            <p:ph idx="1"/>
          </p:nvPr>
        </p:nvSpPr>
        <p:spPr>
          <a:xfrm>
            <a:off x="1981200" y="914401"/>
            <a:ext cx="8229600" cy="5211763"/>
          </a:xfrm>
        </p:spPr>
        <p:txBody>
          <a:bodyPr/>
          <a:lstStyle/>
          <a:p>
            <a:pPr eaLnBrk="1" hangingPunct="1">
              <a:lnSpc>
                <a:spcPct val="90000"/>
              </a:lnSpc>
            </a:pPr>
            <a:endParaRPr lang="en-US" altLang="en-US" sz="1000"/>
          </a:p>
          <a:p>
            <a:pPr eaLnBrk="1" hangingPunct="1">
              <a:lnSpc>
                <a:spcPct val="105000"/>
              </a:lnSpc>
            </a:pPr>
            <a:r>
              <a:rPr lang="en-US" altLang="en-US" sz="1800"/>
              <a:t>yield() is </a:t>
            </a:r>
            <a:r>
              <a:rPr lang="en-US" altLang="en-US" sz="1800" i="1"/>
              <a:t>supposed </a:t>
            </a:r>
            <a:r>
              <a:rPr lang="en-US" altLang="en-US" sz="1800"/>
              <a:t>to  make the currently running thread head back to runnable to allow other threads of the </a:t>
            </a:r>
            <a:r>
              <a:rPr lang="en-US" altLang="en-US" sz="1800" i="1"/>
              <a:t>same </a:t>
            </a:r>
            <a:r>
              <a:rPr lang="en-US" altLang="en-US" sz="1800"/>
              <a:t>priority to get their turn.</a:t>
            </a:r>
          </a:p>
          <a:p>
            <a:pPr eaLnBrk="1" hangingPunct="1">
              <a:lnSpc>
                <a:spcPct val="105000"/>
              </a:lnSpc>
            </a:pPr>
            <a:endParaRPr lang="en-US" altLang="en-US" sz="1800"/>
          </a:p>
          <a:p>
            <a:pPr eaLnBrk="1" hangingPunct="1">
              <a:lnSpc>
                <a:spcPct val="105000"/>
              </a:lnSpc>
            </a:pPr>
            <a:r>
              <a:rPr lang="en-US" altLang="en-US" sz="1800"/>
              <a:t>yield()  promotes graceful turn-taking among equal-priority threads. </a:t>
            </a:r>
          </a:p>
          <a:p>
            <a:pPr eaLnBrk="1" hangingPunct="1">
              <a:lnSpc>
                <a:spcPct val="105000"/>
              </a:lnSpc>
            </a:pPr>
            <a:endParaRPr lang="en-US" altLang="en-US" sz="1800"/>
          </a:p>
          <a:p>
            <a:pPr eaLnBrk="1" hangingPunct="1">
              <a:lnSpc>
                <a:spcPct val="105000"/>
              </a:lnSpc>
            </a:pPr>
            <a:r>
              <a:rPr lang="en-US" altLang="en-US" sz="1800"/>
              <a:t>yield() method isn’t guaranteed to do what it claims, and even if yield() </a:t>
            </a:r>
            <a:r>
              <a:rPr lang="en-US" altLang="en-US" sz="1800" i="1"/>
              <a:t>does </a:t>
            </a:r>
            <a:r>
              <a:rPr lang="en-US" altLang="en-US" sz="1800"/>
              <a:t>cause a thread to step out of running and back to runnable, </a:t>
            </a:r>
            <a:r>
              <a:rPr lang="en-US" altLang="en-US" sz="1800" i="1"/>
              <a:t>there’s no guarantee the yielding thread won’t just be chosen again over all the others! </a:t>
            </a:r>
          </a:p>
          <a:p>
            <a:pPr eaLnBrk="1" hangingPunct="1">
              <a:lnSpc>
                <a:spcPct val="105000"/>
              </a:lnSpc>
            </a:pPr>
            <a:endParaRPr lang="en-US" altLang="en-US" sz="1800"/>
          </a:p>
          <a:p>
            <a:pPr eaLnBrk="1" hangingPunct="1">
              <a:lnSpc>
                <a:spcPct val="105000"/>
              </a:lnSpc>
            </a:pPr>
            <a:r>
              <a:rPr lang="en-US" altLang="en-US" sz="1800"/>
              <a:t>yield() might—and often does—make a running thread give up its slot to another runnable thread of the same priority, there’s no guarantee.</a:t>
            </a:r>
          </a:p>
          <a:p>
            <a:pPr eaLnBrk="1" hangingPunct="1">
              <a:lnSpc>
                <a:spcPct val="105000"/>
              </a:lnSpc>
            </a:pPr>
            <a:endParaRPr lang="en-US" altLang="en-US" sz="1800"/>
          </a:p>
        </p:txBody>
      </p:sp>
    </p:spTree>
    <p:extLst>
      <p:ext uri="{BB962C8B-B14F-4D97-AF65-F5344CB8AC3E}">
        <p14:creationId xmlns:p14="http://schemas.microsoft.com/office/powerpoint/2010/main" val="1718987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a:xfrm>
            <a:off x="677334" y="609600"/>
            <a:ext cx="8596668" cy="808383"/>
          </a:xfrm>
        </p:spPr>
        <p:txBody>
          <a:bodyPr/>
          <a:lstStyle/>
          <a:p>
            <a:r>
              <a:rPr lang="en-US" dirty="0"/>
              <a:t>RACE CONDITION</a:t>
            </a:r>
          </a:p>
        </p:txBody>
      </p:sp>
      <p:sp>
        <p:nvSpPr>
          <p:cNvPr id="3" name="Content Placeholder 2"/>
          <p:cNvSpPr>
            <a:spLocks noGrp="1"/>
          </p:cNvSpPr>
          <p:nvPr>
            <p:ph idx="1"/>
          </p:nvPr>
        </p:nvSpPr>
        <p:spPr>
          <a:xfrm>
            <a:off x="677334" y="1563757"/>
            <a:ext cx="8596668" cy="5020945"/>
          </a:xfrm>
        </p:spPr>
        <p:txBody>
          <a:bodyPr/>
          <a:lstStyle/>
          <a:p>
            <a:r>
              <a:rPr lang="en-US" dirty="0"/>
              <a:t>A race condition is a situation in which two or more threads or processes are reading or writing some shared data, and the final result depends on the timing of how the threads are scheduled. Race conditions can lead to unpredictable results and subtle program bugs. A thread can prevent this from happening by locking an object. When an object is locked by one thread and another thread tries to call a synchronized method on the same object, the second thread will block until the object is unlocked. </a:t>
            </a:r>
          </a:p>
        </p:txBody>
      </p:sp>
    </p:spTree>
    <p:extLst>
      <p:ext uri="{BB962C8B-B14F-4D97-AF65-F5344CB8AC3E}">
        <p14:creationId xmlns:p14="http://schemas.microsoft.com/office/powerpoint/2010/main" val="1843476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18786" name="Rectangle 2"/>
          <p:cNvSpPr>
            <a:spLocks noGrp="1" noChangeArrowheads="1"/>
          </p:cNvSpPr>
          <p:nvPr>
            <p:ph type="title"/>
          </p:nvPr>
        </p:nvSpPr>
        <p:spPr>
          <a:xfrm>
            <a:off x="2057400" y="457200"/>
            <a:ext cx="8229600" cy="304800"/>
          </a:xfrm>
        </p:spPr>
        <p:txBody>
          <a:bodyPr>
            <a:normAutofit fontScale="90000"/>
          </a:bodyPr>
          <a:lstStyle/>
          <a:p>
            <a:pPr eaLnBrk="1" hangingPunct="1"/>
            <a:r>
              <a:rPr lang="en-US" altLang="en-US" sz="2000"/>
              <a:t>Synchronizing Code</a:t>
            </a:r>
          </a:p>
        </p:txBody>
      </p:sp>
      <p:sp>
        <p:nvSpPr>
          <p:cNvPr id="118787" name="Rectangle 3"/>
          <p:cNvSpPr>
            <a:spLocks noGrp="1" noChangeArrowheads="1"/>
          </p:cNvSpPr>
          <p:nvPr>
            <p:ph idx="1"/>
          </p:nvPr>
        </p:nvSpPr>
        <p:spPr>
          <a:xfrm>
            <a:off x="1981200" y="1143001"/>
            <a:ext cx="8229600" cy="4983163"/>
          </a:xfrm>
        </p:spPr>
        <p:txBody>
          <a:bodyPr>
            <a:normAutofit fontScale="92500" lnSpcReduction="10000"/>
          </a:bodyPr>
          <a:lstStyle/>
          <a:p>
            <a:pPr eaLnBrk="1" hangingPunct="1"/>
            <a:r>
              <a:rPr lang="en-US" altLang="en-US" sz="1600"/>
              <a:t>Threads can share resources.</a:t>
            </a:r>
          </a:p>
          <a:p>
            <a:pPr eaLnBrk="1" hangingPunct="1"/>
            <a:endParaRPr lang="en-US" altLang="en-US" sz="1600"/>
          </a:p>
          <a:p>
            <a:pPr eaLnBrk="1" hangingPunct="1"/>
            <a:r>
              <a:rPr lang="en-US" altLang="en-US" sz="1600"/>
              <a:t>Sometimes it is desirable that only one thread at a time has access to a shared resource. </a:t>
            </a:r>
          </a:p>
          <a:p>
            <a:pPr>
              <a:spcAft>
                <a:spcPts val="300"/>
              </a:spcAft>
            </a:pPr>
            <a:endParaRPr lang="en-US" altLang="en-US" sz="1600"/>
          </a:p>
          <a:p>
            <a:pPr>
              <a:spcAft>
                <a:spcPts val="300"/>
              </a:spcAft>
            </a:pPr>
            <a:r>
              <a:rPr lang="en-US" altLang="en-US" sz="1600"/>
              <a:t>Achieved by using the keyword: </a:t>
            </a:r>
            <a:r>
              <a:rPr lang="en-US" altLang="en-US" sz="1600">
                <a:latin typeface="Courier New" panose="02070309020205020404" pitchFamily="49" charset="0"/>
              </a:rPr>
              <a:t>synchronized, </a:t>
            </a:r>
            <a:r>
              <a:rPr lang="en-US" altLang="en-US" sz="1600"/>
              <a:t>Only </a:t>
            </a:r>
            <a:r>
              <a:rPr lang="en-US" altLang="en-US" sz="1600" i="1"/>
              <a:t>methods </a:t>
            </a:r>
            <a:r>
              <a:rPr lang="en-US" altLang="en-US" sz="1600"/>
              <a:t>can be synchronized, not variables.</a:t>
            </a:r>
          </a:p>
          <a:p>
            <a:pPr>
              <a:spcAft>
                <a:spcPts val="300"/>
              </a:spcAft>
            </a:pPr>
            <a:endParaRPr lang="en-US" altLang="en-US" sz="1600">
              <a:latin typeface="Courier New" panose="02070309020205020404" pitchFamily="49" charset="0"/>
            </a:endParaRPr>
          </a:p>
          <a:p>
            <a:pPr>
              <a:spcAft>
                <a:spcPts val="300"/>
              </a:spcAft>
            </a:pPr>
            <a:r>
              <a:rPr lang="en-US" altLang="en-US" sz="1600"/>
              <a:t>Protects access to code, not to data</a:t>
            </a:r>
          </a:p>
          <a:p>
            <a:pPr lvl="1">
              <a:spcAft>
                <a:spcPts val="300"/>
              </a:spcAft>
            </a:pPr>
            <a:r>
              <a:rPr lang="en-US" altLang="en-US"/>
              <a:t>Make data members private</a:t>
            </a:r>
          </a:p>
          <a:p>
            <a:pPr lvl="1">
              <a:spcAft>
                <a:spcPts val="300"/>
              </a:spcAft>
            </a:pPr>
            <a:r>
              <a:rPr lang="en-US" altLang="en-US"/>
              <a:t>Synchronize accessor methods</a:t>
            </a:r>
          </a:p>
          <a:p>
            <a:pPr>
              <a:spcAft>
                <a:spcPts val="300"/>
              </a:spcAft>
            </a:pPr>
            <a:endParaRPr lang="en-US" altLang="en-US" sz="1600"/>
          </a:p>
          <a:p>
            <a:pPr eaLnBrk="1" hangingPunct="1"/>
            <a:r>
              <a:rPr lang="en-US" altLang="en-US" sz="1600"/>
              <a:t>A lock can be associated with a shared resource. Threads gain access to a shared resource by first acquiring the lock associated with the resource.</a:t>
            </a:r>
          </a:p>
          <a:p>
            <a:pPr eaLnBrk="1" hangingPunct="1"/>
            <a:endParaRPr lang="en-US" altLang="en-US" sz="1600"/>
          </a:p>
          <a:p>
            <a:pPr eaLnBrk="1" hangingPunct="1"/>
            <a:r>
              <a:rPr lang="en-US" altLang="en-US" sz="1600"/>
              <a:t>one thread can hold the lock and thereby have access to the shared resource. </a:t>
            </a:r>
          </a:p>
          <a:p>
            <a:pPr lvl="1" eaLnBrk="1" hangingPunct="1"/>
            <a:endParaRPr lang="en-US" altLang="en-US"/>
          </a:p>
        </p:txBody>
      </p:sp>
    </p:spTree>
    <p:extLst>
      <p:ext uri="{BB962C8B-B14F-4D97-AF65-F5344CB8AC3E}">
        <p14:creationId xmlns:p14="http://schemas.microsoft.com/office/powerpoint/2010/main" val="3374520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19810" name="Rectangle 2"/>
          <p:cNvSpPr>
            <a:spLocks noGrp="1" noChangeArrowheads="1"/>
          </p:cNvSpPr>
          <p:nvPr>
            <p:ph type="title"/>
          </p:nvPr>
        </p:nvSpPr>
        <p:spPr>
          <a:xfrm>
            <a:off x="1981200" y="274638"/>
            <a:ext cx="8229600" cy="165100"/>
          </a:xfrm>
        </p:spPr>
        <p:txBody>
          <a:bodyPr>
            <a:normAutofit fontScale="90000"/>
          </a:bodyPr>
          <a:lstStyle/>
          <a:p>
            <a:pPr eaLnBrk="1" hangingPunct="1"/>
            <a:r>
              <a:rPr lang="en-US" altLang="en-US" sz="2000"/>
              <a:t>Synchronizing Code</a:t>
            </a:r>
          </a:p>
        </p:txBody>
      </p:sp>
      <p:sp>
        <p:nvSpPr>
          <p:cNvPr id="119811" name="Rectangle 3"/>
          <p:cNvSpPr>
            <a:spLocks noGrp="1" noChangeArrowheads="1"/>
          </p:cNvSpPr>
          <p:nvPr>
            <p:ph idx="1"/>
          </p:nvPr>
        </p:nvSpPr>
        <p:spPr>
          <a:xfrm>
            <a:off x="1981200" y="1066801"/>
            <a:ext cx="8229600" cy="5059363"/>
          </a:xfrm>
        </p:spPr>
        <p:txBody>
          <a:bodyPr/>
          <a:lstStyle/>
          <a:p>
            <a:pPr eaLnBrk="1" hangingPunct="1">
              <a:lnSpc>
                <a:spcPct val="90000"/>
              </a:lnSpc>
            </a:pPr>
            <a:r>
              <a:rPr lang="en-US" altLang="en-US" sz="1800"/>
              <a:t>A class can have both synchronized and no synchronized methods.</a:t>
            </a:r>
          </a:p>
          <a:p>
            <a:pPr eaLnBrk="1" hangingPunct="1">
              <a:lnSpc>
                <a:spcPct val="90000"/>
              </a:lnSpc>
            </a:pPr>
            <a:endParaRPr lang="en-US" altLang="en-US" sz="1800"/>
          </a:p>
          <a:p>
            <a:pPr eaLnBrk="1" hangingPunct="1">
              <a:lnSpc>
                <a:spcPct val="90000"/>
              </a:lnSpc>
            </a:pPr>
            <a:r>
              <a:rPr lang="en-US" altLang="en-US" sz="1800"/>
              <a:t>If a class has both synchronized and nonsynchronized methods, </a:t>
            </a:r>
            <a:r>
              <a:rPr lang="en-US" altLang="en-US" sz="1800" i="1"/>
              <a:t>multiple threads can still access the nonsynchronized methods </a:t>
            </a:r>
            <a:r>
              <a:rPr lang="en-US" altLang="en-US" sz="1800"/>
              <a:t>of the class! </a:t>
            </a:r>
          </a:p>
          <a:p>
            <a:pPr eaLnBrk="1" hangingPunct="1">
              <a:lnSpc>
                <a:spcPct val="90000"/>
              </a:lnSpc>
            </a:pPr>
            <a:endParaRPr lang="en-US" altLang="en-US" sz="1800"/>
          </a:p>
          <a:p>
            <a:pPr eaLnBrk="1" hangingPunct="1">
              <a:lnSpc>
                <a:spcPct val="90000"/>
              </a:lnSpc>
            </a:pPr>
            <a:r>
              <a:rPr lang="en-US" altLang="en-US" sz="1800" i="1"/>
              <a:t>A thread can acquire more than one lock. </a:t>
            </a:r>
          </a:p>
          <a:p>
            <a:pPr eaLnBrk="1" hangingPunct="1">
              <a:lnSpc>
                <a:spcPct val="90000"/>
              </a:lnSpc>
            </a:pPr>
            <a:endParaRPr lang="en-US" altLang="en-US" sz="1800"/>
          </a:p>
          <a:p>
            <a:pPr eaLnBrk="1" hangingPunct="1">
              <a:lnSpc>
                <a:spcPct val="90000"/>
              </a:lnSpc>
            </a:pPr>
            <a:r>
              <a:rPr lang="en-US" altLang="en-US" sz="1800"/>
              <a:t>A thread can enter a synchronized method, thus acquiring a lock, and then immediately invoke a synchronized method on a different object, thus acquiring </a:t>
            </a:r>
            <a:r>
              <a:rPr lang="en-US" altLang="en-US" sz="1800" i="1"/>
              <a:t>that </a:t>
            </a:r>
            <a:r>
              <a:rPr lang="en-US" altLang="en-US" sz="1800"/>
              <a:t>lock as well. </a:t>
            </a:r>
          </a:p>
          <a:p>
            <a:pPr eaLnBrk="1" hangingPunct="1">
              <a:lnSpc>
                <a:spcPct val="90000"/>
              </a:lnSpc>
            </a:pPr>
            <a:endParaRPr lang="en-US" altLang="en-US" sz="1800"/>
          </a:p>
          <a:p>
            <a:pPr eaLnBrk="1" hangingPunct="1">
              <a:lnSpc>
                <a:spcPct val="90000"/>
              </a:lnSpc>
            </a:pPr>
            <a:r>
              <a:rPr lang="en-US" altLang="en-US" sz="1800"/>
              <a:t>As the stack unwinds, locks are released again. </a:t>
            </a:r>
          </a:p>
          <a:p>
            <a:pPr eaLnBrk="1" hangingPunct="1">
              <a:lnSpc>
                <a:spcPct val="90000"/>
              </a:lnSpc>
            </a:pPr>
            <a:endParaRPr lang="en-US" altLang="en-US" sz="1800"/>
          </a:p>
          <a:p>
            <a:pPr eaLnBrk="1" hangingPunct="1">
              <a:lnSpc>
                <a:spcPct val="90000"/>
              </a:lnSpc>
            </a:pPr>
            <a:endParaRPr lang="en-US" altLang="en-US" sz="1800"/>
          </a:p>
          <a:p>
            <a:pPr eaLnBrk="1" hangingPunct="1">
              <a:lnSpc>
                <a:spcPct val="90000"/>
              </a:lnSpc>
            </a:pPr>
            <a:endParaRPr lang="en-US" altLang="en-US" sz="1800"/>
          </a:p>
          <a:p>
            <a:pPr eaLnBrk="1" hangingPunct="1">
              <a:lnSpc>
                <a:spcPct val="90000"/>
              </a:lnSpc>
            </a:pPr>
            <a:endParaRPr lang="en-US" altLang="en-US" sz="1800"/>
          </a:p>
        </p:txBody>
      </p:sp>
    </p:spTree>
    <p:extLst>
      <p:ext uri="{BB962C8B-B14F-4D97-AF65-F5344CB8AC3E}">
        <p14:creationId xmlns:p14="http://schemas.microsoft.com/office/powerpoint/2010/main" val="981212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20834" name="Rectangle 2"/>
          <p:cNvSpPr>
            <a:spLocks noGrp="1" noChangeArrowheads="1"/>
          </p:cNvSpPr>
          <p:nvPr>
            <p:ph type="title"/>
          </p:nvPr>
        </p:nvSpPr>
        <p:spPr/>
        <p:txBody>
          <a:bodyPr/>
          <a:lstStyle/>
          <a:p>
            <a:pPr eaLnBrk="1" hangingPunct="1"/>
            <a:r>
              <a:rPr lang="en-US" altLang="en-US" sz="2000"/>
              <a:t>Thread Synchronization</a:t>
            </a:r>
          </a:p>
        </p:txBody>
      </p:sp>
      <p:sp>
        <p:nvSpPr>
          <p:cNvPr id="120835" name="Rectangle 3"/>
          <p:cNvSpPr>
            <a:spLocks noGrp="1" noChangeArrowheads="1"/>
          </p:cNvSpPr>
          <p:nvPr>
            <p:ph idx="1"/>
          </p:nvPr>
        </p:nvSpPr>
        <p:spPr>
          <a:xfrm>
            <a:off x="677334" y="1364975"/>
            <a:ext cx="8596668" cy="4676388"/>
          </a:xfrm>
        </p:spPr>
        <p:txBody>
          <a:bodyPr>
            <a:normAutofit fontScale="85000" lnSpcReduction="20000"/>
          </a:bodyPr>
          <a:lstStyle/>
          <a:p>
            <a:pPr lvl="1" eaLnBrk="1" hangingPunct="1">
              <a:buFontTx/>
              <a:buNone/>
            </a:pPr>
            <a:r>
              <a:rPr lang="en-US" altLang="en-US" sz="1800" b="1">
                <a:latin typeface="Courier New" panose="02070309020205020404" pitchFamily="49" charset="0"/>
              </a:rPr>
              <a:t>class</a:t>
            </a:r>
            <a:r>
              <a:rPr lang="en-US" altLang="en-US" sz="1800">
                <a:latin typeface="Courier New" panose="02070309020205020404" pitchFamily="49" charset="0"/>
              </a:rPr>
              <a:t> TwoStrings {</a:t>
            </a:r>
          </a:p>
          <a:p>
            <a:pPr lvl="1" eaLnBrk="1" hangingPunct="1">
              <a:buFontTx/>
              <a:buNone/>
            </a:pPr>
            <a:r>
              <a:rPr lang="en-US" altLang="en-US" sz="1800">
                <a:latin typeface="Courier New" panose="02070309020205020404" pitchFamily="49" charset="0"/>
              </a:rPr>
              <a:t>    </a:t>
            </a:r>
          </a:p>
          <a:p>
            <a:pPr lvl="1" eaLnBrk="1" hangingPunct="1">
              <a:buFontTx/>
              <a:buNone/>
            </a:pPr>
            <a:r>
              <a:rPr lang="en-US" altLang="en-US" sz="1800" b="1">
                <a:latin typeface="Courier New" panose="02070309020205020404" pitchFamily="49" charset="0"/>
              </a:rPr>
              <a:t>synchronized</a:t>
            </a:r>
            <a:r>
              <a:rPr lang="en-US" altLang="en-US" sz="1800">
                <a:latin typeface="Courier New" panose="02070309020205020404" pitchFamily="49" charset="0"/>
              </a:rPr>
              <a:t> </a:t>
            </a:r>
            <a:r>
              <a:rPr lang="en-US" altLang="en-US" sz="1800" b="1">
                <a:latin typeface="Courier New" panose="02070309020205020404" pitchFamily="49" charset="0"/>
              </a:rPr>
              <a:t>static</a:t>
            </a:r>
            <a:r>
              <a:rPr lang="en-US" altLang="en-US" sz="1800">
                <a:latin typeface="Courier New" panose="02070309020205020404" pitchFamily="49" charset="0"/>
              </a:rPr>
              <a:t> </a:t>
            </a:r>
            <a:r>
              <a:rPr lang="en-US" altLang="en-US" sz="1800" b="1">
                <a:latin typeface="Courier New" panose="02070309020205020404" pitchFamily="49" charset="0"/>
              </a:rPr>
              <a:t>void</a:t>
            </a:r>
            <a:r>
              <a:rPr lang="en-US" altLang="en-US" sz="1800">
                <a:latin typeface="Courier New" panose="02070309020205020404" pitchFamily="49" charset="0"/>
              </a:rPr>
              <a:t> print(String str1, String str2) {</a:t>
            </a:r>
          </a:p>
          <a:p>
            <a:pPr lvl="1" eaLnBrk="1" hangingPunct="1">
              <a:buFontTx/>
              <a:buNone/>
            </a:pPr>
            <a:endParaRPr lang="en-US" altLang="en-US" sz="1800">
              <a:latin typeface="Courier New" panose="02070309020205020404" pitchFamily="49" charset="0"/>
            </a:endParaRPr>
          </a:p>
          <a:p>
            <a:pPr lvl="1" eaLnBrk="1" hangingPunct="1">
              <a:buFontTx/>
              <a:buNone/>
            </a:pPr>
            <a:r>
              <a:rPr lang="en-US" altLang="en-US" sz="1800">
                <a:latin typeface="Courier New" panose="02070309020205020404" pitchFamily="49" charset="0"/>
              </a:rPr>
              <a:t>System.out.print(str1);</a:t>
            </a:r>
          </a:p>
          <a:p>
            <a:pPr lvl="1" eaLnBrk="1" hangingPunct="1">
              <a:buFontTx/>
              <a:buNone/>
            </a:pPr>
            <a:endParaRPr lang="en-US" altLang="en-US" sz="1800">
              <a:latin typeface="Courier New" panose="02070309020205020404" pitchFamily="49" charset="0"/>
            </a:endParaRPr>
          </a:p>
          <a:p>
            <a:pPr lvl="1" eaLnBrk="1" hangingPunct="1">
              <a:buFontTx/>
              <a:buNone/>
            </a:pPr>
            <a:r>
              <a:rPr lang="en-US" altLang="en-US" sz="1800" b="1">
                <a:latin typeface="Courier New" panose="02070309020205020404" pitchFamily="49" charset="0"/>
              </a:rPr>
              <a:t>try</a:t>
            </a:r>
            <a:r>
              <a:rPr lang="en-US" altLang="en-US" sz="1800">
                <a:latin typeface="Courier New" panose="02070309020205020404" pitchFamily="49" charset="0"/>
              </a:rPr>
              <a:t> {</a:t>
            </a:r>
          </a:p>
          <a:p>
            <a:pPr lvl="1" eaLnBrk="1" hangingPunct="1">
              <a:buFontTx/>
              <a:buNone/>
            </a:pPr>
            <a:r>
              <a:rPr lang="en-US" altLang="en-US" sz="1800">
                <a:latin typeface="Courier New" panose="02070309020205020404" pitchFamily="49" charset="0"/>
              </a:rPr>
              <a:t>Thread.sleep(500);</a:t>
            </a:r>
          </a:p>
          <a:p>
            <a:pPr lvl="1" eaLnBrk="1" hangingPunct="1">
              <a:buFontTx/>
              <a:buNone/>
            </a:pPr>
            <a:r>
              <a:rPr lang="en-US" altLang="en-US" sz="1800">
                <a:latin typeface="Courier New" panose="02070309020205020404" pitchFamily="49" charset="0"/>
              </a:rPr>
              <a:t>} </a:t>
            </a:r>
            <a:r>
              <a:rPr lang="en-US" altLang="en-US" sz="1800" b="1">
                <a:latin typeface="Courier New" panose="02070309020205020404" pitchFamily="49" charset="0"/>
              </a:rPr>
              <a:t>catch</a:t>
            </a:r>
            <a:r>
              <a:rPr lang="en-US" altLang="en-US" sz="1800">
                <a:latin typeface="Courier New" panose="02070309020205020404" pitchFamily="49" charset="0"/>
              </a:rPr>
              <a:t> (InterruptedException ie) </a:t>
            </a:r>
          </a:p>
          <a:p>
            <a:pPr lvl="1" eaLnBrk="1" hangingPunct="1">
              <a:buFontTx/>
              <a:buNone/>
            </a:pPr>
            <a:r>
              <a:rPr lang="en-US" altLang="en-US" sz="1800">
                <a:latin typeface="Courier New" panose="02070309020205020404" pitchFamily="49" charset="0"/>
              </a:rPr>
              <a:t>{ </a:t>
            </a:r>
          </a:p>
          <a:p>
            <a:pPr lvl="1" eaLnBrk="1" hangingPunct="1">
              <a:buFontTx/>
              <a:buNone/>
            </a:pPr>
            <a:r>
              <a:rPr lang="en-US" altLang="en-US" sz="1800">
                <a:latin typeface="Courier New" panose="02070309020205020404" pitchFamily="49" charset="0"/>
              </a:rPr>
              <a:t>ie.printStackTrace();</a:t>
            </a:r>
          </a:p>
          <a:p>
            <a:pPr lvl="1" eaLnBrk="1" hangingPunct="1">
              <a:buFontTx/>
              <a:buNone/>
            </a:pPr>
            <a:r>
              <a:rPr lang="en-US" altLang="en-US" sz="1800">
                <a:latin typeface="Courier New" panose="02070309020205020404" pitchFamily="49" charset="0"/>
              </a:rPr>
              <a:t>}</a:t>
            </a:r>
          </a:p>
          <a:p>
            <a:pPr lvl="1" eaLnBrk="1" hangingPunct="1">
              <a:buFontTx/>
              <a:buNone/>
            </a:pPr>
            <a:r>
              <a:rPr lang="en-US" altLang="en-US" sz="1800">
                <a:latin typeface="Courier New" panose="02070309020205020404" pitchFamily="49" charset="0"/>
              </a:rPr>
              <a:t>System.out.println(str2);</a:t>
            </a:r>
          </a:p>
          <a:p>
            <a:pPr lvl="1" eaLnBrk="1" hangingPunct="1">
              <a:buFontTx/>
              <a:buNone/>
            </a:pPr>
            <a:r>
              <a:rPr lang="en-US" altLang="en-US" sz="1800">
                <a:latin typeface="Courier New" panose="02070309020205020404" pitchFamily="49" charset="0"/>
              </a:rPr>
              <a:t>}</a:t>
            </a:r>
          </a:p>
          <a:p>
            <a:pPr lvl="1" eaLnBrk="1" hangingPunct="1">
              <a:buFontTx/>
              <a:buNone/>
            </a:pPr>
            <a:r>
              <a:rPr lang="en-US" altLang="en-US" sz="1800">
                <a:latin typeface="Courier New" panose="02070309020205020404" pitchFamily="49" charset="0"/>
              </a:rPr>
              <a:t>}</a:t>
            </a:r>
          </a:p>
          <a:p>
            <a:pPr eaLnBrk="1" hangingPunct="1"/>
            <a:endParaRPr lang="en-US" altLang="en-US" sz="1800"/>
          </a:p>
        </p:txBody>
      </p:sp>
    </p:spTree>
    <p:extLst>
      <p:ext uri="{BB962C8B-B14F-4D97-AF65-F5344CB8AC3E}">
        <p14:creationId xmlns:p14="http://schemas.microsoft.com/office/powerpoint/2010/main" val="6494924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21858" name="Rectangle 2"/>
          <p:cNvSpPr>
            <a:spLocks noGrp="1" noChangeArrowheads="1"/>
          </p:cNvSpPr>
          <p:nvPr>
            <p:ph type="title"/>
          </p:nvPr>
        </p:nvSpPr>
        <p:spPr/>
        <p:txBody>
          <a:bodyPr/>
          <a:lstStyle/>
          <a:p>
            <a:pPr eaLnBrk="1" hangingPunct="1"/>
            <a:r>
              <a:rPr lang="en-US" altLang="en-US" sz="2000"/>
              <a:t>Thread Synchronization</a:t>
            </a:r>
          </a:p>
        </p:txBody>
      </p:sp>
      <p:sp>
        <p:nvSpPr>
          <p:cNvPr id="121859" name="Rectangle 3"/>
          <p:cNvSpPr>
            <a:spLocks noGrp="1" noChangeArrowheads="1"/>
          </p:cNvSpPr>
          <p:nvPr>
            <p:ph idx="1"/>
          </p:nvPr>
        </p:nvSpPr>
        <p:spPr>
          <a:xfrm>
            <a:off x="677334" y="1258957"/>
            <a:ext cx="8596668" cy="4782405"/>
          </a:xfrm>
        </p:spPr>
        <p:txBody>
          <a:bodyPr>
            <a:normAutofit fontScale="70000" lnSpcReduction="20000"/>
          </a:bodyPr>
          <a:lstStyle/>
          <a:p>
            <a:pPr lvl="1" eaLnBrk="1" hangingPunct="1">
              <a:lnSpc>
                <a:spcPct val="90000"/>
              </a:lnSpc>
              <a:buFontTx/>
              <a:buNone/>
            </a:pPr>
            <a:r>
              <a:rPr lang="en-US" altLang="en-US" sz="1800" b="1" dirty="0">
                <a:latin typeface="Courier New" panose="02070309020205020404" pitchFamily="49" charset="0"/>
              </a:rPr>
              <a:t>class</a:t>
            </a:r>
            <a:r>
              <a:rPr lang="en-US" altLang="en-US" sz="1800" dirty="0">
                <a:latin typeface="Courier New" panose="02070309020205020404" pitchFamily="49" charset="0"/>
              </a:rPr>
              <a:t> </a:t>
            </a:r>
            <a:r>
              <a:rPr lang="en-US" altLang="en-US" sz="1800" dirty="0" err="1">
                <a:latin typeface="Courier New" panose="02070309020205020404" pitchFamily="49" charset="0"/>
              </a:rPr>
              <a:t>PrintStringsThread</a:t>
            </a:r>
            <a:r>
              <a:rPr lang="en-US" altLang="en-US" sz="1800" dirty="0">
                <a:latin typeface="Courier New" panose="02070309020205020404" pitchFamily="49" charset="0"/>
              </a:rPr>
              <a:t> </a:t>
            </a:r>
            <a:r>
              <a:rPr lang="en-US" altLang="en-US" sz="1800" b="1" dirty="0">
                <a:latin typeface="Courier New" panose="02070309020205020404" pitchFamily="49" charset="0"/>
              </a:rPr>
              <a:t>implements</a:t>
            </a:r>
            <a:r>
              <a:rPr lang="en-US" altLang="en-US" sz="1800" dirty="0">
                <a:latin typeface="Courier New" panose="02070309020205020404" pitchFamily="49" charset="0"/>
              </a:rPr>
              <a:t> Runnable {</a:t>
            </a:r>
          </a:p>
          <a:p>
            <a:pPr lvl="1" eaLnBrk="1" hangingPunct="1">
              <a:lnSpc>
                <a:spcPct val="90000"/>
              </a:lnSpc>
              <a:buFontTx/>
              <a:buNone/>
            </a:pPr>
            <a:endParaRPr lang="en-US" altLang="en-US" sz="1800" dirty="0">
              <a:latin typeface="Courier New" panose="02070309020205020404" pitchFamily="49" charset="0"/>
            </a:endParaRPr>
          </a:p>
          <a:p>
            <a:pPr lvl="1" eaLnBrk="1" hangingPunct="1">
              <a:lnSpc>
                <a:spcPct val="90000"/>
              </a:lnSpc>
              <a:buFontTx/>
              <a:buNone/>
            </a:pPr>
            <a:r>
              <a:rPr lang="en-US" altLang="en-US" sz="1800" dirty="0">
                <a:latin typeface="Courier New" panose="02070309020205020404" pitchFamily="49" charset="0"/>
              </a:rPr>
              <a:t>String str1, str2;</a:t>
            </a:r>
          </a:p>
          <a:p>
            <a:pPr lvl="1" eaLnBrk="1" hangingPunct="1">
              <a:lnSpc>
                <a:spcPct val="90000"/>
              </a:lnSpc>
              <a:buFontTx/>
              <a:buNone/>
            </a:pPr>
            <a:r>
              <a:rPr lang="en-US" altLang="en-US" sz="1800" dirty="0">
                <a:latin typeface="Courier New" panose="02070309020205020404" pitchFamily="49" charset="0"/>
              </a:rPr>
              <a:t> </a:t>
            </a:r>
          </a:p>
          <a:p>
            <a:pPr lvl="1" eaLnBrk="1" hangingPunct="1">
              <a:lnSpc>
                <a:spcPct val="90000"/>
              </a:lnSpc>
              <a:buFontTx/>
              <a:buNone/>
            </a:pPr>
            <a:r>
              <a:rPr lang="en-US" altLang="en-US" sz="1800" dirty="0" err="1">
                <a:latin typeface="Courier New" panose="02070309020205020404" pitchFamily="49" charset="0"/>
              </a:rPr>
              <a:t>PrintStringsThread</a:t>
            </a:r>
            <a:r>
              <a:rPr lang="en-US" altLang="en-US" sz="1800" dirty="0">
                <a:latin typeface="Courier New" panose="02070309020205020404" pitchFamily="49" charset="0"/>
              </a:rPr>
              <a:t>(String str1, String str2) {</a:t>
            </a:r>
          </a:p>
          <a:p>
            <a:pPr lvl="1" eaLnBrk="1" hangingPunct="1">
              <a:lnSpc>
                <a:spcPct val="90000"/>
              </a:lnSpc>
              <a:buFontTx/>
              <a:buNone/>
            </a:pPr>
            <a:endParaRPr lang="en-US" altLang="en-US" sz="1800" dirty="0">
              <a:latin typeface="Courier New" panose="02070309020205020404" pitchFamily="49" charset="0"/>
            </a:endParaRPr>
          </a:p>
          <a:p>
            <a:pPr lvl="1" eaLnBrk="1" hangingPunct="1">
              <a:lnSpc>
                <a:spcPct val="90000"/>
              </a:lnSpc>
              <a:buFontTx/>
              <a:buNone/>
            </a:pPr>
            <a:r>
              <a:rPr lang="en-US" altLang="en-US" sz="1800" b="1" dirty="0">
                <a:latin typeface="Courier New" panose="02070309020205020404" pitchFamily="49" charset="0"/>
              </a:rPr>
              <a:t>    this</a:t>
            </a:r>
            <a:r>
              <a:rPr lang="en-US" altLang="en-US" sz="1800" dirty="0">
                <a:latin typeface="Courier New" panose="02070309020205020404" pitchFamily="49" charset="0"/>
              </a:rPr>
              <a:t>.str1 = str1;</a:t>
            </a:r>
          </a:p>
          <a:p>
            <a:pPr lvl="1" eaLnBrk="1" hangingPunct="1">
              <a:lnSpc>
                <a:spcPct val="90000"/>
              </a:lnSpc>
              <a:buFontTx/>
              <a:buNone/>
            </a:pPr>
            <a:r>
              <a:rPr lang="en-US" altLang="en-US" sz="1800" dirty="0">
                <a:latin typeface="Courier New" panose="02070309020205020404" pitchFamily="49" charset="0"/>
              </a:rPr>
              <a:t>    </a:t>
            </a:r>
            <a:r>
              <a:rPr lang="en-US" altLang="en-US" sz="1800" b="1" dirty="0">
                <a:latin typeface="Courier New" panose="02070309020205020404" pitchFamily="49" charset="0"/>
              </a:rPr>
              <a:t>this</a:t>
            </a:r>
            <a:r>
              <a:rPr lang="en-US" altLang="en-US" sz="1800" dirty="0">
                <a:latin typeface="Courier New" panose="02070309020205020404" pitchFamily="49" charset="0"/>
              </a:rPr>
              <a:t>.str2 = str2;</a:t>
            </a:r>
          </a:p>
          <a:p>
            <a:pPr lvl="1" eaLnBrk="1" hangingPunct="1">
              <a:lnSpc>
                <a:spcPct val="90000"/>
              </a:lnSpc>
              <a:buFontTx/>
              <a:buNone/>
            </a:pPr>
            <a:endParaRPr lang="en-US" altLang="en-US" sz="1800" dirty="0">
              <a:latin typeface="Courier New" panose="02070309020205020404" pitchFamily="49" charset="0"/>
            </a:endParaRPr>
          </a:p>
          <a:p>
            <a:pPr lvl="1" eaLnBrk="1" hangingPunct="1">
              <a:lnSpc>
                <a:spcPct val="90000"/>
              </a:lnSpc>
              <a:buFontTx/>
              <a:buNone/>
            </a:pPr>
            <a:r>
              <a:rPr lang="en-US" altLang="en-US" sz="1800" dirty="0">
                <a:latin typeface="Courier New" panose="02070309020205020404" pitchFamily="49" charset="0"/>
              </a:rPr>
              <a:t> Thread </a:t>
            </a:r>
            <a:r>
              <a:rPr lang="en-US" altLang="en-US" sz="1800" dirty="0" err="1">
                <a:latin typeface="Courier New" panose="02070309020205020404" pitchFamily="49" charset="0"/>
              </a:rPr>
              <a:t>thread</a:t>
            </a:r>
            <a:r>
              <a:rPr lang="en-US" altLang="en-US" sz="1800" dirty="0">
                <a:latin typeface="Courier New" panose="02070309020205020404" pitchFamily="49" charset="0"/>
              </a:rPr>
              <a:t> = </a:t>
            </a:r>
            <a:r>
              <a:rPr lang="en-US" altLang="en-US" sz="1800" b="1" dirty="0">
                <a:latin typeface="Courier New" panose="02070309020205020404" pitchFamily="49" charset="0"/>
              </a:rPr>
              <a:t>new</a:t>
            </a:r>
            <a:r>
              <a:rPr lang="en-US" altLang="en-US" sz="1800" dirty="0">
                <a:latin typeface="Courier New" panose="02070309020205020404" pitchFamily="49" charset="0"/>
              </a:rPr>
              <a:t> Thread(</a:t>
            </a:r>
            <a:r>
              <a:rPr lang="en-US" altLang="en-US" sz="1800" b="1" dirty="0">
                <a:latin typeface="Courier New" panose="02070309020205020404" pitchFamily="49" charset="0"/>
              </a:rPr>
              <a:t>this</a:t>
            </a:r>
            <a:r>
              <a:rPr lang="en-US" altLang="en-US" sz="1800" dirty="0">
                <a:latin typeface="Courier New" panose="02070309020205020404" pitchFamily="49" charset="0"/>
              </a:rPr>
              <a:t>);</a:t>
            </a:r>
          </a:p>
          <a:p>
            <a:pPr lvl="1" eaLnBrk="1" hangingPunct="1">
              <a:lnSpc>
                <a:spcPct val="90000"/>
              </a:lnSpc>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thread.start</a:t>
            </a:r>
            <a:r>
              <a:rPr lang="en-US" altLang="en-US" sz="1800" dirty="0">
                <a:latin typeface="Courier New" panose="02070309020205020404" pitchFamily="49" charset="0"/>
              </a:rPr>
              <a:t>();</a:t>
            </a:r>
          </a:p>
          <a:p>
            <a:pPr lvl="1" eaLnBrk="1" hangingPunct="1">
              <a:lnSpc>
                <a:spcPct val="90000"/>
              </a:lnSpc>
              <a:buFontTx/>
              <a:buNone/>
            </a:pPr>
            <a:r>
              <a:rPr lang="en-US" altLang="en-US" sz="1800" dirty="0">
                <a:latin typeface="Courier New" panose="02070309020205020404" pitchFamily="49" charset="0"/>
              </a:rPr>
              <a:t>}</a:t>
            </a:r>
          </a:p>
          <a:p>
            <a:pPr lvl="1" eaLnBrk="1" hangingPunct="1">
              <a:lnSpc>
                <a:spcPct val="90000"/>
              </a:lnSpc>
              <a:buFontTx/>
              <a:buNone/>
            </a:pPr>
            <a:endParaRPr lang="en-US" altLang="en-US" sz="1800" b="1" dirty="0">
              <a:latin typeface="Courier New" panose="02070309020205020404" pitchFamily="49" charset="0"/>
            </a:endParaRPr>
          </a:p>
          <a:p>
            <a:pPr lvl="1" eaLnBrk="1" hangingPunct="1">
              <a:lnSpc>
                <a:spcPct val="90000"/>
              </a:lnSpc>
              <a:buFontTx/>
              <a:buNone/>
            </a:pPr>
            <a:r>
              <a:rPr lang="en-US" altLang="en-US" sz="1800" b="1" dirty="0">
                <a:latin typeface="Courier New" panose="02070309020205020404" pitchFamily="49" charset="0"/>
              </a:rPr>
              <a:t>public</a:t>
            </a:r>
            <a:r>
              <a:rPr lang="en-US" altLang="en-US" sz="1800" dirty="0">
                <a:latin typeface="Courier New" panose="02070309020205020404" pitchFamily="49" charset="0"/>
              </a:rPr>
              <a:t> </a:t>
            </a:r>
            <a:r>
              <a:rPr lang="en-US" altLang="en-US" sz="1800" b="1" dirty="0">
                <a:latin typeface="Courier New" panose="02070309020205020404" pitchFamily="49" charset="0"/>
              </a:rPr>
              <a:t>void</a:t>
            </a:r>
            <a:r>
              <a:rPr lang="en-US" altLang="en-US" sz="1800" dirty="0">
                <a:latin typeface="Courier New" panose="02070309020205020404" pitchFamily="49" charset="0"/>
              </a:rPr>
              <a:t> run() {</a:t>
            </a:r>
          </a:p>
          <a:p>
            <a:pPr lvl="1" eaLnBrk="1" hangingPunct="1">
              <a:lnSpc>
                <a:spcPct val="90000"/>
              </a:lnSpc>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TwoStrings.print</a:t>
            </a:r>
            <a:r>
              <a:rPr lang="en-US" altLang="en-US" sz="1800" dirty="0">
                <a:latin typeface="Courier New" panose="02070309020205020404" pitchFamily="49" charset="0"/>
              </a:rPr>
              <a:t>(str1, str2);</a:t>
            </a:r>
          </a:p>
          <a:p>
            <a:pPr lvl="1" eaLnBrk="1" hangingPunct="1">
              <a:lnSpc>
                <a:spcPct val="90000"/>
              </a:lnSpc>
              <a:buFontTx/>
              <a:buNone/>
            </a:pPr>
            <a:endParaRPr lang="en-US" altLang="en-US" sz="1800" dirty="0">
              <a:latin typeface="Courier New" panose="02070309020205020404" pitchFamily="49" charset="0"/>
            </a:endParaRPr>
          </a:p>
          <a:p>
            <a:pPr lvl="1" eaLnBrk="1" hangingPunct="1">
              <a:lnSpc>
                <a:spcPct val="90000"/>
              </a:lnSpc>
              <a:buFontTx/>
              <a:buNone/>
            </a:pPr>
            <a:r>
              <a:rPr lang="en-US" altLang="en-US" sz="1800" dirty="0">
                <a:latin typeface="Courier New" panose="02070309020205020404" pitchFamily="49" charset="0"/>
              </a:rPr>
              <a:t> }</a:t>
            </a:r>
          </a:p>
          <a:p>
            <a:pPr lvl="1" eaLnBrk="1" hangingPunct="1">
              <a:lnSpc>
                <a:spcPct val="90000"/>
              </a:lnSpc>
              <a:buFontTx/>
              <a:buNone/>
            </a:pPr>
            <a:r>
              <a:rPr lang="en-US" altLang="en-US" sz="1800" dirty="0">
                <a:latin typeface="Courier New" panose="02070309020205020404" pitchFamily="49" charset="0"/>
              </a:rPr>
              <a:t>}</a:t>
            </a:r>
          </a:p>
        </p:txBody>
      </p:sp>
    </p:spTree>
    <p:extLst>
      <p:ext uri="{BB962C8B-B14F-4D97-AF65-F5344CB8AC3E}">
        <p14:creationId xmlns:p14="http://schemas.microsoft.com/office/powerpoint/2010/main" val="35166950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22882" name="Rectangle 2"/>
          <p:cNvSpPr>
            <a:spLocks noGrp="1" noChangeArrowheads="1"/>
          </p:cNvSpPr>
          <p:nvPr>
            <p:ph type="title"/>
          </p:nvPr>
        </p:nvSpPr>
        <p:spPr/>
        <p:txBody>
          <a:bodyPr/>
          <a:lstStyle/>
          <a:p>
            <a:pPr eaLnBrk="1" hangingPunct="1"/>
            <a:r>
              <a:rPr lang="en-US" altLang="en-US" sz="2000"/>
              <a:t>Thread Synchronization</a:t>
            </a:r>
          </a:p>
        </p:txBody>
      </p:sp>
      <p:sp>
        <p:nvSpPr>
          <p:cNvPr id="122883" name="Rectangle 3"/>
          <p:cNvSpPr>
            <a:spLocks noGrp="1" noChangeArrowheads="1"/>
          </p:cNvSpPr>
          <p:nvPr>
            <p:ph idx="1"/>
          </p:nvPr>
        </p:nvSpPr>
        <p:spPr>
          <a:xfrm>
            <a:off x="677334" y="1166191"/>
            <a:ext cx="8596668" cy="4875171"/>
          </a:xfrm>
        </p:spPr>
        <p:txBody>
          <a:bodyPr>
            <a:normAutofit fontScale="77500" lnSpcReduction="20000"/>
          </a:bodyPr>
          <a:lstStyle/>
          <a:p>
            <a:pPr lvl="1" eaLnBrk="1" hangingPunct="1">
              <a:buFontTx/>
              <a:buNone/>
            </a:pPr>
            <a:r>
              <a:rPr lang="en-US" altLang="en-US" sz="1800" b="1" dirty="0">
                <a:latin typeface="Courier New" panose="02070309020205020404" pitchFamily="49" charset="0"/>
              </a:rPr>
              <a:t>public</a:t>
            </a:r>
            <a:r>
              <a:rPr lang="en-US" altLang="en-US" sz="1800" dirty="0">
                <a:latin typeface="Courier New" panose="02070309020205020404" pitchFamily="49" charset="0"/>
              </a:rPr>
              <a:t> </a:t>
            </a:r>
            <a:r>
              <a:rPr lang="en-US" altLang="en-US" sz="1800" b="1" dirty="0">
                <a:latin typeface="Courier New" panose="02070309020205020404" pitchFamily="49" charset="0"/>
              </a:rPr>
              <a:t>class</a:t>
            </a:r>
            <a:r>
              <a:rPr lang="en-US" altLang="en-US" sz="1800" dirty="0">
                <a:latin typeface="Courier New" panose="02070309020205020404" pitchFamily="49" charset="0"/>
              </a:rPr>
              <a:t> Test {</a:t>
            </a:r>
          </a:p>
          <a:p>
            <a:pPr lvl="1" eaLnBrk="1" hangingPunct="1">
              <a:buFontTx/>
              <a:buNone/>
            </a:pPr>
            <a:endParaRPr lang="en-US" altLang="en-US" sz="1800" dirty="0">
              <a:latin typeface="Courier New" panose="02070309020205020404" pitchFamily="49" charset="0"/>
            </a:endParaRPr>
          </a:p>
          <a:p>
            <a:pPr lvl="1" eaLnBrk="1" hangingPunct="1">
              <a:buFontTx/>
              <a:buNone/>
            </a:pPr>
            <a:r>
              <a:rPr lang="en-US" altLang="en-US" sz="1800" b="1" dirty="0">
                <a:latin typeface="Courier New" panose="02070309020205020404" pitchFamily="49" charset="0"/>
              </a:rPr>
              <a:t>public</a:t>
            </a:r>
            <a:r>
              <a:rPr lang="en-US" altLang="en-US" sz="1800" dirty="0">
                <a:latin typeface="Courier New" panose="02070309020205020404" pitchFamily="49" charset="0"/>
              </a:rPr>
              <a:t> </a:t>
            </a:r>
            <a:r>
              <a:rPr lang="en-US" altLang="en-US" sz="1800" b="1" dirty="0">
                <a:latin typeface="Courier New" panose="02070309020205020404" pitchFamily="49" charset="0"/>
              </a:rPr>
              <a:t>static</a:t>
            </a:r>
            <a:r>
              <a:rPr lang="en-US" altLang="en-US" sz="1800" dirty="0">
                <a:latin typeface="Courier New" panose="02070309020205020404" pitchFamily="49" charset="0"/>
              </a:rPr>
              <a:t> </a:t>
            </a:r>
            <a:r>
              <a:rPr lang="en-US" altLang="en-US" sz="1800" b="1" dirty="0">
                <a:latin typeface="Courier New" panose="02070309020205020404" pitchFamily="49" charset="0"/>
              </a:rPr>
              <a:t>void</a:t>
            </a:r>
            <a:r>
              <a:rPr lang="en-US" altLang="en-US" sz="1800" dirty="0">
                <a:latin typeface="Courier New" panose="02070309020205020404" pitchFamily="49" charset="0"/>
              </a:rPr>
              <a:t> main(String </a:t>
            </a:r>
            <a:r>
              <a:rPr lang="en-US" altLang="en-US" sz="1800" dirty="0" err="1">
                <a:latin typeface="Courier New" panose="02070309020205020404" pitchFamily="49" charset="0"/>
              </a:rPr>
              <a:t>args</a:t>
            </a:r>
            <a:r>
              <a:rPr lang="en-US" altLang="en-US" sz="1800" dirty="0">
                <a:latin typeface="Courier New" panose="02070309020205020404" pitchFamily="49" charset="0"/>
              </a:rPr>
              <a:t>[])</a:t>
            </a:r>
          </a:p>
          <a:p>
            <a:pPr lvl="1" eaLnBrk="1" hangingPunct="1">
              <a:buFontTx/>
              <a:buNone/>
            </a:pPr>
            <a:r>
              <a:rPr lang="en-US" altLang="en-US" sz="1800" dirty="0">
                <a:latin typeface="Courier New" panose="02070309020205020404" pitchFamily="49" charset="0"/>
              </a:rPr>
              <a:t>{</a:t>
            </a:r>
          </a:p>
          <a:p>
            <a:pPr lvl="1" eaLnBrk="1" hangingPunct="1">
              <a:buFontTx/>
              <a:buNone/>
            </a:pPr>
            <a:r>
              <a:rPr lang="en-US" altLang="en-US" sz="1800" b="1" dirty="0">
                <a:latin typeface="Courier New" panose="02070309020205020404" pitchFamily="49" charset="0"/>
              </a:rPr>
              <a:t>new</a:t>
            </a:r>
            <a:r>
              <a:rPr lang="en-US" altLang="en-US" sz="1800" dirty="0">
                <a:latin typeface="Courier New" panose="02070309020205020404" pitchFamily="49" charset="0"/>
              </a:rPr>
              <a:t> </a:t>
            </a:r>
            <a:r>
              <a:rPr lang="en-US" altLang="en-US" sz="1800" dirty="0" err="1">
                <a:latin typeface="Courier New" panose="02070309020205020404" pitchFamily="49" charset="0"/>
              </a:rPr>
              <a:t>PrintStringsThread</a:t>
            </a:r>
            <a:r>
              <a:rPr lang="en-US" altLang="en-US" sz="1800" dirty="0">
                <a:latin typeface="Courier New" panose="02070309020205020404" pitchFamily="49" charset="0"/>
              </a:rPr>
              <a:t>("Hello ", "there.");</a:t>
            </a:r>
          </a:p>
          <a:p>
            <a:pPr lvl="1" eaLnBrk="1" hangingPunct="1">
              <a:buFontTx/>
              <a:buNone/>
            </a:pPr>
            <a:r>
              <a:rPr lang="en-US" altLang="en-US" sz="1800" dirty="0">
                <a:latin typeface="Courier New" panose="02070309020205020404" pitchFamily="49" charset="0"/>
              </a:rPr>
              <a:t> </a:t>
            </a:r>
            <a:r>
              <a:rPr lang="en-US" altLang="en-US" sz="1800" b="1" dirty="0">
                <a:latin typeface="Courier New" panose="02070309020205020404" pitchFamily="49" charset="0"/>
              </a:rPr>
              <a:t>new</a:t>
            </a:r>
            <a:r>
              <a:rPr lang="en-US" altLang="en-US" sz="1800" dirty="0">
                <a:latin typeface="Courier New" panose="02070309020205020404" pitchFamily="49" charset="0"/>
              </a:rPr>
              <a:t> </a:t>
            </a:r>
            <a:r>
              <a:rPr lang="en-US" altLang="en-US" sz="1800" dirty="0" err="1">
                <a:latin typeface="Courier New" panose="02070309020205020404" pitchFamily="49" charset="0"/>
              </a:rPr>
              <a:t>PrintStringsThread</a:t>
            </a:r>
            <a:r>
              <a:rPr lang="en-US" altLang="en-US" sz="1800" dirty="0">
                <a:latin typeface="Courier New" panose="02070309020205020404" pitchFamily="49" charset="0"/>
              </a:rPr>
              <a:t>("How are ", "you?");</a:t>
            </a:r>
          </a:p>
          <a:p>
            <a:pPr lvl="1" eaLnBrk="1" hangingPunct="1">
              <a:buFontTx/>
              <a:buNone/>
            </a:pPr>
            <a:r>
              <a:rPr lang="en-US" altLang="en-US" sz="1800" dirty="0">
                <a:latin typeface="Courier New" panose="02070309020205020404" pitchFamily="49" charset="0"/>
              </a:rPr>
              <a:t> </a:t>
            </a:r>
            <a:r>
              <a:rPr lang="en-US" altLang="en-US" sz="1800" b="1" dirty="0">
                <a:latin typeface="Courier New" panose="02070309020205020404" pitchFamily="49" charset="0"/>
              </a:rPr>
              <a:t>new</a:t>
            </a:r>
            <a:r>
              <a:rPr lang="en-US" altLang="en-US" sz="1800" dirty="0">
                <a:latin typeface="Courier New" panose="02070309020205020404" pitchFamily="49" charset="0"/>
              </a:rPr>
              <a:t> </a:t>
            </a:r>
            <a:r>
              <a:rPr lang="en-US" altLang="en-US" sz="1800" dirty="0" err="1">
                <a:latin typeface="Courier New" panose="02070309020205020404" pitchFamily="49" charset="0"/>
              </a:rPr>
              <a:t>PrintStringsThread</a:t>
            </a:r>
            <a:r>
              <a:rPr lang="en-US" altLang="en-US" sz="1800" dirty="0">
                <a:latin typeface="Courier New" panose="02070309020205020404" pitchFamily="49" charset="0"/>
              </a:rPr>
              <a:t>("Thank you ","very much!");</a:t>
            </a:r>
          </a:p>
          <a:p>
            <a:pPr lvl="1" eaLnBrk="1" hangingPunct="1">
              <a:buFontTx/>
              <a:buNone/>
            </a:pPr>
            <a:r>
              <a:rPr lang="en-US" altLang="en-US" sz="1800" dirty="0">
                <a:latin typeface="Courier New" panose="02070309020205020404" pitchFamily="49" charset="0"/>
              </a:rPr>
              <a:t> </a:t>
            </a:r>
            <a:r>
              <a:rPr lang="en-US" altLang="en-US" sz="1800" b="1" dirty="0">
                <a:latin typeface="Courier New" panose="02070309020205020404" pitchFamily="49" charset="0"/>
              </a:rPr>
              <a:t>new</a:t>
            </a:r>
            <a:r>
              <a:rPr lang="en-US" altLang="en-US" sz="1800" dirty="0">
                <a:latin typeface="Courier New" panose="02070309020205020404" pitchFamily="49" charset="0"/>
              </a:rPr>
              <a:t> </a:t>
            </a:r>
            <a:r>
              <a:rPr lang="en-US" altLang="en-US" sz="1800" dirty="0" err="1">
                <a:latin typeface="Courier New" panose="02070309020205020404" pitchFamily="49" charset="0"/>
              </a:rPr>
              <a:t>PrintStringsThread</a:t>
            </a:r>
            <a:r>
              <a:rPr lang="en-US" altLang="en-US" sz="1800" dirty="0">
                <a:latin typeface="Courier New" panose="02070309020205020404" pitchFamily="49" charset="0"/>
              </a:rPr>
              <a:t>("Bye ","Bye!");</a:t>
            </a:r>
          </a:p>
          <a:p>
            <a:pPr lvl="1" eaLnBrk="1" hangingPunct="1">
              <a:buFontTx/>
              <a:buNone/>
            </a:pPr>
            <a:endParaRPr lang="en-US" altLang="en-US" sz="1800" dirty="0">
              <a:latin typeface="Courier New" panose="02070309020205020404" pitchFamily="49" charset="0"/>
            </a:endParaRPr>
          </a:p>
          <a:p>
            <a:pPr lvl="1" eaLnBrk="1" hangingPunct="1">
              <a:buFontTx/>
              <a:buNone/>
            </a:pPr>
            <a:r>
              <a:rPr lang="en-US" altLang="en-US" sz="1800" dirty="0">
                <a:latin typeface="Courier New" panose="02070309020205020404" pitchFamily="49" charset="0"/>
              </a:rPr>
              <a:t>}</a:t>
            </a:r>
          </a:p>
          <a:p>
            <a:pPr lvl="1" eaLnBrk="1" hangingPunct="1">
              <a:buFontTx/>
              <a:buNone/>
            </a:pPr>
            <a:r>
              <a:rPr lang="en-US" altLang="en-US" sz="1800" dirty="0">
                <a:latin typeface="Courier New" panose="02070309020205020404" pitchFamily="49" charset="0"/>
              </a:rPr>
              <a:t>}</a:t>
            </a:r>
          </a:p>
          <a:p>
            <a:pPr lvl="1" eaLnBrk="1" hangingPunct="1">
              <a:buFontTx/>
              <a:buNone/>
            </a:pPr>
            <a:r>
              <a:rPr lang="en-US" altLang="en-US" sz="2000" b="1" u="sng" dirty="0">
                <a:latin typeface="Courier New" panose="02070309020205020404" pitchFamily="49" charset="0"/>
              </a:rPr>
              <a:t>Output- May be in Different Order </a:t>
            </a:r>
          </a:p>
          <a:p>
            <a:pPr lvl="1" eaLnBrk="1" hangingPunct="1">
              <a:buFontTx/>
              <a:buNone/>
            </a:pPr>
            <a:r>
              <a:rPr lang="en-US" altLang="en-US" b="1" dirty="0">
                <a:latin typeface="Courier New" panose="02070309020205020404" pitchFamily="49" charset="0"/>
              </a:rPr>
              <a:t>Hello there</a:t>
            </a:r>
          </a:p>
          <a:p>
            <a:pPr lvl="1" eaLnBrk="1" hangingPunct="1">
              <a:buFontTx/>
              <a:buNone/>
            </a:pPr>
            <a:r>
              <a:rPr lang="en-US" altLang="en-US" b="1" dirty="0">
                <a:latin typeface="Courier New" panose="02070309020205020404" pitchFamily="49" charset="0"/>
              </a:rPr>
              <a:t>How are you</a:t>
            </a:r>
          </a:p>
          <a:p>
            <a:pPr lvl="1" eaLnBrk="1" hangingPunct="1">
              <a:buFontTx/>
              <a:buNone/>
            </a:pPr>
            <a:r>
              <a:rPr lang="en-US" altLang="en-US" b="1" dirty="0">
                <a:latin typeface="Courier New" panose="02070309020205020404" pitchFamily="49" charset="0"/>
              </a:rPr>
              <a:t>Thank you very much</a:t>
            </a:r>
          </a:p>
          <a:p>
            <a:pPr lvl="1" eaLnBrk="1" hangingPunct="1">
              <a:buFontTx/>
              <a:buNone/>
            </a:pPr>
            <a:r>
              <a:rPr lang="en-US" altLang="en-US" b="1" dirty="0" err="1">
                <a:latin typeface="Courier New" panose="02070309020205020404" pitchFamily="49" charset="0"/>
              </a:rPr>
              <a:t>Bye,Bye</a:t>
            </a:r>
            <a:endParaRPr lang="en-US" altLang="en-US" b="1" dirty="0">
              <a:latin typeface="Courier New" panose="02070309020205020404" pitchFamily="49" charset="0"/>
            </a:endParaRPr>
          </a:p>
        </p:txBody>
      </p:sp>
    </p:spTree>
    <p:extLst>
      <p:ext uri="{BB962C8B-B14F-4D97-AF65-F5344CB8AC3E}">
        <p14:creationId xmlns:p14="http://schemas.microsoft.com/office/powerpoint/2010/main" val="8898289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2438398" y="2663687"/>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97282" name="Rectangle 2"/>
          <p:cNvSpPr>
            <a:spLocks noGrp="1" noChangeArrowheads="1"/>
          </p:cNvSpPr>
          <p:nvPr>
            <p:ph type="title"/>
          </p:nvPr>
        </p:nvSpPr>
        <p:spPr>
          <a:xfrm>
            <a:off x="1981200" y="274639"/>
            <a:ext cx="8229600" cy="187325"/>
          </a:xfrm>
        </p:spPr>
        <p:txBody>
          <a:bodyPr>
            <a:normAutofit fontScale="90000"/>
          </a:bodyPr>
          <a:lstStyle/>
          <a:p>
            <a:pPr eaLnBrk="1" hangingPunct="1"/>
            <a:r>
              <a:rPr lang="en-US" altLang="en-US" sz="2000" b="1"/>
              <a:t>Multi-threading in Java Platform</a:t>
            </a:r>
          </a:p>
        </p:txBody>
      </p:sp>
      <p:sp>
        <p:nvSpPr>
          <p:cNvPr id="97283" name="Rectangle 3"/>
          <p:cNvSpPr>
            <a:spLocks noGrp="1" noChangeArrowheads="1"/>
          </p:cNvSpPr>
          <p:nvPr>
            <p:ph idx="1"/>
          </p:nvPr>
        </p:nvSpPr>
        <p:spPr>
          <a:xfrm>
            <a:off x="1981200" y="914401"/>
            <a:ext cx="8229600" cy="5211763"/>
          </a:xfrm>
        </p:spPr>
        <p:txBody>
          <a:bodyPr/>
          <a:lstStyle/>
          <a:p>
            <a:pPr eaLnBrk="1" hangingPunct="1"/>
            <a:endParaRPr lang="en-US" altLang="en-US" sz="1000"/>
          </a:p>
          <a:p>
            <a:pPr eaLnBrk="1" hangingPunct="1"/>
            <a:r>
              <a:rPr lang="en-US" altLang="en-US" sz="1800"/>
              <a:t>We start with just one thread, called the main thread. This thread has the ability to create additional threads</a:t>
            </a:r>
          </a:p>
          <a:p>
            <a:pPr eaLnBrk="1" hangingPunct="1"/>
            <a:endParaRPr lang="en-US" altLang="en-US" sz="1800"/>
          </a:p>
          <a:p>
            <a:pPr eaLnBrk="1" hangingPunct="1"/>
            <a:r>
              <a:rPr lang="en-US" altLang="en-US" sz="1800" i="1"/>
              <a:t>When a  new </a:t>
            </a:r>
            <a:r>
              <a:rPr lang="en-US" altLang="en-US" sz="1800"/>
              <a:t>thread is started , a new stack materializes and methods called from </a:t>
            </a:r>
            <a:r>
              <a:rPr lang="en-US" altLang="en-US" sz="1800" i="1"/>
              <a:t>that </a:t>
            </a:r>
            <a:r>
              <a:rPr lang="en-US" altLang="en-US" sz="1800"/>
              <a:t>thread run in a call stack that’s separate from the main() call stack. </a:t>
            </a:r>
          </a:p>
          <a:p>
            <a:pPr eaLnBrk="1" hangingPunct="1"/>
            <a:endParaRPr lang="en-US" altLang="en-US" sz="1800"/>
          </a:p>
          <a:p>
            <a:pPr eaLnBrk="1" hangingPunct="1"/>
            <a:r>
              <a:rPr lang="en-US" altLang="en-US" sz="1800"/>
              <a:t>That second new call stack runs concurrently with the main thread</a:t>
            </a:r>
          </a:p>
          <a:p>
            <a:pPr eaLnBrk="1" hangingPunct="1"/>
            <a:endParaRPr lang="en-US" altLang="en-US" sz="1800"/>
          </a:p>
          <a:p>
            <a:pPr eaLnBrk="1" hangingPunct="1"/>
            <a:r>
              <a:rPr lang="en-US" altLang="en-US" sz="1800" i="1"/>
              <a:t>A thread of execution </a:t>
            </a:r>
            <a:r>
              <a:rPr lang="en-US" altLang="en-US" sz="1800"/>
              <a:t>is an individual process (a “lightweight” process) that has its own call stack.</a:t>
            </a:r>
          </a:p>
          <a:p>
            <a:pPr eaLnBrk="1" hangingPunct="1"/>
            <a:r>
              <a:rPr lang="en-US" altLang="en-US" sz="1800" i="1"/>
              <a:t>one thread per call stack</a:t>
            </a:r>
            <a:r>
              <a:rPr lang="en-US" altLang="en-US" sz="1800"/>
              <a:t>—</a:t>
            </a:r>
            <a:r>
              <a:rPr lang="en-US" altLang="en-US" sz="1800" i="1"/>
              <a:t>one call stack per thread</a:t>
            </a:r>
            <a:r>
              <a:rPr lang="en-US" altLang="en-US" sz="1800"/>
              <a:t>. </a:t>
            </a:r>
          </a:p>
          <a:p>
            <a:pPr eaLnBrk="1" hangingPunct="1"/>
            <a:endParaRPr lang="en-US" altLang="en-US" sz="1800"/>
          </a:p>
          <a:p>
            <a:pPr eaLnBrk="1" hangingPunct="1"/>
            <a:endParaRPr lang="en-US" altLang="en-US" sz="1800"/>
          </a:p>
          <a:p>
            <a:pPr eaLnBrk="1" hangingPunct="1"/>
            <a:endParaRPr lang="en-US" altLang="en-US" sz="1800"/>
          </a:p>
          <a:p>
            <a:pPr eaLnBrk="1" hangingPunct="1"/>
            <a:endParaRPr lang="en-US" altLang="en-US" sz="1800"/>
          </a:p>
        </p:txBody>
      </p:sp>
    </p:spTree>
    <p:extLst>
      <p:ext uri="{BB962C8B-B14F-4D97-AF65-F5344CB8AC3E}">
        <p14:creationId xmlns:p14="http://schemas.microsoft.com/office/powerpoint/2010/main" val="2595379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23906" name="Rectangle 2"/>
          <p:cNvSpPr>
            <a:spLocks noGrp="1" noChangeArrowheads="1"/>
          </p:cNvSpPr>
          <p:nvPr>
            <p:ph type="title"/>
          </p:nvPr>
        </p:nvSpPr>
        <p:spPr>
          <a:xfrm>
            <a:off x="1524000" y="457200"/>
            <a:ext cx="8382000" cy="381000"/>
          </a:xfrm>
        </p:spPr>
        <p:txBody>
          <a:bodyPr>
            <a:normAutofit fontScale="90000"/>
          </a:bodyPr>
          <a:lstStyle/>
          <a:p>
            <a:pPr algn="ctr" eaLnBrk="1" hangingPunct="1"/>
            <a:r>
              <a:rPr lang="en-US" altLang="en-US" sz="2000"/>
              <a:t>Thread Interaction</a:t>
            </a:r>
            <a:endParaRPr lang="en-US" altLang="en-US" sz="2800"/>
          </a:p>
        </p:txBody>
      </p:sp>
      <p:sp>
        <p:nvSpPr>
          <p:cNvPr id="123907" name="Rectangle 3"/>
          <p:cNvSpPr>
            <a:spLocks noGrp="1" noChangeArrowheads="1"/>
          </p:cNvSpPr>
          <p:nvPr>
            <p:ph idx="1"/>
          </p:nvPr>
        </p:nvSpPr>
        <p:spPr>
          <a:xfrm>
            <a:off x="1981200" y="1066801"/>
            <a:ext cx="8229600" cy="5059363"/>
          </a:xfrm>
        </p:spPr>
        <p:txBody>
          <a:bodyPr/>
          <a:lstStyle/>
          <a:p>
            <a:pPr eaLnBrk="1" hangingPunct="1">
              <a:lnSpc>
                <a:spcPct val="80000"/>
              </a:lnSpc>
            </a:pPr>
            <a:r>
              <a:rPr lang="en-US" altLang="en-US" sz="1800"/>
              <a:t>The java.lang.Object class has three methods—wait(), notify(), and notifyAll()—that help threads communicate </a:t>
            </a:r>
          </a:p>
          <a:p>
            <a:pPr eaLnBrk="1" hangingPunct="1">
              <a:lnSpc>
                <a:spcPct val="80000"/>
              </a:lnSpc>
            </a:pPr>
            <a:endParaRPr lang="en-US" altLang="en-US" sz="1800"/>
          </a:p>
          <a:p>
            <a:pPr eaLnBrk="1" hangingPunct="1">
              <a:lnSpc>
                <a:spcPct val="80000"/>
              </a:lnSpc>
            </a:pPr>
            <a:r>
              <a:rPr lang="en-US" altLang="en-US" sz="1800"/>
              <a:t>wait()</a:t>
            </a:r>
            <a:r>
              <a:rPr lang="en-US" altLang="en-US" sz="1800" i="1"/>
              <a:t>, </a:t>
            </a:r>
            <a:r>
              <a:rPr lang="en-US" altLang="en-US" sz="1800"/>
              <a:t>notify()</a:t>
            </a:r>
            <a:r>
              <a:rPr lang="en-US" altLang="en-US" sz="1800" i="1"/>
              <a:t>, and </a:t>
            </a:r>
            <a:r>
              <a:rPr lang="en-US" altLang="en-US" sz="1800"/>
              <a:t>notifyAll() </a:t>
            </a:r>
            <a:r>
              <a:rPr lang="en-US" altLang="en-US" sz="1800" i="1"/>
              <a:t>must be called from within a synchronized context! </a:t>
            </a:r>
          </a:p>
          <a:p>
            <a:pPr eaLnBrk="1" hangingPunct="1">
              <a:lnSpc>
                <a:spcPct val="80000"/>
              </a:lnSpc>
            </a:pPr>
            <a:endParaRPr lang="en-US" altLang="en-US" sz="1800"/>
          </a:p>
          <a:p>
            <a:pPr eaLnBrk="1" hangingPunct="1">
              <a:lnSpc>
                <a:spcPct val="80000"/>
              </a:lnSpc>
            </a:pPr>
            <a:r>
              <a:rPr lang="en-US" altLang="en-US" sz="1800"/>
              <a:t>If many threads are waiting on the same object, only one will be chosen (in no guaranteed order) to proceed with its execution. If there are no threads waiting, then no particular action is take</a:t>
            </a:r>
          </a:p>
          <a:p>
            <a:pPr eaLnBrk="1" hangingPunct="1">
              <a:lnSpc>
                <a:spcPct val="80000"/>
              </a:lnSpc>
            </a:pPr>
            <a:endParaRPr lang="en-US" altLang="en-US" sz="1800"/>
          </a:p>
          <a:p>
            <a:pPr eaLnBrk="1" hangingPunct="1">
              <a:lnSpc>
                <a:spcPct val="80000"/>
              </a:lnSpc>
            </a:pPr>
            <a:endParaRPr lang="en-US" altLang="en-US" sz="1800"/>
          </a:p>
        </p:txBody>
      </p:sp>
    </p:spTree>
    <p:extLst>
      <p:ext uri="{BB962C8B-B14F-4D97-AF65-F5344CB8AC3E}">
        <p14:creationId xmlns:p14="http://schemas.microsoft.com/office/powerpoint/2010/main" val="402502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24930" name="Title 1"/>
          <p:cNvSpPr>
            <a:spLocks noGrp="1"/>
          </p:cNvSpPr>
          <p:nvPr>
            <p:ph type="title"/>
          </p:nvPr>
        </p:nvSpPr>
        <p:spPr/>
        <p:txBody>
          <a:bodyPr/>
          <a:lstStyle/>
          <a:p>
            <a:r>
              <a:rPr lang="en-US" altLang="en-US"/>
              <a:t>Difference between Blocked-Waiting</a:t>
            </a:r>
          </a:p>
        </p:txBody>
      </p:sp>
      <p:sp>
        <p:nvSpPr>
          <p:cNvPr id="124931" name="Content Placeholder 2"/>
          <p:cNvSpPr>
            <a:spLocks noGrp="1"/>
          </p:cNvSpPr>
          <p:nvPr>
            <p:ph idx="1"/>
          </p:nvPr>
        </p:nvSpPr>
        <p:spPr/>
        <p:txBody>
          <a:bodyPr>
            <a:normAutofit fontScale="92500" lnSpcReduction="20000"/>
          </a:bodyPr>
          <a:lstStyle/>
          <a:p>
            <a:r>
              <a:rPr lang="en-US" altLang="en-US" sz="1800" b="1"/>
              <a:t>Blocked</a:t>
            </a:r>
            <a:endParaRPr lang="en-US" altLang="en-US" sz="1800"/>
          </a:p>
          <a:p>
            <a:r>
              <a:rPr lang="en-US" altLang="en-US" sz="1800"/>
              <a:t>Thread is waiting to get a lock on the monitor.(or waiting for a blocking i/o method)</a:t>
            </a:r>
          </a:p>
          <a:p>
            <a:r>
              <a:rPr lang="en-US" altLang="en-US" sz="1800"/>
              <a:t>Caused by the thread tried to execute some synchronized code. (or a blocking i/o method)</a:t>
            </a:r>
          </a:p>
          <a:p>
            <a:r>
              <a:rPr lang="en-US" altLang="en-US" sz="1800"/>
              <a:t>Can move to ready only when the lock is available. ( or the i/o operation is complete)</a:t>
            </a:r>
          </a:p>
          <a:p>
            <a:endParaRPr lang="en-US" altLang="en-US" sz="1800" b="1"/>
          </a:p>
          <a:p>
            <a:r>
              <a:rPr lang="en-US" altLang="en-US" sz="1800" b="1"/>
              <a:t>wait</a:t>
            </a:r>
          </a:p>
          <a:p>
            <a:r>
              <a:rPr lang="en-US" altLang="en-US" sz="1800"/>
              <a:t>Thread has been asked to wait. (by means of wait method)</a:t>
            </a:r>
          </a:p>
          <a:p>
            <a:r>
              <a:rPr lang="en-US" altLang="en-US" sz="1800"/>
              <a:t>The thread already acquired the lock and executed some synchronized code before coming across a wait call.</a:t>
            </a:r>
          </a:p>
          <a:p>
            <a:r>
              <a:rPr lang="en-US" altLang="en-US" sz="1800"/>
              <a:t>Can move to ready only when it gets notified (by means of notify or notifyAll)</a:t>
            </a:r>
          </a:p>
          <a:p>
            <a:endParaRPr lang="en-US" altLang="en-US" sz="1800"/>
          </a:p>
        </p:txBody>
      </p:sp>
    </p:spTree>
    <p:extLst>
      <p:ext uri="{BB962C8B-B14F-4D97-AF65-F5344CB8AC3E}">
        <p14:creationId xmlns:p14="http://schemas.microsoft.com/office/powerpoint/2010/main" val="27056261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25954" name="Rectangle 2"/>
          <p:cNvSpPr>
            <a:spLocks noGrp="1" noChangeArrowheads="1"/>
          </p:cNvSpPr>
          <p:nvPr>
            <p:ph type="title"/>
          </p:nvPr>
        </p:nvSpPr>
        <p:spPr>
          <a:xfrm>
            <a:off x="1981200" y="274639"/>
            <a:ext cx="8001000" cy="98425"/>
          </a:xfrm>
        </p:spPr>
        <p:txBody>
          <a:bodyPr>
            <a:normAutofit fontScale="90000"/>
          </a:bodyPr>
          <a:lstStyle/>
          <a:p>
            <a:pPr eaLnBrk="1" hangingPunct="1"/>
            <a:r>
              <a:rPr lang="en-US" altLang="en-US" sz="2000"/>
              <a:t>notifyAll()</a:t>
            </a:r>
          </a:p>
        </p:txBody>
      </p:sp>
      <p:sp>
        <p:nvSpPr>
          <p:cNvPr id="125955" name="Rectangle 3"/>
          <p:cNvSpPr>
            <a:spLocks noGrp="1" noChangeArrowheads="1"/>
          </p:cNvSpPr>
          <p:nvPr>
            <p:ph idx="1"/>
          </p:nvPr>
        </p:nvSpPr>
        <p:spPr>
          <a:xfrm>
            <a:off x="1981200" y="990601"/>
            <a:ext cx="8229600" cy="5135563"/>
          </a:xfrm>
        </p:spPr>
        <p:txBody>
          <a:bodyPr/>
          <a:lstStyle/>
          <a:p>
            <a:pPr eaLnBrk="1" hangingPunct="1">
              <a:lnSpc>
                <a:spcPct val="80000"/>
              </a:lnSpc>
            </a:pPr>
            <a:endParaRPr lang="en-US" altLang="en-US" sz="1000"/>
          </a:p>
          <a:p>
            <a:pPr eaLnBrk="1" hangingPunct="1">
              <a:lnSpc>
                <a:spcPct val="80000"/>
              </a:lnSpc>
            </a:pPr>
            <a:endParaRPr lang="en-US" altLang="en-US" sz="1000"/>
          </a:p>
          <a:p>
            <a:pPr eaLnBrk="1" hangingPunct="1">
              <a:lnSpc>
                <a:spcPct val="80000"/>
              </a:lnSpc>
            </a:pPr>
            <a:r>
              <a:rPr lang="en-US" altLang="en-US" sz="1800"/>
              <a:t>This notifies  all waiting threads and they start competing to get the lock. As the lock is used and released by each thread, all of them will get into action without a need for further notification.</a:t>
            </a:r>
          </a:p>
          <a:p>
            <a:pPr eaLnBrk="1" hangingPunct="1">
              <a:lnSpc>
                <a:spcPct val="80000"/>
              </a:lnSpc>
            </a:pPr>
            <a:endParaRPr lang="en-US" altLang="en-US" sz="1800"/>
          </a:p>
          <a:p>
            <a:pPr eaLnBrk="1" hangingPunct="1">
              <a:lnSpc>
                <a:spcPct val="80000"/>
              </a:lnSpc>
            </a:pPr>
            <a:r>
              <a:rPr lang="en-US" altLang="en-US" sz="1800"/>
              <a:t>Object can have many threads waiting on it, and using notify() will affect only one of them. </a:t>
            </a:r>
          </a:p>
          <a:p>
            <a:pPr eaLnBrk="1" hangingPunct="1">
              <a:lnSpc>
                <a:spcPct val="80000"/>
              </a:lnSpc>
            </a:pPr>
            <a:endParaRPr lang="en-US" altLang="en-US" sz="1800"/>
          </a:p>
          <a:p>
            <a:pPr eaLnBrk="1" hangingPunct="1">
              <a:lnSpc>
                <a:spcPct val="80000"/>
              </a:lnSpc>
            </a:pPr>
            <a:r>
              <a:rPr lang="en-US" altLang="en-US" sz="1800"/>
              <a:t>Which one exactly is not specified and depends on the JVM implementation, </a:t>
            </a:r>
          </a:p>
          <a:p>
            <a:pPr eaLnBrk="1" hangingPunct="1">
              <a:lnSpc>
                <a:spcPct val="80000"/>
              </a:lnSpc>
            </a:pPr>
            <a:endParaRPr lang="en-US" altLang="en-US" sz="1800"/>
          </a:p>
          <a:p>
            <a:pPr eaLnBrk="1" hangingPunct="1">
              <a:lnSpc>
                <a:spcPct val="80000"/>
              </a:lnSpc>
            </a:pPr>
            <a:r>
              <a:rPr lang="en-US" altLang="en-US" sz="1800"/>
              <a:t>never rely on a particular thread In cases in which there might be a lot more waiting, the best way to do this is by using notifyAll(). </a:t>
            </a:r>
          </a:p>
          <a:p>
            <a:pPr eaLnBrk="1" hangingPunct="1">
              <a:lnSpc>
                <a:spcPct val="80000"/>
              </a:lnSpc>
            </a:pPr>
            <a:endParaRPr lang="en-US" altLang="en-US" sz="1800"/>
          </a:p>
          <a:p>
            <a:pPr eaLnBrk="1" hangingPunct="1">
              <a:lnSpc>
                <a:spcPct val="80000"/>
              </a:lnSpc>
            </a:pPr>
            <a:endParaRPr lang="en-US" altLang="en-US" sz="1800"/>
          </a:p>
        </p:txBody>
      </p:sp>
    </p:spTree>
    <p:extLst>
      <p:ext uri="{BB962C8B-B14F-4D97-AF65-F5344CB8AC3E}">
        <p14:creationId xmlns:p14="http://schemas.microsoft.com/office/powerpoint/2010/main" val="593053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26978" name="Rectangle 2"/>
          <p:cNvSpPr>
            <a:spLocks noGrp="1" noChangeArrowheads="1"/>
          </p:cNvSpPr>
          <p:nvPr>
            <p:ph type="title"/>
          </p:nvPr>
        </p:nvSpPr>
        <p:spPr/>
        <p:txBody>
          <a:bodyPr/>
          <a:lstStyle/>
          <a:p>
            <a:pPr eaLnBrk="1" hangingPunct="1"/>
            <a:r>
              <a:rPr lang="en-US" altLang="en-US" sz="2800"/>
              <a:t>Notify -Example</a:t>
            </a:r>
          </a:p>
        </p:txBody>
      </p:sp>
      <p:sp>
        <p:nvSpPr>
          <p:cNvPr id="126979" name="Rectangle 3"/>
          <p:cNvSpPr>
            <a:spLocks noGrp="1" noChangeArrowheads="1"/>
          </p:cNvSpPr>
          <p:nvPr>
            <p:ph idx="1"/>
          </p:nvPr>
        </p:nvSpPr>
        <p:spPr>
          <a:xfrm>
            <a:off x="677334" y="1298713"/>
            <a:ext cx="8596668" cy="4742649"/>
          </a:xfrm>
        </p:spPr>
        <p:txBody>
          <a:bodyPr>
            <a:normAutofit fontScale="85000" lnSpcReduction="20000"/>
          </a:bodyPr>
          <a:lstStyle/>
          <a:p>
            <a:pPr lvl="1" eaLnBrk="1" hangingPunct="1">
              <a:buFontTx/>
              <a:buNone/>
            </a:pPr>
            <a:r>
              <a:rPr lang="en-US" altLang="en-US" sz="2000" dirty="0">
                <a:latin typeface="Courier New" panose="02070309020205020404" pitchFamily="49" charset="0"/>
              </a:rPr>
              <a:t>class Computations extends Thread</a:t>
            </a:r>
          </a:p>
          <a:p>
            <a:pPr lvl="1" eaLnBrk="1" hangingPunct="1">
              <a:buFontTx/>
              <a:buNone/>
            </a:pPr>
            <a:r>
              <a:rPr lang="en-US" altLang="en-US" sz="2000" dirty="0">
                <a:latin typeface="Courier New" panose="02070309020205020404" pitchFamily="49" charset="0"/>
              </a:rPr>
              <a:t>{</a:t>
            </a:r>
          </a:p>
          <a:p>
            <a:pPr lvl="1" eaLnBrk="1" hangingPunct="1">
              <a:buFontTx/>
              <a:buNone/>
            </a:pPr>
            <a:r>
              <a:rPr lang="en-US" altLang="en-US" sz="2000" dirty="0">
                <a:latin typeface="Courier New" panose="02070309020205020404" pitchFamily="49" charset="0"/>
              </a:rPr>
              <a:t>	private </a:t>
            </a:r>
            <a:r>
              <a:rPr lang="en-US" altLang="en-US" sz="2000" dirty="0" err="1">
                <a:latin typeface="Courier New" panose="02070309020205020404" pitchFamily="49" charset="0"/>
              </a:rPr>
              <a:t>int</a:t>
            </a:r>
            <a:r>
              <a:rPr lang="en-US" altLang="en-US" sz="2000" dirty="0">
                <a:latin typeface="Courier New" panose="02070309020205020404" pitchFamily="49" charset="0"/>
              </a:rPr>
              <a:t> </a:t>
            </a:r>
            <a:r>
              <a:rPr lang="en-US" altLang="en-US" sz="2000" dirty="0" err="1">
                <a:latin typeface="Courier New" panose="02070309020205020404" pitchFamily="49" charset="0"/>
              </a:rPr>
              <a:t>num</a:t>
            </a:r>
            <a:r>
              <a:rPr lang="en-US" altLang="en-US" sz="2000" dirty="0">
                <a:latin typeface="Courier New" panose="02070309020205020404" pitchFamily="49" charset="0"/>
              </a:rPr>
              <a:t>;</a:t>
            </a:r>
          </a:p>
          <a:p>
            <a:pPr lvl="1" eaLnBrk="1" hangingPunct="1">
              <a:buFontTx/>
              <a:buNone/>
            </a:pPr>
            <a:r>
              <a:rPr lang="en-US" altLang="en-US" sz="2000" dirty="0">
                <a:latin typeface="Courier New" panose="02070309020205020404" pitchFamily="49" charset="0"/>
              </a:rPr>
              <a:t>	private </a:t>
            </a:r>
            <a:r>
              <a:rPr lang="en-US" altLang="en-US" sz="2000" dirty="0" err="1">
                <a:latin typeface="Courier New" panose="02070309020205020404" pitchFamily="49" charset="0"/>
              </a:rPr>
              <a:t>boolean</a:t>
            </a:r>
            <a:r>
              <a:rPr lang="en-US" altLang="en-US" sz="2000" dirty="0">
                <a:latin typeface="Courier New" panose="02070309020205020404" pitchFamily="49" charset="0"/>
              </a:rPr>
              <a:t> </a:t>
            </a:r>
            <a:r>
              <a:rPr lang="en-US" altLang="en-US" sz="2000" dirty="0" err="1">
                <a:latin typeface="Courier New" panose="02070309020205020404" pitchFamily="49" charset="0"/>
              </a:rPr>
              <a:t>isComplete</a:t>
            </a:r>
            <a:r>
              <a:rPr lang="en-US" altLang="en-US" sz="2000" dirty="0">
                <a:latin typeface="Courier New" panose="02070309020205020404" pitchFamily="49" charset="0"/>
              </a:rPr>
              <a:t>;</a:t>
            </a:r>
          </a:p>
          <a:p>
            <a:pPr lvl="1" eaLnBrk="1" hangingPunct="1">
              <a:buFontTx/>
              <a:buNone/>
            </a:pPr>
            <a:r>
              <a:rPr lang="en-US" altLang="en-US" sz="2000" dirty="0">
                <a:latin typeface="Courier New" panose="02070309020205020404" pitchFamily="49" charset="0"/>
              </a:rPr>
              <a:t>	private </a:t>
            </a:r>
            <a:r>
              <a:rPr lang="en-US" altLang="en-US" sz="2000" dirty="0" err="1">
                <a:latin typeface="Courier New" panose="02070309020205020404" pitchFamily="49" charset="0"/>
              </a:rPr>
              <a:t>int</a:t>
            </a:r>
            <a:r>
              <a:rPr lang="en-US" altLang="en-US" sz="2000" dirty="0">
                <a:latin typeface="Courier New" panose="02070309020205020404" pitchFamily="49" charset="0"/>
              </a:rPr>
              <a:t> result;</a:t>
            </a:r>
          </a:p>
          <a:p>
            <a:pPr lvl="1" eaLnBrk="1" hangingPunct="1">
              <a:buFontTx/>
              <a:buNone/>
            </a:pPr>
            <a:r>
              <a:rPr lang="en-US" altLang="en-US" sz="2000" dirty="0">
                <a:latin typeface="Courier New" panose="02070309020205020404" pitchFamily="49" charset="0"/>
              </a:rPr>
              <a:t>	</a:t>
            </a:r>
          </a:p>
          <a:p>
            <a:pPr lvl="1" eaLnBrk="1" hangingPunct="1">
              <a:buFontTx/>
              <a:buNone/>
            </a:pPr>
            <a:r>
              <a:rPr lang="en-US" altLang="en-US" sz="2000" dirty="0">
                <a:latin typeface="Courier New" panose="02070309020205020404" pitchFamily="49" charset="0"/>
              </a:rPr>
              <a:t>	public Computations(</a:t>
            </a:r>
            <a:r>
              <a:rPr lang="en-US" altLang="en-US" sz="2000" dirty="0" err="1">
                <a:latin typeface="Courier New" panose="02070309020205020404" pitchFamily="49" charset="0"/>
              </a:rPr>
              <a:t>int</a:t>
            </a:r>
            <a:r>
              <a:rPr lang="en-US" altLang="en-US" sz="2000" dirty="0">
                <a:latin typeface="Courier New" panose="02070309020205020404" pitchFamily="49" charset="0"/>
              </a:rPr>
              <a:t> </a:t>
            </a:r>
            <a:r>
              <a:rPr lang="en-US" altLang="en-US" sz="2000" dirty="0" err="1">
                <a:latin typeface="Courier New" panose="02070309020205020404" pitchFamily="49" charset="0"/>
              </a:rPr>
              <a:t>num</a:t>
            </a:r>
            <a:r>
              <a:rPr lang="en-US" altLang="en-US" sz="2000" dirty="0">
                <a:latin typeface="Courier New" panose="02070309020205020404" pitchFamily="49" charset="0"/>
              </a:rPr>
              <a:t>) 	{</a:t>
            </a:r>
          </a:p>
          <a:p>
            <a:pPr lvl="1" eaLnBrk="1" hangingPunct="1">
              <a:buFontTx/>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this.num</a:t>
            </a:r>
            <a:r>
              <a:rPr lang="en-US" altLang="en-US" sz="2000" dirty="0">
                <a:latin typeface="Courier New" panose="02070309020205020404" pitchFamily="49" charset="0"/>
              </a:rPr>
              <a:t> = </a:t>
            </a:r>
            <a:r>
              <a:rPr lang="en-US" altLang="en-US" sz="2000" dirty="0" err="1">
                <a:latin typeface="Courier New" panose="02070309020205020404" pitchFamily="49" charset="0"/>
              </a:rPr>
              <a:t>num</a:t>
            </a:r>
            <a:r>
              <a:rPr lang="en-US" altLang="en-US" sz="2000" dirty="0">
                <a:latin typeface="Courier New" panose="02070309020205020404" pitchFamily="49" charset="0"/>
              </a:rPr>
              <a:t>;</a:t>
            </a:r>
          </a:p>
          <a:p>
            <a:pPr lvl="1" eaLnBrk="1" hangingPunct="1">
              <a:buFontTx/>
              <a:buNone/>
            </a:pPr>
            <a:r>
              <a:rPr lang="en-US" altLang="en-US" sz="2000" dirty="0">
                <a:latin typeface="Courier New" panose="02070309020205020404" pitchFamily="49" charset="0"/>
              </a:rPr>
              <a:t>	}</a:t>
            </a:r>
          </a:p>
          <a:p>
            <a:pPr lvl="1" eaLnBrk="1" hangingPunct="1">
              <a:buFontTx/>
              <a:buNone/>
            </a:pPr>
            <a:r>
              <a:rPr lang="en-US" altLang="en-US" sz="2000" dirty="0">
                <a:latin typeface="Courier New" panose="02070309020205020404" pitchFamily="49" charset="0"/>
              </a:rPr>
              <a:t>	public synchronized void run() 	{</a:t>
            </a:r>
          </a:p>
          <a:p>
            <a:pPr lvl="1" eaLnBrk="1" hangingPunct="1">
              <a:buFontTx/>
              <a:buNone/>
            </a:pPr>
            <a:r>
              <a:rPr lang="en-US" altLang="en-US" sz="2000" dirty="0">
                <a:latin typeface="Courier New" panose="02070309020205020404" pitchFamily="49" charset="0"/>
              </a:rPr>
              <a:t>		result = </a:t>
            </a:r>
            <a:r>
              <a:rPr lang="en-US" altLang="en-US" sz="2000" dirty="0" err="1">
                <a:latin typeface="Courier New" panose="02070309020205020404" pitchFamily="49" charset="0"/>
              </a:rPr>
              <a:t>num</a:t>
            </a:r>
            <a:r>
              <a:rPr lang="en-US" altLang="en-US" sz="2000" dirty="0">
                <a:latin typeface="Courier New" panose="02070309020205020404" pitchFamily="49" charset="0"/>
              </a:rPr>
              <a:t> * 2;</a:t>
            </a:r>
          </a:p>
          <a:p>
            <a:pPr lvl="1" eaLnBrk="1" hangingPunct="1">
              <a:buFontTx/>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isComplete</a:t>
            </a:r>
            <a:r>
              <a:rPr lang="en-US" altLang="en-US" sz="2000" dirty="0">
                <a:latin typeface="Courier New" panose="02070309020205020404" pitchFamily="49" charset="0"/>
              </a:rPr>
              <a:t>=true;</a:t>
            </a:r>
          </a:p>
          <a:p>
            <a:pPr lvl="1" eaLnBrk="1" hangingPunct="1">
              <a:buFontTx/>
              <a:buNone/>
            </a:pPr>
            <a:r>
              <a:rPr lang="en-US" altLang="en-US" sz="2000" dirty="0">
                <a:latin typeface="Courier New" panose="02070309020205020404" pitchFamily="49" charset="0"/>
              </a:rPr>
              <a:t>		notify();</a:t>
            </a:r>
          </a:p>
          <a:p>
            <a:pPr lvl="1" eaLnBrk="1" hangingPunct="1">
              <a:buFontTx/>
              <a:buNone/>
            </a:pPr>
            <a:r>
              <a:rPr lang="en-US" altLang="en-US" sz="2000" dirty="0">
                <a:latin typeface="Courier New" panose="02070309020205020404" pitchFamily="49" charset="0"/>
              </a:rPr>
              <a:t>	}</a:t>
            </a:r>
          </a:p>
        </p:txBody>
      </p:sp>
    </p:spTree>
    <p:extLst>
      <p:ext uri="{BB962C8B-B14F-4D97-AF65-F5344CB8AC3E}">
        <p14:creationId xmlns:p14="http://schemas.microsoft.com/office/powerpoint/2010/main" val="28513912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28002" name="Rectangle 2"/>
          <p:cNvSpPr>
            <a:spLocks noGrp="1" noChangeArrowheads="1"/>
          </p:cNvSpPr>
          <p:nvPr>
            <p:ph type="title"/>
          </p:nvPr>
        </p:nvSpPr>
        <p:spPr/>
        <p:txBody>
          <a:bodyPr/>
          <a:lstStyle/>
          <a:p>
            <a:pPr eaLnBrk="1" hangingPunct="1"/>
            <a:r>
              <a:rPr lang="en-US" altLang="en-US" sz="2800"/>
              <a:t>Notify -Example</a:t>
            </a:r>
          </a:p>
        </p:txBody>
      </p:sp>
      <p:sp>
        <p:nvSpPr>
          <p:cNvPr id="128003" name="Rectangle 3"/>
          <p:cNvSpPr>
            <a:spLocks noGrp="1" noChangeArrowheads="1"/>
          </p:cNvSpPr>
          <p:nvPr>
            <p:ph idx="1"/>
          </p:nvPr>
        </p:nvSpPr>
        <p:spPr>
          <a:xfrm>
            <a:off x="677334" y="1364975"/>
            <a:ext cx="8596668" cy="4676388"/>
          </a:xfrm>
        </p:spPr>
        <p:txBody>
          <a:bodyPr>
            <a:normAutofit fontScale="77500" lnSpcReduction="20000"/>
          </a:bodyPr>
          <a:lstStyle/>
          <a:p>
            <a:pPr lvl="1" eaLnBrk="1" hangingPunct="1">
              <a:lnSpc>
                <a:spcPct val="80000"/>
              </a:lnSpc>
              <a:buFontTx/>
              <a:buNone/>
            </a:pPr>
            <a:r>
              <a:rPr lang="en-US" altLang="en-US" sz="1800" dirty="0">
                <a:latin typeface="Courier New" panose="02070309020205020404" pitchFamily="49" charset="0"/>
              </a:rPr>
              <a:t>public synchronized </a:t>
            </a:r>
            <a:r>
              <a:rPr lang="en-US" altLang="en-US" sz="1800" dirty="0" err="1">
                <a:latin typeface="Courier New" panose="02070309020205020404" pitchFamily="49" charset="0"/>
              </a:rPr>
              <a:t>int</a:t>
            </a:r>
            <a:r>
              <a:rPr lang="en-US" altLang="en-US" sz="1800" dirty="0">
                <a:latin typeface="Courier New" panose="02070309020205020404" pitchFamily="49" charset="0"/>
              </a:rPr>
              <a:t> </a:t>
            </a:r>
            <a:r>
              <a:rPr lang="en-US" altLang="en-US" sz="1800" dirty="0" err="1">
                <a:latin typeface="Courier New" panose="02070309020205020404" pitchFamily="49" charset="0"/>
              </a:rPr>
              <a:t>getResult</a:t>
            </a:r>
            <a:r>
              <a:rPr lang="en-US" altLang="en-US" sz="1800" dirty="0">
                <a:latin typeface="Courier New" panose="02070309020205020404" pitchFamily="49" charset="0"/>
              </a:rPr>
              <a:t>() {</a:t>
            </a:r>
          </a:p>
          <a:p>
            <a:pPr lvl="1" eaLnBrk="1" hangingPunct="1">
              <a:lnSpc>
                <a:spcPct val="80000"/>
              </a:lnSpc>
              <a:buFontTx/>
              <a:buNone/>
            </a:pPr>
            <a:r>
              <a:rPr lang="en-US" altLang="en-US" sz="1800" dirty="0">
                <a:latin typeface="Courier New" panose="02070309020205020404" pitchFamily="49" charset="0"/>
              </a:rPr>
              <a:t>		while(!</a:t>
            </a:r>
            <a:r>
              <a:rPr lang="en-US" altLang="en-US" sz="1800" dirty="0" err="1">
                <a:latin typeface="Courier New" panose="02070309020205020404" pitchFamily="49" charset="0"/>
              </a:rPr>
              <a:t>isComplete</a:t>
            </a:r>
            <a:r>
              <a:rPr lang="en-US" altLang="en-US" sz="1800" dirty="0">
                <a:latin typeface="Courier New" panose="02070309020205020404" pitchFamily="49" charset="0"/>
              </a:rPr>
              <a:t>)</a:t>
            </a:r>
          </a:p>
          <a:p>
            <a:pPr lvl="1" eaLnBrk="1" hangingPunct="1">
              <a:lnSpc>
                <a:spcPct val="80000"/>
              </a:lnSpc>
              <a:buFontTx/>
              <a:buNone/>
            </a:pPr>
            <a:r>
              <a:rPr lang="en-US" altLang="en-US" sz="1800" dirty="0">
                <a:latin typeface="Courier New" panose="02070309020205020404" pitchFamily="49" charset="0"/>
              </a:rPr>
              <a:t>		{</a:t>
            </a:r>
          </a:p>
          <a:p>
            <a:pPr lvl="1" eaLnBrk="1" hangingPunct="1">
              <a:lnSpc>
                <a:spcPct val="80000"/>
              </a:lnSpc>
              <a:buFontTx/>
              <a:buNone/>
            </a:pPr>
            <a:r>
              <a:rPr lang="en-US" altLang="en-US" sz="1800" dirty="0">
                <a:latin typeface="Courier New" panose="02070309020205020404" pitchFamily="49" charset="0"/>
              </a:rPr>
              <a:t>			try</a:t>
            </a:r>
          </a:p>
          <a:p>
            <a:pPr lvl="1" eaLnBrk="1" hangingPunct="1">
              <a:lnSpc>
                <a:spcPct val="80000"/>
              </a:lnSpc>
              <a:buFontTx/>
              <a:buNone/>
            </a:pPr>
            <a:r>
              <a:rPr lang="en-US" altLang="en-US" sz="1800" dirty="0">
                <a:latin typeface="Courier New" panose="02070309020205020404" pitchFamily="49" charset="0"/>
              </a:rPr>
              <a:t>			{</a:t>
            </a:r>
          </a:p>
          <a:p>
            <a:pPr lvl="1" eaLnBrk="1" hangingPunct="1">
              <a:lnSpc>
                <a:spcPct val="80000"/>
              </a:lnSpc>
              <a:buFontTx/>
              <a:buNone/>
            </a:pPr>
            <a:r>
              <a:rPr lang="en-US" altLang="en-US" sz="1800" dirty="0">
                <a:latin typeface="Courier New" panose="02070309020205020404" pitchFamily="49" charset="0"/>
              </a:rPr>
              <a:t>				wait();</a:t>
            </a:r>
          </a:p>
          <a:p>
            <a:pPr lvl="1" eaLnBrk="1" hangingPunct="1">
              <a:lnSpc>
                <a:spcPct val="80000"/>
              </a:lnSpc>
              <a:buFontTx/>
              <a:buNone/>
            </a:pPr>
            <a:r>
              <a:rPr lang="en-US" altLang="en-US" sz="1800" dirty="0">
                <a:latin typeface="Courier New" panose="02070309020205020404" pitchFamily="49" charset="0"/>
              </a:rPr>
              <a:t>			}</a:t>
            </a:r>
          </a:p>
          <a:p>
            <a:pPr lvl="1" eaLnBrk="1" hangingPunct="1">
              <a:lnSpc>
                <a:spcPct val="80000"/>
              </a:lnSpc>
              <a:buFontTx/>
              <a:buNone/>
            </a:pPr>
            <a:r>
              <a:rPr lang="en-US" altLang="en-US" sz="1800" dirty="0">
                <a:latin typeface="Courier New" panose="02070309020205020404" pitchFamily="49" charset="0"/>
              </a:rPr>
              <a:t>			catch(</a:t>
            </a:r>
            <a:r>
              <a:rPr lang="en-US" altLang="en-US" sz="1800" dirty="0" err="1">
                <a:latin typeface="Courier New" panose="02070309020205020404" pitchFamily="49" charset="0"/>
              </a:rPr>
              <a:t>InterruptedException</a:t>
            </a:r>
            <a:r>
              <a:rPr lang="en-US" altLang="en-US" sz="1800" dirty="0">
                <a:latin typeface="Courier New" panose="02070309020205020404" pitchFamily="49" charset="0"/>
              </a:rPr>
              <a:t> e)</a:t>
            </a:r>
          </a:p>
          <a:p>
            <a:pPr lvl="1" eaLnBrk="1" hangingPunct="1">
              <a:lnSpc>
                <a:spcPct val="80000"/>
              </a:lnSpc>
              <a:buFontTx/>
              <a:buNone/>
            </a:pPr>
            <a:r>
              <a:rPr lang="en-US" altLang="en-US" sz="1800" dirty="0">
                <a:latin typeface="Courier New" panose="02070309020205020404" pitchFamily="49" charset="0"/>
              </a:rPr>
              <a:t>			{</a:t>
            </a:r>
          </a:p>
          <a:p>
            <a:pPr lvl="1" eaLnBrk="1" hangingPunct="1">
              <a:lnSpc>
                <a:spcPct val="80000"/>
              </a:lnSpc>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e.printStackTrace</a:t>
            </a:r>
            <a:r>
              <a:rPr lang="en-US" altLang="en-US" sz="1800" dirty="0">
                <a:latin typeface="Courier New" panose="02070309020205020404" pitchFamily="49" charset="0"/>
              </a:rPr>
              <a:t>();</a:t>
            </a:r>
          </a:p>
          <a:p>
            <a:pPr lvl="1" eaLnBrk="1" hangingPunct="1">
              <a:lnSpc>
                <a:spcPct val="80000"/>
              </a:lnSpc>
              <a:buFontTx/>
              <a:buNone/>
            </a:pPr>
            <a:r>
              <a:rPr lang="en-US" altLang="en-US" sz="1800" dirty="0">
                <a:latin typeface="Courier New" panose="02070309020205020404" pitchFamily="49" charset="0"/>
              </a:rPr>
              <a:t>			}</a:t>
            </a:r>
          </a:p>
          <a:p>
            <a:pPr lvl="1" eaLnBrk="1" hangingPunct="1">
              <a:lnSpc>
                <a:spcPct val="80000"/>
              </a:lnSpc>
              <a:buFontTx/>
              <a:buNone/>
            </a:pPr>
            <a:r>
              <a:rPr lang="en-US" altLang="en-US" sz="1800" dirty="0">
                <a:latin typeface="Courier New" panose="02070309020205020404" pitchFamily="49" charset="0"/>
              </a:rPr>
              <a:t>		}</a:t>
            </a:r>
          </a:p>
          <a:p>
            <a:pPr lvl="1" eaLnBrk="1" hangingPunct="1">
              <a:lnSpc>
                <a:spcPct val="80000"/>
              </a:lnSpc>
              <a:buFontTx/>
              <a:buNone/>
            </a:pPr>
            <a:r>
              <a:rPr lang="en-US" altLang="en-US" sz="1800" dirty="0">
                <a:latin typeface="Courier New" panose="02070309020205020404" pitchFamily="49" charset="0"/>
              </a:rPr>
              <a:t>		return result</a:t>
            </a:r>
            <a:r>
              <a:rPr lang="en-US" altLang="en-US" sz="2000" dirty="0">
                <a:latin typeface="Courier New" panose="02070309020205020404" pitchFamily="49" charset="0"/>
              </a:rPr>
              <a:t>;</a:t>
            </a:r>
          </a:p>
          <a:p>
            <a:pPr lvl="1" eaLnBrk="1" hangingPunct="1">
              <a:lnSpc>
                <a:spcPct val="80000"/>
              </a:lnSpc>
              <a:buFontTx/>
              <a:buNone/>
            </a:pPr>
            <a:r>
              <a:rPr lang="en-US" altLang="en-US" sz="2000" dirty="0">
                <a:latin typeface="Courier New" panose="02070309020205020404" pitchFamily="49" charset="0"/>
              </a:rPr>
              <a:t>	}</a:t>
            </a:r>
          </a:p>
          <a:p>
            <a:pPr lvl="1" eaLnBrk="1" hangingPunct="1">
              <a:lnSpc>
                <a:spcPct val="80000"/>
              </a:lnSpc>
              <a:buFontTx/>
              <a:buNone/>
            </a:pPr>
            <a:r>
              <a:rPr lang="en-US" altLang="en-US" sz="2000" dirty="0">
                <a:latin typeface="Courier New" panose="02070309020205020404" pitchFamily="49" charset="0"/>
              </a:rPr>
              <a:t>	</a:t>
            </a:r>
          </a:p>
          <a:p>
            <a:pPr lvl="1" eaLnBrk="1" hangingPunct="1">
              <a:lnSpc>
                <a:spcPct val="80000"/>
              </a:lnSpc>
              <a:buFontTx/>
              <a:buNone/>
            </a:pPr>
            <a:r>
              <a:rPr lang="en-US" altLang="en-US" sz="2000" dirty="0">
                <a:latin typeface="Courier New" panose="02070309020205020404" pitchFamily="49" charset="0"/>
              </a:rPr>
              <a:t>}</a:t>
            </a:r>
          </a:p>
          <a:p>
            <a:pPr lvl="1" eaLnBrk="1" hangingPunct="1">
              <a:lnSpc>
                <a:spcPct val="80000"/>
              </a:lnSpc>
              <a:buFontTx/>
              <a:buNone/>
            </a:pPr>
            <a:endParaRPr lang="en-US" altLang="en-US" dirty="0">
              <a:latin typeface="Courier New" panose="02070309020205020404" pitchFamily="49" charset="0"/>
            </a:endParaRPr>
          </a:p>
          <a:p>
            <a:pPr eaLnBrk="1" hangingPunct="1">
              <a:lnSpc>
                <a:spcPct val="80000"/>
              </a:lnSpc>
            </a:pPr>
            <a:r>
              <a:rPr lang="en-US" altLang="en-US" sz="1200" dirty="0"/>
              <a:t>	</a:t>
            </a:r>
          </a:p>
          <a:p>
            <a:pPr eaLnBrk="1" hangingPunct="1">
              <a:lnSpc>
                <a:spcPct val="80000"/>
              </a:lnSpc>
            </a:pPr>
            <a:endParaRPr lang="en-US" altLang="en-US" sz="1200" dirty="0"/>
          </a:p>
        </p:txBody>
      </p:sp>
    </p:spTree>
    <p:extLst>
      <p:ext uri="{BB962C8B-B14F-4D97-AF65-F5344CB8AC3E}">
        <p14:creationId xmlns:p14="http://schemas.microsoft.com/office/powerpoint/2010/main" val="24275900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881811"/>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29026" name="Rectangle 2"/>
          <p:cNvSpPr>
            <a:spLocks noGrp="1" noChangeArrowheads="1"/>
          </p:cNvSpPr>
          <p:nvPr>
            <p:ph type="title"/>
          </p:nvPr>
        </p:nvSpPr>
        <p:spPr/>
        <p:txBody>
          <a:bodyPr/>
          <a:lstStyle/>
          <a:p>
            <a:pPr eaLnBrk="1" hangingPunct="1"/>
            <a:r>
              <a:rPr lang="en-US" altLang="en-US" sz="2800"/>
              <a:t>Notify -Example</a:t>
            </a:r>
          </a:p>
        </p:txBody>
      </p:sp>
      <p:sp>
        <p:nvSpPr>
          <p:cNvPr id="129027" name="Rectangle 3"/>
          <p:cNvSpPr>
            <a:spLocks noGrp="1" noChangeArrowheads="1"/>
          </p:cNvSpPr>
          <p:nvPr>
            <p:ph idx="1"/>
          </p:nvPr>
        </p:nvSpPr>
        <p:spPr>
          <a:xfrm>
            <a:off x="677334" y="1258957"/>
            <a:ext cx="8596668" cy="4782405"/>
          </a:xfrm>
        </p:spPr>
        <p:txBody>
          <a:bodyPr>
            <a:normAutofit fontScale="85000" lnSpcReduction="20000"/>
          </a:bodyPr>
          <a:lstStyle/>
          <a:p>
            <a:pPr eaLnBrk="1" hangingPunct="1">
              <a:lnSpc>
                <a:spcPct val="80000"/>
              </a:lnSpc>
              <a:buFontTx/>
              <a:buNone/>
            </a:pPr>
            <a:r>
              <a:rPr lang="en-US" altLang="en-US" sz="1800" dirty="0">
                <a:latin typeface="Courier New" panose="02070309020205020404" pitchFamily="49" charset="0"/>
              </a:rPr>
              <a:t>public class </a:t>
            </a:r>
            <a:r>
              <a:rPr lang="en-US" altLang="en-US" sz="1800" dirty="0" err="1">
                <a:latin typeface="Courier New" panose="02070309020205020404" pitchFamily="49" charset="0"/>
              </a:rPr>
              <a:t>ThrNotifyWait</a:t>
            </a:r>
            <a:r>
              <a:rPr lang="en-US" altLang="en-US" sz="1800" dirty="0">
                <a:latin typeface="Courier New" panose="02070309020205020404" pitchFamily="49" charset="0"/>
              </a:rPr>
              <a:t> {</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public static void main(String[] </a:t>
            </a:r>
            <a:r>
              <a:rPr lang="en-US" altLang="en-US" sz="1800" dirty="0" err="1">
                <a:latin typeface="Courier New" panose="02070309020205020404" pitchFamily="49" charset="0"/>
              </a:rPr>
              <a:t>args</a:t>
            </a:r>
            <a:r>
              <a:rPr lang="en-US" altLang="en-US" sz="1800" dirty="0">
                <a:latin typeface="Courier New" panose="02070309020205020404" pitchFamily="49" charset="0"/>
              </a:rPr>
              <a:t>) {</a:t>
            </a:r>
          </a:p>
          <a:p>
            <a:pPr eaLnBrk="1" hangingPunct="1">
              <a:lnSpc>
                <a:spcPct val="80000"/>
              </a:lnSpc>
              <a:buFontTx/>
              <a:buNone/>
            </a:pPr>
            <a:r>
              <a:rPr lang="en-US" altLang="en-US" sz="1800" dirty="0">
                <a:latin typeface="Courier New" panose="02070309020205020404" pitchFamily="49" charset="0"/>
              </a:rPr>
              <a:t>	</a:t>
            </a:r>
          </a:p>
          <a:p>
            <a:pPr eaLnBrk="1" hangingPunct="1">
              <a:lnSpc>
                <a:spcPct val="80000"/>
              </a:lnSpc>
              <a:buFontTx/>
              <a:buNone/>
            </a:pPr>
            <a:r>
              <a:rPr lang="en-US" altLang="en-US" sz="1800" dirty="0">
                <a:latin typeface="Courier New" panose="02070309020205020404" pitchFamily="49" charset="0"/>
              </a:rPr>
              <a:t>			Computations[] comp = new Computations[4];</a:t>
            </a:r>
          </a:p>
          <a:p>
            <a:pPr eaLnBrk="1" hangingPunct="1">
              <a:lnSpc>
                <a:spcPct val="80000"/>
              </a:lnSpc>
              <a:buFontTx/>
              <a:buNone/>
            </a:pPr>
            <a:r>
              <a:rPr lang="en-US" altLang="en-US" sz="1800" dirty="0">
                <a:latin typeface="Courier New" panose="02070309020205020404" pitchFamily="49" charset="0"/>
              </a:rPr>
              <a:t>			</a:t>
            </a:r>
          </a:p>
          <a:p>
            <a:pPr eaLnBrk="1" hangingPunct="1">
              <a:lnSpc>
                <a:spcPct val="80000"/>
              </a:lnSpc>
              <a:buFontTx/>
              <a:buNone/>
            </a:pPr>
            <a:r>
              <a:rPr lang="en-US" altLang="en-US" sz="1800" dirty="0">
                <a:latin typeface="Courier New" panose="02070309020205020404" pitchFamily="49" charset="0"/>
              </a:rPr>
              <a:t>			for(</a:t>
            </a:r>
            <a:r>
              <a:rPr lang="en-US" altLang="en-US" sz="1800" dirty="0" err="1">
                <a:latin typeface="Courier New" panose="02070309020205020404" pitchFamily="49" charset="0"/>
              </a:rPr>
              <a:t>int</a:t>
            </a:r>
            <a:r>
              <a:rPr lang="en-US" altLang="en-US" sz="1800" dirty="0">
                <a:latin typeface="Courier New" panose="02070309020205020404" pitchFamily="49" charset="0"/>
              </a:rPr>
              <a:t> </a:t>
            </a:r>
            <a:r>
              <a:rPr lang="en-US" altLang="en-US" sz="1800" dirty="0" err="1">
                <a:latin typeface="Courier New" panose="02070309020205020404" pitchFamily="49" charset="0"/>
              </a:rPr>
              <a:t>i</a:t>
            </a:r>
            <a:r>
              <a:rPr lang="en-US" altLang="en-US" sz="1800" dirty="0">
                <a:latin typeface="Courier New" panose="02070309020205020404" pitchFamily="49" charset="0"/>
              </a:rPr>
              <a:t> =0;i&lt;4 ;</a:t>
            </a:r>
            <a:r>
              <a:rPr lang="en-US" altLang="en-US" sz="1800" dirty="0" err="1">
                <a:latin typeface="Courier New" panose="02070309020205020404" pitchFamily="49" charset="0"/>
              </a:rPr>
              <a:t>i</a:t>
            </a:r>
            <a:r>
              <a:rPr lang="en-US" altLang="en-US" sz="1800" dirty="0">
                <a:latin typeface="Courier New" panose="02070309020205020404" pitchFamily="49" charset="0"/>
              </a:rPr>
              <a:t>++)</a:t>
            </a:r>
          </a:p>
          <a:p>
            <a:pPr eaLnBrk="1" hangingPunct="1">
              <a:lnSpc>
                <a:spcPct val="80000"/>
              </a:lnSpc>
              <a:buFontTx/>
              <a:buNone/>
            </a:pPr>
            <a:r>
              <a:rPr lang="en-US" altLang="en-US" sz="1800" dirty="0">
                <a:latin typeface="Courier New" panose="02070309020205020404" pitchFamily="49" charset="0"/>
              </a:rPr>
              <a:t>			{</a:t>
            </a:r>
          </a:p>
          <a:p>
            <a:pPr eaLnBrk="1" hangingPunct="1">
              <a:lnSpc>
                <a:spcPct val="80000"/>
              </a:lnSpc>
              <a:buFontTx/>
              <a:buNone/>
            </a:pPr>
            <a:r>
              <a:rPr lang="en-US" altLang="en-US" sz="1800" dirty="0">
                <a:latin typeface="Courier New" panose="02070309020205020404" pitchFamily="49" charset="0"/>
              </a:rPr>
              <a:t>			comp[</a:t>
            </a:r>
            <a:r>
              <a:rPr lang="en-US" altLang="en-US" sz="1800" dirty="0" err="1">
                <a:latin typeface="Courier New" panose="02070309020205020404" pitchFamily="49" charset="0"/>
              </a:rPr>
              <a:t>i</a:t>
            </a:r>
            <a:r>
              <a:rPr lang="en-US" altLang="en-US" sz="1800" dirty="0">
                <a:latin typeface="Courier New" panose="02070309020205020404" pitchFamily="49" charset="0"/>
              </a:rPr>
              <a:t>] = new Computations(</a:t>
            </a:r>
            <a:r>
              <a:rPr lang="en-US" altLang="en-US" sz="1800" dirty="0" err="1">
                <a:latin typeface="Courier New" panose="02070309020205020404" pitchFamily="49" charset="0"/>
              </a:rPr>
              <a:t>i</a:t>
            </a:r>
            <a:r>
              <a:rPr lang="en-US" altLang="en-US" sz="1800" dirty="0">
                <a:latin typeface="Courier New" panose="02070309020205020404" pitchFamily="49" charset="0"/>
              </a:rPr>
              <a:t>);</a:t>
            </a:r>
          </a:p>
          <a:p>
            <a:pPr eaLnBrk="1" hangingPunct="1">
              <a:lnSpc>
                <a:spcPct val="80000"/>
              </a:lnSpc>
              <a:buFontTx/>
              <a:buNone/>
            </a:pPr>
            <a:r>
              <a:rPr lang="en-US" altLang="en-US" sz="1800" dirty="0">
                <a:latin typeface="Courier New" panose="02070309020205020404" pitchFamily="49" charset="0"/>
              </a:rPr>
              <a:t>			comp[</a:t>
            </a:r>
            <a:r>
              <a:rPr lang="en-US" altLang="en-US" sz="1800" dirty="0" err="1">
                <a:latin typeface="Courier New" panose="02070309020205020404" pitchFamily="49" charset="0"/>
              </a:rPr>
              <a:t>i</a:t>
            </a:r>
            <a:r>
              <a:rPr lang="en-US" altLang="en-US" sz="1800" dirty="0">
                <a:latin typeface="Courier New" panose="02070309020205020404" pitchFamily="49" charset="0"/>
              </a:rPr>
              <a:t>].start();</a:t>
            </a:r>
          </a:p>
          <a:p>
            <a:pPr eaLnBrk="1" hangingPunct="1">
              <a:lnSpc>
                <a:spcPct val="80000"/>
              </a:lnSpc>
              <a:buFontTx/>
              <a:buNone/>
            </a:pPr>
            <a:r>
              <a:rPr lang="en-US" altLang="en-US" sz="1800" dirty="0">
                <a:latin typeface="Courier New" panose="02070309020205020404" pitchFamily="49" charset="0"/>
              </a:rPr>
              <a:t>			}</a:t>
            </a:r>
          </a:p>
          <a:p>
            <a:pPr eaLnBrk="1" hangingPunct="1">
              <a:lnSpc>
                <a:spcPct val="80000"/>
              </a:lnSpc>
              <a:buFontTx/>
              <a:buNone/>
            </a:pPr>
            <a:r>
              <a:rPr lang="en-US" altLang="en-US" sz="1800" dirty="0">
                <a:latin typeface="Courier New" panose="02070309020205020404" pitchFamily="49" charset="0"/>
              </a:rPr>
              <a:t>			</a:t>
            </a:r>
          </a:p>
          <a:p>
            <a:pPr eaLnBrk="1" hangingPunct="1">
              <a:lnSpc>
                <a:spcPct val="80000"/>
              </a:lnSpc>
              <a:buFontTx/>
              <a:buNone/>
            </a:pPr>
            <a:r>
              <a:rPr lang="en-US" altLang="en-US" sz="1800" dirty="0">
                <a:latin typeface="Courier New" panose="02070309020205020404" pitchFamily="49" charset="0"/>
              </a:rPr>
              <a:t>			for(Computations c :comp)</a:t>
            </a:r>
          </a:p>
          <a:p>
            <a:pPr eaLnBrk="1" hangingPunct="1">
              <a:lnSpc>
                <a:spcPct val="80000"/>
              </a:lnSpc>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System.out.println</a:t>
            </a:r>
            <a:r>
              <a:rPr lang="en-US" altLang="en-US" sz="1800" dirty="0">
                <a:latin typeface="Courier New" panose="02070309020205020404" pitchFamily="49" charset="0"/>
              </a:rPr>
              <a:t>(</a:t>
            </a:r>
            <a:r>
              <a:rPr lang="en-US" altLang="en-US" sz="1800" dirty="0" err="1">
                <a:latin typeface="Courier New" panose="02070309020205020404" pitchFamily="49" charset="0"/>
              </a:rPr>
              <a:t>c.getResult</a:t>
            </a:r>
            <a:r>
              <a:rPr lang="en-US" altLang="en-US" sz="1800" dirty="0">
                <a:latin typeface="Courier New" panose="02070309020205020404" pitchFamily="49" charset="0"/>
              </a:rPr>
              <a:t>());</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a:t>
            </a: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endParaRPr lang="en-US" altLang="en-US" sz="1800" dirty="0">
              <a:latin typeface="Courier New" panose="02070309020205020404" pitchFamily="49" charset="0"/>
            </a:endParaRPr>
          </a:p>
        </p:txBody>
      </p:sp>
    </p:spTree>
    <p:extLst>
      <p:ext uri="{BB962C8B-B14F-4D97-AF65-F5344CB8AC3E}">
        <p14:creationId xmlns:p14="http://schemas.microsoft.com/office/powerpoint/2010/main" val="18925336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881811"/>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p:txBody>
          <a:bodyPr/>
          <a:lstStyle/>
          <a:p>
            <a:r>
              <a:rPr lang="en-US" dirty="0"/>
              <a:t>Concurrency </a:t>
            </a:r>
          </a:p>
        </p:txBody>
      </p:sp>
      <p:sp>
        <p:nvSpPr>
          <p:cNvPr id="3" name="Content Placeholder 2"/>
          <p:cNvSpPr>
            <a:spLocks noGrp="1"/>
          </p:cNvSpPr>
          <p:nvPr>
            <p:ph idx="1"/>
          </p:nvPr>
        </p:nvSpPr>
        <p:spPr>
          <a:xfrm>
            <a:off x="677333" y="1219199"/>
            <a:ext cx="10838805" cy="5261113"/>
          </a:xfrm>
        </p:spPr>
        <p:txBody>
          <a:bodyPr>
            <a:normAutofit lnSpcReduction="10000"/>
          </a:bodyPr>
          <a:lstStyle/>
          <a:p>
            <a:r>
              <a:rPr lang="en-US" dirty="0"/>
              <a:t>Java platform always has a strong support for concurrent programming and multithreading. </a:t>
            </a:r>
          </a:p>
          <a:p>
            <a:r>
              <a:rPr lang="en-US" dirty="0"/>
              <a:t>earlier days the support was in the form of calling native constructs itself in the application layer. </a:t>
            </a:r>
          </a:p>
          <a:p>
            <a:r>
              <a:rPr lang="en-US" dirty="0"/>
              <a:t>Before java 1.5, multithreading applications were created using thread group, thread pool or custom thread pool. </a:t>
            </a:r>
          </a:p>
          <a:p>
            <a:r>
              <a:rPr lang="en-US" dirty="0"/>
              <a:t>Entire thread management was the responsibility of the programmer keeping in mind the following points.</a:t>
            </a:r>
          </a:p>
          <a:p>
            <a:pPr lvl="1"/>
            <a:r>
              <a:rPr lang="en-US" dirty="0"/>
              <a:t>Thread synchronization</a:t>
            </a:r>
          </a:p>
          <a:p>
            <a:pPr lvl="1"/>
            <a:r>
              <a:rPr lang="en-US" dirty="0"/>
              <a:t>Thread waiting</a:t>
            </a:r>
          </a:p>
          <a:p>
            <a:pPr lvl="1"/>
            <a:r>
              <a:rPr lang="en-US" dirty="0"/>
              <a:t>Thread joining</a:t>
            </a:r>
          </a:p>
          <a:p>
            <a:pPr lvl="1"/>
            <a:r>
              <a:rPr lang="en-US" dirty="0"/>
              <a:t>Thread locking</a:t>
            </a:r>
          </a:p>
          <a:p>
            <a:pPr lvl="1"/>
            <a:r>
              <a:rPr lang="en-US" dirty="0"/>
              <a:t>Thread notification</a:t>
            </a:r>
          </a:p>
          <a:p>
            <a:pPr lvl="1"/>
            <a:r>
              <a:rPr lang="en-US" dirty="0"/>
              <a:t>Handling dead lock</a:t>
            </a:r>
          </a:p>
          <a:p>
            <a:r>
              <a:rPr lang="en-US" dirty="0"/>
              <a:t>Disadvantage </a:t>
            </a:r>
          </a:p>
          <a:p>
            <a:pPr lvl="1"/>
            <a:r>
              <a:rPr lang="en-US" dirty="0"/>
              <a:t>Handle those primitive construct calls efficiently. Otherwise the application will not run properly and unexpected results will be generated.</a:t>
            </a:r>
          </a:p>
          <a:p>
            <a:endParaRPr lang="en-US" dirty="0"/>
          </a:p>
          <a:p>
            <a:endParaRPr lang="en-US" dirty="0"/>
          </a:p>
        </p:txBody>
      </p:sp>
    </p:spTree>
    <p:extLst>
      <p:ext uri="{BB962C8B-B14F-4D97-AF65-F5344CB8AC3E}">
        <p14:creationId xmlns:p14="http://schemas.microsoft.com/office/powerpoint/2010/main" val="2156854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881811"/>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p:txBody>
          <a:bodyPr/>
          <a:lstStyle/>
          <a:p>
            <a:r>
              <a:rPr lang="en-US" dirty="0"/>
              <a:t>Thread Pool</a:t>
            </a:r>
          </a:p>
        </p:txBody>
      </p:sp>
      <p:sp>
        <p:nvSpPr>
          <p:cNvPr id="3" name="Content Placeholder 2"/>
          <p:cNvSpPr>
            <a:spLocks noGrp="1"/>
          </p:cNvSpPr>
          <p:nvPr>
            <p:ph idx="1"/>
          </p:nvPr>
        </p:nvSpPr>
        <p:spPr>
          <a:xfrm>
            <a:off x="677334" y="1417983"/>
            <a:ext cx="8596668" cy="4623379"/>
          </a:xfrm>
        </p:spPr>
        <p:txBody>
          <a:bodyPr/>
          <a:lstStyle/>
          <a:p>
            <a:r>
              <a:rPr lang="en-US" dirty="0"/>
              <a:t>A thread pool is a group of pre-instantiated, idle threads which stand ready to be given work. </a:t>
            </a:r>
          </a:p>
          <a:p>
            <a:r>
              <a:rPr lang="en-US" dirty="0"/>
              <a:t>Preferred over instantiating new threads for each task when there is a large number of short tasks to be done rather than a small number of long ones.</a:t>
            </a:r>
          </a:p>
          <a:p>
            <a:r>
              <a:rPr lang="en-US" dirty="0"/>
              <a:t> Prevents having to incur the overhead of creating a thread a large number of times.</a:t>
            </a:r>
          </a:p>
        </p:txBody>
      </p:sp>
    </p:spTree>
    <p:extLst>
      <p:ext uri="{BB962C8B-B14F-4D97-AF65-F5344CB8AC3E}">
        <p14:creationId xmlns:p14="http://schemas.microsoft.com/office/powerpoint/2010/main" val="4023018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881811"/>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p:txBody>
          <a:bodyPr/>
          <a:lstStyle/>
          <a:p>
            <a:r>
              <a:rPr lang="en-US" dirty="0"/>
              <a:t>Executor Framework</a:t>
            </a:r>
          </a:p>
        </p:txBody>
      </p:sp>
      <p:sp>
        <p:nvSpPr>
          <p:cNvPr id="3" name="Content Placeholder 2"/>
          <p:cNvSpPr>
            <a:spLocks noGrp="1"/>
          </p:cNvSpPr>
          <p:nvPr>
            <p:ph idx="1"/>
          </p:nvPr>
        </p:nvSpPr>
        <p:spPr/>
        <p:txBody>
          <a:bodyPr/>
          <a:lstStyle/>
          <a:p>
            <a:r>
              <a:rPr lang="en-US" dirty="0"/>
              <a:t>Introduced in Java 1.5 .</a:t>
            </a:r>
          </a:p>
          <a:p>
            <a:r>
              <a:rPr lang="en-US" dirty="0"/>
              <a:t>Part of java concurrency package.</a:t>
            </a:r>
          </a:p>
          <a:p>
            <a:r>
              <a:rPr lang="en-US" dirty="0"/>
              <a:t>Abstraction layer over the actual implementation of java multithreading.</a:t>
            </a:r>
          </a:p>
          <a:p>
            <a:pPr lvl="1"/>
            <a:r>
              <a:rPr lang="en-US" dirty="0"/>
              <a:t>hides the critical parts of concurrent execution and the programmer only concentrates on the business logic implementation.</a:t>
            </a:r>
          </a:p>
          <a:p>
            <a:r>
              <a:rPr lang="en-US" dirty="0"/>
              <a:t>First concurrent utility framework in java ,used for standardizing invocation, scheduling, execution and control of asynchronous tasks in parallel threads. </a:t>
            </a:r>
          </a:p>
          <a:p>
            <a:r>
              <a:rPr lang="en-US" dirty="0"/>
              <a:t>Executor implementation thread pools which consists of worker threads.</a:t>
            </a:r>
          </a:p>
          <a:p>
            <a:endParaRPr lang="en-US" dirty="0"/>
          </a:p>
        </p:txBody>
      </p:sp>
    </p:spTree>
    <p:extLst>
      <p:ext uri="{BB962C8B-B14F-4D97-AF65-F5344CB8AC3E}">
        <p14:creationId xmlns:p14="http://schemas.microsoft.com/office/powerpoint/2010/main" val="553263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881811"/>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p:txBody>
          <a:bodyPr/>
          <a:lstStyle/>
          <a:p>
            <a:r>
              <a:rPr lang="en-US" dirty="0"/>
              <a:t>Executor Framework</a:t>
            </a:r>
          </a:p>
        </p:txBody>
      </p:sp>
      <p:sp>
        <p:nvSpPr>
          <p:cNvPr id="3" name="Content Placeholder 2"/>
          <p:cNvSpPr>
            <a:spLocks noGrp="1"/>
          </p:cNvSpPr>
          <p:nvPr>
            <p:ph idx="1"/>
          </p:nvPr>
        </p:nvSpPr>
        <p:spPr>
          <a:xfrm>
            <a:off x="677334" y="1431235"/>
            <a:ext cx="8596668" cy="4610127"/>
          </a:xfrm>
        </p:spPr>
        <p:txBody>
          <a:bodyPr/>
          <a:lstStyle/>
          <a:p>
            <a:r>
              <a:rPr lang="en-US" dirty="0"/>
              <a:t>Parallel works are considered as tasks instead of simple threads.</a:t>
            </a:r>
          </a:p>
          <a:p>
            <a:r>
              <a:rPr lang="en-US" dirty="0"/>
              <a:t>Application deals simply with instances of Runnable (which is basically collections of tasks or parallel works) and then it is passed to an </a:t>
            </a:r>
            <a:r>
              <a:rPr lang="en-US" b="1" dirty="0">
                <a:solidFill>
                  <a:schemeClr val="accent1">
                    <a:lumMod val="75000"/>
                  </a:schemeClr>
                </a:solidFill>
              </a:rPr>
              <a:t>Executor</a:t>
            </a:r>
            <a:r>
              <a:rPr lang="en-US" dirty="0"/>
              <a:t> to process. </a:t>
            </a:r>
          </a:p>
          <a:p>
            <a:r>
              <a:rPr lang="en-US" dirty="0"/>
              <a:t>The </a:t>
            </a:r>
            <a:r>
              <a:rPr lang="en-US" b="1" dirty="0" err="1">
                <a:solidFill>
                  <a:schemeClr val="accent1">
                    <a:lumMod val="75000"/>
                  </a:schemeClr>
                </a:solidFill>
              </a:rPr>
              <a:t>ExecutorService</a:t>
            </a:r>
            <a:r>
              <a:rPr lang="en-US" dirty="0"/>
              <a:t> interface extends the simplistic </a:t>
            </a:r>
            <a:r>
              <a:rPr lang="en-US" dirty="0">
                <a:solidFill>
                  <a:schemeClr val="accent1">
                    <a:lumMod val="75000"/>
                  </a:schemeClr>
                </a:solidFill>
              </a:rPr>
              <a:t>Executor</a:t>
            </a:r>
            <a:r>
              <a:rPr lang="en-US" dirty="0"/>
              <a:t> interface.</a:t>
            </a:r>
          </a:p>
          <a:p>
            <a:r>
              <a:rPr lang="en-US" dirty="0"/>
              <a:t> The Java Executor framework has life cycle methods to manage the entire concurrent execution flow.</a:t>
            </a:r>
          </a:p>
        </p:txBody>
      </p:sp>
    </p:spTree>
    <p:extLst>
      <p:ext uri="{BB962C8B-B14F-4D97-AF65-F5344CB8AC3E}">
        <p14:creationId xmlns:p14="http://schemas.microsoft.com/office/powerpoint/2010/main" val="2879434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2438398" y="2663687"/>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98306" name="Rectangle 2"/>
          <p:cNvSpPr>
            <a:spLocks noGrp="1" noChangeArrowheads="1"/>
          </p:cNvSpPr>
          <p:nvPr>
            <p:ph type="title"/>
          </p:nvPr>
        </p:nvSpPr>
        <p:spPr>
          <a:xfrm>
            <a:off x="1981200" y="274638"/>
            <a:ext cx="8229600" cy="76200"/>
          </a:xfrm>
        </p:spPr>
        <p:txBody>
          <a:bodyPr>
            <a:normAutofit fontScale="90000"/>
          </a:bodyPr>
          <a:lstStyle/>
          <a:p>
            <a:pPr eaLnBrk="1" hangingPunct="1"/>
            <a:r>
              <a:rPr lang="en-US" altLang="en-US" sz="2000"/>
              <a:t>The Main Thread</a:t>
            </a:r>
          </a:p>
        </p:txBody>
      </p:sp>
      <p:sp>
        <p:nvSpPr>
          <p:cNvPr id="98307" name="Rectangle 3"/>
          <p:cNvSpPr>
            <a:spLocks noGrp="1" noChangeArrowheads="1"/>
          </p:cNvSpPr>
          <p:nvPr>
            <p:ph idx="1"/>
          </p:nvPr>
        </p:nvSpPr>
        <p:spPr>
          <a:xfrm>
            <a:off x="1981200" y="914401"/>
            <a:ext cx="8229600" cy="5211763"/>
          </a:xfrm>
        </p:spPr>
        <p:txBody>
          <a:bodyPr>
            <a:normAutofit fontScale="92500" lnSpcReduction="10000"/>
          </a:bodyPr>
          <a:lstStyle/>
          <a:p>
            <a:pPr eaLnBrk="1" hangingPunct="1"/>
            <a:r>
              <a:rPr lang="en-US" altLang="en-US" sz="1800"/>
              <a:t>Every java program has atleast one thread called main thread </a:t>
            </a:r>
          </a:p>
          <a:p>
            <a:pPr eaLnBrk="1" hangingPunct="1"/>
            <a:r>
              <a:rPr lang="en-US" altLang="en-US" sz="1800"/>
              <a:t>The current thread method of Thread class gets the current thread</a:t>
            </a:r>
          </a:p>
          <a:p>
            <a:pPr eaLnBrk="1" hangingPunct="1"/>
            <a:r>
              <a:rPr lang="en-US" altLang="en-US" sz="1800"/>
              <a:t>getName() and setName() method are used to get the name and set the name for the thread</a:t>
            </a:r>
          </a:p>
          <a:p>
            <a:pPr eaLnBrk="1" hangingPunct="1"/>
            <a:endParaRPr lang="en-US" altLang="en-US" sz="1800"/>
          </a:p>
          <a:p>
            <a:pPr eaLnBrk="1" hangingPunct="1">
              <a:buFontTx/>
              <a:buNone/>
            </a:pPr>
            <a:r>
              <a:rPr lang="en-US" altLang="en-US" sz="1800">
                <a:latin typeface="Courier New" panose="02070309020205020404" pitchFamily="49" charset="0"/>
              </a:rPr>
              <a:t>class setname {</a:t>
            </a:r>
          </a:p>
          <a:p>
            <a:pPr eaLnBrk="1" hangingPunct="1">
              <a:buFontTx/>
              <a:buNone/>
            </a:pPr>
            <a:r>
              <a:rPr lang="en-US" altLang="en-US" sz="1800">
                <a:latin typeface="Courier New" panose="02070309020205020404" pitchFamily="49" charset="0"/>
              </a:rPr>
              <a:t>    public static void main(String args[])      {</a:t>
            </a:r>
          </a:p>
          <a:p>
            <a:pPr eaLnBrk="1" hangingPunct="1">
              <a:buFontTx/>
              <a:buNone/>
            </a:pPr>
            <a:r>
              <a:rPr lang="en-US" altLang="en-US" sz="1800">
                <a:latin typeface="Courier New" panose="02070309020205020404" pitchFamily="49" charset="0"/>
              </a:rPr>
              <a:t>        Thread thread = Thread.currentThread();</a:t>
            </a:r>
          </a:p>
          <a:p>
            <a:pPr eaLnBrk="1" hangingPunct="1">
              <a:buFontTx/>
              <a:buNone/>
            </a:pPr>
            <a:r>
              <a:rPr lang="en-US" altLang="en-US" sz="1800">
                <a:latin typeface="Courier New" panose="02070309020205020404" pitchFamily="49" charset="0"/>
              </a:rPr>
              <a:t> System.out.println("Main thread's original name is " + thread.getName());</a:t>
            </a:r>
          </a:p>
          <a:p>
            <a:pPr eaLnBrk="1" hangingPunct="1">
              <a:buFontTx/>
              <a:buNone/>
            </a:pPr>
            <a:r>
              <a:rPr lang="en-US" altLang="en-US" sz="1800">
                <a:latin typeface="Courier New" panose="02070309020205020404" pitchFamily="49" charset="0"/>
              </a:rPr>
              <a:t>        thread.setName("The Main Thread");</a:t>
            </a:r>
          </a:p>
          <a:p>
            <a:pPr eaLnBrk="1" hangingPunct="1">
              <a:buFontTx/>
              <a:buNone/>
            </a:pPr>
            <a:r>
              <a:rPr lang="en-US" altLang="en-US" sz="1800">
                <a:latin typeface="Courier New" panose="02070309020205020404" pitchFamily="49" charset="0"/>
              </a:rPr>
              <a:t>        System.out.println("Main thread's name is now " + </a:t>
            </a:r>
          </a:p>
          <a:p>
            <a:pPr eaLnBrk="1" hangingPunct="1">
              <a:buFontTx/>
              <a:buNone/>
            </a:pPr>
            <a:r>
              <a:rPr lang="en-US" altLang="en-US" sz="1800">
                <a:latin typeface="Courier New" panose="02070309020205020404" pitchFamily="49" charset="0"/>
              </a:rPr>
              <a:t>            thread.getName());</a:t>
            </a:r>
          </a:p>
          <a:p>
            <a:pPr eaLnBrk="1" hangingPunct="1">
              <a:buFontTx/>
              <a:buNone/>
            </a:pPr>
            <a:r>
              <a:rPr lang="en-US" altLang="en-US" sz="1800">
                <a:latin typeface="Courier New" panose="02070309020205020404" pitchFamily="49" charset="0"/>
              </a:rPr>
              <a:t>    }</a:t>
            </a:r>
          </a:p>
          <a:p>
            <a:pPr eaLnBrk="1" hangingPunct="1">
              <a:buFontTx/>
              <a:buNone/>
            </a:pPr>
            <a:r>
              <a:rPr lang="en-US" altLang="en-US" sz="1800">
                <a:latin typeface="Courier New" panose="02070309020205020404" pitchFamily="49" charset="0"/>
              </a:rPr>
              <a:t>}</a:t>
            </a:r>
          </a:p>
          <a:p>
            <a:pPr eaLnBrk="1" hangingPunct="1"/>
            <a:endParaRPr lang="en-US" altLang="en-US" sz="1800">
              <a:latin typeface="Courier New" panose="02070309020205020404" pitchFamily="49" charset="0"/>
            </a:endParaRPr>
          </a:p>
        </p:txBody>
      </p:sp>
    </p:spTree>
    <p:extLst>
      <p:ext uri="{BB962C8B-B14F-4D97-AF65-F5344CB8AC3E}">
        <p14:creationId xmlns:p14="http://schemas.microsoft.com/office/powerpoint/2010/main" val="2017771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138619">
            <a:off x="463825" y="1762541"/>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a:xfrm>
            <a:off x="677334" y="609600"/>
            <a:ext cx="8596668" cy="1007165"/>
          </a:xfrm>
        </p:spPr>
        <p:txBody>
          <a:bodyPr/>
          <a:lstStyle/>
          <a:p>
            <a:r>
              <a:rPr lang="en-US" dirty="0"/>
              <a:t>Executor Framework</a:t>
            </a:r>
          </a:p>
        </p:txBody>
      </p:sp>
      <p:pic>
        <p:nvPicPr>
          <p:cNvPr id="4" name="Picture 3"/>
          <p:cNvPicPr>
            <a:picLocks noChangeAspect="1"/>
          </p:cNvPicPr>
          <p:nvPr/>
        </p:nvPicPr>
        <p:blipFill>
          <a:blip r:embed="rId2"/>
          <a:stretch>
            <a:fillRect/>
          </a:stretch>
        </p:blipFill>
        <p:spPr>
          <a:xfrm>
            <a:off x="4766432" y="2495965"/>
            <a:ext cx="4483586" cy="3562350"/>
          </a:xfrm>
          <a:prstGeom prst="rect">
            <a:avLst/>
          </a:prstGeom>
        </p:spPr>
      </p:pic>
    </p:spTree>
    <p:extLst>
      <p:ext uri="{BB962C8B-B14F-4D97-AF65-F5344CB8AC3E}">
        <p14:creationId xmlns:p14="http://schemas.microsoft.com/office/powerpoint/2010/main" val="6130298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590260" y="2796212"/>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5" name="Title 4"/>
          <p:cNvSpPr>
            <a:spLocks noGrp="1"/>
          </p:cNvSpPr>
          <p:nvPr>
            <p:ph type="title"/>
          </p:nvPr>
        </p:nvSpPr>
        <p:spPr/>
        <p:txBody>
          <a:bodyPr/>
          <a:lstStyle/>
          <a:p>
            <a:r>
              <a:rPr lang="en-US" dirty="0"/>
              <a:t>Creating Thread Pool</a:t>
            </a:r>
          </a:p>
        </p:txBody>
      </p:sp>
      <p:sp>
        <p:nvSpPr>
          <p:cNvPr id="3" name="Content Placeholder 2"/>
          <p:cNvSpPr>
            <a:spLocks noGrp="1"/>
          </p:cNvSpPr>
          <p:nvPr>
            <p:ph idx="1"/>
          </p:nvPr>
        </p:nvSpPr>
        <p:spPr>
          <a:xfrm>
            <a:off x="677334" y="1497497"/>
            <a:ext cx="8596668" cy="4543866"/>
          </a:xfrm>
        </p:spPr>
        <p:txBody>
          <a:bodyPr/>
          <a:lstStyle/>
          <a:p>
            <a:pPr marL="0" indent="0">
              <a:buNone/>
            </a:pPr>
            <a:endParaRPr lang="en-US" dirty="0"/>
          </a:p>
          <a:p>
            <a:pPr marL="0" indent="0">
              <a:buNone/>
            </a:pPr>
            <a:r>
              <a:rPr lang="en-US" dirty="0"/>
              <a:t>This class </a:t>
            </a:r>
            <a:r>
              <a:rPr lang="en-US" dirty="0" err="1">
                <a:solidFill>
                  <a:schemeClr val="accent1">
                    <a:lumMod val="75000"/>
                  </a:schemeClr>
                </a:solidFill>
              </a:rPr>
              <a:t>java.util.concurrent.Executors</a:t>
            </a:r>
            <a:r>
              <a:rPr lang="en-US" dirty="0"/>
              <a:t> provides the following factory methods to create thread Pool:</a:t>
            </a:r>
          </a:p>
          <a:p>
            <a:r>
              <a:rPr lang="en-US" dirty="0" err="1"/>
              <a:t>newFixedThreadPool</a:t>
            </a:r>
            <a:r>
              <a:rPr lang="en-US" dirty="0"/>
              <a:t>() creates and executor with the </a:t>
            </a:r>
            <a:r>
              <a:rPr lang="en-US" i="1" dirty="0"/>
              <a:t>fixed thread pool.</a:t>
            </a:r>
            <a:endParaRPr lang="en-US" dirty="0"/>
          </a:p>
          <a:p>
            <a:r>
              <a:rPr lang="en-US" dirty="0"/>
              <a:t>The </a:t>
            </a:r>
            <a:r>
              <a:rPr lang="en-US" dirty="0" err="1"/>
              <a:t>newCachedThreadPool</a:t>
            </a:r>
            <a:r>
              <a:rPr lang="en-US" dirty="0"/>
              <a:t>() creates an executor with an expandable thread pool. This executor is suitable for applications that launch many short-lived tasks.</a:t>
            </a:r>
          </a:p>
          <a:p>
            <a:r>
              <a:rPr lang="en-US" dirty="0"/>
              <a:t>The </a:t>
            </a:r>
            <a:r>
              <a:rPr lang="en-US" dirty="0" err="1"/>
              <a:t>newSingleThreadExecutor</a:t>
            </a:r>
            <a:r>
              <a:rPr lang="en-US" dirty="0"/>
              <a:t>() creates an executor that executes a single task at a time.</a:t>
            </a:r>
          </a:p>
        </p:txBody>
      </p:sp>
    </p:spTree>
    <p:extLst>
      <p:ext uri="{BB962C8B-B14F-4D97-AF65-F5344CB8AC3E}">
        <p14:creationId xmlns:p14="http://schemas.microsoft.com/office/powerpoint/2010/main" val="647400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590260" y="2796212"/>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p:txBody>
          <a:bodyPr/>
          <a:lstStyle/>
          <a:p>
            <a:r>
              <a:rPr lang="en-US" b="1" dirty="0"/>
              <a:t>Executor Interfaces</a:t>
            </a:r>
            <a:br>
              <a:rPr lang="en-US" b="1" dirty="0"/>
            </a:br>
            <a:endParaRPr lang="en-US" dirty="0"/>
          </a:p>
        </p:txBody>
      </p:sp>
      <p:sp>
        <p:nvSpPr>
          <p:cNvPr id="3" name="Content Placeholder 2"/>
          <p:cNvSpPr>
            <a:spLocks noGrp="1"/>
          </p:cNvSpPr>
          <p:nvPr>
            <p:ph idx="1"/>
          </p:nvPr>
        </p:nvSpPr>
        <p:spPr>
          <a:xfrm>
            <a:off x="677334" y="1930401"/>
            <a:ext cx="8596668" cy="4110962"/>
          </a:xfrm>
        </p:spPr>
        <p:txBody>
          <a:bodyPr/>
          <a:lstStyle/>
          <a:p>
            <a:pPr marL="0" indent="0">
              <a:buNone/>
            </a:pPr>
            <a:r>
              <a:rPr lang="en-US" dirty="0"/>
              <a:t>The </a:t>
            </a:r>
            <a:r>
              <a:rPr lang="en-US" dirty="0" err="1"/>
              <a:t>java.util.concurrent</a:t>
            </a:r>
            <a:r>
              <a:rPr lang="en-US" dirty="0"/>
              <a:t> package defines the following executor interfaces:</a:t>
            </a:r>
          </a:p>
          <a:p>
            <a:r>
              <a:rPr lang="en-US" dirty="0">
                <a:solidFill>
                  <a:schemeClr val="accent1">
                    <a:lumMod val="75000"/>
                  </a:schemeClr>
                </a:solidFill>
              </a:rPr>
              <a:t>Executor</a:t>
            </a:r>
            <a:r>
              <a:rPr lang="en-US" dirty="0"/>
              <a:t>, a simple interface that supports launching new tasks.</a:t>
            </a:r>
          </a:p>
          <a:p>
            <a:r>
              <a:rPr lang="en-US" dirty="0" err="1">
                <a:solidFill>
                  <a:schemeClr val="accent1">
                    <a:lumMod val="75000"/>
                  </a:schemeClr>
                </a:solidFill>
              </a:rPr>
              <a:t>ExecutorService</a:t>
            </a:r>
            <a:r>
              <a:rPr lang="en-US" dirty="0"/>
              <a:t>, a </a:t>
            </a:r>
            <a:r>
              <a:rPr lang="en-US" dirty="0" err="1"/>
              <a:t>subinterface</a:t>
            </a:r>
            <a:r>
              <a:rPr lang="en-US" dirty="0"/>
              <a:t> of Executor, which adds features that help manage the lifecycle, both of the individual tasks and of the executor itself.</a:t>
            </a:r>
          </a:p>
        </p:txBody>
      </p:sp>
    </p:spTree>
    <p:extLst>
      <p:ext uri="{BB962C8B-B14F-4D97-AF65-F5344CB8AC3E}">
        <p14:creationId xmlns:p14="http://schemas.microsoft.com/office/powerpoint/2010/main" val="2295552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138619">
            <a:off x="1590260" y="2796212"/>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3" name="Content Placeholder 2"/>
          <p:cNvSpPr>
            <a:spLocks noGrp="1"/>
          </p:cNvSpPr>
          <p:nvPr>
            <p:ph idx="1"/>
          </p:nvPr>
        </p:nvSpPr>
        <p:spPr>
          <a:xfrm>
            <a:off x="677334" y="689113"/>
            <a:ext cx="8596668" cy="5352249"/>
          </a:xfrm>
        </p:spPr>
        <p:txBody>
          <a:bodyPr/>
          <a:lstStyle/>
          <a:p>
            <a:pPr marL="0" indent="0">
              <a:buNone/>
            </a:pPr>
            <a:r>
              <a:rPr lang="en-US" sz="2800" b="1" dirty="0"/>
              <a:t>The Executor Interface</a:t>
            </a:r>
          </a:p>
          <a:p>
            <a:endParaRPr lang="en-US" dirty="0"/>
          </a:p>
          <a:p>
            <a:r>
              <a:rPr lang="en-US" dirty="0"/>
              <a:t>Provides a single method, execute, designed to be a drop-in replacement for a common thread-creation idiom. </a:t>
            </a:r>
          </a:p>
          <a:p>
            <a:r>
              <a:rPr lang="en-US" dirty="0"/>
              <a:t>If r is a Runnable object, and e is an Executor object you can replace</a:t>
            </a:r>
          </a:p>
          <a:p>
            <a:pPr marL="0" indent="0">
              <a:buNone/>
            </a:pPr>
            <a:r>
              <a:rPr lang="en-US" dirty="0"/>
              <a:t>       (new Thread(r)).start();   with  </a:t>
            </a:r>
            <a:r>
              <a:rPr lang="en-US" dirty="0" err="1"/>
              <a:t>e.execute</a:t>
            </a:r>
            <a:r>
              <a:rPr lang="en-US" dirty="0"/>
              <a:t>(r);</a:t>
            </a:r>
          </a:p>
        </p:txBody>
      </p:sp>
    </p:spTree>
    <p:extLst>
      <p:ext uri="{BB962C8B-B14F-4D97-AF65-F5344CB8AC3E}">
        <p14:creationId xmlns:p14="http://schemas.microsoft.com/office/powerpoint/2010/main" val="21568170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20138619">
            <a:off x="1590260" y="2796212"/>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3" name="Content Placeholder 2"/>
          <p:cNvSpPr>
            <a:spLocks noGrp="1"/>
          </p:cNvSpPr>
          <p:nvPr>
            <p:ph idx="1"/>
          </p:nvPr>
        </p:nvSpPr>
        <p:spPr>
          <a:xfrm>
            <a:off x="677334" y="622853"/>
            <a:ext cx="10732788" cy="5418510"/>
          </a:xfrm>
        </p:spPr>
        <p:txBody>
          <a:bodyPr/>
          <a:lstStyle/>
          <a:p>
            <a:pPr marL="0" indent="0">
              <a:buNone/>
            </a:pPr>
            <a:r>
              <a:rPr lang="en-US" sz="2800" b="1" dirty="0"/>
              <a:t>The </a:t>
            </a:r>
            <a:r>
              <a:rPr lang="en-US" sz="2800" b="1" dirty="0" err="1"/>
              <a:t>ExecutorService</a:t>
            </a:r>
            <a:r>
              <a:rPr lang="en-US" sz="2800" b="1" dirty="0"/>
              <a:t> Interface</a:t>
            </a:r>
            <a:endParaRPr lang="en-US" b="1" dirty="0"/>
          </a:p>
          <a:p>
            <a:endParaRPr lang="en-US" dirty="0"/>
          </a:p>
          <a:p>
            <a:r>
              <a:rPr lang="en-US" dirty="0"/>
              <a:t>Supplements execute with a similar(), but more versatile submit method. </a:t>
            </a:r>
          </a:p>
          <a:p>
            <a:r>
              <a:rPr lang="en-US" dirty="0"/>
              <a:t>submit() accepts Runnable objects, but also accepts Callable objects, which allow the task to return a value. </a:t>
            </a:r>
          </a:p>
          <a:p>
            <a:r>
              <a:rPr lang="en-US" dirty="0"/>
              <a:t>submit() returns a Future object, which is used to retrieve the Callable return value and to manage the status of both Callable and Runnable tasks.</a:t>
            </a:r>
          </a:p>
          <a:p>
            <a:r>
              <a:rPr lang="en-US" dirty="0"/>
              <a:t>Provides methods for submitting large collections of Callable objects.</a:t>
            </a:r>
          </a:p>
          <a:p>
            <a:pPr lvl="1"/>
            <a:r>
              <a:rPr lang="en-US" dirty="0" err="1"/>
              <a:t>invokeAny</a:t>
            </a:r>
            <a:r>
              <a:rPr lang="en-US" dirty="0"/>
              <a:t>() method takes a collection of Callable objects, or </a:t>
            </a:r>
            <a:r>
              <a:rPr lang="en-US" dirty="0" err="1"/>
              <a:t>subinterfaces</a:t>
            </a:r>
            <a:r>
              <a:rPr lang="en-US" dirty="0"/>
              <a:t> of Callable.</a:t>
            </a:r>
          </a:p>
          <a:p>
            <a:pPr lvl="1"/>
            <a:r>
              <a:rPr lang="en-US" dirty="0"/>
              <a:t>The </a:t>
            </a:r>
            <a:r>
              <a:rPr lang="en-US" dirty="0" err="1"/>
              <a:t>invokeAll</a:t>
            </a:r>
            <a:r>
              <a:rPr lang="en-US" dirty="0"/>
              <a:t>() method invokes all of the Callable objects passed as </a:t>
            </a:r>
            <a:r>
              <a:rPr lang="en-US" dirty="0" err="1"/>
              <a:t>parameter,returns</a:t>
            </a:r>
            <a:r>
              <a:rPr lang="en-US" dirty="0"/>
              <a:t> a list of Future objects .</a:t>
            </a:r>
          </a:p>
          <a:p>
            <a:endParaRPr lang="en-US" dirty="0"/>
          </a:p>
        </p:txBody>
      </p:sp>
    </p:spTree>
    <p:extLst>
      <p:ext uri="{BB962C8B-B14F-4D97-AF65-F5344CB8AC3E}">
        <p14:creationId xmlns:p14="http://schemas.microsoft.com/office/powerpoint/2010/main" val="1621630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138619">
            <a:off x="1590260" y="2796212"/>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3" name="Content Placeholder 2"/>
          <p:cNvSpPr>
            <a:spLocks noGrp="1"/>
          </p:cNvSpPr>
          <p:nvPr>
            <p:ph idx="1"/>
          </p:nvPr>
        </p:nvSpPr>
        <p:spPr>
          <a:xfrm>
            <a:off x="677334" y="662609"/>
            <a:ext cx="8596668" cy="5378753"/>
          </a:xfrm>
        </p:spPr>
        <p:txBody>
          <a:bodyPr/>
          <a:lstStyle/>
          <a:p>
            <a:pPr marL="0" indent="0">
              <a:buNone/>
            </a:pPr>
            <a:r>
              <a:rPr lang="en-US" sz="2400" b="1" dirty="0"/>
              <a:t>Shutdown Pool</a:t>
            </a:r>
            <a:endParaRPr lang="en-US" b="1" dirty="0"/>
          </a:p>
          <a:p>
            <a:r>
              <a:rPr lang="en-US" dirty="0" err="1"/>
              <a:t>ExecutorService</a:t>
            </a:r>
            <a:r>
              <a:rPr lang="en-US" dirty="0"/>
              <a:t> provides() a number of methods for managing the shutdown of the executor. To support immediate shutdown, tasks should handle interrupts correctly.</a:t>
            </a:r>
          </a:p>
          <a:p>
            <a:pPr lvl="1"/>
            <a:r>
              <a:rPr lang="en-US" dirty="0"/>
              <a:t>shutdown() method will not shut down immediately</a:t>
            </a:r>
          </a:p>
          <a:p>
            <a:pPr lvl="1"/>
            <a:r>
              <a:rPr lang="en-US" dirty="0"/>
              <a:t>Will no longer accept new tasks.</a:t>
            </a:r>
          </a:p>
          <a:p>
            <a:pPr lvl="1"/>
            <a:r>
              <a:rPr lang="en-US" dirty="0"/>
              <a:t>once all threads have finished current tasks, the </a:t>
            </a:r>
            <a:r>
              <a:rPr lang="en-US" dirty="0" err="1"/>
              <a:t>ExecutorService</a:t>
            </a:r>
            <a:r>
              <a:rPr lang="en-US" dirty="0"/>
              <a:t> shuts down.</a:t>
            </a:r>
          </a:p>
          <a:p>
            <a:pPr lvl="1"/>
            <a:r>
              <a:rPr lang="en-US" dirty="0"/>
              <a:t> All tasks submitted to the </a:t>
            </a:r>
            <a:r>
              <a:rPr lang="en-US" dirty="0" err="1"/>
              <a:t>ExecutorService</a:t>
            </a:r>
            <a:r>
              <a:rPr lang="en-US" dirty="0"/>
              <a:t> before shutdown() is called, are executed.</a:t>
            </a:r>
          </a:p>
          <a:p>
            <a:pPr lvl="1"/>
            <a:r>
              <a:rPr lang="en-US" dirty="0"/>
              <a:t>to shut down the </a:t>
            </a:r>
            <a:r>
              <a:rPr lang="en-US" dirty="0" err="1"/>
              <a:t>ExecutorService</a:t>
            </a:r>
            <a:r>
              <a:rPr lang="en-US" dirty="0"/>
              <a:t> immediately, call </a:t>
            </a:r>
            <a:r>
              <a:rPr lang="en-US" dirty="0" err="1"/>
              <a:t>shutdownNow</a:t>
            </a:r>
            <a:r>
              <a:rPr lang="en-US" dirty="0"/>
              <a:t>() method.</a:t>
            </a:r>
          </a:p>
        </p:txBody>
      </p:sp>
    </p:spTree>
    <p:extLst>
      <p:ext uri="{BB962C8B-B14F-4D97-AF65-F5344CB8AC3E}">
        <p14:creationId xmlns:p14="http://schemas.microsoft.com/office/powerpoint/2010/main" val="3646819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4353226"/>
              </p:ext>
            </p:extLst>
          </p:nvPr>
        </p:nvGraphicFramePr>
        <p:xfrm>
          <a:off x="543340" y="543340"/>
          <a:ext cx="11370364" cy="6314660"/>
        </p:xfrm>
        <a:graphic>
          <a:graphicData uri="http://schemas.openxmlformats.org/drawingml/2006/table">
            <a:tbl>
              <a:tblPr/>
              <a:tblGrid>
                <a:gridCol w="2746723">
                  <a:extLst>
                    <a:ext uri="{9D8B030D-6E8A-4147-A177-3AD203B41FA5}">
                      <a16:colId xmlns:a16="http://schemas.microsoft.com/office/drawing/2014/main" val="4065931713"/>
                    </a:ext>
                  </a:extLst>
                </a:gridCol>
                <a:gridCol w="8623641">
                  <a:extLst>
                    <a:ext uri="{9D8B030D-6E8A-4147-A177-3AD203B41FA5}">
                      <a16:colId xmlns:a16="http://schemas.microsoft.com/office/drawing/2014/main" val="3425281954"/>
                    </a:ext>
                  </a:extLst>
                </a:gridCol>
              </a:tblGrid>
              <a:tr h="255772">
                <a:tc>
                  <a:txBody>
                    <a:bodyPr/>
                    <a:lstStyle/>
                    <a:p>
                      <a:pPr algn="l" fontAlgn="t"/>
                      <a:r>
                        <a:rPr lang="en-US" sz="800">
                          <a:effectLst/>
                        </a:rPr>
                        <a:t>Modifier and Type</a:t>
                      </a:r>
                    </a:p>
                  </a:txBody>
                  <a:tcPr marL="28618"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a:noFill/>
                    </a:lnT>
                    <a:lnB w="9525" cap="flat" cmpd="sng" algn="ctr">
                      <a:solidFill>
                        <a:srgbClr val="EEEEEE"/>
                      </a:solidFill>
                      <a:prstDash val="solid"/>
                      <a:round/>
                      <a:headEnd type="none" w="med" len="med"/>
                      <a:tailEnd type="none" w="med" len="med"/>
                    </a:lnB>
                    <a:solidFill>
                      <a:srgbClr val="DEE3E9"/>
                    </a:solidFill>
                  </a:tcPr>
                </a:tc>
                <a:tc>
                  <a:txBody>
                    <a:bodyPr/>
                    <a:lstStyle/>
                    <a:p>
                      <a:pPr algn="l" fontAlgn="t"/>
                      <a:r>
                        <a:rPr lang="en-US" sz="800">
                          <a:effectLst/>
                        </a:rPr>
                        <a:t>Method and Description</a:t>
                      </a:r>
                    </a:p>
                  </a:txBody>
                  <a:tcPr marL="28618"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a:noFill/>
                    </a:lnT>
                    <a:lnB w="9525" cap="flat" cmpd="sng" algn="ctr">
                      <a:solidFill>
                        <a:srgbClr val="EEEEEE"/>
                      </a:solidFill>
                      <a:prstDash val="solid"/>
                      <a:round/>
                      <a:headEnd type="none" w="med" len="med"/>
                      <a:tailEnd type="none" w="med" len="med"/>
                    </a:lnB>
                    <a:solidFill>
                      <a:srgbClr val="DEE3E9"/>
                    </a:solidFill>
                  </a:tcPr>
                </a:tc>
                <a:extLst>
                  <a:ext uri="{0D108BD9-81ED-4DB2-BD59-A6C34878D82A}">
                    <a16:rowId xmlns:a16="http://schemas.microsoft.com/office/drawing/2014/main" val="3432821536"/>
                  </a:ext>
                </a:extLst>
              </a:tr>
              <a:tr h="629474">
                <a:tc>
                  <a:txBody>
                    <a:bodyPr/>
                    <a:lstStyle/>
                    <a:p>
                      <a:pPr algn="l" fontAlgn="t"/>
                      <a:r>
                        <a:rPr lang="en-US" sz="800">
                          <a:effectLst/>
                        </a:rPr>
                        <a:t>boolean</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800" b="1" u="none" strike="noStrike">
                          <a:solidFill>
                            <a:srgbClr val="4A6782"/>
                          </a:solidFill>
                          <a:effectLst/>
                          <a:hlinkClick r:id="rId2"/>
                        </a:rPr>
                        <a:t>awaitTermination</a:t>
                      </a:r>
                      <a:r>
                        <a:rPr lang="en-US" sz="800">
                          <a:effectLst/>
                        </a:rPr>
                        <a:t>(long timeout, </a:t>
                      </a:r>
                      <a:r>
                        <a:rPr lang="en-US" sz="800" b="1" u="none" strike="noStrike">
                          <a:solidFill>
                            <a:srgbClr val="4A6782"/>
                          </a:solidFill>
                          <a:effectLst/>
                          <a:hlinkClick r:id="rId3" tooltip="enum in java.util.concurrent"/>
                        </a:rPr>
                        <a:t>TimeUnit</a:t>
                      </a:r>
                      <a:r>
                        <a:rPr lang="en-US" sz="800">
                          <a:effectLst/>
                        </a:rPr>
                        <a:t> unit)</a:t>
                      </a:r>
                      <a:r>
                        <a:rPr lang="en-US" sz="800">
                          <a:solidFill>
                            <a:srgbClr val="474747"/>
                          </a:solidFill>
                          <a:effectLst/>
                          <a:latin typeface="DejaVu Serif"/>
                        </a:rPr>
                        <a:t>Blocks until all tasks have completed execution after a shutdown request, or the timeout occurs, or the current thread is interrupted, whichever happens first.</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906718532"/>
                  </a:ext>
                </a:extLst>
              </a:tr>
              <a:tr h="442624">
                <a:tc>
                  <a:txBody>
                    <a:bodyPr/>
                    <a:lstStyle/>
                    <a:p>
                      <a:pPr algn="l" fontAlgn="t"/>
                      <a:r>
                        <a:rPr lang="en-US" sz="800">
                          <a:effectLst/>
                        </a:rPr>
                        <a:t>&lt;T&gt; </a:t>
                      </a:r>
                      <a:r>
                        <a:rPr lang="en-US" sz="800" b="1" u="none" strike="noStrike">
                          <a:solidFill>
                            <a:srgbClr val="4A6782"/>
                          </a:solidFill>
                          <a:effectLst/>
                          <a:hlinkClick r:id="rId4" tooltip="interface in java.util"/>
                        </a:rPr>
                        <a:t>List</a:t>
                      </a:r>
                      <a:r>
                        <a:rPr lang="en-US" sz="800">
                          <a:effectLst/>
                        </a:rPr>
                        <a:t>&lt;</a:t>
                      </a:r>
                      <a:r>
                        <a:rPr lang="en-US" sz="800" b="1" u="none" strike="noStrike">
                          <a:solidFill>
                            <a:srgbClr val="4A6782"/>
                          </a:solidFill>
                          <a:effectLst/>
                          <a:hlinkClick r:id="rId5" tooltip="interface in java.util.concurrent"/>
                        </a:rPr>
                        <a:t>Future</a:t>
                      </a:r>
                      <a:r>
                        <a:rPr lang="en-US" sz="800">
                          <a:effectLst/>
                        </a:rPr>
                        <a:t>&lt;T&gt;&gt;</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800" b="1" u="none" strike="noStrike">
                          <a:solidFill>
                            <a:srgbClr val="4A6782"/>
                          </a:solidFill>
                          <a:effectLst/>
                          <a:hlinkClick r:id="rId6"/>
                        </a:rPr>
                        <a:t>invokeAll</a:t>
                      </a:r>
                      <a:r>
                        <a:rPr lang="en-US" sz="800">
                          <a:effectLst/>
                        </a:rPr>
                        <a:t>(</a:t>
                      </a:r>
                      <a:r>
                        <a:rPr lang="en-US" sz="800" b="1" u="none" strike="noStrike">
                          <a:solidFill>
                            <a:srgbClr val="4A6782"/>
                          </a:solidFill>
                          <a:effectLst/>
                          <a:hlinkClick r:id="rId7" tooltip="interface in java.util"/>
                        </a:rPr>
                        <a:t>Collection</a:t>
                      </a:r>
                      <a:r>
                        <a:rPr lang="en-US" sz="800">
                          <a:effectLst/>
                        </a:rPr>
                        <a:t>&lt;? extends </a:t>
                      </a:r>
                      <a:r>
                        <a:rPr lang="en-US" sz="800" b="1" u="none" strike="noStrike">
                          <a:solidFill>
                            <a:srgbClr val="4A6782"/>
                          </a:solidFill>
                          <a:effectLst/>
                          <a:hlinkClick r:id="rId8" tooltip="interface in java.util.concurrent"/>
                        </a:rPr>
                        <a:t>Callable</a:t>
                      </a:r>
                      <a:r>
                        <a:rPr lang="en-US" sz="800">
                          <a:effectLst/>
                        </a:rPr>
                        <a:t>&lt;T&gt;&gt; tasks)</a:t>
                      </a:r>
                      <a:r>
                        <a:rPr lang="en-US" sz="800">
                          <a:solidFill>
                            <a:srgbClr val="474747"/>
                          </a:solidFill>
                          <a:effectLst/>
                          <a:latin typeface="DejaVu Serif"/>
                        </a:rPr>
                        <a:t>Executes the given tasks, returning a list of Futures holding their status and results when all complete.</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267880568"/>
                  </a:ext>
                </a:extLst>
              </a:tr>
              <a:tr h="816326">
                <a:tc>
                  <a:txBody>
                    <a:bodyPr/>
                    <a:lstStyle/>
                    <a:p>
                      <a:pPr algn="l" fontAlgn="t"/>
                      <a:r>
                        <a:rPr lang="en-US" sz="800">
                          <a:effectLst/>
                        </a:rPr>
                        <a:t>&lt;T&gt; </a:t>
                      </a:r>
                      <a:r>
                        <a:rPr lang="en-US" sz="800" b="1" u="none" strike="noStrike">
                          <a:solidFill>
                            <a:srgbClr val="4A6782"/>
                          </a:solidFill>
                          <a:effectLst/>
                          <a:hlinkClick r:id="rId4" tooltip="interface in java.util"/>
                        </a:rPr>
                        <a:t>List</a:t>
                      </a:r>
                      <a:r>
                        <a:rPr lang="en-US" sz="800">
                          <a:effectLst/>
                        </a:rPr>
                        <a:t>&lt;</a:t>
                      </a:r>
                      <a:r>
                        <a:rPr lang="en-US" sz="800" b="1" u="none" strike="noStrike">
                          <a:solidFill>
                            <a:srgbClr val="4A6782"/>
                          </a:solidFill>
                          <a:effectLst/>
                          <a:hlinkClick r:id="rId5" tooltip="interface in java.util.concurrent"/>
                        </a:rPr>
                        <a:t>Future</a:t>
                      </a:r>
                      <a:r>
                        <a:rPr lang="en-US" sz="800">
                          <a:effectLst/>
                        </a:rPr>
                        <a:t>&lt;T&gt;&gt;</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800" b="1" u="none" strike="noStrike">
                          <a:solidFill>
                            <a:srgbClr val="4A6782"/>
                          </a:solidFill>
                          <a:effectLst/>
                          <a:hlinkClick r:id="rId9"/>
                        </a:rPr>
                        <a:t>invokeAll</a:t>
                      </a:r>
                      <a:r>
                        <a:rPr lang="en-US" sz="800">
                          <a:effectLst/>
                        </a:rPr>
                        <a:t>(</a:t>
                      </a:r>
                      <a:r>
                        <a:rPr lang="en-US" sz="800" b="1" u="none" strike="noStrike">
                          <a:solidFill>
                            <a:srgbClr val="4A6782"/>
                          </a:solidFill>
                          <a:effectLst/>
                          <a:hlinkClick r:id="rId7" tooltip="interface in java.util"/>
                        </a:rPr>
                        <a:t>Collection</a:t>
                      </a:r>
                      <a:r>
                        <a:rPr lang="en-US" sz="800">
                          <a:effectLst/>
                        </a:rPr>
                        <a:t>&lt;? extends </a:t>
                      </a:r>
                      <a:r>
                        <a:rPr lang="en-US" sz="800" b="1" u="none" strike="noStrike">
                          <a:solidFill>
                            <a:srgbClr val="4A6782"/>
                          </a:solidFill>
                          <a:effectLst/>
                          <a:hlinkClick r:id="rId8" tooltip="interface in java.util.concurrent"/>
                        </a:rPr>
                        <a:t>Callable</a:t>
                      </a:r>
                      <a:r>
                        <a:rPr lang="en-US" sz="800">
                          <a:effectLst/>
                        </a:rPr>
                        <a:t>&lt;T&gt;&gt; tasks, long timeout, </a:t>
                      </a:r>
                      <a:r>
                        <a:rPr lang="en-US" sz="800" b="1" u="none" strike="noStrike">
                          <a:solidFill>
                            <a:srgbClr val="4A6782"/>
                          </a:solidFill>
                          <a:effectLst/>
                          <a:hlinkClick r:id="rId3" tooltip="enum in java.util.concurrent"/>
                        </a:rPr>
                        <a:t>TimeUnit</a:t>
                      </a:r>
                      <a:r>
                        <a:rPr lang="en-US" sz="800">
                          <a:effectLst/>
                        </a:rPr>
                        <a:t> unit)</a:t>
                      </a:r>
                      <a:r>
                        <a:rPr lang="en-US" sz="800">
                          <a:solidFill>
                            <a:srgbClr val="474747"/>
                          </a:solidFill>
                          <a:effectLst/>
                          <a:latin typeface="DejaVu Serif"/>
                        </a:rPr>
                        <a:t>Executes the given tasks, returning a list of Futures holding their status and results when all complete or the timeout expires, whichever happens first.</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578348758"/>
                  </a:ext>
                </a:extLst>
              </a:tr>
              <a:tr h="629474">
                <a:tc>
                  <a:txBody>
                    <a:bodyPr/>
                    <a:lstStyle/>
                    <a:p>
                      <a:pPr algn="l" fontAlgn="t"/>
                      <a:r>
                        <a:rPr lang="en-US" sz="800">
                          <a:effectLst/>
                        </a:rPr>
                        <a:t>&lt;T&gt; T</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800" b="1" u="none" strike="noStrike">
                          <a:solidFill>
                            <a:srgbClr val="4A6782"/>
                          </a:solidFill>
                          <a:effectLst/>
                          <a:hlinkClick r:id="rId10"/>
                        </a:rPr>
                        <a:t>invokeAny</a:t>
                      </a:r>
                      <a:r>
                        <a:rPr lang="en-US" sz="800">
                          <a:effectLst/>
                        </a:rPr>
                        <a:t>(</a:t>
                      </a:r>
                      <a:r>
                        <a:rPr lang="en-US" sz="800" b="1" u="none" strike="noStrike">
                          <a:solidFill>
                            <a:srgbClr val="4A6782"/>
                          </a:solidFill>
                          <a:effectLst/>
                          <a:hlinkClick r:id="rId7" tooltip="interface in java.util"/>
                        </a:rPr>
                        <a:t>Collection</a:t>
                      </a:r>
                      <a:r>
                        <a:rPr lang="en-US" sz="800">
                          <a:effectLst/>
                        </a:rPr>
                        <a:t>&lt;? extends </a:t>
                      </a:r>
                      <a:r>
                        <a:rPr lang="en-US" sz="800" b="1" u="none" strike="noStrike">
                          <a:solidFill>
                            <a:srgbClr val="4A6782"/>
                          </a:solidFill>
                          <a:effectLst/>
                          <a:hlinkClick r:id="rId8" tooltip="interface in java.util.concurrent"/>
                        </a:rPr>
                        <a:t>Callable</a:t>
                      </a:r>
                      <a:r>
                        <a:rPr lang="en-US" sz="800">
                          <a:effectLst/>
                        </a:rPr>
                        <a:t>&lt;T&gt;&gt; tasks)</a:t>
                      </a:r>
                      <a:r>
                        <a:rPr lang="en-US" sz="800">
                          <a:solidFill>
                            <a:srgbClr val="474747"/>
                          </a:solidFill>
                          <a:effectLst/>
                          <a:latin typeface="DejaVu Serif"/>
                        </a:rPr>
                        <a:t>Executes the given tasks, returning the result of one that has completed successfully (i.e., without throwing an exception), if any do.</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737019204"/>
                  </a:ext>
                </a:extLst>
              </a:tr>
              <a:tr h="816326">
                <a:tc>
                  <a:txBody>
                    <a:bodyPr/>
                    <a:lstStyle/>
                    <a:p>
                      <a:pPr algn="l" fontAlgn="t"/>
                      <a:r>
                        <a:rPr lang="en-US" sz="800">
                          <a:effectLst/>
                        </a:rPr>
                        <a:t>&lt;T&gt; T</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800" b="1" u="none" strike="noStrike">
                          <a:solidFill>
                            <a:srgbClr val="4A6782"/>
                          </a:solidFill>
                          <a:effectLst/>
                          <a:hlinkClick r:id="rId11"/>
                        </a:rPr>
                        <a:t>invokeAny</a:t>
                      </a:r>
                      <a:r>
                        <a:rPr lang="en-US" sz="800">
                          <a:effectLst/>
                        </a:rPr>
                        <a:t>(</a:t>
                      </a:r>
                      <a:r>
                        <a:rPr lang="en-US" sz="800" b="1" u="none" strike="noStrike">
                          <a:solidFill>
                            <a:srgbClr val="4A6782"/>
                          </a:solidFill>
                          <a:effectLst/>
                          <a:hlinkClick r:id="rId7" tooltip="interface in java.util"/>
                        </a:rPr>
                        <a:t>Collection</a:t>
                      </a:r>
                      <a:r>
                        <a:rPr lang="en-US" sz="800">
                          <a:effectLst/>
                        </a:rPr>
                        <a:t>&lt;? extends </a:t>
                      </a:r>
                      <a:r>
                        <a:rPr lang="en-US" sz="800" b="1" u="none" strike="noStrike">
                          <a:solidFill>
                            <a:srgbClr val="4A6782"/>
                          </a:solidFill>
                          <a:effectLst/>
                          <a:hlinkClick r:id="rId8" tooltip="interface in java.util.concurrent"/>
                        </a:rPr>
                        <a:t>Callable</a:t>
                      </a:r>
                      <a:r>
                        <a:rPr lang="en-US" sz="800">
                          <a:effectLst/>
                        </a:rPr>
                        <a:t>&lt;T&gt;&gt; tasks, long timeout, </a:t>
                      </a:r>
                      <a:r>
                        <a:rPr lang="en-US" sz="800" b="1" u="none" strike="noStrike">
                          <a:solidFill>
                            <a:srgbClr val="4A6782"/>
                          </a:solidFill>
                          <a:effectLst/>
                          <a:hlinkClick r:id="rId3" tooltip="enum in java.util.concurrent"/>
                        </a:rPr>
                        <a:t>TimeUnit</a:t>
                      </a:r>
                      <a:r>
                        <a:rPr lang="en-US" sz="800">
                          <a:effectLst/>
                        </a:rPr>
                        <a:t> unit)</a:t>
                      </a:r>
                      <a:r>
                        <a:rPr lang="en-US" sz="800">
                          <a:solidFill>
                            <a:srgbClr val="474747"/>
                          </a:solidFill>
                          <a:effectLst/>
                          <a:latin typeface="DejaVu Serif"/>
                        </a:rPr>
                        <a:t>Executes the given tasks, returning the result of one that has completed successfully (i.e., without throwing an exception), if any do before the given timeout elapses.</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92453373"/>
                  </a:ext>
                </a:extLst>
              </a:tr>
              <a:tr h="255772">
                <a:tc>
                  <a:txBody>
                    <a:bodyPr/>
                    <a:lstStyle/>
                    <a:p>
                      <a:pPr algn="l" fontAlgn="t"/>
                      <a:r>
                        <a:rPr lang="en-US" sz="800">
                          <a:effectLst/>
                        </a:rPr>
                        <a:t>boolean</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800" b="1" u="none" strike="noStrike">
                          <a:solidFill>
                            <a:srgbClr val="4A6782"/>
                          </a:solidFill>
                          <a:effectLst/>
                          <a:hlinkClick r:id="rId12"/>
                        </a:rPr>
                        <a:t>isShutdown</a:t>
                      </a:r>
                      <a:r>
                        <a:rPr lang="en-US" sz="800">
                          <a:effectLst/>
                        </a:rPr>
                        <a:t>()</a:t>
                      </a:r>
                      <a:r>
                        <a:rPr lang="en-US" sz="800">
                          <a:solidFill>
                            <a:srgbClr val="474747"/>
                          </a:solidFill>
                          <a:effectLst/>
                          <a:latin typeface="DejaVu Serif"/>
                        </a:rPr>
                        <a:t>Returns true if this executor has been shut down.</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154092644"/>
                  </a:ext>
                </a:extLst>
              </a:tr>
              <a:tr h="255772">
                <a:tc>
                  <a:txBody>
                    <a:bodyPr/>
                    <a:lstStyle/>
                    <a:p>
                      <a:pPr algn="l" fontAlgn="t"/>
                      <a:r>
                        <a:rPr lang="en-US" sz="800">
                          <a:effectLst/>
                        </a:rPr>
                        <a:t>boolean</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800" b="1" u="none" strike="noStrike">
                          <a:solidFill>
                            <a:srgbClr val="4A6782"/>
                          </a:solidFill>
                          <a:effectLst/>
                          <a:hlinkClick r:id="rId13"/>
                        </a:rPr>
                        <a:t>isTerminated</a:t>
                      </a:r>
                      <a:r>
                        <a:rPr lang="en-US" sz="800">
                          <a:effectLst/>
                        </a:rPr>
                        <a:t>()</a:t>
                      </a:r>
                      <a:r>
                        <a:rPr lang="en-US" sz="800">
                          <a:solidFill>
                            <a:srgbClr val="474747"/>
                          </a:solidFill>
                          <a:effectLst/>
                          <a:latin typeface="DejaVu Serif"/>
                        </a:rPr>
                        <a:t>Returns true if all tasks have completed following shut down.</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714274208"/>
                  </a:ext>
                </a:extLst>
              </a:tr>
              <a:tr h="442624">
                <a:tc>
                  <a:txBody>
                    <a:bodyPr/>
                    <a:lstStyle/>
                    <a:p>
                      <a:pPr algn="l" fontAlgn="t"/>
                      <a:r>
                        <a:rPr lang="en-US" sz="800">
                          <a:effectLst/>
                        </a:rPr>
                        <a:t>void</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800" b="1" u="none" strike="noStrike">
                          <a:solidFill>
                            <a:srgbClr val="4A6782"/>
                          </a:solidFill>
                          <a:effectLst/>
                          <a:hlinkClick r:id="rId14"/>
                        </a:rPr>
                        <a:t>shutdown</a:t>
                      </a:r>
                      <a:r>
                        <a:rPr lang="en-US" sz="800">
                          <a:effectLst/>
                        </a:rPr>
                        <a:t>()</a:t>
                      </a:r>
                      <a:r>
                        <a:rPr lang="en-US" sz="800">
                          <a:solidFill>
                            <a:srgbClr val="474747"/>
                          </a:solidFill>
                          <a:effectLst/>
                          <a:latin typeface="DejaVu Serif"/>
                        </a:rPr>
                        <a:t>Initiates an orderly shutdown in which previously submitted tasks are executed, but no new tasks will be accepted.</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2919676995"/>
                  </a:ext>
                </a:extLst>
              </a:tr>
              <a:tr h="442624">
                <a:tc>
                  <a:txBody>
                    <a:bodyPr/>
                    <a:lstStyle/>
                    <a:p>
                      <a:pPr algn="l" fontAlgn="t"/>
                      <a:r>
                        <a:rPr lang="en-US" sz="800" b="1" u="none" strike="noStrike">
                          <a:solidFill>
                            <a:srgbClr val="4A6782"/>
                          </a:solidFill>
                          <a:effectLst/>
                          <a:hlinkClick r:id="rId4" tooltip="interface in java.util"/>
                        </a:rPr>
                        <a:t>List</a:t>
                      </a:r>
                      <a:r>
                        <a:rPr lang="en-US" sz="800">
                          <a:effectLst/>
                        </a:rPr>
                        <a:t>&lt;</a:t>
                      </a:r>
                      <a:r>
                        <a:rPr lang="en-US" sz="800" b="1" u="none" strike="noStrike">
                          <a:solidFill>
                            <a:srgbClr val="4A6782"/>
                          </a:solidFill>
                          <a:effectLst/>
                          <a:hlinkClick r:id="rId15" tooltip="interface in java.lang"/>
                        </a:rPr>
                        <a:t>Runnable</a:t>
                      </a:r>
                      <a:r>
                        <a:rPr lang="en-US" sz="800">
                          <a:effectLst/>
                        </a:rPr>
                        <a:t>&gt;</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800" b="1" u="none" strike="noStrike">
                          <a:solidFill>
                            <a:srgbClr val="4A6782"/>
                          </a:solidFill>
                          <a:effectLst/>
                          <a:hlinkClick r:id="rId16"/>
                        </a:rPr>
                        <a:t>shutdownNow</a:t>
                      </a:r>
                      <a:r>
                        <a:rPr lang="en-US" sz="800">
                          <a:effectLst/>
                        </a:rPr>
                        <a:t>()</a:t>
                      </a:r>
                      <a:r>
                        <a:rPr lang="en-US" sz="800">
                          <a:solidFill>
                            <a:srgbClr val="474747"/>
                          </a:solidFill>
                          <a:effectLst/>
                          <a:latin typeface="DejaVu Serif"/>
                        </a:rPr>
                        <a:t>Attempts to stop all actively executing tasks, halts the processing of waiting tasks, and returns a list of the tasks that were awaiting execution.</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524315252"/>
                  </a:ext>
                </a:extLst>
              </a:tr>
              <a:tr h="442624">
                <a:tc>
                  <a:txBody>
                    <a:bodyPr/>
                    <a:lstStyle/>
                    <a:p>
                      <a:pPr algn="l" fontAlgn="t"/>
                      <a:r>
                        <a:rPr lang="en-US" sz="800">
                          <a:effectLst/>
                        </a:rPr>
                        <a:t>&lt;T&gt; </a:t>
                      </a:r>
                      <a:r>
                        <a:rPr lang="en-US" sz="800" b="1" u="none" strike="noStrike">
                          <a:solidFill>
                            <a:srgbClr val="4A6782"/>
                          </a:solidFill>
                          <a:effectLst/>
                          <a:hlinkClick r:id="rId5" tooltip="interface in java.util.concurrent"/>
                        </a:rPr>
                        <a:t>Future</a:t>
                      </a:r>
                      <a:r>
                        <a:rPr lang="en-US" sz="800">
                          <a:effectLst/>
                        </a:rPr>
                        <a:t>&lt;T&gt;</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800" b="1" u="none" strike="noStrike">
                          <a:solidFill>
                            <a:srgbClr val="4A6782"/>
                          </a:solidFill>
                          <a:effectLst/>
                          <a:hlinkClick r:id="rId17"/>
                        </a:rPr>
                        <a:t>submit</a:t>
                      </a:r>
                      <a:r>
                        <a:rPr lang="en-US" sz="800">
                          <a:effectLst/>
                        </a:rPr>
                        <a:t>(</a:t>
                      </a:r>
                      <a:r>
                        <a:rPr lang="en-US" sz="800" b="1" u="none" strike="noStrike">
                          <a:solidFill>
                            <a:srgbClr val="4A6782"/>
                          </a:solidFill>
                          <a:effectLst/>
                          <a:hlinkClick r:id="rId8" tooltip="interface in java.util.concurrent"/>
                        </a:rPr>
                        <a:t>Callable</a:t>
                      </a:r>
                      <a:r>
                        <a:rPr lang="en-US" sz="800">
                          <a:effectLst/>
                        </a:rPr>
                        <a:t>&lt;T&gt; task)</a:t>
                      </a:r>
                      <a:r>
                        <a:rPr lang="en-US" sz="800">
                          <a:solidFill>
                            <a:srgbClr val="474747"/>
                          </a:solidFill>
                          <a:effectLst/>
                          <a:latin typeface="DejaVu Serif"/>
                        </a:rPr>
                        <a:t>Submits a value-returning task for execution and returns a Future representing the pending results of the task.</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21942351"/>
                  </a:ext>
                </a:extLst>
              </a:tr>
              <a:tr h="442624">
                <a:tc>
                  <a:txBody>
                    <a:bodyPr/>
                    <a:lstStyle/>
                    <a:p>
                      <a:pPr algn="l" fontAlgn="t"/>
                      <a:r>
                        <a:rPr lang="en-US" sz="800" b="1" u="none" strike="noStrike">
                          <a:solidFill>
                            <a:srgbClr val="4A6782"/>
                          </a:solidFill>
                          <a:effectLst/>
                          <a:hlinkClick r:id="rId5" tooltip="interface in java.util.concurrent"/>
                        </a:rPr>
                        <a:t>Future</a:t>
                      </a:r>
                      <a:r>
                        <a:rPr lang="en-US" sz="800">
                          <a:effectLst/>
                        </a:rPr>
                        <a:t>&lt;?&gt;</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800" b="1" u="none" strike="noStrike">
                          <a:solidFill>
                            <a:srgbClr val="4A6782"/>
                          </a:solidFill>
                          <a:effectLst/>
                          <a:hlinkClick r:id="rId18"/>
                        </a:rPr>
                        <a:t>submit</a:t>
                      </a:r>
                      <a:r>
                        <a:rPr lang="en-US" sz="800">
                          <a:effectLst/>
                        </a:rPr>
                        <a:t>(</a:t>
                      </a:r>
                      <a:r>
                        <a:rPr lang="en-US" sz="800" b="1" u="none" strike="noStrike">
                          <a:solidFill>
                            <a:srgbClr val="4A6782"/>
                          </a:solidFill>
                          <a:effectLst/>
                          <a:hlinkClick r:id="rId15" tooltip="interface in java.lang"/>
                        </a:rPr>
                        <a:t>Runnable</a:t>
                      </a:r>
                      <a:r>
                        <a:rPr lang="en-US" sz="800">
                          <a:effectLst/>
                        </a:rPr>
                        <a:t> task)</a:t>
                      </a:r>
                      <a:r>
                        <a:rPr lang="en-US" sz="800">
                          <a:solidFill>
                            <a:srgbClr val="474747"/>
                          </a:solidFill>
                          <a:effectLst/>
                          <a:latin typeface="DejaVu Serif"/>
                        </a:rPr>
                        <a:t>Submits a Runnable task for execution and returns a Future representing that task.</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608683710"/>
                  </a:ext>
                </a:extLst>
              </a:tr>
              <a:tr h="442624">
                <a:tc>
                  <a:txBody>
                    <a:bodyPr/>
                    <a:lstStyle/>
                    <a:p>
                      <a:pPr algn="l" fontAlgn="t"/>
                      <a:r>
                        <a:rPr lang="en-US" sz="800">
                          <a:effectLst/>
                        </a:rPr>
                        <a:t>&lt;T&gt; </a:t>
                      </a:r>
                      <a:r>
                        <a:rPr lang="en-US" sz="800" b="1" u="none" strike="noStrike">
                          <a:solidFill>
                            <a:srgbClr val="4A6782"/>
                          </a:solidFill>
                          <a:effectLst/>
                          <a:hlinkClick r:id="rId5" tooltip="interface in java.util.concurrent"/>
                        </a:rPr>
                        <a:t>Future</a:t>
                      </a:r>
                      <a:r>
                        <a:rPr lang="en-US" sz="800">
                          <a:effectLst/>
                        </a:rPr>
                        <a:t>&lt;T&gt;</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800" b="1" u="none" strike="noStrike" dirty="0">
                          <a:solidFill>
                            <a:srgbClr val="4A6782"/>
                          </a:solidFill>
                          <a:effectLst/>
                          <a:hlinkClick r:id="rId19"/>
                        </a:rPr>
                        <a:t>submit</a:t>
                      </a:r>
                      <a:r>
                        <a:rPr lang="en-US" sz="800" dirty="0">
                          <a:effectLst/>
                        </a:rPr>
                        <a:t>(</a:t>
                      </a:r>
                      <a:r>
                        <a:rPr lang="en-US" sz="800" b="1" u="none" strike="noStrike" dirty="0">
                          <a:solidFill>
                            <a:srgbClr val="4A6782"/>
                          </a:solidFill>
                          <a:effectLst/>
                          <a:hlinkClick r:id="rId15" tooltip="interface in java.lang"/>
                        </a:rPr>
                        <a:t>Runnable</a:t>
                      </a:r>
                      <a:r>
                        <a:rPr lang="en-US" sz="800" dirty="0">
                          <a:effectLst/>
                        </a:rPr>
                        <a:t> task, T result)</a:t>
                      </a:r>
                      <a:r>
                        <a:rPr lang="en-US" sz="800" dirty="0">
                          <a:solidFill>
                            <a:srgbClr val="474747"/>
                          </a:solidFill>
                          <a:effectLst/>
                          <a:latin typeface="DejaVu Serif"/>
                        </a:rPr>
                        <a:t>Submits a Runnable task for execution and returns a Future representing that task.</a:t>
                      </a:r>
                    </a:p>
                  </a:txBody>
                  <a:tcPr marL="40883" marR="12265" marT="32706" marB="122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2030735820"/>
                  </a:ext>
                </a:extLst>
              </a:tr>
            </a:tbl>
          </a:graphicData>
        </a:graphic>
      </p:graphicFrame>
    </p:spTree>
    <p:extLst>
      <p:ext uri="{BB962C8B-B14F-4D97-AF65-F5344CB8AC3E}">
        <p14:creationId xmlns:p14="http://schemas.microsoft.com/office/powerpoint/2010/main" val="5522523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590260" y="2796212"/>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p:txBody>
          <a:bodyPr/>
          <a:lstStyle/>
          <a:p>
            <a:r>
              <a:rPr lang="en-US" dirty="0"/>
              <a:t>Callable and Future Interfaces</a:t>
            </a:r>
          </a:p>
        </p:txBody>
      </p:sp>
      <p:sp>
        <p:nvSpPr>
          <p:cNvPr id="3" name="Content Placeholder 2"/>
          <p:cNvSpPr>
            <a:spLocks noGrp="1"/>
          </p:cNvSpPr>
          <p:nvPr>
            <p:ph idx="1"/>
          </p:nvPr>
        </p:nvSpPr>
        <p:spPr>
          <a:xfrm>
            <a:off x="677334" y="1497497"/>
            <a:ext cx="8596668" cy="4543866"/>
          </a:xfrm>
        </p:spPr>
        <p:txBody>
          <a:bodyPr>
            <a:normAutofit/>
          </a:bodyPr>
          <a:lstStyle/>
          <a:p>
            <a:r>
              <a:rPr lang="en-US" dirty="0"/>
              <a:t>Callable has just one method call() which holds all the code needs to executed asynchronously.</a:t>
            </a:r>
          </a:p>
          <a:p>
            <a:r>
              <a:rPr lang="en-US" dirty="0"/>
              <a:t>In Runnable interface, there was no way to return the result of computation or throw checked exception but with Callable you can both return a value and can throw </a:t>
            </a:r>
            <a:r>
              <a:rPr lang="en-US" dirty="0">
                <a:hlinkClick r:id="rId2"/>
              </a:rPr>
              <a:t>checked exception</a:t>
            </a:r>
            <a:r>
              <a:rPr lang="en-US" dirty="0"/>
              <a:t>.</a:t>
            </a:r>
          </a:p>
          <a:p>
            <a:r>
              <a:rPr lang="en-US" dirty="0"/>
              <a:t>You can use get() method of Future to retrieve result once computation is done. You can check if computation is finished or not by using </a:t>
            </a:r>
            <a:r>
              <a:rPr lang="en-US" dirty="0" err="1"/>
              <a:t>isDone</a:t>
            </a:r>
            <a:r>
              <a:rPr lang="en-US" dirty="0"/>
              <a:t>() method.</a:t>
            </a:r>
          </a:p>
          <a:p>
            <a:r>
              <a:rPr lang="en-US" dirty="0"/>
              <a:t>You can cancel the computation by using </a:t>
            </a:r>
            <a:r>
              <a:rPr lang="en-US" dirty="0" err="1"/>
              <a:t>Future.cancel</a:t>
            </a:r>
            <a:r>
              <a:rPr lang="en-US" dirty="0"/>
              <a:t>() method.</a:t>
            </a:r>
          </a:p>
          <a:p>
            <a:r>
              <a:rPr lang="en-US" dirty="0"/>
              <a:t>get() is a blocking call and it blocks until computation is completed.</a:t>
            </a:r>
          </a:p>
          <a:p>
            <a:r>
              <a:rPr lang="en-US" dirty="0"/>
              <a:t>overloaded get() method with timeout: for definite blocking.</a:t>
            </a:r>
            <a:br>
              <a:rPr lang="en-US" dirty="0"/>
            </a:br>
            <a:br>
              <a:rPr lang="en-US" dirty="0"/>
            </a:br>
            <a:endParaRPr lang="en-US" dirty="0"/>
          </a:p>
        </p:txBody>
      </p:sp>
    </p:spTree>
    <p:extLst>
      <p:ext uri="{BB962C8B-B14F-4D97-AF65-F5344CB8AC3E}">
        <p14:creationId xmlns:p14="http://schemas.microsoft.com/office/powerpoint/2010/main" val="1090923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20362037">
            <a:off x="1895060" y="4280458"/>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p:txBody>
          <a:bodyPr/>
          <a:lstStyle/>
          <a:p>
            <a:r>
              <a:rPr lang="en-US" dirty="0"/>
              <a:t>Blocking Queue</a:t>
            </a:r>
          </a:p>
        </p:txBody>
      </p:sp>
      <p:sp>
        <p:nvSpPr>
          <p:cNvPr id="3" name="Content Placeholder 2"/>
          <p:cNvSpPr>
            <a:spLocks noGrp="1"/>
          </p:cNvSpPr>
          <p:nvPr>
            <p:ph idx="1"/>
          </p:nvPr>
        </p:nvSpPr>
        <p:spPr>
          <a:xfrm>
            <a:off x="677334" y="1630017"/>
            <a:ext cx="8596668" cy="4411345"/>
          </a:xfrm>
        </p:spPr>
        <p:txBody>
          <a:bodyPr/>
          <a:lstStyle/>
          <a:p>
            <a:r>
              <a:rPr lang="en-US" dirty="0"/>
              <a:t>A </a:t>
            </a:r>
            <a:r>
              <a:rPr lang="en-US" dirty="0" err="1"/>
              <a:t>BlockingQueue</a:t>
            </a:r>
            <a:r>
              <a:rPr lang="en-US" dirty="0"/>
              <a:t> is used to have on thread produce objects, which another thread consumes.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2336731" y="2590800"/>
            <a:ext cx="4391025" cy="1676400"/>
          </a:xfrm>
          <a:prstGeom prst="rect">
            <a:avLst/>
          </a:prstGeom>
        </p:spPr>
      </p:pic>
    </p:spTree>
    <p:extLst>
      <p:ext uri="{BB962C8B-B14F-4D97-AF65-F5344CB8AC3E}">
        <p14:creationId xmlns:p14="http://schemas.microsoft.com/office/powerpoint/2010/main" val="36959093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138619">
            <a:off x="1590260" y="2796212"/>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3" name="Content Placeholder 2"/>
          <p:cNvSpPr>
            <a:spLocks noGrp="1"/>
          </p:cNvSpPr>
          <p:nvPr>
            <p:ph idx="1"/>
          </p:nvPr>
        </p:nvSpPr>
        <p:spPr>
          <a:xfrm>
            <a:off x="677334" y="1815546"/>
            <a:ext cx="8596668" cy="3962401"/>
          </a:xfrm>
        </p:spPr>
        <p:txBody>
          <a:bodyPr/>
          <a:lstStyle/>
          <a:p>
            <a:r>
              <a:rPr lang="en-US" dirty="0"/>
              <a:t>The producing thread will keep producing new objects and insert them into the queue, until the queue reaches some upper bound on what it can contain.</a:t>
            </a:r>
          </a:p>
          <a:p>
            <a:r>
              <a:rPr lang="en-US" dirty="0"/>
              <a:t>If the blocking queue reaches its upper limit, the producing thread is blocked while trying to insert the new object. </a:t>
            </a:r>
          </a:p>
          <a:p>
            <a:r>
              <a:rPr lang="en-US" dirty="0"/>
              <a:t>It remains blocked until a consuming thread takes an object out of the queue.</a:t>
            </a:r>
          </a:p>
          <a:p>
            <a:r>
              <a:rPr lang="en-US" dirty="0"/>
              <a:t>The consuming thread keeps taking objects out of the blocking queue, and processes them. </a:t>
            </a:r>
          </a:p>
          <a:p>
            <a:r>
              <a:rPr lang="en-US" dirty="0"/>
              <a:t>If the consuming thread tries to take an object out of an empty queue, the consuming thread is blocked until a producing thread puts an object into the queue.</a:t>
            </a:r>
          </a:p>
          <a:p>
            <a:endParaRPr lang="en-US" dirty="0"/>
          </a:p>
        </p:txBody>
      </p:sp>
      <p:sp>
        <p:nvSpPr>
          <p:cNvPr id="4" name="Title 1"/>
          <p:cNvSpPr>
            <a:spLocks noGrp="1"/>
          </p:cNvSpPr>
          <p:nvPr>
            <p:ph type="title"/>
          </p:nvPr>
        </p:nvSpPr>
        <p:spPr>
          <a:xfrm>
            <a:off x="677334" y="609600"/>
            <a:ext cx="8596668" cy="1320800"/>
          </a:xfrm>
        </p:spPr>
        <p:txBody>
          <a:bodyPr/>
          <a:lstStyle/>
          <a:p>
            <a:r>
              <a:rPr lang="en-US" dirty="0"/>
              <a:t>Blocking Queue</a:t>
            </a:r>
          </a:p>
        </p:txBody>
      </p:sp>
    </p:spTree>
    <p:extLst>
      <p:ext uri="{BB962C8B-B14F-4D97-AF65-F5344CB8AC3E}">
        <p14:creationId xmlns:p14="http://schemas.microsoft.com/office/powerpoint/2010/main" val="19564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2438398" y="2663687"/>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99330" name="Rectangle 2"/>
          <p:cNvSpPr>
            <a:spLocks noGrp="1" noChangeArrowheads="1"/>
          </p:cNvSpPr>
          <p:nvPr>
            <p:ph type="title"/>
          </p:nvPr>
        </p:nvSpPr>
        <p:spPr>
          <a:xfrm>
            <a:off x="1981200" y="274638"/>
            <a:ext cx="8077200" cy="165100"/>
          </a:xfrm>
        </p:spPr>
        <p:txBody>
          <a:bodyPr>
            <a:normAutofit fontScale="90000"/>
          </a:bodyPr>
          <a:lstStyle/>
          <a:p>
            <a:pPr eaLnBrk="1" hangingPunct="1"/>
            <a:r>
              <a:rPr lang="en-US" altLang="en-US" sz="2000"/>
              <a:t>Making a Thread</a:t>
            </a:r>
          </a:p>
        </p:txBody>
      </p:sp>
      <p:sp>
        <p:nvSpPr>
          <p:cNvPr id="99331" name="Rectangle 3"/>
          <p:cNvSpPr>
            <a:spLocks noGrp="1" noChangeArrowheads="1"/>
          </p:cNvSpPr>
          <p:nvPr>
            <p:ph idx="1"/>
          </p:nvPr>
        </p:nvSpPr>
        <p:spPr>
          <a:xfrm>
            <a:off x="1981200" y="990601"/>
            <a:ext cx="8229600" cy="5135563"/>
          </a:xfrm>
        </p:spPr>
        <p:txBody>
          <a:bodyPr/>
          <a:lstStyle/>
          <a:p>
            <a:pPr eaLnBrk="1" hangingPunct="1"/>
            <a:r>
              <a:rPr lang="en-US" altLang="en-US" sz="1800"/>
              <a:t>A thread a begins as an instance of java.lang.Thread.  </a:t>
            </a:r>
          </a:p>
          <a:p>
            <a:pPr lvl="1" eaLnBrk="1" hangingPunct="1"/>
            <a:endParaRPr lang="en-US" altLang="en-US" sz="1800"/>
          </a:p>
          <a:p>
            <a:pPr lvl="1" eaLnBrk="1" hangingPunct="1">
              <a:buFontTx/>
              <a:buNone/>
            </a:pPr>
            <a:r>
              <a:rPr lang="en-US" altLang="en-US" sz="1800"/>
              <a:t>public void run() {</a:t>
            </a:r>
          </a:p>
          <a:p>
            <a:pPr lvl="1" eaLnBrk="1" hangingPunct="1">
              <a:buFontTx/>
              <a:buNone/>
            </a:pPr>
            <a:r>
              <a:rPr lang="en-US" altLang="en-US" sz="1800"/>
              <a:t>    // your job code goes here</a:t>
            </a:r>
          </a:p>
          <a:p>
            <a:pPr lvl="1" eaLnBrk="1" hangingPunct="1">
              <a:buFontTx/>
              <a:buNone/>
            </a:pPr>
            <a:r>
              <a:rPr lang="en-US" altLang="en-US" sz="1800"/>
              <a:t>  }</a:t>
            </a:r>
          </a:p>
          <a:p>
            <a:pPr eaLnBrk="1" hangingPunct="1"/>
            <a:endParaRPr lang="en-US" altLang="en-US" sz="1800"/>
          </a:p>
          <a:p>
            <a:pPr eaLnBrk="1" hangingPunct="1"/>
            <a:r>
              <a:rPr lang="en-US" altLang="en-US" sz="1800"/>
              <a:t>Put the code that needs to be run in a  separate thread in a run() method. </a:t>
            </a:r>
          </a:p>
          <a:p>
            <a:pPr eaLnBrk="1" hangingPunct="1"/>
            <a:endParaRPr lang="en-US" altLang="en-US" sz="1800"/>
          </a:p>
          <a:p>
            <a:pPr eaLnBrk="1" hangingPunct="1"/>
            <a:endParaRPr lang="en-US" altLang="en-US" sz="1800"/>
          </a:p>
          <a:p>
            <a:pPr eaLnBrk="1" hangingPunct="1"/>
            <a:r>
              <a:rPr lang="en-US" altLang="en-US" sz="1800"/>
              <a:t>The run() method will call other methods, but the thread of execution of the new call stack always begins by invoking run()</a:t>
            </a:r>
          </a:p>
          <a:p>
            <a:pPr eaLnBrk="1" hangingPunct="1"/>
            <a:endParaRPr lang="en-US" altLang="en-US" sz="1800"/>
          </a:p>
          <a:p>
            <a:pPr eaLnBrk="1" hangingPunct="1"/>
            <a:endParaRPr lang="en-US" altLang="en-US" sz="1800"/>
          </a:p>
        </p:txBody>
      </p:sp>
    </p:spTree>
    <p:extLst>
      <p:ext uri="{BB962C8B-B14F-4D97-AF65-F5344CB8AC3E}">
        <p14:creationId xmlns:p14="http://schemas.microsoft.com/office/powerpoint/2010/main" val="31733149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90260" y="40419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p:txBody>
          <a:bodyPr/>
          <a:lstStyle/>
          <a:p>
            <a:r>
              <a:rPr lang="en-US" dirty="0"/>
              <a:t>Blocking Queue Methods</a:t>
            </a:r>
          </a:p>
        </p:txBody>
      </p:sp>
      <p:graphicFrame>
        <p:nvGraphicFramePr>
          <p:cNvPr id="5" name="Table 4"/>
          <p:cNvGraphicFramePr>
            <a:graphicFrameLocks noGrp="1"/>
          </p:cNvGraphicFramePr>
          <p:nvPr>
            <p:extLst>
              <p:ext uri="{D42A27DB-BD31-4B8C-83A1-F6EECF244321}">
                <p14:modId xmlns:p14="http://schemas.microsoft.com/office/powerpoint/2010/main" val="416088991"/>
              </p:ext>
            </p:extLst>
          </p:nvPr>
        </p:nvGraphicFramePr>
        <p:xfrm>
          <a:off x="677864" y="1682122"/>
          <a:ext cx="8596310" cy="2346960"/>
        </p:xfrm>
        <a:graphic>
          <a:graphicData uri="http://schemas.openxmlformats.org/drawingml/2006/table">
            <a:tbl>
              <a:tblPr/>
              <a:tblGrid>
                <a:gridCol w="1719262">
                  <a:extLst>
                    <a:ext uri="{9D8B030D-6E8A-4147-A177-3AD203B41FA5}">
                      <a16:colId xmlns:a16="http://schemas.microsoft.com/office/drawing/2014/main" val="1883876652"/>
                    </a:ext>
                  </a:extLst>
                </a:gridCol>
                <a:gridCol w="1719262">
                  <a:extLst>
                    <a:ext uri="{9D8B030D-6E8A-4147-A177-3AD203B41FA5}">
                      <a16:colId xmlns:a16="http://schemas.microsoft.com/office/drawing/2014/main" val="2379752692"/>
                    </a:ext>
                  </a:extLst>
                </a:gridCol>
                <a:gridCol w="1719262">
                  <a:extLst>
                    <a:ext uri="{9D8B030D-6E8A-4147-A177-3AD203B41FA5}">
                      <a16:colId xmlns:a16="http://schemas.microsoft.com/office/drawing/2014/main" val="130783383"/>
                    </a:ext>
                  </a:extLst>
                </a:gridCol>
                <a:gridCol w="1719262">
                  <a:extLst>
                    <a:ext uri="{9D8B030D-6E8A-4147-A177-3AD203B41FA5}">
                      <a16:colId xmlns:a16="http://schemas.microsoft.com/office/drawing/2014/main" val="1960078725"/>
                    </a:ext>
                  </a:extLst>
                </a:gridCol>
                <a:gridCol w="1719262">
                  <a:extLst>
                    <a:ext uri="{9D8B030D-6E8A-4147-A177-3AD203B41FA5}">
                      <a16:colId xmlns:a16="http://schemas.microsoft.com/office/drawing/2014/main" val="3927180507"/>
                    </a:ext>
                  </a:extLst>
                </a:gridCol>
              </a:tblGrid>
              <a:tr h="0">
                <a:tc>
                  <a:txBody>
                    <a:bodyPr/>
                    <a:lstStyle/>
                    <a:p>
                      <a:r>
                        <a:rPr lang="en-US">
                          <a:effectLst/>
                        </a:rPr>
                        <a:t> </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b="1">
                          <a:effectLst/>
                        </a:rPr>
                        <a:t>Throws Exception</a:t>
                      </a:r>
                      <a:endParaRPr lang="en-US">
                        <a:effectLst/>
                      </a:endParaRP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b="1">
                          <a:effectLst/>
                        </a:rPr>
                        <a:t>Special Value</a:t>
                      </a:r>
                      <a:endParaRPr lang="en-US">
                        <a:effectLst/>
                      </a:endParaRP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b="1">
                          <a:effectLst/>
                        </a:rPr>
                        <a:t>Blocks</a:t>
                      </a:r>
                      <a:endParaRPr lang="en-US">
                        <a:effectLst/>
                      </a:endParaRP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b="1">
                          <a:effectLst/>
                        </a:rPr>
                        <a:t>Times Out</a:t>
                      </a:r>
                      <a:endParaRPr lang="en-US">
                        <a:effectLst/>
                      </a:endParaRP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extLst>
                  <a:ext uri="{0D108BD9-81ED-4DB2-BD59-A6C34878D82A}">
                    <a16:rowId xmlns:a16="http://schemas.microsoft.com/office/drawing/2014/main" val="4183163350"/>
                  </a:ext>
                </a:extLst>
              </a:tr>
              <a:tr h="0">
                <a:tc>
                  <a:txBody>
                    <a:bodyPr/>
                    <a:lstStyle/>
                    <a:p>
                      <a:r>
                        <a:rPr lang="en-US" b="1">
                          <a:effectLst/>
                        </a:rPr>
                        <a:t>Insert</a:t>
                      </a:r>
                      <a:endParaRPr lang="en-US">
                        <a:effectLst/>
                      </a:endParaRP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a:effectLst/>
                        </a:rPr>
                        <a:t>add(o)</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a:effectLst/>
                        </a:rPr>
                        <a:t>offer(o)</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a:effectLst/>
                        </a:rPr>
                        <a:t>put(o)</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a:effectLst/>
                        </a:rPr>
                        <a:t>offer(o, timeout, timeunit)</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extLst>
                  <a:ext uri="{0D108BD9-81ED-4DB2-BD59-A6C34878D82A}">
                    <a16:rowId xmlns:a16="http://schemas.microsoft.com/office/drawing/2014/main" val="629181702"/>
                  </a:ext>
                </a:extLst>
              </a:tr>
              <a:tr h="0">
                <a:tc>
                  <a:txBody>
                    <a:bodyPr/>
                    <a:lstStyle/>
                    <a:p>
                      <a:r>
                        <a:rPr lang="en-US" b="1">
                          <a:effectLst/>
                        </a:rPr>
                        <a:t>Remove</a:t>
                      </a:r>
                      <a:endParaRPr lang="en-US">
                        <a:effectLst/>
                      </a:endParaRP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a:effectLst/>
                        </a:rPr>
                        <a:t>remove(o)</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a:effectLst/>
                        </a:rPr>
                        <a:t>poll()</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a:effectLst/>
                        </a:rPr>
                        <a:t>take()</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a:effectLst/>
                        </a:rPr>
                        <a:t>poll(timeout, timeunit)</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extLst>
                  <a:ext uri="{0D108BD9-81ED-4DB2-BD59-A6C34878D82A}">
                    <a16:rowId xmlns:a16="http://schemas.microsoft.com/office/drawing/2014/main" val="3721665299"/>
                  </a:ext>
                </a:extLst>
              </a:tr>
              <a:tr h="0">
                <a:tc>
                  <a:txBody>
                    <a:bodyPr/>
                    <a:lstStyle/>
                    <a:p>
                      <a:r>
                        <a:rPr lang="en-US" b="1">
                          <a:effectLst/>
                        </a:rPr>
                        <a:t>Examine</a:t>
                      </a:r>
                      <a:endParaRPr lang="en-US">
                        <a:effectLst/>
                      </a:endParaRP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a:effectLst/>
                        </a:rPr>
                        <a:t>element()</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a:effectLst/>
                        </a:rPr>
                        <a:t>peek()</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a:effectLst/>
                        </a:rPr>
                        <a:t> </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tc>
                  <a:txBody>
                    <a:bodyPr/>
                    <a:lstStyle/>
                    <a:p>
                      <a:r>
                        <a:rPr lang="en-US" dirty="0">
                          <a:effectLst/>
                        </a:rPr>
                        <a:t> </a:t>
                      </a:r>
                    </a:p>
                  </a:txBody>
                  <a:tcPr marL="76200" marR="76200" marT="19050" marB="190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F0F0"/>
                    </a:solidFill>
                  </a:tcPr>
                </a:tc>
                <a:extLst>
                  <a:ext uri="{0D108BD9-81ED-4DB2-BD59-A6C34878D82A}">
                    <a16:rowId xmlns:a16="http://schemas.microsoft.com/office/drawing/2014/main" val="1882878339"/>
                  </a:ext>
                </a:extLst>
              </a:tr>
            </a:tbl>
          </a:graphicData>
        </a:graphic>
      </p:graphicFrame>
    </p:spTree>
    <p:extLst>
      <p:ext uri="{BB962C8B-B14F-4D97-AF65-F5344CB8AC3E}">
        <p14:creationId xmlns:p14="http://schemas.microsoft.com/office/powerpoint/2010/main" val="2592438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138619">
            <a:off x="1590260" y="2796212"/>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3" name="Content Placeholder 2"/>
          <p:cNvSpPr>
            <a:spLocks noGrp="1"/>
          </p:cNvSpPr>
          <p:nvPr>
            <p:ph idx="1"/>
          </p:nvPr>
        </p:nvSpPr>
        <p:spPr>
          <a:xfrm>
            <a:off x="677334" y="808383"/>
            <a:ext cx="8596668" cy="5232979"/>
          </a:xfrm>
        </p:spPr>
        <p:txBody>
          <a:bodyPr>
            <a:normAutofit lnSpcReduction="10000"/>
          </a:bodyPr>
          <a:lstStyle/>
          <a:p>
            <a:r>
              <a:rPr lang="en-US" dirty="0"/>
              <a:t>Throws Exception: </a:t>
            </a:r>
          </a:p>
          <a:p>
            <a:pPr lvl="1"/>
            <a:r>
              <a:rPr lang="en-US" dirty="0"/>
              <a:t>If the attempted operation is not possible immediately, an exception is thrown.</a:t>
            </a:r>
          </a:p>
          <a:p>
            <a:r>
              <a:rPr lang="en-US" dirty="0"/>
              <a:t>Special Value: </a:t>
            </a:r>
          </a:p>
          <a:p>
            <a:pPr lvl="1"/>
            <a:r>
              <a:rPr lang="en-US" dirty="0"/>
              <a:t>If the attempted operation is not possible immediately, a special value is returned (often true / false).</a:t>
            </a:r>
          </a:p>
          <a:p>
            <a:r>
              <a:rPr lang="en-US" dirty="0"/>
              <a:t>Blocks: </a:t>
            </a:r>
          </a:p>
          <a:p>
            <a:pPr lvl="1"/>
            <a:r>
              <a:rPr lang="en-US" dirty="0"/>
              <a:t>If the attempted operation is not possible </a:t>
            </a:r>
            <a:r>
              <a:rPr lang="en-US" dirty="0" err="1"/>
              <a:t>immedidately</a:t>
            </a:r>
            <a:r>
              <a:rPr lang="en-US" dirty="0"/>
              <a:t>, the method call blocks until it is.</a:t>
            </a:r>
          </a:p>
          <a:p>
            <a:r>
              <a:rPr lang="en-US" dirty="0"/>
              <a:t>Times Out: </a:t>
            </a:r>
          </a:p>
          <a:p>
            <a:pPr lvl="1"/>
            <a:r>
              <a:rPr lang="en-US" dirty="0"/>
              <a:t>If the attempted operation is not possible </a:t>
            </a:r>
            <a:r>
              <a:rPr lang="en-US" dirty="0" err="1"/>
              <a:t>immedidately</a:t>
            </a:r>
            <a:r>
              <a:rPr lang="en-US" dirty="0"/>
              <a:t>, the method call blocks until it is, but waits no longer than the given timeout. Returns a special value telling whether the operation succeeded or not (typically true / false).</a:t>
            </a:r>
          </a:p>
          <a:p>
            <a:pPr lvl="1"/>
            <a:endParaRPr lang="en-US" dirty="0"/>
          </a:p>
          <a:p>
            <a:pPr lvl="1"/>
            <a:endParaRPr lang="en-US" dirty="0"/>
          </a:p>
          <a:p>
            <a:pPr marL="0" indent="0">
              <a:buNone/>
            </a:pPr>
            <a:r>
              <a:rPr lang="en-US" dirty="0">
                <a:solidFill>
                  <a:srgbClr val="FF0000"/>
                </a:solidFill>
              </a:rPr>
              <a:t>Note: It is not possible to insert null into a </a:t>
            </a:r>
            <a:r>
              <a:rPr lang="en-US" dirty="0" err="1">
                <a:solidFill>
                  <a:srgbClr val="FF0000"/>
                </a:solidFill>
              </a:rPr>
              <a:t>BlockingQueue</a:t>
            </a:r>
            <a:r>
              <a:rPr lang="en-US" dirty="0">
                <a:solidFill>
                  <a:srgbClr val="FF0000"/>
                </a:solidFill>
              </a:rPr>
              <a:t>. If you try to insert null, the </a:t>
            </a:r>
            <a:r>
              <a:rPr lang="en-US" dirty="0" err="1">
                <a:solidFill>
                  <a:srgbClr val="FF0000"/>
                </a:solidFill>
              </a:rPr>
              <a:t>BlockingQueue</a:t>
            </a:r>
            <a:r>
              <a:rPr lang="en-US" dirty="0">
                <a:solidFill>
                  <a:srgbClr val="FF0000"/>
                </a:solidFill>
              </a:rPr>
              <a:t> will throw a </a:t>
            </a:r>
            <a:r>
              <a:rPr lang="en-US" dirty="0" err="1">
                <a:solidFill>
                  <a:srgbClr val="FF0000"/>
                </a:solidFill>
              </a:rPr>
              <a:t>NullPointerException</a:t>
            </a:r>
            <a:r>
              <a:rPr lang="en-US" dirty="0">
                <a:solidFill>
                  <a:srgbClr val="FF0000"/>
                </a:solidFill>
              </a:rPr>
              <a:t>.</a:t>
            </a:r>
          </a:p>
        </p:txBody>
      </p:sp>
    </p:spTree>
    <p:extLst>
      <p:ext uri="{BB962C8B-B14F-4D97-AF65-F5344CB8AC3E}">
        <p14:creationId xmlns:p14="http://schemas.microsoft.com/office/powerpoint/2010/main" val="40974737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138619">
            <a:off x="1590260" y="2796212"/>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a:xfrm>
            <a:off x="677334" y="357812"/>
            <a:ext cx="8596668" cy="1320800"/>
          </a:xfrm>
        </p:spPr>
        <p:txBody>
          <a:bodyPr/>
          <a:lstStyle/>
          <a:p>
            <a:r>
              <a:rPr lang="en-US" dirty="0"/>
              <a:t>Blocking Queue Implementation Classes</a:t>
            </a:r>
          </a:p>
        </p:txBody>
      </p:sp>
      <p:sp>
        <p:nvSpPr>
          <p:cNvPr id="3" name="Content Placeholder 2"/>
          <p:cNvSpPr>
            <a:spLocks noGrp="1"/>
          </p:cNvSpPr>
          <p:nvPr>
            <p:ph idx="1"/>
          </p:nvPr>
        </p:nvSpPr>
        <p:spPr>
          <a:xfrm>
            <a:off x="677333" y="1033668"/>
            <a:ext cx="10534005" cy="5671931"/>
          </a:xfrm>
        </p:spPr>
        <p:txBody>
          <a:bodyPr>
            <a:normAutofit fontScale="85000" lnSpcReduction="10000"/>
          </a:bodyPr>
          <a:lstStyle/>
          <a:p>
            <a:r>
              <a:rPr lang="en-US" dirty="0" err="1"/>
              <a:t>ArrayBlockingQueue</a:t>
            </a:r>
            <a:endParaRPr lang="en-US" dirty="0"/>
          </a:p>
          <a:p>
            <a:pPr lvl="1"/>
            <a:r>
              <a:rPr lang="en-US" dirty="0" err="1"/>
              <a:t>ArrayBlockingQueue</a:t>
            </a:r>
            <a:r>
              <a:rPr lang="en-US" dirty="0"/>
              <a:t> is a bounded, blocking queue that stores the elements internally in an array. That it is bounded means that it cannot store unlimited amounts of elements. There is an upper bound on the number of elements it can store at the same time. You set the upper bound at instantiation time, and after that it cannot be changed.</a:t>
            </a:r>
          </a:p>
          <a:p>
            <a:r>
              <a:rPr lang="en-US" dirty="0" err="1"/>
              <a:t>DelayQueue</a:t>
            </a:r>
            <a:endParaRPr lang="en-US" dirty="0"/>
          </a:p>
          <a:p>
            <a:pPr lvl="1"/>
            <a:r>
              <a:rPr lang="en-US" dirty="0"/>
              <a:t>The </a:t>
            </a:r>
            <a:r>
              <a:rPr lang="en-US" dirty="0" err="1"/>
              <a:t>DelayQueue</a:t>
            </a:r>
            <a:r>
              <a:rPr lang="en-US" dirty="0"/>
              <a:t> blocks the elements internally until a certain delay has expired.</a:t>
            </a:r>
          </a:p>
          <a:p>
            <a:r>
              <a:rPr lang="en-US" dirty="0" err="1"/>
              <a:t>LinkedBlockingQueue</a:t>
            </a:r>
            <a:endParaRPr lang="en-US" dirty="0"/>
          </a:p>
          <a:p>
            <a:pPr lvl="1"/>
            <a:r>
              <a:rPr lang="en-US" dirty="0"/>
              <a:t>The </a:t>
            </a:r>
            <a:r>
              <a:rPr lang="en-US" dirty="0" err="1"/>
              <a:t>LinkedBlockingQueue</a:t>
            </a:r>
            <a:r>
              <a:rPr lang="en-US" dirty="0"/>
              <a:t> keeps the elements internally in a linked structure (linked nodes). This linked structure can optionally have an upper bound if desired. If no upper bound is specified, </a:t>
            </a:r>
            <a:r>
              <a:rPr lang="en-US" dirty="0" err="1"/>
              <a:t>Integer.MAX_VALUE</a:t>
            </a:r>
            <a:r>
              <a:rPr lang="en-US" dirty="0"/>
              <a:t> is used as the upper bound.</a:t>
            </a:r>
          </a:p>
          <a:p>
            <a:pPr lvl="1"/>
            <a:r>
              <a:rPr lang="en-US" dirty="0"/>
              <a:t>The </a:t>
            </a:r>
            <a:r>
              <a:rPr lang="en-US" dirty="0" err="1"/>
              <a:t>LinkedBlockingQueue</a:t>
            </a:r>
            <a:r>
              <a:rPr lang="en-US" dirty="0"/>
              <a:t> stores the elements internally in FIFO (First In, First Out) order. The head of the queue is the element which has been in queue the longest time, and the tail of the queue is the element which has been in the queue the shortest time.</a:t>
            </a:r>
          </a:p>
          <a:p>
            <a:r>
              <a:rPr lang="en-US" dirty="0" err="1"/>
              <a:t>PriorityBlockingQueue</a:t>
            </a:r>
            <a:endParaRPr lang="en-US" dirty="0"/>
          </a:p>
          <a:p>
            <a:pPr lvl="1"/>
            <a:r>
              <a:rPr lang="en-US" dirty="0"/>
              <a:t>The </a:t>
            </a:r>
            <a:r>
              <a:rPr lang="en-US" dirty="0" err="1"/>
              <a:t>PriorityBlockingQueue</a:t>
            </a:r>
            <a:r>
              <a:rPr lang="en-US" dirty="0"/>
              <a:t> is an unbounded concurrent queue.</a:t>
            </a:r>
          </a:p>
          <a:p>
            <a:pPr lvl="1"/>
            <a:r>
              <a:rPr lang="en-US" dirty="0"/>
              <a:t>All elements inserted into the </a:t>
            </a:r>
            <a:r>
              <a:rPr lang="en-US" dirty="0" err="1"/>
              <a:t>PriorityBlockingQueue</a:t>
            </a:r>
            <a:r>
              <a:rPr lang="en-US" dirty="0"/>
              <a:t> must implement the </a:t>
            </a:r>
            <a:r>
              <a:rPr lang="en-US" dirty="0" err="1"/>
              <a:t>java.lang.Comparable</a:t>
            </a:r>
            <a:r>
              <a:rPr lang="en-US" dirty="0"/>
              <a:t> interface. The elements thus order themselves according to whatever priority you decide in your Comparable implementation.</a:t>
            </a:r>
          </a:p>
          <a:p>
            <a:r>
              <a:rPr lang="en-US" dirty="0" err="1"/>
              <a:t>SynchronousQueue</a:t>
            </a:r>
            <a:endParaRPr lang="en-US" dirty="0"/>
          </a:p>
          <a:p>
            <a:pPr lvl="1"/>
            <a:r>
              <a:rPr lang="en-US" dirty="0"/>
              <a:t>The </a:t>
            </a:r>
            <a:r>
              <a:rPr lang="en-US" dirty="0" err="1"/>
              <a:t>SynchronousQueue</a:t>
            </a:r>
            <a:r>
              <a:rPr lang="en-US" dirty="0"/>
              <a:t> is a queue that can only contain a single element internally. A thread </a:t>
            </a:r>
            <a:r>
              <a:rPr lang="en-US" dirty="0" err="1"/>
              <a:t>inseting</a:t>
            </a:r>
            <a:r>
              <a:rPr lang="en-US" dirty="0"/>
              <a:t> an element into the queue is blocked until another thread takes that element from the queue. Likewise, if a thread tries to take an element and no element is currently present, that thread is blocked until a thread insert an element into the queue.</a:t>
            </a:r>
          </a:p>
          <a:p>
            <a:endParaRPr lang="en-US" dirty="0"/>
          </a:p>
        </p:txBody>
      </p:sp>
    </p:spTree>
    <p:extLst>
      <p:ext uri="{BB962C8B-B14F-4D97-AF65-F5344CB8AC3E}">
        <p14:creationId xmlns:p14="http://schemas.microsoft.com/office/powerpoint/2010/main" val="3890027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362037">
            <a:off x="1895060" y="2345640"/>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a:xfrm>
            <a:off x="677334" y="609600"/>
            <a:ext cx="8596668" cy="728870"/>
          </a:xfrm>
        </p:spPr>
        <p:txBody>
          <a:bodyPr/>
          <a:lstStyle/>
          <a:p>
            <a:r>
              <a:rPr lang="en-US" dirty="0" err="1"/>
              <a:t>ConcurrentHashMap</a:t>
            </a:r>
            <a:endParaRPr lang="en-US" dirty="0"/>
          </a:p>
        </p:txBody>
      </p:sp>
      <p:sp>
        <p:nvSpPr>
          <p:cNvPr id="3" name="Content Placeholder 2"/>
          <p:cNvSpPr>
            <a:spLocks noGrp="1"/>
          </p:cNvSpPr>
          <p:nvPr>
            <p:ph idx="1"/>
          </p:nvPr>
        </p:nvSpPr>
        <p:spPr>
          <a:xfrm>
            <a:off x="677334" y="1431235"/>
            <a:ext cx="8596668" cy="4610127"/>
          </a:xfrm>
        </p:spPr>
        <p:txBody>
          <a:bodyPr/>
          <a:lstStyle/>
          <a:p>
            <a:r>
              <a:rPr lang="en-US" dirty="0"/>
              <a:t>You should use </a:t>
            </a:r>
            <a:r>
              <a:rPr lang="en-US" dirty="0" err="1"/>
              <a:t>ConcurrentHashMap</a:t>
            </a:r>
            <a:r>
              <a:rPr lang="en-US" dirty="0"/>
              <a:t> when you need very high concurrency in your project.</a:t>
            </a:r>
          </a:p>
          <a:p>
            <a:r>
              <a:rPr lang="en-US" dirty="0"/>
              <a:t>It is thread safe without synchronizing the whole map.</a:t>
            </a:r>
          </a:p>
          <a:p>
            <a:r>
              <a:rPr lang="en-US" dirty="0"/>
              <a:t>Reads can happen very fast while write is done with a lock.</a:t>
            </a:r>
          </a:p>
          <a:p>
            <a:r>
              <a:rPr lang="en-US" dirty="0"/>
              <a:t>There is no locking at the object level.</a:t>
            </a:r>
          </a:p>
          <a:p>
            <a:r>
              <a:rPr lang="en-US" dirty="0"/>
              <a:t>The locking is at a much finer granularity at a </a:t>
            </a:r>
            <a:r>
              <a:rPr lang="en-US" dirty="0" err="1"/>
              <a:t>hashmap</a:t>
            </a:r>
            <a:r>
              <a:rPr lang="en-US" dirty="0"/>
              <a:t> bucket level.</a:t>
            </a:r>
          </a:p>
          <a:p>
            <a:r>
              <a:rPr lang="en-US" dirty="0" err="1"/>
              <a:t>ConcurrentHashMap</a:t>
            </a:r>
            <a:r>
              <a:rPr lang="en-US" dirty="0"/>
              <a:t> doesn’t throw a </a:t>
            </a:r>
            <a:r>
              <a:rPr lang="en-US" dirty="0" err="1"/>
              <a:t>ConcurrentModificationException</a:t>
            </a:r>
            <a:r>
              <a:rPr lang="en-US" dirty="0"/>
              <a:t> if one thread tries to modify it while another is iterating over it.</a:t>
            </a:r>
          </a:p>
          <a:p>
            <a:r>
              <a:rPr lang="en-US" dirty="0" err="1"/>
              <a:t>ConcurrentHashMap</a:t>
            </a:r>
            <a:r>
              <a:rPr lang="en-US" dirty="0"/>
              <a:t> uses multitude of locks.</a:t>
            </a:r>
          </a:p>
        </p:txBody>
      </p:sp>
    </p:spTree>
    <p:extLst>
      <p:ext uri="{BB962C8B-B14F-4D97-AF65-F5344CB8AC3E}">
        <p14:creationId xmlns:p14="http://schemas.microsoft.com/office/powerpoint/2010/main" val="2817853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2438398" y="2663687"/>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00354" name="Rectangle 2"/>
          <p:cNvSpPr>
            <a:spLocks noGrp="1" noChangeArrowheads="1"/>
          </p:cNvSpPr>
          <p:nvPr>
            <p:ph type="title"/>
          </p:nvPr>
        </p:nvSpPr>
        <p:spPr>
          <a:xfrm>
            <a:off x="1905000" y="0"/>
            <a:ext cx="8229600" cy="838200"/>
          </a:xfrm>
        </p:spPr>
        <p:txBody>
          <a:bodyPr/>
          <a:lstStyle/>
          <a:p>
            <a:pPr eaLnBrk="1" hangingPunct="1"/>
            <a:r>
              <a:rPr lang="en-US" altLang="en-US" sz="2000"/>
              <a:t>Instantiate a thread</a:t>
            </a:r>
          </a:p>
        </p:txBody>
      </p:sp>
      <p:sp>
        <p:nvSpPr>
          <p:cNvPr id="100355" name="Rectangle 3"/>
          <p:cNvSpPr>
            <a:spLocks noGrp="1" noChangeArrowheads="1"/>
          </p:cNvSpPr>
          <p:nvPr>
            <p:ph idx="1"/>
          </p:nvPr>
        </p:nvSpPr>
        <p:spPr>
          <a:xfrm>
            <a:off x="1981200" y="1066801"/>
            <a:ext cx="8229600" cy="5059363"/>
          </a:xfrm>
        </p:spPr>
        <p:txBody>
          <a:bodyPr/>
          <a:lstStyle/>
          <a:p>
            <a:pPr eaLnBrk="1" hangingPunct="1">
              <a:lnSpc>
                <a:spcPct val="80000"/>
              </a:lnSpc>
            </a:pPr>
            <a:r>
              <a:rPr lang="en-US" altLang="en-US" sz="1800" dirty="0"/>
              <a:t>Extend the </a:t>
            </a:r>
            <a:r>
              <a:rPr lang="en-US" altLang="en-US" sz="1800" dirty="0" err="1"/>
              <a:t>java.lang.Thread</a:t>
            </a:r>
            <a:r>
              <a:rPr lang="en-US" altLang="en-US" sz="1800" dirty="0"/>
              <a:t> class</a:t>
            </a:r>
          </a:p>
          <a:p>
            <a:pPr eaLnBrk="1" hangingPunct="1">
              <a:lnSpc>
                <a:spcPct val="80000"/>
              </a:lnSpc>
            </a:pPr>
            <a:endParaRPr lang="en-US" altLang="en-US" sz="1800" dirty="0"/>
          </a:p>
          <a:p>
            <a:pPr lvl="1" eaLnBrk="1" hangingPunct="1">
              <a:lnSpc>
                <a:spcPct val="80000"/>
              </a:lnSpc>
            </a:pPr>
            <a:r>
              <a:rPr lang="en-US" altLang="en-US" sz="1800" dirty="0"/>
              <a:t>Extend Thread  when you have a more specialized version of a thread class. </a:t>
            </a:r>
          </a:p>
          <a:p>
            <a:pPr lvl="1" eaLnBrk="1" hangingPunct="1">
              <a:lnSpc>
                <a:spcPct val="80000"/>
              </a:lnSpc>
            </a:pPr>
            <a:endParaRPr lang="en-US" altLang="en-US" sz="1800" dirty="0"/>
          </a:p>
          <a:p>
            <a:pPr lvl="1" eaLnBrk="1" hangingPunct="1">
              <a:lnSpc>
                <a:spcPct val="80000"/>
              </a:lnSpc>
            </a:pPr>
            <a:r>
              <a:rPr lang="en-US" altLang="en-US" sz="1800" dirty="0"/>
              <a:t>The limitation with this approach is that if you extend Thread, </a:t>
            </a:r>
            <a:r>
              <a:rPr lang="en-US" altLang="en-US" sz="1800" i="1" dirty="0"/>
              <a:t>you can’t extend anything else</a:t>
            </a:r>
            <a:r>
              <a:rPr lang="en-US" altLang="en-US" sz="1800" dirty="0"/>
              <a:t>. </a:t>
            </a:r>
          </a:p>
          <a:p>
            <a:pPr eaLnBrk="1" hangingPunct="1">
              <a:lnSpc>
                <a:spcPct val="80000"/>
              </a:lnSpc>
            </a:pPr>
            <a:endParaRPr lang="en-US" altLang="en-US" sz="1800" dirty="0"/>
          </a:p>
          <a:p>
            <a:pPr eaLnBrk="1" hangingPunct="1">
              <a:lnSpc>
                <a:spcPct val="80000"/>
              </a:lnSpc>
            </a:pPr>
            <a:endParaRPr lang="en-US" altLang="en-US" sz="1800" dirty="0"/>
          </a:p>
          <a:p>
            <a:pPr eaLnBrk="1" hangingPunct="1">
              <a:lnSpc>
                <a:spcPct val="80000"/>
              </a:lnSpc>
            </a:pPr>
            <a:r>
              <a:rPr lang="en-US" altLang="en-US" sz="1800" dirty="0"/>
              <a:t>Implement the Runnable interface</a:t>
            </a:r>
          </a:p>
          <a:p>
            <a:pPr eaLnBrk="1" hangingPunct="1">
              <a:lnSpc>
                <a:spcPct val="80000"/>
              </a:lnSpc>
            </a:pPr>
            <a:endParaRPr lang="en-US" altLang="en-US" sz="1800" dirty="0"/>
          </a:p>
          <a:p>
            <a:pPr lvl="1" eaLnBrk="1" hangingPunct="1">
              <a:lnSpc>
                <a:spcPct val="80000"/>
              </a:lnSpc>
            </a:pPr>
            <a:r>
              <a:rPr lang="en-US" altLang="en-US" sz="1800" dirty="0"/>
              <a:t>design a class that implements the Runnable interface, leaves your class free to extend from some </a:t>
            </a:r>
            <a:r>
              <a:rPr lang="en-US" altLang="en-US" sz="1800" i="1" dirty="0"/>
              <a:t>other </a:t>
            </a:r>
            <a:r>
              <a:rPr lang="en-US" altLang="en-US" sz="1800" dirty="0"/>
              <a:t>class.</a:t>
            </a:r>
          </a:p>
          <a:p>
            <a:pPr eaLnBrk="1" hangingPunct="1">
              <a:lnSpc>
                <a:spcPct val="80000"/>
              </a:lnSpc>
            </a:pPr>
            <a:endParaRPr lang="en-US" altLang="en-US" sz="1800" dirty="0"/>
          </a:p>
        </p:txBody>
      </p:sp>
    </p:spTree>
    <p:extLst>
      <p:ext uri="{BB962C8B-B14F-4D97-AF65-F5344CB8AC3E}">
        <p14:creationId xmlns:p14="http://schemas.microsoft.com/office/powerpoint/2010/main" val="263403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01378" name="Rectangle 2"/>
          <p:cNvSpPr>
            <a:spLocks noGrp="1" noChangeArrowheads="1"/>
          </p:cNvSpPr>
          <p:nvPr>
            <p:ph type="title"/>
          </p:nvPr>
        </p:nvSpPr>
        <p:spPr>
          <a:xfrm>
            <a:off x="1981200" y="274639"/>
            <a:ext cx="8229600" cy="142875"/>
          </a:xfrm>
        </p:spPr>
        <p:txBody>
          <a:bodyPr>
            <a:normAutofit fontScale="90000"/>
          </a:bodyPr>
          <a:lstStyle/>
          <a:p>
            <a:pPr eaLnBrk="1" hangingPunct="1"/>
            <a:r>
              <a:rPr lang="en-US" altLang="en-US" sz="1800"/>
              <a:t>Extend the java.lang.Thread class</a:t>
            </a:r>
          </a:p>
        </p:txBody>
      </p:sp>
      <p:sp>
        <p:nvSpPr>
          <p:cNvPr id="101379" name="Rectangle 3"/>
          <p:cNvSpPr>
            <a:spLocks noGrp="1" noChangeArrowheads="1"/>
          </p:cNvSpPr>
          <p:nvPr>
            <p:ph idx="1"/>
          </p:nvPr>
        </p:nvSpPr>
        <p:spPr>
          <a:xfrm>
            <a:off x="1981200" y="990601"/>
            <a:ext cx="8229600" cy="5135563"/>
          </a:xfrm>
        </p:spPr>
        <p:txBody>
          <a:bodyPr>
            <a:normAutofit fontScale="92500" lnSpcReduction="20000"/>
          </a:bodyPr>
          <a:lstStyle/>
          <a:p>
            <a:pPr eaLnBrk="1" hangingPunct="1"/>
            <a:r>
              <a:rPr lang="en-US" altLang="en-US" sz="1800" dirty="0"/>
              <a:t>To define code to run in a separate thread</a:t>
            </a:r>
          </a:p>
          <a:p>
            <a:pPr lvl="1" eaLnBrk="1" hangingPunct="1">
              <a:buFontTx/>
              <a:buNone/>
            </a:pPr>
            <a:r>
              <a:rPr lang="en-US" altLang="en-US" sz="1800" dirty="0"/>
              <a:t> </a:t>
            </a:r>
          </a:p>
          <a:p>
            <a:pPr lvl="1" eaLnBrk="1" hangingPunct="1"/>
            <a:r>
              <a:rPr lang="en-US" altLang="en-US" sz="1800" dirty="0"/>
              <a:t>Extend the Thread class.</a:t>
            </a:r>
          </a:p>
          <a:p>
            <a:pPr lvl="1" eaLnBrk="1" hangingPunct="1"/>
            <a:r>
              <a:rPr lang="en-US" altLang="en-US" sz="1800" dirty="0"/>
              <a:t> Override the run() method.</a:t>
            </a:r>
          </a:p>
          <a:p>
            <a:pPr eaLnBrk="1" hangingPunct="1"/>
            <a:endParaRPr lang="en-US" altLang="en-US" sz="1800" dirty="0"/>
          </a:p>
          <a:p>
            <a:pPr lvl="1" eaLnBrk="1" hangingPunct="1">
              <a:buFontTx/>
              <a:buNone/>
            </a:pPr>
            <a:r>
              <a:rPr lang="en-US" altLang="en-US" sz="1800" dirty="0">
                <a:latin typeface="Courier New" panose="02070309020205020404" pitchFamily="49" charset="0"/>
              </a:rPr>
              <a:t>class </a:t>
            </a:r>
            <a:r>
              <a:rPr lang="en-US" altLang="en-US" sz="1800" dirty="0" err="1">
                <a:latin typeface="Courier New" panose="02070309020205020404" pitchFamily="49" charset="0"/>
              </a:rPr>
              <a:t>MyThread</a:t>
            </a:r>
            <a:r>
              <a:rPr lang="en-US" altLang="en-US" sz="1800" dirty="0">
                <a:latin typeface="Courier New" panose="02070309020205020404" pitchFamily="49" charset="0"/>
              </a:rPr>
              <a:t> extends Thread {</a:t>
            </a:r>
          </a:p>
          <a:p>
            <a:pPr lvl="1" eaLnBrk="1" hangingPunct="1">
              <a:buFontTx/>
              <a:buNone/>
            </a:pPr>
            <a:r>
              <a:rPr lang="en-US" altLang="en-US" sz="1800" dirty="0">
                <a:latin typeface="Courier New" panose="02070309020205020404" pitchFamily="49" charset="0"/>
              </a:rPr>
              <a:t>public void run() {</a:t>
            </a:r>
          </a:p>
          <a:p>
            <a:pPr lvl="1" eaLnBrk="1" hangingPunct="1">
              <a:buFontTx/>
              <a:buNone/>
            </a:pPr>
            <a:r>
              <a:rPr lang="en-US" altLang="en-US" sz="1800" dirty="0" err="1">
                <a:latin typeface="Courier New" panose="02070309020205020404" pitchFamily="49" charset="0"/>
              </a:rPr>
              <a:t>System.out.println</a:t>
            </a:r>
            <a:r>
              <a:rPr lang="en-US" altLang="en-US" sz="1800" dirty="0">
                <a:latin typeface="Courier New" panose="02070309020205020404" pitchFamily="49" charset="0"/>
              </a:rPr>
              <a:t>(“Starting My Thread");</a:t>
            </a:r>
          </a:p>
          <a:p>
            <a:pPr lvl="1" eaLnBrk="1" hangingPunct="1">
              <a:buFontTx/>
              <a:buNone/>
            </a:pPr>
            <a:r>
              <a:rPr lang="en-US" altLang="en-US" sz="1800" dirty="0">
                <a:latin typeface="Courier New" panose="02070309020205020404" pitchFamily="49" charset="0"/>
              </a:rPr>
              <a:t>}</a:t>
            </a:r>
          </a:p>
          <a:p>
            <a:pPr lvl="1" eaLnBrk="1" hangingPunct="1">
              <a:buFontTx/>
              <a:buNone/>
            </a:pPr>
            <a:r>
              <a:rPr lang="en-US" altLang="en-US" sz="1800" dirty="0">
                <a:latin typeface="Courier New" panose="02070309020205020404" pitchFamily="49" charset="0"/>
              </a:rPr>
              <a:t>}</a:t>
            </a:r>
          </a:p>
          <a:p>
            <a:pPr eaLnBrk="1" hangingPunct="1">
              <a:lnSpc>
                <a:spcPct val="80000"/>
              </a:lnSpc>
              <a:buFontTx/>
              <a:buNone/>
            </a:pPr>
            <a:r>
              <a:rPr lang="en-US" altLang="en-US" sz="1800" dirty="0">
                <a:latin typeface="Courier New" panose="02070309020205020404" pitchFamily="49" charset="0"/>
              </a:rPr>
              <a:t>public class Example_1 {</a:t>
            </a:r>
          </a:p>
          <a:p>
            <a:pPr eaLnBrk="1" hangingPunct="1">
              <a:lnSpc>
                <a:spcPct val="80000"/>
              </a:lnSpc>
              <a:buFontTx/>
              <a:buNone/>
            </a:pPr>
            <a:r>
              <a:rPr lang="en-US" altLang="en-US" sz="1800" dirty="0">
                <a:latin typeface="Courier New" panose="02070309020205020404" pitchFamily="49" charset="0"/>
              </a:rPr>
              <a:t>	public static void main (String </a:t>
            </a:r>
            <a:r>
              <a:rPr lang="en-US" altLang="en-US" sz="1800" dirty="0" err="1">
                <a:latin typeface="Courier New" panose="02070309020205020404" pitchFamily="49" charset="0"/>
              </a:rPr>
              <a:t>args</a:t>
            </a:r>
            <a:r>
              <a:rPr lang="en-US" altLang="en-US" sz="1800" dirty="0">
                <a:latin typeface="Courier New" panose="02070309020205020404" pitchFamily="49" charset="0"/>
              </a:rPr>
              <a:t>[]) {</a:t>
            </a:r>
          </a:p>
          <a:p>
            <a:pPr eaLnBrk="1" hangingPunct="1">
              <a:lnSpc>
                <a:spcPct val="80000"/>
              </a:lnSpc>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MyThread</a:t>
            </a:r>
            <a:r>
              <a:rPr lang="en-US" altLang="en-US" sz="1800" dirty="0">
                <a:latin typeface="Courier New" panose="02070309020205020404" pitchFamily="49" charset="0"/>
              </a:rPr>
              <a:t> mt1=new </a:t>
            </a:r>
            <a:r>
              <a:rPr lang="en-US" altLang="en-US" sz="1800" dirty="0" err="1">
                <a:latin typeface="Courier New" panose="02070309020205020404" pitchFamily="49" charset="0"/>
              </a:rPr>
              <a:t>MyThread</a:t>
            </a:r>
            <a:r>
              <a:rPr lang="en-US" altLang="en-US" sz="1800" dirty="0">
                <a:latin typeface="Courier New" panose="02070309020205020404" pitchFamily="49" charset="0"/>
              </a:rPr>
              <a:t>();</a:t>
            </a:r>
          </a:p>
          <a:p>
            <a:pPr eaLnBrk="1" hangingPunct="1">
              <a:lnSpc>
                <a:spcPct val="80000"/>
              </a:lnSpc>
              <a:buFontTx/>
              <a:buNone/>
            </a:pPr>
            <a:r>
              <a:rPr lang="en-US" altLang="en-US" sz="1800" dirty="0">
                <a:latin typeface="Courier New" panose="02070309020205020404" pitchFamily="49" charset="0"/>
              </a:rPr>
              <a:t>		mt1.start();</a:t>
            </a:r>
          </a:p>
          <a:p>
            <a:pPr eaLnBrk="1" hangingPunct="1">
              <a:lnSpc>
                <a:spcPct val="80000"/>
              </a:lnSpc>
              <a:buFontTx/>
              <a:buNone/>
            </a:pPr>
            <a:r>
              <a:rPr lang="en-US" altLang="en-US" sz="1800" dirty="0">
                <a:latin typeface="Courier New" panose="02070309020205020404" pitchFamily="49" charset="0"/>
              </a:rPr>
              <a:t>		}</a:t>
            </a:r>
          </a:p>
          <a:p>
            <a:pPr eaLnBrk="1" hangingPunct="1">
              <a:lnSpc>
                <a:spcPct val="80000"/>
              </a:lnSpc>
              <a:buFontTx/>
              <a:buNone/>
            </a:pPr>
            <a:r>
              <a:rPr lang="en-US" altLang="en-US" sz="1800" dirty="0">
                <a:latin typeface="Courier New" panose="02070309020205020404" pitchFamily="49" charset="0"/>
              </a:rPr>
              <a:t>}</a:t>
            </a:r>
          </a:p>
          <a:p>
            <a:pPr lvl="1" eaLnBrk="1" hangingPunct="1">
              <a:buFontTx/>
              <a:buNone/>
            </a:pPr>
            <a:endParaRPr lang="en-US" altLang="en-US" sz="1800" dirty="0">
              <a:latin typeface="Courier New" panose="02070309020205020404" pitchFamily="49" charset="0"/>
            </a:endParaRPr>
          </a:p>
          <a:p>
            <a:pPr eaLnBrk="1" hangingPunct="1">
              <a:buFontTx/>
              <a:buNone/>
            </a:pPr>
            <a:endParaRPr lang="en-US" altLang="en-US" sz="1800" dirty="0"/>
          </a:p>
        </p:txBody>
      </p:sp>
    </p:spTree>
    <p:extLst>
      <p:ext uri="{BB962C8B-B14F-4D97-AF65-F5344CB8AC3E}">
        <p14:creationId xmlns:p14="http://schemas.microsoft.com/office/powerpoint/2010/main" val="2211345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02402" name="Rectangle 2"/>
          <p:cNvSpPr>
            <a:spLocks noGrp="1" noChangeArrowheads="1"/>
          </p:cNvSpPr>
          <p:nvPr>
            <p:ph type="title"/>
          </p:nvPr>
        </p:nvSpPr>
        <p:spPr>
          <a:xfrm>
            <a:off x="1981200" y="274638"/>
            <a:ext cx="8229600" cy="209550"/>
          </a:xfrm>
        </p:spPr>
        <p:txBody>
          <a:bodyPr>
            <a:normAutofit fontScale="90000"/>
          </a:bodyPr>
          <a:lstStyle/>
          <a:p>
            <a:pPr eaLnBrk="1" hangingPunct="1"/>
            <a:r>
              <a:rPr lang="en-US" altLang="en-US" sz="2000"/>
              <a:t>Implementing java.lang.Runnable</a:t>
            </a:r>
            <a:br>
              <a:rPr lang="en-US" altLang="en-US" sz="2000"/>
            </a:br>
            <a:endParaRPr lang="en-US" altLang="en-US" sz="2000"/>
          </a:p>
        </p:txBody>
      </p:sp>
      <p:sp>
        <p:nvSpPr>
          <p:cNvPr id="102403" name="Rectangle 3"/>
          <p:cNvSpPr>
            <a:spLocks noGrp="1" noChangeArrowheads="1"/>
          </p:cNvSpPr>
          <p:nvPr>
            <p:ph idx="1"/>
          </p:nvPr>
        </p:nvSpPr>
        <p:spPr>
          <a:xfrm>
            <a:off x="1981200" y="762001"/>
            <a:ext cx="8229600" cy="5364163"/>
          </a:xfrm>
        </p:spPr>
        <p:txBody>
          <a:bodyPr>
            <a:normAutofit fontScale="92500" lnSpcReduction="20000"/>
          </a:bodyPr>
          <a:lstStyle/>
          <a:p>
            <a:pPr eaLnBrk="1" hangingPunct="1">
              <a:lnSpc>
                <a:spcPct val="90000"/>
              </a:lnSpc>
            </a:pPr>
            <a:r>
              <a:rPr lang="en-US" altLang="en-US" sz="1800"/>
              <a:t>Implementing the Runnable interface gives a way to extend from any class but still define behavior that will be run by a separate thread.</a:t>
            </a:r>
          </a:p>
          <a:p>
            <a:pPr eaLnBrk="1" hangingPunct="1">
              <a:lnSpc>
                <a:spcPct val="90000"/>
              </a:lnSpc>
              <a:buFontTx/>
              <a:buNone/>
            </a:pPr>
            <a:endParaRPr lang="en-US" altLang="en-US" sz="1800"/>
          </a:p>
          <a:p>
            <a:pPr eaLnBrk="1" hangingPunct="1">
              <a:lnSpc>
                <a:spcPct val="90000"/>
              </a:lnSpc>
              <a:buFontTx/>
              <a:buNone/>
            </a:pPr>
            <a:r>
              <a:rPr lang="en-US" altLang="en-US" sz="1800">
                <a:latin typeface="Courier New" panose="02070309020205020404" pitchFamily="49" charset="0"/>
              </a:rPr>
              <a:t>class ExRunnable implements Runnable {</a:t>
            </a:r>
          </a:p>
          <a:p>
            <a:pPr eaLnBrk="1" hangingPunct="1">
              <a:lnSpc>
                <a:spcPct val="90000"/>
              </a:lnSpc>
              <a:buFontTx/>
              <a:buNone/>
            </a:pPr>
            <a:r>
              <a:rPr lang="en-US" altLang="en-US" sz="1800">
                <a:latin typeface="Courier New" panose="02070309020205020404" pitchFamily="49" charset="0"/>
              </a:rPr>
              <a:t>public void run() {</a:t>
            </a:r>
          </a:p>
          <a:p>
            <a:pPr eaLnBrk="1" hangingPunct="1">
              <a:lnSpc>
                <a:spcPct val="90000"/>
              </a:lnSpc>
              <a:buFontTx/>
              <a:buNone/>
            </a:pPr>
            <a:r>
              <a:rPr lang="en-US" altLang="en-US" sz="1800">
                <a:latin typeface="Courier New" panose="02070309020205020404" pitchFamily="49" charset="0"/>
              </a:rPr>
              <a:t>System.out.println("Important job running in MyRunnable");</a:t>
            </a:r>
          </a:p>
          <a:p>
            <a:pPr eaLnBrk="1" hangingPunct="1">
              <a:lnSpc>
                <a:spcPct val="90000"/>
              </a:lnSpc>
              <a:buFontTx/>
              <a:buNone/>
            </a:pPr>
            <a:r>
              <a:rPr lang="en-US" altLang="en-US" sz="1800">
                <a:latin typeface="Courier New" panose="02070309020205020404" pitchFamily="49" charset="0"/>
              </a:rPr>
              <a:t>}</a:t>
            </a:r>
          </a:p>
          <a:p>
            <a:pPr eaLnBrk="1" hangingPunct="1">
              <a:lnSpc>
                <a:spcPct val="90000"/>
              </a:lnSpc>
              <a:buFontTx/>
              <a:buNone/>
            </a:pPr>
            <a:r>
              <a:rPr lang="en-US" altLang="en-US" sz="1800">
                <a:latin typeface="Courier New" panose="02070309020205020404" pitchFamily="49" charset="0"/>
              </a:rPr>
              <a:t>}</a:t>
            </a:r>
          </a:p>
          <a:p>
            <a:pPr eaLnBrk="1" hangingPunct="1">
              <a:lnSpc>
                <a:spcPct val="90000"/>
              </a:lnSpc>
              <a:buFontTx/>
              <a:buNone/>
            </a:pPr>
            <a:r>
              <a:rPr lang="en-US" altLang="en-US" sz="1800">
                <a:latin typeface="Courier New" panose="02070309020205020404" pitchFamily="49" charset="0"/>
              </a:rPr>
              <a:t>public class Example_3 {</a:t>
            </a:r>
          </a:p>
          <a:p>
            <a:pPr eaLnBrk="1" hangingPunct="1">
              <a:lnSpc>
                <a:spcPct val="90000"/>
              </a:lnSpc>
              <a:buFontTx/>
              <a:buNone/>
            </a:pPr>
            <a:r>
              <a:rPr lang="en-US" altLang="en-US" sz="1800">
                <a:latin typeface="Courier New" panose="02070309020205020404" pitchFamily="49" charset="0"/>
              </a:rPr>
              <a:t>public static void main (String [] args) {</a:t>
            </a:r>
          </a:p>
          <a:p>
            <a:pPr eaLnBrk="1" hangingPunct="1">
              <a:lnSpc>
                <a:spcPct val="90000"/>
              </a:lnSpc>
              <a:buFontTx/>
              <a:buNone/>
            </a:pPr>
            <a:r>
              <a:rPr lang="en-US" altLang="en-US" sz="1800">
                <a:latin typeface="Courier New" panose="02070309020205020404" pitchFamily="49" charset="0"/>
              </a:rPr>
              <a:t>ExRunnable r = new ExRunnable();</a:t>
            </a:r>
          </a:p>
          <a:p>
            <a:pPr eaLnBrk="1" hangingPunct="1">
              <a:lnSpc>
                <a:spcPct val="90000"/>
              </a:lnSpc>
              <a:buFontTx/>
              <a:buNone/>
            </a:pPr>
            <a:r>
              <a:rPr lang="en-US" altLang="en-US" sz="1800">
                <a:latin typeface="Courier New" panose="02070309020205020404" pitchFamily="49" charset="0"/>
              </a:rPr>
              <a:t>Thread t = new Thread(r);</a:t>
            </a:r>
          </a:p>
          <a:p>
            <a:pPr eaLnBrk="1" hangingPunct="1">
              <a:lnSpc>
                <a:spcPct val="90000"/>
              </a:lnSpc>
              <a:buFontTx/>
              <a:buNone/>
            </a:pPr>
            <a:r>
              <a:rPr lang="en-US" altLang="en-US" sz="1800">
                <a:latin typeface="Courier New" panose="02070309020205020404" pitchFamily="49" charset="0"/>
              </a:rPr>
              <a:t>t.start();</a:t>
            </a:r>
          </a:p>
          <a:p>
            <a:pPr eaLnBrk="1" hangingPunct="1">
              <a:lnSpc>
                <a:spcPct val="90000"/>
              </a:lnSpc>
              <a:buFontTx/>
              <a:buNone/>
            </a:pPr>
            <a:r>
              <a:rPr lang="en-US" altLang="en-US" sz="1800">
                <a:latin typeface="Courier New" panose="02070309020205020404" pitchFamily="49" charset="0"/>
              </a:rPr>
              <a:t>}</a:t>
            </a:r>
          </a:p>
          <a:p>
            <a:pPr eaLnBrk="1" hangingPunct="1">
              <a:lnSpc>
                <a:spcPct val="90000"/>
              </a:lnSpc>
            </a:pPr>
            <a:r>
              <a:rPr lang="en-US" altLang="en-US" sz="1800"/>
              <a:t>Instantiate  Runnable class and get  an instance of thread -  </a:t>
            </a:r>
            <a:r>
              <a:rPr lang="en-US" altLang="en-US" sz="1800" i="1"/>
              <a:t>give it  the job</a:t>
            </a:r>
            <a:endParaRPr lang="en-US" altLang="en-US" sz="1800"/>
          </a:p>
          <a:p>
            <a:pPr eaLnBrk="1" hangingPunct="1">
              <a:lnSpc>
                <a:spcPct val="90000"/>
              </a:lnSpc>
            </a:pPr>
            <a:r>
              <a:rPr lang="en-US" altLang="en-US" sz="1800"/>
              <a:t>Thread class for the </a:t>
            </a:r>
            <a:r>
              <a:rPr lang="en-US" altLang="en-US" sz="1800" i="1"/>
              <a:t>thread-specific </a:t>
            </a:r>
            <a:r>
              <a:rPr lang="en-US" altLang="en-US" sz="1800"/>
              <a:t>code </a:t>
            </a:r>
          </a:p>
          <a:p>
            <a:pPr eaLnBrk="1" hangingPunct="1">
              <a:lnSpc>
                <a:spcPct val="90000"/>
              </a:lnSpc>
            </a:pPr>
            <a:r>
              <a:rPr lang="en-US" altLang="en-US" sz="1800">
                <a:latin typeface="AGaramond-Regular" charset="0"/>
              </a:rPr>
              <a:t>Thread objects is created by calling the Thread constructor that takes a Runnable argument. The Runnable object is  the </a:t>
            </a:r>
            <a:r>
              <a:rPr lang="en-US" altLang="en-US" sz="1800" i="1">
                <a:latin typeface="AGaramond-Italic" charset="0"/>
              </a:rPr>
              <a:t>target </a:t>
            </a:r>
            <a:r>
              <a:rPr lang="en-US" altLang="en-US" sz="1800">
                <a:latin typeface="AGaramond-Regular" charset="0"/>
              </a:rPr>
              <a:t>of  the thread.</a:t>
            </a:r>
          </a:p>
          <a:p>
            <a:pPr eaLnBrk="1" hangingPunct="1">
              <a:lnSpc>
                <a:spcPct val="90000"/>
              </a:lnSpc>
            </a:pPr>
            <a:endParaRPr lang="en-US" altLang="en-US" sz="1800"/>
          </a:p>
          <a:p>
            <a:pPr eaLnBrk="1" hangingPunct="1">
              <a:lnSpc>
                <a:spcPct val="90000"/>
              </a:lnSpc>
              <a:buFontTx/>
              <a:buNone/>
            </a:pPr>
            <a:endParaRPr lang="en-US" altLang="en-US" sz="1800"/>
          </a:p>
          <a:p>
            <a:pPr eaLnBrk="1" hangingPunct="1">
              <a:lnSpc>
                <a:spcPct val="90000"/>
              </a:lnSpc>
              <a:buFontTx/>
              <a:buNone/>
            </a:pPr>
            <a:endParaRPr lang="en-US" altLang="en-US" sz="1800"/>
          </a:p>
          <a:p>
            <a:pPr eaLnBrk="1" hangingPunct="1">
              <a:lnSpc>
                <a:spcPct val="90000"/>
              </a:lnSpc>
            </a:pPr>
            <a:endParaRPr lang="en-US" altLang="en-US" sz="1800"/>
          </a:p>
        </p:txBody>
      </p:sp>
    </p:spTree>
    <p:extLst>
      <p:ext uri="{BB962C8B-B14F-4D97-AF65-F5344CB8AC3E}">
        <p14:creationId xmlns:p14="http://schemas.microsoft.com/office/powerpoint/2010/main" val="317128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138619">
            <a:off x="1364971" y="1908315"/>
            <a:ext cx="7242688" cy="1631216"/>
          </a:xfrm>
          <a:prstGeom prst="rect">
            <a:avLst/>
          </a:prstGeom>
          <a:noFill/>
        </p:spPr>
        <p:txBody>
          <a:bodyPr wrap="none" rtlCol="0">
            <a:spAutoFit/>
          </a:bodyPr>
          <a:lstStyle/>
          <a:p>
            <a:r>
              <a:rPr lang="en-US" sz="10000" dirty="0">
                <a:solidFill>
                  <a:schemeClr val="bg1">
                    <a:lumMod val="75000"/>
                  </a:schemeClr>
                </a:solidFill>
                <a:latin typeface="Arial" panose="020B0604020202020204" pitchFamily="34" charset="0"/>
                <a:cs typeface="Arial" panose="020B0604020202020204" pitchFamily="34" charset="0"/>
              </a:rPr>
              <a:t>Sujata Batra</a:t>
            </a:r>
          </a:p>
        </p:txBody>
      </p:sp>
      <p:sp>
        <p:nvSpPr>
          <p:cNvPr id="103426" name="Rectangle 2"/>
          <p:cNvSpPr>
            <a:spLocks noGrp="1" noChangeArrowheads="1"/>
          </p:cNvSpPr>
          <p:nvPr>
            <p:ph type="title"/>
          </p:nvPr>
        </p:nvSpPr>
        <p:spPr>
          <a:xfrm>
            <a:off x="1981200" y="274639"/>
            <a:ext cx="8229600" cy="231775"/>
          </a:xfrm>
        </p:spPr>
        <p:txBody>
          <a:bodyPr>
            <a:normAutofit fontScale="90000"/>
          </a:bodyPr>
          <a:lstStyle/>
          <a:p>
            <a:pPr eaLnBrk="1" hangingPunct="1"/>
            <a:r>
              <a:rPr lang="en-US" altLang="en-US" sz="2000"/>
              <a:t>Starting a Thread</a:t>
            </a:r>
          </a:p>
        </p:txBody>
      </p:sp>
      <p:sp>
        <p:nvSpPr>
          <p:cNvPr id="103427" name="Rectangle 3"/>
          <p:cNvSpPr>
            <a:spLocks noGrp="1" noChangeArrowheads="1"/>
          </p:cNvSpPr>
          <p:nvPr>
            <p:ph idx="1"/>
          </p:nvPr>
        </p:nvSpPr>
        <p:spPr/>
        <p:txBody>
          <a:bodyPr>
            <a:normAutofit fontScale="92500"/>
          </a:bodyPr>
          <a:lstStyle/>
          <a:p>
            <a:pPr eaLnBrk="1" hangingPunct="1"/>
            <a:r>
              <a:rPr lang="en-US" altLang="en-US" sz="1800"/>
              <a:t>To launch a new call stack. </a:t>
            </a:r>
          </a:p>
          <a:p>
            <a:pPr lvl="1" eaLnBrk="1" hangingPunct="1"/>
            <a:r>
              <a:rPr lang="en-US" altLang="en-US" sz="1800"/>
              <a:t>t.start();</a:t>
            </a:r>
          </a:p>
          <a:p>
            <a:pPr eaLnBrk="1" hangingPunct="1"/>
            <a:r>
              <a:rPr lang="en-US" altLang="en-US" sz="1800"/>
              <a:t>Prior to calling start()  -it is in the </a:t>
            </a:r>
            <a:r>
              <a:rPr lang="en-US" altLang="en-US" sz="1800" i="1"/>
              <a:t>new </a:t>
            </a:r>
            <a:r>
              <a:rPr lang="en-US" altLang="en-US" sz="1800"/>
              <a:t>state as Thread </a:t>
            </a:r>
            <a:r>
              <a:rPr lang="en-US" altLang="en-US" sz="1800" i="1"/>
              <a:t>object</a:t>
            </a:r>
          </a:p>
          <a:p>
            <a:pPr lvl="1" eaLnBrk="1" hangingPunct="1"/>
            <a:r>
              <a:rPr lang="en-US" altLang="en-US" sz="1800"/>
              <a:t> A new thread of execution starts (with a new call stack).</a:t>
            </a:r>
          </a:p>
          <a:p>
            <a:pPr lvl="1" eaLnBrk="1" hangingPunct="1"/>
            <a:r>
              <a:rPr lang="en-US" altLang="en-US" sz="1800"/>
              <a:t>The thread moves from the </a:t>
            </a:r>
            <a:r>
              <a:rPr lang="en-US" altLang="en-US" sz="1800" i="1"/>
              <a:t>new </a:t>
            </a:r>
            <a:r>
              <a:rPr lang="en-US" altLang="en-US" sz="1800"/>
              <a:t>state to the </a:t>
            </a:r>
            <a:r>
              <a:rPr lang="en-US" altLang="en-US" sz="1800" i="1"/>
              <a:t>runnable </a:t>
            </a:r>
            <a:r>
              <a:rPr lang="en-US" altLang="en-US" sz="1800"/>
              <a:t>state.</a:t>
            </a:r>
          </a:p>
          <a:p>
            <a:pPr lvl="1" eaLnBrk="1" hangingPunct="1"/>
            <a:r>
              <a:rPr lang="en-US" altLang="en-US" sz="1800"/>
              <a:t> When the thread gets a chance to execute, its target run() method will run.</a:t>
            </a:r>
          </a:p>
          <a:p>
            <a:pPr eaLnBrk="1" hangingPunct="1">
              <a:buFontTx/>
              <a:buNone/>
            </a:pPr>
            <a:r>
              <a:rPr lang="en-US" altLang="en-US" sz="1800" b="1">
                <a:latin typeface="Courier New" panose="02070309020205020404" pitchFamily="49" charset="0"/>
              </a:rPr>
              <a:t>void start()</a:t>
            </a:r>
          </a:p>
          <a:p>
            <a:pPr lvl="1" eaLnBrk="1" hangingPunct="1"/>
            <a:r>
              <a:rPr lang="en-US" altLang="en-US" sz="1800"/>
              <a:t>Creates a new thread and makes it runnable</a:t>
            </a:r>
          </a:p>
          <a:p>
            <a:pPr eaLnBrk="1" hangingPunct="1">
              <a:buFontTx/>
              <a:buNone/>
            </a:pPr>
            <a:r>
              <a:rPr lang="en-US" altLang="en-US" sz="1800" b="1">
                <a:latin typeface="Courier New" panose="02070309020205020404" pitchFamily="49" charset="0"/>
              </a:rPr>
              <a:t>void run()</a:t>
            </a:r>
          </a:p>
          <a:p>
            <a:pPr lvl="1" eaLnBrk="1" hangingPunct="1"/>
            <a:r>
              <a:rPr lang="en-US" altLang="en-US" sz="1800"/>
              <a:t>The new thread begins its life inside this method</a:t>
            </a:r>
          </a:p>
          <a:p>
            <a:pPr lvl="1" eaLnBrk="1" hangingPunct="1"/>
            <a:endParaRPr lang="en-US" altLang="en-US" sz="1800"/>
          </a:p>
          <a:p>
            <a:pPr eaLnBrk="1" hangingPunct="1"/>
            <a:endParaRPr lang="en-US" altLang="en-US" sz="1800"/>
          </a:p>
        </p:txBody>
      </p:sp>
    </p:spTree>
    <p:extLst>
      <p:ext uri="{BB962C8B-B14F-4D97-AF65-F5344CB8AC3E}">
        <p14:creationId xmlns:p14="http://schemas.microsoft.com/office/powerpoint/2010/main" val="10374212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440</TotalTime>
  <Words>4092</Words>
  <Application>Microsoft Office PowerPoint</Application>
  <PresentationFormat>Widescreen</PresentationFormat>
  <Paragraphs>686</Paragraphs>
  <Slides>53</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AGaramond-Italic</vt:lpstr>
      <vt:lpstr>AGaramond-Regular</vt:lpstr>
      <vt:lpstr>Arial</vt:lpstr>
      <vt:lpstr>Calibri</vt:lpstr>
      <vt:lpstr>Courier New</vt:lpstr>
      <vt:lpstr>DejaVu Serif</vt:lpstr>
      <vt:lpstr>Times New Roman</vt:lpstr>
      <vt:lpstr>Trebuchet MS</vt:lpstr>
      <vt:lpstr>Wingdings 3</vt:lpstr>
      <vt:lpstr>Facet</vt:lpstr>
      <vt:lpstr>Threads</vt:lpstr>
      <vt:lpstr>Why Threads</vt:lpstr>
      <vt:lpstr>Multi-threading in Java Platform</vt:lpstr>
      <vt:lpstr>The Main Thread</vt:lpstr>
      <vt:lpstr>Making a Thread</vt:lpstr>
      <vt:lpstr>Instantiate a thread</vt:lpstr>
      <vt:lpstr>Extend the java.lang.Thread class</vt:lpstr>
      <vt:lpstr>Implementing java.lang.Runnable </vt:lpstr>
      <vt:lpstr>Starting a Thread</vt:lpstr>
      <vt:lpstr>Starting Multiple Thread</vt:lpstr>
      <vt:lpstr>The Thread Scheduler </vt:lpstr>
      <vt:lpstr>Thread States</vt:lpstr>
      <vt:lpstr>Thread States</vt:lpstr>
      <vt:lpstr>Thread States</vt:lpstr>
      <vt:lpstr>Leave the running state</vt:lpstr>
      <vt:lpstr>The sleep() method</vt:lpstr>
      <vt:lpstr>Pausing a Thread-sleep()</vt:lpstr>
      <vt:lpstr>The Join() Method</vt:lpstr>
      <vt:lpstr>Joining Thread</vt:lpstr>
      <vt:lpstr>Joining Thread</vt:lpstr>
      <vt:lpstr>Thread Priorities</vt:lpstr>
      <vt:lpstr>Setting a Thread’s Priority</vt:lpstr>
      <vt:lpstr>Thread.yield()</vt:lpstr>
      <vt:lpstr>RACE CONDITION</vt:lpstr>
      <vt:lpstr>Synchronizing Code</vt:lpstr>
      <vt:lpstr>Synchronizing Code</vt:lpstr>
      <vt:lpstr>Thread Synchronization</vt:lpstr>
      <vt:lpstr>Thread Synchronization</vt:lpstr>
      <vt:lpstr>Thread Synchronization</vt:lpstr>
      <vt:lpstr>Thread Interaction</vt:lpstr>
      <vt:lpstr>Difference between Blocked-Waiting</vt:lpstr>
      <vt:lpstr>notifyAll()</vt:lpstr>
      <vt:lpstr>Notify -Example</vt:lpstr>
      <vt:lpstr>Notify -Example</vt:lpstr>
      <vt:lpstr>Notify -Example</vt:lpstr>
      <vt:lpstr>Concurrency </vt:lpstr>
      <vt:lpstr>Thread Pool</vt:lpstr>
      <vt:lpstr>Executor Framework</vt:lpstr>
      <vt:lpstr>Executor Framework</vt:lpstr>
      <vt:lpstr>Executor Framework</vt:lpstr>
      <vt:lpstr>Creating Thread Pool</vt:lpstr>
      <vt:lpstr>Executor Interfaces </vt:lpstr>
      <vt:lpstr>PowerPoint Presentation</vt:lpstr>
      <vt:lpstr>PowerPoint Presentation</vt:lpstr>
      <vt:lpstr>PowerPoint Presentation</vt:lpstr>
      <vt:lpstr>PowerPoint Presentation</vt:lpstr>
      <vt:lpstr>Callable and Future Interfaces</vt:lpstr>
      <vt:lpstr>Blocking Queue</vt:lpstr>
      <vt:lpstr>Blocking Queue</vt:lpstr>
      <vt:lpstr>Blocking Queue Methods</vt:lpstr>
      <vt:lpstr>PowerPoint Presentation</vt:lpstr>
      <vt:lpstr>Blocking Queue Implementation Classes</vt:lpstr>
      <vt:lpstr>ConcurrentHashMap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Sujata Batra</dc:creator>
  <cp:lastModifiedBy>Sujata Batra</cp:lastModifiedBy>
  <cp:revision>75</cp:revision>
  <dcterms:created xsi:type="dcterms:W3CDTF">2016-09-11T13:56:13Z</dcterms:created>
  <dcterms:modified xsi:type="dcterms:W3CDTF">2016-09-15T10:24:34Z</dcterms:modified>
</cp:coreProperties>
</file>