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10"/>
  </p:notesMasterIdLst>
  <p:sldIdLst>
    <p:sldId id="886" r:id="rId2"/>
    <p:sldId id="887" r:id="rId3"/>
    <p:sldId id="888" r:id="rId4"/>
    <p:sldId id="261" r:id="rId5"/>
    <p:sldId id="262" r:id="rId6"/>
    <p:sldId id="283" r:id="rId7"/>
    <p:sldId id="258" r:id="rId8"/>
    <p:sldId id="259" r:id="rId9"/>
    <p:sldId id="260" r:id="rId10"/>
    <p:sldId id="889" r:id="rId11"/>
    <p:sldId id="890" r:id="rId12"/>
    <p:sldId id="264" r:id="rId13"/>
    <p:sldId id="265" r:id="rId14"/>
    <p:sldId id="893" r:id="rId15"/>
    <p:sldId id="894" r:id="rId16"/>
    <p:sldId id="266" r:id="rId17"/>
    <p:sldId id="267" r:id="rId18"/>
    <p:sldId id="268" r:id="rId19"/>
    <p:sldId id="269" r:id="rId20"/>
    <p:sldId id="270" r:id="rId21"/>
    <p:sldId id="271" r:id="rId22"/>
    <p:sldId id="272" r:id="rId23"/>
    <p:sldId id="286" r:id="rId24"/>
    <p:sldId id="273" r:id="rId25"/>
    <p:sldId id="287" r:id="rId26"/>
    <p:sldId id="293" r:id="rId27"/>
    <p:sldId id="298" r:id="rId28"/>
    <p:sldId id="294" r:id="rId29"/>
    <p:sldId id="295" r:id="rId30"/>
    <p:sldId id="297" r:id="rId31"/>
    <p:sldId id="296" r:id="rId32"/>
    <p:sldId id="288" r:id="rId33"/>
    <p:sldId id="891" r:id="rId34"/>
    <p:sldId id="292" r:id="rId35"/>
    <p:sldId id="896" r:id="rId36"/>
    <p:sldId id="897" r:id="rId37"/>
    <p:sldId id="898" r:id="rId38"/>
    <p:sldId id="899" r:id="rId39"/>
    <p:sldId id="300" r:id="rId40"/>
    <p:sldId id="301" r:id="rId41"/>
    <p:sldId id="302" r:id="rId42"/>
    <p:sldId id="303" r:id="rId43"/>
    <p:sldId id="304" r:id="rId44"/>
    <p:sldId id="281" r:id="rId45"/>
    <p:sldId id="282" r:id="rId46"/>
    <p:sldId id="305" r:id="rId47"/>
    <p:sldId id="306" r:id="rId48"/>
    <p:sldId id="309" r:id="rId49"/>
    <p:sldId id="314" r:id="rId50"/>
    <p:sldId id="307" r:id="rId51"/>
    <p:sldId id="313" r:id="rId52"/>
    <p:sldId id="310" r:id="rId53"/>
    <p:sldId id="315" r:id="rId54"/>
    <p:sldId id="316" r:id="rId55"/>
    <p:sldId id="317" r:id="rId56"/>
    <p:sldId id="318" r:id="rId57"/>
    <p:sldId id="319" r:id="rId58"/>
    <p:sldId id="895" r:id="rId59"/>
    <p:sldId id="320" r:id="rId60"/>
    <p:sldId id="327" r:id="rId61"/>
    <p:sldId id="892" r:id="rId62"/>
    <p:sldId id="284" r:id="rId63"/>
    <p:sldId id="329" r:id="rId64"/>
    <p:sldId id="330" r:id="rId65"/>
    <p:sldId id="285" r:id="rId66"/>
    <p:sldId id="328" r:id="rId67"/>
    <p:sldId id="331" r:id="rId68"/>
    <p:sldId id="332" r:id="rId69"/>
    <p:sldId id="333" r:id="rId70"/>
    <p:sldId id="334" r:id="rId71"/>
    <p:sldId id="338" r:id="rId72"/>
    <p:sldId id="339" r:id="rId73"/>
    <p:sldId id="341" r:id="rId74"/>
    <p:sldId id="340" r:id="rId75"/>
    <p:sldId id="342" r:id="rId76"/>
    <p:sldId id="343" r:id="rId77"/>
    <p:sldId id="344" r:id="rId78"/>
    <p:sldId id="346" r:id="rId79"/>
    <p:sldId id="345" r:id="rId80"/>
    <p:sldId id="350" r:id="rId81"/>
    <p:sldId id="351" r:id="rId82"/>
    <p:sldId id="353" r:id="rId83"/>
    <p:sldId id="354" r:id="rId84"/>
    <p:sldId id="906" r:id="rId85"/>
    <p:sldId id="907" r:id="rId86"/>
    <p:sldId id="908" r:id="rId87"/>
    <p:sldId id="909" r:id="rId88"/>
    <p:sldId id="355" r:id="rId89"/>
    <p:sldId id="369" r:id="rId90"/>
    <p:sldId id="356" r:id="rId91"/>
    <p:sldId id="357" r:id="rId92"/>
    <p:sldId id="359" r:id="rId93"/>
    <p:sldId id="360" r:id="rId94"/>
    <p:sldId id="901" r:id="rId95"/>
    <p:sldId id="902" r:id="rId96"/>
    <p:sldId id="371" r:id="rId97"/>
    <p:sldId id="372" r:id="rId98"/>
    <p:sldId id="373" r:id="rId99"/>
    <p:sldId id="913" r:id="rId100"/>
    <p:sldId id="914" r:id="rId101"/>
    <p:sldId id="915" r:id="rId102"/>
    <p:sldId id="916" r:id="rId103"/>
    <p:sldId id="910" r:id="rId104"/>
    <p:sldId id="911" r:id="rId105"/>
    <p:sldId id="912" r:id="rId106"/>
    <p:sldId id="903" r:id="rId107"/>
    <p:sldId id="904" r:id="rId108"/>
    <p:sldId id="905" r:id="rId10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67" d="100"/>
          <a:sy n="67" d="100"/>
        </p:scale>
        <p:origin x="718" y="3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A78072-8BBF-4023-A4CF-D57E7AD8F0ED}"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3EF92-A040-4773-9B99-80F704FCE823}" type="slidenum">
              <a:rPr lang="en-US" smtClean="0"/>
              <a:t>‹#›</a:t>
            </a:fld>
            <a:endParaRPr lang="en-US"/>
          </a:p>
        </p:txBody>
      </p:sp>
    </p:spTree>
    <p:extLst>
      <p:ext uri="{BB962C8B-B14F-4D97-AF65-F5344CB8AC3E}">
        <p14:creationId xmlns:p14="http://schemas.microsoft.com/office/powerpoint/2010/main" val="4114148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8621B7AB-77CA-4CDA-B6C0-294280CFB1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343E2B4-BFD9-4EFC-9304-1C69C7D51B06}" type="slidenum">
              <a:rPr lang="en-US" altLang="en-US"/>
              <a:pPr>
                <a:spcBef>
                  <a:spcPct val="0"/>
                </a:spcBef>
              </a:pPr>
              <a:t>1</a:t>
            </a:fld>
            <a:endParaRPr lang="en-US" altLang="en-US"/>
          </a:p>
        </p:txBody>
      </p:sp>
      <p:sp>
        <p:nvSpPr>
          <p:cNvPr id="5123" name="Rectangle 2">
            <a:extLst>
              <a:ext uri="{FF2B5EF4-FFF2-40B4-BE49-F238E27FC236}">
                <a16:creationId xmlns:a16="http://schemas.microsoft.com/office/drawing/2014/main" id="{CE641588-2AD1-4CA6-946E-3B4800A4442C}"/>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2BAC413B-3DD5-4417-B869-7A82CD5B2A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07747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5DC5FAF9-85B0-4970-88AF-55D1E99868F8}" type="slidenum">
              <a:rPr lang="en-US" smtClean="0"/>
              <a:t>30</a:t>
            </a:fld>
            <a:endParaRPr lang="en-US"/>
          </a:p>
        </p:txBody>
      </p:sp>
    </p:spTree>
    <p:extLst>
      <p:ext uri="{BB962C8B-B14F-4D97-AF65-F5344CB8AC3E}">
        <p14:creationId xmlns:p14="http://schemas.microsoft.com/office/powerpoint/2010/main" val="1684759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a:t>Linking the pages </a:t>
            </a:r>
          </a:p>
          <a:p>
            <a:pPr algn="just" eaLnBrk="1" hangingPunct="1"/>
            <a:r>
              <a:rPr lang="en-US" b="1" dirty="0"/>
              <a:t>A link is a unidirectional pointer from a source document that contains the link to the some destination. Links help the user to navigate across pages as well as within a page.  The text or an image that provides such link(s) is called hypertext or hyperlink. </a:t>
            </a:r>
          </a:p>
          <a:p>
            <a:pPr algn="just" eaLnBrk="1" hangingPunct="1"/>
            <a:endParaRPr lang="en-US" b="1" dirty="0"/>
          </a:p>
          <a:p>
            <a:pPr algn="just" eaLnBrk="1" hangingPunct="1"/>
            <a:r>
              <a:rPr lang="en-US" b="1" dirty="0"/>
              <a:t>Hyperlinks can be created by using a &lt;A&gt; tag, which stands for anchor and has the following attributes.</a:t>
            </a:r>
          </a:p>
          <a:p>
            <a:pPr algn="just" eaLnBrk="1" hangingPunct="1">
              <a:buFontTx/>
              <a:buChar char="•"/>
            </a:pPr>
            <a:r>
              <a:rPr lang="en-GB" b="1" dirty="0"/>
              <a:t>  HREF      -  	Hypertext Reference: This attribute points the link to a bookmark, another file, either within the same webs site or elsewhere on the internet.</a:t>
            </a:r>
          </a:p>
          <a:p>
            <a:pPr algn="just" eaLnBrk="1" hangingPunct="1">
              <a:buFontTx/>
              <a:buChar char="•"/>
            </a:pPr>
            <a:r>
              <a:rPr lang="en-GB" b="1" dirty="0"/>
              <a:t>  NAME     -	Name: The name of the bookmark. This attribute lets you “bookmark” a location on the web page. An HREF anchor can point a link to that area on the page.</a:t>
            </a:r>
          </a:p>
          <a:p>
            <a:pPr algn="just" eaLnBrk="1" hangingPunct="1">
              <a:buFontTx/>
              <a:buChar char="•"/>
            </a:pPr>
            <a:r>
              <a:rPr lang="en-US" b="1" dirty="0"/>
              <a:t>TITLE  	-	Displays balloon help in IE</a:t>
            </a:r>
          </a:p>
          <a:p>
            <a:pPr algn="just" eaLnBrk="1" hangingPunct="1">
              <a:buFontTx/>
              <a:buChar char="•"/>
            </a:pPr>
            <a:r>
              <a:rPr lang="en-US" b="1" dirty="0"/>
              <a:t>TARGET	-    	With the target attribute, you can define where the linked document will be opened. </a:t>
            </a:r>
          </a:p>
          <a:p>
            <a:pPr algn="just" eaLnBrk="1" hangingPunct="1"/>
            <a:endParaRPr lang="en-US" b="1" dirty="0"/>
          </a:p>
          <a:p>
            <a:pPr algn="just" eaLnBrk="1" hangingPunct="1"/>
            <a:r>
              <a:rPr lang="en-US" b="1" dirty="0"/>
              <a:t>You can use HREF to point to a URL and allow the reader to view the page from the beginning. Or, you can use HREF to point to a specific area of that page, indicated by a NAME bookmark, so that the user goes straight to that section of the document. </a:t>
            </a:r>
          </a:p>
          <a:p>
            <a:pPr algn="just" eaLnBrk="1" hangingPunct="1"/>
            <a:endParaRPr lang="en-US" b="1" dirty="0"/>
          </a:p>
          <a:p>
            <a:pPr eaLnBrk="1" hangingPunct="1"/>
            <a:r>
              <a:rPr lang="en-US" b="1" dirty="0"/>
              <a:t>Formatting the Link</a:t>
            </a:r>
          </a:p>
          <a:p>
            <a:pPr eaLnBrk="1" hangingPunct="1"/>
            <a:r>
              <a:rPr lang="en-US" b="1" dirty="0"/>
              <a:t>The following attributes of &lt;BODY&gt; tag is used to provide color for the link.</a:t>
            </a:r>
          </a:p>
          <a:p>
            <a:pPr eaLnBrk="1" hangingPunct="1"/>
            <a:r>
              <a:rPr lang="en-US" b="1" dirty="0"/>
              <a:t>LINK		-	Specifies the link color.</a:t>
            </a:r>
          </a:p>
          <a:p>
            <a:pPr eaLnBrk="1" hangingPunct="1"/>
            <a:r>
              <a:rPr lang="en-US" b="1" dirty="0"/>
              <a:t>VLINK		-	Specifies the visited link color</a:t>
            </a:r>
          </a:p>
          <a:p>
            <a:pPr eaLnBrk="1" hangingPunct="1"/>
            <a:r>
              <a:rPr lang="en-US" b="1" dirty="0"/>
              <a:t>ALINK		-	Specifies the active link color.</a:t>
            </a:r>
          </a:p>
          <a:p>
            <a:pPr eaLnBrk="1" hangingPunct="1"/>
            <a:endParaRPr lang="en-US" b="1" dirty="0"/>
          </a:p>
          <a:p>
            <a:pPr eaLnBrk="1" hangingPunct="1"/>
            <a:r>
              <a:rPr lang="en-US" b="1" dirty="0" err="1"/>
              <a:t>Inseting</a:t>
            </a:r>
            <a:r>
              <a:rPr lang="en-US" b="1" dirty="0"/>
              <a:t> Image</a:t>
            </a:r>
          </a:p>
          <a:p>
            <a:pPr eaLnBrk="1" hangingPunct="1">
              <a:defRPr/>
            </a:pPr>
            <a:r>
              <a:rPr lang="en-US" b="1" dirty="0">
                <a:latin typeface="+mn-lt"/>
              </a:rPr>
              <a:t>“SRC” Attribute: used to mention the path where the image file is stored and the image file name.</a:t>
            </a:r>
          </a:p>
          <a:p>
            <a:pPr eaLnBrk="1" hangingPunct="1">
              <a:defRPr/>
            </a:pPr>
            <a:r>
              <a:rPr lang="en-US" b="1" dirty="0">
                <a:latin typeface="+mn-lt"/>
              </a:rPr>
              <a:t>“ALT” Attribute: used to display an alternate text in case the image file could not be loaded.</a:t>
            </a:r>
          </a:p>
          <a:p>
            <a:pPr eaLnBrk="1" hangingPunct="1"/>
            <a:endParaRPr lang="en-US" b="1" dirty="0"/>
          </a:p>
          <a:p>
            <a:endParaRPr lang="en-US" b="1" dirty="0"/>
          </a:p>
        </p:txBody>
      </p:sp>
      <p:sp>
        <p:nvSpPr>
          <p:cNvPr id="4" name="Slide Number Placeholder 3"/>
          <p:cNvSpPr>
            <a:spLocks noGrp="1"/>
          </p:cNvSpPr>
          <p:nvPr>
            <p:ph type="sldNum" sz="quarter" idx="10"/>
          </p:nvPr>
        </p:nvSpPr>
        <p:spPr/>
        <p:txBody>
          <a:bodyPr/>
          <a:lstStyle/>
          <a:p>
            <a:fld id="{5DC5FAF9-85B0-4970-88AF-55D1E99868F8}" type="slidenum">
              <a:rPr lang="en-US" smtClean="0"/>
              <a:t>31</a:t>
            </a:fld>
            <a:endParaRPr lang="en-US"/>
          </a:p>
        </p:txBody>
      </p:sp>
    </p:spTree>
    <p:extLst>
      <p:ext uri="{BB962C8B-B14F-4D97-AF65-F5344CB8AC3E}">
        <p14:creationId xmlns:p14="http://schemas.microsoft.com/office/powerpoint/2010/main" val="1258276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just" eaLnBrk="1" hangingPunct="1"/>
            <a:r>
              <a:rPr lang="en-US" dirty="0"/>
              <a:t>Tables can be used not only to display tabular data but also to position the contents of the page in a</a:t>
            </a:r>
          </a:p>
          <a:p>
            <a:pPr marL="228600" indent="-228600" algn="just" eaLnBrk="1" hangingPunct="1"/>
            <a:r>
              <a:rPr lang="en-US" dirty="0"/>
              <a:t> more structured manner. The page layout can be controlled very effectively with tables. Tables are</a:t>
            </a:r>
          </a:p>
          <a:p>
            <a:pPr marL="228600" indent="-228600" algn="just" eaLnBrk="1" hangingPunct="1"/>
            <a:r>
              <a:rPr lang="en-US" dirty="0"/>
              <a:t> defined with the &lt;table&gt; tag. </a:t>
            </a:r>
          </a:p>
          <a:p>
            <a:pPr marL="228600" indent="-228600" algn="just" eaLnBrk="1" hangingPunct="1"/>
            <a:endParaRPr lang="en-US" dirty="0"/>
          </a:p>
          <a:p>
            <a:pPr marL="228600" indent="-228600" eaLnBrk="1" hangingPunct="1"/>
            <a:r>
              <a:rPr lang="en-US" dirty="0"/>
              <a:t>Note: Tables are used on websites for two major purposes.</a:t>
            </a:r>
          </a:p>
          <a:p>
            <a:pPr marL="228600" indent="-228600" eaLnBrk="1" hangingPunct="1"/>
            <a:r>
              <a:rPr lang="en-US" dirty="0"/>
              <a:t>1) The primary purpose of arranging information in a table</a:t>
            </a:r>
          </a:p>
          <a:p>
            <a:pPr marL="228600" indent="-228600" eaLnBrk="1" hangingPunct="1"/>
            <a:r>
              <a:rPr lang="en-US" dirty="0"/>
              <a:t>2) The more widely used purpose of creating a page layout with the use of hidden tables. (border attribute values set to “0”).</a:t>
            </a:r>
          </a:p>
          <a:p>
            <a:pPr marL="228600" indent="-228600" eaLnBrk="1" hangingPunct="1"/>
            <a:endParaRPr lang="en-US" dirty="0"/>
          </a:p>
          <a:p>
            <a:pPr marL="228600" indent="-228600" eaLnBrk="1" hangingPunct="1"/>
            <a:r>
              <a:rPr lang="en-US" dirty="0"/>
              <a:t>The Attributes and it values</a:t>
            </a:r>
          </a:p>
          <a:p>
            <a:pPr marL="228600" indent="-228600" eaLnBrk="1" hangingPunct="1"/>
            <a:r>
              <a:rPr lang="en-US" dirty="0"/>
              <a:t>ALIGN		- Align the table in a web page. (LEFT | RIGHT | CENTER).</a:t>
            </a:r>
          </a:p>
          <a:p>
            <a:pPr marL="228600" indent="-228600" eaLnBrk="1" hangingPunct="1"/>
            <a:r>
              <a:rPr lang="en-US" dirty="0"/>
              <a:t>BORDER		- Specifies the thickness of the border</a:t>
            </a:r>
          </a:p>
          <a:p>
            <a:pPr marL="228600" indent="-228600" eaLnBrk="1" hangingPunct="1"/>
            <a:r>
              <a:rPr lang="en-US" dirty="0"/>
              <a:t>BGCOLOR		- The background color for the table.</a:t>
            </a:r>
          </a:p>
          <a:p>
            <a:pPr marL="228600" indent="-228600" eaLnBrk="1" hangingPunct="1"/>
            <a:r>
              <a:rPr lang="en-US" dirty="0"/>
              <a:t>CELLPADDING 	- Specifies the space between the cell wall and contents .</a:t>
            </a:r>
          </a:p>
          <a:p>
            <a:pPr marL="228600" indent="-228600" eaLnBrk="1" hangingPunct="1"/>
            <a:r>
              <a:rPr lang="en-US" dirty="0"/>
              <a:t>CELLSPACING		- Specifies the space between cell.</a:t>
            </a:r>
          </a:p>
          <a:p>
            <a:pPr marL="228600" indent="-228600" eaLnBrk="1" hangingPunct="1"/>
            <a:r>
              <a:rPr lang="en-US" dirty="0"/>
              <a:t>WIDTH		- Specifies the width of the table </a:t>
            </a:r>
          </a:p>
          <a:p>
            <a:pPr marL="228600" indent="-228600" eaLnBrk="1" hangingPunct="1"/>
            <a:endParaRPr lang="en-US" dirty="0"/>
          </a:p>
          <a:p>
            <a:pPr marL="228600" indent="-228600" eaLnBrk="1" hangingPunct="1"/>
            <a:r>
              <a:rPr lang="en-US" dirty="0"/>
              <a:t> The WIDTH attribute value can be in  percent (or)  pixels. Pixels can be thought of as the smallest</a:t>
            </a:r>
          </a:p>
          <a:p>
            <a:pPr marL="228600" indent="-228600" eaLnBrk="1" hangingPunct="1"/>
            <a:r>
              <a:rPr lang="en-US" dirty="0"/>
              <a:t> logical unit for display. Pixel resolution can vary from PC to PC. Tables built with </a:t>
            </a:r>
            <a:r>
              <a:rPr lang="en-US" dirty="0" err="1"/>
              <a:t>percents</a:t>
            </a:r>
            <a:r>
              <a:rPr lang="en-US" dirty="0"/>
              <a:t> will</a:t>
            </a:r>
          </a:p>
          <a:p>
            <a:pPr marL="228600" indent="-228600" eaLnBrk="1" hangingPunct="1"/>
            <a:r>
              <a:rPr lang="en-US" dirty="0"/>
              <a:t> occupy that percentage of the browser’s visible area or the container area. </a:t>
            </a:r>
          </a:p>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34</a:t>
            </a:fld>
            <a:endParaRPr lang="en-US"/>
          </a:p>
        </p:txBody>
      </p:sp>
    </p:spTree>
    <p:extLst>
      <p:ext uri="{BB962C8B-B14F-4D97-AF65-F5344CB8AC3E}">
        <p14:creationId xmlns:p14="http://schemas.microsoft.com/office/powerpoint/2010/main" val="1710220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0483D38D-4608-4F21-8D7E-BA696C8C78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9pPr>
          </a:lstStyle>
          <a:p>
            <a:pPr algn="r">
              <a:spcBef>
                <a:spcPct val="0"/>
              </a:spcBef>
              <a:buClrTx/>
              <a:buSzTx/>
              <a:buFontTx/>
              <a:buNone/>
            </a:pPr>
            <a:fld id="{40707E06-FAE4-4F0B-9FFE-15A9D4308F12}" type="slidenum">
              <a:rPr lang="en-US" altLang="en-US" sz="1200" b="0">
                <a:latin typeface="Times New Roman" panose="02020603050405020304" pitchFamily="18" charset="0"/>
              </a:rPr>
              <a:pPr algn="r">
                <a:spcBef>
                  <a:spcPct val="0"/>
                </a:spcBef>
                <a:buClrTx/>
                <a:buSzTx/>
                <a:buFontTx/>
                <a:buNone/>
              </a:pPr>
              <a:t>35</a:t>
            </a:fld>
            <a:endParaRPr lang="en-US" altLang="en-US" sz="1200" b="0">
              <a:latin typeface="Times New Roman" panose="02020603050405020304" pitchFamily="18" charset="0"/>
            </a:endParaRPr>
          </a:p>
        </p:txBody>
      </p:sp>
      <p:sp>
        <p:nvSpPr>
          <p:cNvPr id="60419" name="Rectangle 2">
            <a:extLst>
              <a:ext uri="{FF2B5EF4-FFF2-40B4-BE49-F238E27FC236}">
                <a16:creationId xmlns:a16="http://schemas.microsoft.com/office/drawing/2014/main" id="{2B78F9DD-E205-42DA-BAD2-A0074E50EBCD}"/>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89819359-B270-4513-81C9-D4B725661F16}"/>
              </a:ext>
            </a:extLst>
          </p:cNvPr>
          <p:cNvSpPr>
            <a:spLocks noGrp="1" noChangeArrowheads="1"/>
          </p:cNvSpPr>
          <p:nvPr>
            <p:ph type="body" idx="1"/>
          </p:nvPr>
        </p:nvSpPr>
        <p:spPr>
          <a:xfrm>
            <a:off x="609600" y="4343400"/>
            <a:ext cx="5791200" cy="449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lgn="just" eaLnBrk="1" hangingPunct="1"/>
            <a:r>
              <a:rPr lang="en-US" altLang="en-US"/>
              <a:t>Tables can be used not only to display tabular data but also to position the contents of the page in a</a:t>
            </a:r>
          </a:p>
          <a:p>
            <a:pPr marL="228600" indent="-228600" algn="just" eaLnBrk="1" hangingPunct="1"/>
            <a:r>
              <a:rPr lang="en-US" altLang="en-US"/>
              <a:t> more structured manner. The page layout can be controlled very effectively with tables. Tables are</a:t>
            </a:r>
          </a:p>
          <a:p>
            <a:pPr marL="228600" indent="-228600" algn="just" eaLnBrk="1" hangingPunct="1"/>
            <a:r>
              <a:rPr lang="en-US" altLang="en-US"/>
              <a:t> defined with the &lt;table&gt; tag. </a:t>
            </a:r>
          </a:p>
          <a:p>
            <a:pPr marL="228600" indent="-228600" algn="just" eaLnBrk="1" hangingPunct="1"/>
            <a:endParaRPr lang="en-US" altLang="en-US"/>
          </a:p>
          <a:p>
            <a:pPr marL="228600" indent="-228600" eaLnBrk="1" hangingPunct="1"/>
            <a:r>
              <a:rPr lang="en-US" altLang="en-US"/>
              <a:t>Note: Tables are used on websites for two major purposes.</a:t>
            </a:r>
          </a:p>
          <a:p>
            <a:pPr marL="228600" indent="-228600" eaLnBrk="1" hangingPunct="1"/>
            <a:r>
              <a:rPr lang="en-US" altLang="en-US"/>
              <a:t>1) The primary purpose of arranging information in a table</a:t>
            </a:r>
          </a:p>
          <a:p>
            <a:pPr marL="228600" indent="-228600" eaLnBrk="1" hangingPunct="1"/>
            <a:r>
              <a:rPr lang="en-US" altLang="en-US"/>
              <a:t>2) The more widely used purpose of creating a page layout with the use of hidden tables. (border attribute values set to “0”).</a:t>
            </a:r>
          </a:p>
          <a:p>
            <a:pPr marL="228600" indent="-228600" eaLnBrk="1" hangingPunct="1"/>
            <a:endParaRPr lang="en-US" altLang="en-US"/>
          </a:p>
          <a:p>
            <a:pPr marL="228600" indent="-228600" eaLnBrk="1" hangingPunct="1"/>
            <a:r>
              <a:rPr lang="en-US" altLang="en-US"/>
              <a:t>The Attributes and it values</a:t>
            </a:r>
          </a:p>
          <a:p>
            <a:pPr marL="228600" indent="-228600" eaLnBrk="1" hangingPunct="1"/>
            <a:r>
              <a:rPr lang="en-US" altLang="en-US"/>
              <a:t>ALIGN		- Align the table in a web page. (LEFT | RIGHT | CENTER).</a:t>
            </a:r>
          </a:p>
          <a:p>
            <a:pPr marL="228600" indent="-228600" eaLnBrk="1" hangingPunct="1"/>
            <a:r>
              <a:rPr lang="en-US" altLang="en-US"/>
              <a:t>BORDER		- Specifies the thickness of the border</a:t>
            </a:r>
          </a:p>
          <a:p>
            <a:pPr marL="228600" indent="-228600" eaLnBrk="1" hangingPunct="1"/>
            <a:r>
              <a:rPr lang="en-US" altLang="en-US"/>
              <a:t>BGCOLOR		- The background color for the table.</a:t>
            </a:r>
          </a:p>
          <a:p>
            <a:pPr marL="228600" indent="-228600" eaLnBrk="1" hangingPunct="1"/>
            <a:r>
              <a:rPr lang="en-US" altLang="en-US"/>
              <a:t>CELLPADDING 	- Specifies the space between the cell wall and contents .</a:t>
            </a:r>
          </a:p>
          <a:p>
            <a:pPr marL="228600" indent="-228600" eaLnBrk="1" hangingPunct="1"/>
            <a:r>
              <a:rPr lang="en-US" altLang="en-US"/>
              <a:t>CELLSPACING		- Specifies the space between cell.</a:t>
            </a:r>
          </a:p>
          <a:p>
            <a:pPr marL="228600" indent="-228600" eaLnBrk="1" hangingPunct="1"/>
            <a:r>
              <a:rPr lang="en-US" altLang="en-US"/>
              <a:t>WIDTH		- Specifies the width of the table </a:t>
            </a:r>
          </a:p>
          <a:p>
            <a:pPr marL="228600" indent="-228600" eaLnBrk="1" hangingPunct="1"/>
            <a:endParaRPr lang="en-US" altLang="en-US"/>
          </a:p>
          <a:p>
            <a:pPr marL="228600" indent="-228600" eaLnBrk="1" hangingPunct="1"/>
            <a:r>
              <a:rPr lang="en-US" altLang="en-US"/>
              <a:t> The WIDTH attribute value can be in  percent (or)  pixels. Pixels can be thought of as the smallest</a:t>
            </a:r>
          </a:p>
          <a:p>
            <a:pPr marL="228600" indent="-228600" eaLnBrk="1" hangingPunct="1"/>
            <a:r>
              <a:rPr lang="en-US" altLang="en-US"/>
              <a:t> logical unit for display. Pixel resolution can vary from PC to PC. Tables built with percents will</a:t>
            </a:r>
          </a:p>
          <a:p>
            <a:pPr marL="228600" indent="-228600" eaLnBrk="1" hangingPunct="1"/>
            <a:r>
              <a:rPr lang="en-US" altLang="en-US"/>
              <a:t> occupy that percentage of the browser’s visible area or the container area. </a:t>
            </a:r>
          </a:p>
          <a:p>
            <a:pPr marL="228600" indent="-228600" eaLnBrk="1" hangingPunct="1"/>
            <a:endParaRPr lang="en-US" altLang="en-US"/>
          </a:p>
        </p:txBody>
      </p:sp>
    </p:spTree>
    <p:extLst>
      <p:ext uri="{BB962C8B-B14F-4D97-AF65-F5344CB8AC3E}">
        <p14:creationId xmlns:p14="http://schemas.microsoft.com/office/powerpoint/2010/main" val="3398267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49A3C997-C350-4D94-AC2F-ACEA02C2C6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9pPr>
          </a:lstStyle>
          <a:p>
            <a:pPr algn="r">
              <a:spcBef>
                <a:spcPct val="0"/>
              </a:spcBef>
              <a:buClrTx/>
              <a:buSzTx/>
              <a:buFontTx/>
              <a:buNone/>
            </a:pPr>
            <a:fld id="{FEB14263-DB29-48BE-8720-D6BAEB9F47A2}" type="slidenum">
              <a:rPr lang="en-US" altLang="en-US" sz="1200" b="0">
                <a:latin typeface="Times New Roman" panose="02020603050405020304" pitchFamily="18" charset="0"/>
              </a:rPr>
              <a:pPr algn="r">
                <a:spcBef>
                  <a:spcPct val="0"/>
                </a:spcBef>
                <a:buClrTx/>
                <a:buSzTx/>
                <a:buFontTx/>
                <a:buNone/>
              </a:pPr>
              <a:t>36</a:t>
            </a:fld>
            <a:endParaRPr lang="en-US" altLang="en-US" sz="1200" b="0">
              <a:latin typeface="Times New Roman" panose="02020603050405020304" pitchFamily="18" charset="0"/>
            </a:endParaRPr>
          </a:p>
        </p:txBody>
      </p:sp>
      <p:sp>
        <p:nvSpPr>
          <p:cNvPr id="62467" name="Rectangle 2">
            <a:extLst>
              <a:ext uri="{FF2B5EF4-FFF2-40B4-BE49-F238E27FC236}">
                <a16:creationId xmlns:a16="http://schemas.microsoft.com/office/drawing/2014/main" id="{20A560DA-43CC-43C0-AEF5-6D7C48F990FF}"/>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E6DB926E-1856-455E-9001-BE2FFC2F9631}"/>
              </a:ext>
            </a:extLst>
          </p:cNvPr>
          <p:cNvSpPr>
            <a:spLocks noGrp="1" noChangeArrowheads="1"/>
          </p:cNvSpPr>
          <p:nvPr>
            <p:ph type="body" idx="1"/>
          </p:nvPr>
        </p:nvSpPr>
        <p:spPr>
          <a:xfrm>
            <a:off x="609600" y="4343400"/>
            <a:ext cx="5791200"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en-US"/>
              <a:t>Table structure</a:t>
            </a:r>
          </a:p>
          <a:p>
            <a:pPr algn="just" eaLnBrk="1" hangingPunct="1"/>
            <a:r>
              <a:rPr lang="en-US" altLang="en-US"/>
              <a:t>Tables are defined with the &lt;TABLE&gt; tag. </a:t>
            </a:r>
          </a:p>
          <a:p>
            <a:pPr algn="just" eaLnBrk="1" hangingPunct="1"/>
            <a:r>
              <a:rPr lang="en-US" altLang="en-US"/>
              <a:t>A table is divided into rows (with the &lt;TR&gt; tag), and each row is divided into data cells (with the &lt;TD&gt; tag). </a:t>
            </a:r>
          </a:p>
          <a:p>
            <a:pPr algn="just" eaLnBrk="1" hangingPunct="1"/>
            <a:r>
              <a:rPr lang="en-US" altLang="en-US"/>
              <a:t>The letters TD stands for “Table Data", which is the content of a data cell. A data cell can contain text, images, lists, paragraphs, forms, horizontal rules, tables, etc </a:t>
            </a:r>
          </a:p>
          <a:p>
            <a:pPr algn="just" eaLnBrk="1" hangingPunct="1"/>
            <a:r>
              <a:rPr lang="en-US" altLang="en-US"/>
              <a:t>&lt;TH&gt;  specifies the table header cell. It should occur within a&lt;TR&gt; tag. Some browsers will emphasize the text enclosed by this tag.</a:t>
            </a:r>
          </a:p>
          <a:p>
            <a:pPr algn="just" eaLnBrk="1" hangingPunct="1"/>
            <a:r>
              <a:rPr lang="en-US" altLang="en-US"/>
              <a:t>&lt;CAPTION&gt; tag is used to give heading to the table. By default caption is placed above the table.</a:t>
            </a:r>
          </a:p>
          <a:p>
            <a:pPr algn="just" eaLnBrk="1" hangingPunct="1"/>
            <a:r>
              <a:rPr lang="en-US" altLang="en-US"/>
              <a:t>&lt;CAPTION ALIGN =“bottom” &gt;  will place the caption below the table.</a:t>
            </a:r>
          </a:p>
          <a:p>
            <a:pPr algn="just" eaLnBrk="1" hangingPunct="1"/>
            <a:endParaRPr lang="en-US" altLang="en-US"/>
          </a:p>
        </p:txBody>
      </p:sp>
    </p:spTree>
    <p:extLst>
      <p:ext uri="{BB962C8B-B14F-4D97-AF65-F5344CB8AC3E}">
        <p14:creationId xmlns:p14="http://schemas.microsoft.com/office/powerpoint/2010/main" val="3433770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74AB467D-1241-4F25-9E11-C5D47EB823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9pPr>
          </a:lstStyle>
          <a:p>
            <a:pPr algn="r">
              <a:spcBef>
                <a:spcPct val="0"/>
              </a:spcBef>
              <a:buClrTx/>
              <a:buSzTx/>
              <a:buFontTx/>
              <a:buNone/>
            </a:pPr>
            <a:fld id="{4A9E44C7-8B14-4DFF-9D43-69CA344608BB}" type="slidenum">
              <a:rPr lang="en-US" altLang="en-US" sz="1200" b="0">
                <a:latin typeface="Times New Roman" panose="02020603050405020304" pitchFamily="18" charset="0"/>
              </a:rPr>
              <a:pPr algn="r">
                <a:spcBef>
                  <a:spcPct val="0"/>
                </a:spcBef>
                <a:buClrTx/>
                <a:buSzTx/>
                <a:buFontTx/>
                <a:buNone/>
              </a:pPr>
              <a:t>37</a:t>
            </a:fld>
            <a:endParaRPr lang="en-US" altLang="en-US" sz="1200" b="0">
              <a:latin typeface="Times New Roman" panose="02020603050405020304" pitchFamily="18" charset="0"/>
            </a:endParaRPr>
          </a:p>
        </p:txBody>
      </p:sp>
      <p:sp>
        <p:nvSpPr>
          <p:cNvPr id="64515" name="Rectangle 2">
            <a:extLst>
              <a:ext uri="{FF2B5EF4-FFF2-40B4-BE49-F238E27FC236}">
                <a16:creationId xmlns:a16="http://schemas.microsoft.com/office/drawing/2014/main" id="{9E4813D7-483F-4FBC-97C2-9A6812768645}"/>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83C5815D-412C-4806-9A55-C02D6159B583}"/>
              </a:ext>
            </a:extLst>
          </p:cNvPr>
          <p:cNvSpPr>
            <a:spLocks noGrp="1" noChangeArrowheads="1"/>
          </p:cNvSpPr>
          <p:nvPr>
            <p:ph type="body" idx="1"/>
          </p:nvPr>
        </p:nvSpPr>
        <p:spPr>
          <a:xfrm>
            <a:off x="609600" y="4343400"/>
            <a:ext cx="5791200"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en-US"/>
              <a:t>The &lt;TD&gt; Attributes.</a:t>
            </a:r>
          </a:p>
          <a:p>
            <a:pPr algn="just" eaLnBrk="1" hangingPunct="1"/>
            <a:endParaRPr lang="en-US" altLang="en-US"/>
          </a:p>
          <a:p>
            <a:pPr algn="just" eaLnBrk="1" hangingPunct="1"/>
            <a:r>
              <a:rPr lang="en-US" altLang="en-US"/>
              <a:t>ALIGN	- Defines the horizontal  alignment in cells and values can be left, right, center, 		  justify.</a:t>
            </a:r>
          </a:p>
          <a:p>
            <a:pPr eaLnBrk="1" hangingPunct="1"/>
            <a:r>
              <a:rPr lang="en-US" altLang="en-US"/>
              <a:t>BGCOLOR	- Specifies the background color of the table cell.</a:t>
            </a:r>
          </a:p>
          <a:p>
            <a:pPr eaLnBrk="1" hangingPunct="1"/>
            <a:r>
              <a:rPr lang="en-US" altLang="en-US"/>
              <a:t>VALIGN	- Specifies the vertical alignment of cell content and values can be top, iddle, 	  	  bottom, baseline </a:t>
            </a:r>
          </a:p>
          <a:p>
            <a:pPr eaLnBrk="1" hangingPunct="1"/>
            <a:r>
              <a:rPr lang="en-US" altLang="en-US"/>
              <a:t>WIDTH	- Specifies the width of the table cell.( % (or) pixels) </a:t>
            </a:r>
          </a:p>
          <a:p>
            <a:pPr eaLnBrk="1" hangingPunct="1"/>
            <a:r>
              <a:rPr lang="en-US" altLang="en-US"/>
              <a:t>COLSPAN	- Indicates the number of columns this cell should span </a:t>
            </a:r>
          </a:p>
          <a:p>
            <a:pPr eaLnBrk="1" hangingPunct="1"/>
            <a:r>
              <a:rPr lang="en-US" altLang="en-US"/>
              <a:t>ROWSPAN	- Indicates the number of rows this cell should span</a:t>
            </a:r>
          </a:p>
        </p:txBody>
      </p:sp>
      <p:sp>
        <p:nvSpPr>
          <p:cNvPr id="64517" name="Text Box 53">
            <a:extLst>
              <a:ext uri="{FF2B5EF4-FFF2-40B4-BE49-F238E27FC236}">
                <a16:creationId xmlns:a16="http://schemas.microsoft.com/office/drawing/2014/main" id="{B8C144AE-1A35-47C9-A08B-F0DCA7978D67}"/>
              </a:ext>
            </a:extLst>
          </p:cNvPr>
          <p:cNvSpPr txBox="1">
            <a:spLocks noChangeArrowheads="1"/>
          </p:cNvSpPr>
          <p:nvPr/>
        </p:nvSpPr>
        <p:spPr bwMode="auto">
          <a:xfrm>
            <a:off x="1447800" y="4572000"/>
            <a:ext cx="3902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1696287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F724B81D-E69E-47D1-94A2-BE59C788A2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9pPr>
          </a:lstStyle>
          <a:p>
            <a:pPr algn="r">
              <a:spcBef>
                <a:spcPct val="0"/>
              </a:spcBef>
              <a:buClrTx/>
              <a:buSzTx/>
              <a:buFontTx/>
              <a:buNone/>
            </a:pPr>
            <a:fld id="{6185F57D-A126-4E8F-9468-8CBA3FD20735}" type="slidenum">
              <a:rPr lang="en-US" altLang="en-US" sz="1200" b="0">
                <a:latin typeface="Times New Roman" panose="02020603050405020304" pitchFamily="18" charset="0"/>
              </a:rPr>
              <a:pPr algn="r">
                <a:spcBef>
                  <a:spcPct val="0"/>
                </a:spcBef>
                <a:buClrTx/>
                <a:buSzTx/>
                <a:buFontTx/>
                <a:buNone/>
              </a:pPr>
              <a:t>38</a:t>
            </a:fld>
            <a:endParaRPr lang="en-US" altLang="en-US" sz="1200" b="0">
              <a:latin typeface="Times New Roman" panose="02020603050405020304" pitchFamily="18" charset="0"/>
            </a:endParaRPr>
          </a:p>
        </p:txBody>
      </p:sp>
      <p:sp>
        <p:nvSpPr>
          <p:cNvPr id="66563" name="Rectangle 2">
            <a:extLst>
              <a:ext uri="{FF2B5EF4-FFF2-40B4-BE49-F238E27FC236}">
                <a16:creationId xmlns:a16="http://schemas.microsoft.com/office/drawing/2014/main" id="{AF42D17A-5D6A-4CA9-A0B4-0CF74FDC6044}"/>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2898D1F2-21C8-460E-804C-8ED9B7503564}"/>
              </a:ext>
            </a:extLst>
          </p:cNvPr>
          <p:cNvSpPr>
            <a:spLocks noGrp="1" noChangeArrowheads="1"/>
          </p:cNvSpPr>
          <p:nvPr>
            <p:ph type="body" idx="1"/>
          </p:nvPr>
        </p:nvSpPr>
        <p:spPr>
          <a:xfrm>
            <a:off x="609600" y="4343400"/>
            <a:ext cx="5791200"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en-US"/>
              <a:t>The rowspan and colspan attributes.</a:t>
            </a:r>
          </a:p>
          <a:p>
            <a:pPr algn="just" eaLnBrk="1" hangingPunct="1"/>
            <a:endParaRPr lang="en-US" altLang="en-US"/>
          </a:p>
          <a:p>
            <a:pPr algn="just" eaLnBrk="1" hangingPunct="1"/>
            <a:r>
              <a:rPr lang="en-US" altLang="en-US"/>
              <a:t>By adding the rowspan and colspan attributes to the table elements, it is possible to create data cells </a:t>
            </a:r>
          </a:p>
          <a:p>
            <a:pPr algn="just" eaLnBrk="1" hangingPunct="1"/>
            <a:r>
              <a:rPr lang="en-US" altLang="en-US"/>
              <a:t>that span a given number of rows or columns.</a:t>
            </a:r>
          </a:p>
          <a:p>
            <a:pPr algn="just" eaLnBrk="1" hangingPunct="1"/>
            <a:endParaRPr lang="en-US" altLang="en-US"/>
          </a:p>
          <a:p>
            <a:pPr algn="just" eaLnBrk="1" hangingPunct="1"/>
            <a:r>
              <a:rPr lang="en-US" altLang="en-US"/>
              <a:t>To set a cell to span three rows use &lt;td rowspan=“3”&gt; and to set a heading to span two columns, </a:t>
            </a:r>
          </a:p>
          <a:p>
            <a:pPr algn="just" eaLnBrk="1" hangingPunct="1"/>
            <a:r>
              <a:rPr lang="en-US" altLang="en-US"/>
              <a:t>use &lt;th colspan=“2”&gt;.</a:t>
            </a:r>
          </a:p>
          <a:p>
            <a:pPr algn="just" eaLnBrk="1" hangingPunct="1"/>
            <a:endParaRPr lang="en-US" altLang="en-US"/>
          </a:p>
          <a:p>
            <a:pPr algn="just" eaLnBrk="1" hangingPunct="1"/>
            <a:r>
              <a:rPr lang="en-US" altLang="en-US"/>
              <a:t>Setting the value of colspan and rowspan to more than the number of columns or rows in the table</a:t>
            </a:r>
          </a:p>
          <a:p>
            <a:pPr algn="just" eaLnBrk="1" hangingPunct="1"/>
            <a:r>
              <a:rPr lang="en-US" altLang="en-US"/>
              <a:t>Should not extend the size of the table.</a:t>
            </a:r>
          </a:p>
          <a:p>
            <a:pPr algn="just" eaLnBrk="1" hangingPunct="1"/>
            <a:endParaRPr lang="en-US" altLang="en-US"/>
          </a:p>
          <a:p>
            <a:pPr algn="just" eaLnBrk="1" hangingPunct="1"/>
            <a:endParaRPr lang="en-US" altLang="en-US"/>
          </a:p>
          <a:p>
            <a:pPr algn="just" eaLnBrk="1" hangingPunct="1"/>
            <a:endParaRPr lang="en-US" altLang="en-US"/>
          </a:p>
          <a:p>
            <a:pPr algn="just" eaLnBrk="1" hangingPunct="1"/>
            <a:endParaRPr lang="en-US" altLang="en-US"/>
          </a:p>
          <a:p>
            <a:pPr algn="just" eaLnBrk="1" hangingPunct="1"/>
            <a:endParaRPr lang="en-US" altLang="en-US" b="1"/>
          </a:p>
        </p:txBody>
      </p:sp>
    </p:spTree>
    <p:extLst>
      <p:ext uri="{BB962C8B-B14F-4D97-AF65-F5344CB8AC3E}">
        <p14:creationId xmlns:p14="http://schemas.microsoft.com/office/powerpoint/2010/main" val="652408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 Form data can be manipulated by client side scripts like </a:t>
            </a:r>
            <a:r>
              <a:rPr lang="en-US" dirty="0" err="1"/>
              <a:t>Javascript</a:t>
            </a:r>
            <a:r>
              <a:rPr lang="en-US" dirty="0"/>
              <a:t> and VBScript.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90500" indent="-190500" eaLnBrk="1" hangingPunct="1"/>
            <a:r>
              <a:rPr lang="en-US" dirty="0"/>
              <a:t>GET method.</a:t>
            </a:r>
          </a:p>
          <a:p>
            <a:pPr marL="190500" indent="-190500" eaLnBrk="1" hangingPunct="1">
              <a:buFontTx/>
              <a:buAutoNum type="arabicParenR"/>
            </a:pPr>
            <a:r>
              <a:rPr lang="en-US" dirty="0"/>
              <a:t> The GET method is the default method for browsers to submit information. </a:t>
            </a:r>
          </a:p>
          <a:p>
            <a:pPr marL="190500" indent="-190500" eaLnBrk="1" hangingPunct="1">
              <a:buFontTx/>
              <a:buAutoNum type="arabicParenR"/>
            </a:pPr>
            <a:r>
              <a:rPr lang="en-US" dirty="0"/>
              <a:t> GET is easy to deal and fast.</a:t>
            </a:r>
          </a:p>
          <a:p>
            <a:pPr marL="190500" indent="-190500" eaLnBrk="1" hangingPunct="1">
              <a:buFontTx/>
              <a:buAutoNum type="arabicParenR"/>
            </a:pPr>
            <a:r>
              <a:rPr lang="en-US" dirty="0"/>
              <a:t> All the information form the form is appended onto the end of the URL. </a:t>
            </a:r>
          </a:p>
          <a:p>
            <a:pPr marL="190500" indent="-190500" eaLnBrk="1" hangingPunct="1">
              <a:buFontTx/>
              <a:buAutoNum type="arabicParenR"/>
            </a:pPr>
            <a:r>
              <a:rPr lang="en-US" dirty="0"/>
              <a:t> It is not secure because the data input appears in the URL. </a:t>
            </a:r>
          </a:p>
          <a:p>
            <a:pPr marL="190500" indent="-190500" eaLnBrk="1" hangingPunct="1">
              <a:buFontTx/>
              <a:buAutoNum type="arabicParenR"/>
            </a:pPr>
            <a:r>
              <a:rPr lang="en-US" dirty="0"/>
              <a:t> Most browsers limit a URL to several thousand characters.</a:t>
            </a:r>
          </a:p>
          <a:p>
            <a:pPr marL="190500" indent="-190500" eaLnBrk="1" hangingPunct="1"/>
            <a:endParaRPr lang="en-US" dirty="0"/>
          </a:p>
          <a:p>
            <a:pPr marL="190500" indent="-190500" eaLnBrk="1" hangingPunct="1"/>
            <a:r>
              <a:rPr lang="en-US" dirty="0"/>
              <a:t>POST method.</a:t>
            </a:r>
          </a:p>
          <a:p>
            <a:pPr marL="190500" indent="-190500" eaLnBrk="1" hangingPunct="1">
              <a:buFontTx/>
              <a:buAutoNum type="arabicParenR"/>
            </a:pPr>
            <a:r>
              <a:rPr lang="en-US" dirty="0"/>
              <a:t> Used to pass large amount of information to the server.</a:t>
            </a:r>
          </a:p>
          <a:p>
            <a:pPr marL="190500" indent="-190500" eaLnBrk="1" hangingPunct="1">
              <a:buFontTx/>
              <a:buAutoNum type="arabicParenR"/>
            </a:pPr>
            <a:r>
              <a:rPr lang="en-US" dirty="0"/>
              <a:t> Contents are sent with HTTP request body not with URL.</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39</a:t>
            </a:fld>
            <a:endParaRPr lang="en-US"/>
          </a:p>
        </p:txBody>
      </p:sp>
    </p:spTree>
    <p:extLst>
      <p:ext uri="{BB962C8B-B14F-4D97-AF65-F5344CB8AC3E}">
        <p14:creationId xmlns:p14="http://schemas.microsoft.com/office/powerpoint/2010/main" val="1202901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40</a:t>
            </a:fld>
            <a:endParaRPr lang="en-US"/>
          </a:p>
        </p:txBody>
      </p:sp>
    </p:spTree>
    <p:extLst>
      <p:ext uri="{BB962C8B-B14F-4D97-AF65-F5344CB8AC3E}">
        <p14:creationId xmlns:p14="http://schemas.microsoft.com/office/powerpoint/2010/main" val="1317693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 Form data can be manipulated by client side scripts like </a:t>
            </a:r>
            <a:r>
              <a:rPr lang="en-US" dirty="0" err="1"/>
              <a:t>Javascript</a:t>
            </a:r>
            <a:r>
              <a:rPr lang="en-US" dirty="0"/>
              <a:t> and VBScript.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90500" indent="-190500" eaLnBrk="1" hangingPunct="1"/>
            <a:r>
              <a:rPr lang="en-US" dirty="0"/>
              <a:t>GET method.</a:t>
            </a:r>
          </a:p>
          <a:p>
            <a:pPr marL="190500" indent="-190500" eaLnBrk="1" hangingPunct="1">
              <a:buFontTx/>
              <a:buAutoNum type="arabicParenR"/>
            </a:pPr>
            <a:r>
              <a:rPr lang="en-US" dirty="0"/>
              <a:t> The GET method is the default method for browsers to submit information. </a:t>
            </a:r>
          </a:p>
          <a:p>
            <a:pPr marL="190500" indent="-190500" eaLnBrk="1" hangingPunct="1">
              <a:buFontTx/>
              <a:buAutoNum type="arabicParenR"/>
            </a:pPr>
            <a:r>
              <a:rPr lang="en-US" dirty="0"/>
              <a:t> GET is easy to deal and fast.</a:t>
            </a:r>
          </a:p>
          <a:p>
            <a:pPr marL="190500" indent="-190500" eaLnBrk="1" hangingPunct="1">
              <a:buFontTx/>
              <a:buAutoNum type="arabicParenR"/>
            </a:pPr>
            <a:r>
              <a:rPr lang="en-US" dirty="0"/>
              <a:t> All the information form the form is appended onto the end of the URL. </a:t>
            </a:r>
          </a:p>
          <a:p>
            <a:pPr marL="190500" indent="-190500" eaLnBrk="1" hangingPunct="1">
              <a:buFontTx/>
              <a:buAutoNum type="arabicParenR"/>
            </a:pPr>
            <a:r>
              <a:rPr lang="en-US" dirty="0"/>
              <a:t> It is not secure because the data input appears in the URL. </a:t>
            </a:r>
          </a:p>
          <a:p>
            <a:pPr marL="190500" indent="-190500" eaLnBrk="1" hangingPunct="1">
              <a:buFontTx/>
              <a:buAutoNum type="arabicParenR"/>
            </a:pPr>
            <a:r>
              <a:rPr lang="en-US" dirty="0"/>
              <a:t> Most browsers limit a URL to several thousand characters.</a:t>
            </a:r>
          </a:p>
          <a:p>
            <a:pPr marL="190500" indent="-190500" eaLnBrk="1" hangingPunct="1"/>
            <a:endParaRPr lang="en-US" dirty="0"/>
          </a:p>
          <a:p>
            <a:pPr marL="190500" indent="-190500" eaLnBrk="1" hangingPunct="1"/>
            <a:r>
              <a:rPr lang="en-US" dirty="0"/>
              <a:t>POST method.</a:t>
            </a:r>
          </a:p>
          <a:p>
            <a:pPr marL="190500" indent="-190500" eaLnBrk="1" hangingPunct="1">
              <a:buFontTx/>
              <a:buAutoNum type="arabicParenR"/>
            </a:pPr>
            <a:r>
              <a:rPr lang="en-US" dirty="0"/>
              <a:t> Used to pass large amount of information to the server.</a:t>
            </a:r>
          </a:p>
          <a:p>
            <a:pPr marL="190500" indent="-190500" eaLnBrk="1" hangingPunct="1">
              <a:buFontTx/>
              <a:buAutoNum type="arabicParenR"/>
            </a:pPr>
            <a:r>
              <a:rPr lang="en-US" dirty="0"/>
              <a:t> Contents are sent with HTTP request body not with URL.</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41</a:t>
            </a:fld>
            <a:endParaRPr lang="en-US"/>
          </a:p>
        </p:txBody>
      </p:sp>
    </p:spTree>
    <p:extLst>
      <p:ext uri="{BB962C8B-B14F-4D97-AF65-F5344CB8AC3E}">
        <p14:creationId xmlns:p14="http://schemas.microsoft.com/office/powerpoint/2010/main" val="482415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r>
              <a:rPr lang="en-US"/>
              <a:t>HTML 2.0 is an outdated version of HTML. All browsers available on the market today, rely on newer versions of HTML. For a Web developer there is no need to study the HTML 2.0 standard.</a:t>
            </a:r>
          </a:p>
          <a:p>
            <a:endParaRPr lang="en-US"/>
          </a:p>
          <a:p>
            <a:r>
              <a:rPr lang="en-US"/>
              <a:t>HTML 3.2 was released as a W3C Recommendation 14. January 1997. HTML 3.2 added widely-deployed (Netscape) features such as fonts, tables, applets, text-flow around images, superscripts and subscripts, to the existing HTML 2.0 Standard.</a:t>
            </a:r>
          </a:p>
          <a:p>
            <a:r>
              <a:rPr lang="en-US"/>
              <a:t>One of the elements that was added to the 1997 HTML 3.2 standard - the &lt;font&gt; tag - have introduced unnecessary complexity to the important task of separating HTML content (text) from its presentation (style). The &lt;font&gt; tag is expected to be removed from future versions of HTML. </a:t>
            </a:r>
          </a:p>
          <a:p>
            <a:endParaRPr lang="en-US"/>
          </a:p>
          <a:p>
            <a:r>
              <a:rPr lang="en-US"/>
              <a:t>HTML 4.0 was released as a W3C Recommendation 18. December 1997. A second release was issued on 24. April 1998 with only some editorial corrections.The most important feature of HTML 4.0 is the introduction of style sheets (CSS). </a:t>
            </a:r>
          </a:p>
          <a:p>
            <a:endParaRPr lang="en-US"/>
          </a:p>
        </p:txBody>
      </p:sp>
      <p:sp>
        <p:nvSpPr>
          <p:cNvPr id="28676" name="Slide Number Placeholder 3"/>
          <p:cNvSpPr>
            <a:spLocks noGrp="1"/>
          </p:cNvSpPr>
          <p:nvPr>
            <p:ph type="sldNum" sz="quarter" idx="5"/>
          </p:nvPr>
        </p:nvSpPr>
        <p:spPr>
          <a:noFill/>
        </p:spPr>
        <p:txBody>
          <a:bodyPr/>
          <a:lstStyle/>
          <a:p>
            <a:fld id="{74B929D1-A901-41C1-B5F1-AEF01E2516E6}" type="slidenum">
              <a:rPr lang="en-US" smtClean="0"/>
              <a:pPr/>
              <a:t>5</a:t>
            </a:fld>
            <a:endParaRPr lang="en-US"/>
          </a:p>
        </p:txBody>
      </p:sp>
    </p:spTree>
    <p:extLst>
      <p:ext uri="{BB962C8B-B14F-4D97-AF65-F5344CB8AC3E}">
        <p14:creationId xmlns:p14="http://schemas.microsoft.com/office/powerpoint/2010/main" val="255631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42</a:t>
            </a:fld>
            <a:endParaRPr lang="en-US"/>
          </a:p>
        </p:txBody>
      </p:sp>
    </p:spTree>
    <p:extLst>
      <p:ext uri="{BB962C8B-B14F-4D97-AF65-F5344CB8AC3E}">
        <p14:creationId xmlns:p14="http://schemas.microsoft.com/office/powerpoint/2010/main" val="2910587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43</a:t>
            </a:fld>
            <a:endParaRPr lang="en-US"/>
          </a:p>
        </p:txBody>
      </p:sp>
    </p:spTree>
    <p:extLst>
      <p:ext uri="{BB962C8B-B14F-4D97-AF65-F5344CB8AC3E}">
        <p14:creationId xmlns:p14="http://schemas.microsoft.com/office/powerpoint/2010/main" val="3880416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44</a:t>
            </a:fld>
            <a:endParaRPr lang="en-US"/>
          </a:p>
        </p:txBody>
      </p:sp>
    </p:spTree>
    <p:extLst>
      <p:ext uri="{BB962C8B-B14F-4D97-AF65-F5344CB8AC3E}">
        <p14:creationId xmlns:p14="http://schemas.microsoft.com/office/powerpoint/2010/main" val="926801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Program</a:t>
            </a:r>
            <a:r>
              <a:rPr lang="en-US" b="1" u="sng" baseline="0" dirty="0"/>
              <a:t> –</a:t>
            </a:r>
          </a:p>
          <a:p>
            <a:r>
              <a:rPr lang="en-US" dirty="0"/>
              <a:t>&lt;!</a:t>
            </a:r>
            <a:r>
              <a:rPr lang="en-US" dirty="0" err="1"/>
              <a:t>doctype</a:t>
            </a:r>
            <a:r>
              <a:rPr lang="en-US" dirty="0"/>
              <a:t> html&gt;</a:t>
            </a:r>
          </a:p>
          <a:p>
            <a:r>
              <a:rPr lang="en-US" dirty="0"/>
              <a:t>&lt;html </a:t>
            </a:r>
            <a:r>
              <a:rPr lang="en-US" dirty="0" err="1"/>
              <a:t>lang</a:t>
            </a:r>
            <a:r>
              <a:rPr lang="en-US" dirty="0"/>
              <a:t>="en"&gt;</a:t>
            </a:r>
          </a:p>
          <a:p>
            <a:r>
              <a:rPr lang="en-US" dirty="0"/>
              <a:t>&lt;head&gt;</a:t>
            </a:r>
          </a:p>
          <a:p>
            <a:r>
              <a:rPr lang="en-US" dirty="0"/>
              <a:t>&lt;meta charset="utf-8"&gt;</a:t>
            </a:r>
          </a:p>
          <a:p>
            <a:r>
              <a:rPr lang="en-US" dirty="0"/>
              <a:t>&lt;title&gt;Welcome to </a:t>
            </a:r>
            <a:r>
              <a:rPr lang="en-US" dirty="0" err="1"/>
              <a:t>Snapdeal</a:t>
            </a:r>
            <a:r>
              <a:rPr lang="en-US" baseline="0" dirty="0"/>
              <a:t> Academy</a:t>
            </a:r>
            <a:r>
              <a:rPr lang="en-US" dirty="0"/>
              <a:t>&lt;/title&gt;</a:t>
            </a:r>
          </a:p>
          <a:p>
            <a:r>
              <a:rPr lang="en-US" dirty="0"/>
              <a:t>&lt;/head&gt;</a:t>
            </a:r>
          </a:p>
          <a:p>
            <a:r>
              <a:rPr lang="en-US" dirty="0"/>
              <a:t>&lt;body&gt;</a:t>
            </a:r>
          </a:p>
          <a:p>
            <a:r>
              <a:rPr lang="en-US" dirty="0"/>
              <a:t>&lt;/body&gt;</a:t>
            </a:r>
          </a:p>
          <a:p>
            <a:r>
              <a:rPr lang="en-US" dirty="0"/>
              <a:t>&lt;/html&gt;</a:t>
            </a:r>
          </a:p>
        </p:txBody>
      </p:sp>
      <p:sp>
        <p:nvSpPr>
          <p:cNvPr id="4" name="Slide Number Placeholder 3"/>
          <p:cNvSpPr>
            <a:spLocks noGrp="1"/>
          </p:cNvSpPr>
          <p:nvPr>
            <p:ph type="sldNum" sz="quarter" idx="10"/>
          </p:nvPr>
        </p:nvSpPr>
        <p:spPr/>
        <p:txBody>
          <a:bodyPr/>
          <a:lstStyle/>
          <a:p>
            <a:fld id="{5DC5FAF9-85B0-4970-88AF-55D1E99868F8}" type="slidenum">
              <a:rPr lang="en-US" smtClean="0"/>
              <a:t>50</a:t>
            </a:fld>
            <a:endParaRPr lang="en-US"/>
          </a:p>
        </p:txBody>
      </p:sp>
    </p:spTree>
    <p:extLst>
      <p:ext uri="{BB962C8B-B14F-4D97-AF65-F5344CB8AC3E}">
        <p14:creationId xmlns:p14="http://schemas.microsoft.com/office/powerpoint/2010/main" val="2083996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54</a:t>
            </a:fld>
            <a:endParaRPr lang="en-US"/>
          </a:p>
        </p:txBody>
      </p:sp>
    </p:spTree>
    <p:extLst>
      <p:ext uri="{BB962C8B-B14F-4D97-AF65-F5344CB8AC3E}">
        <p14:creationId xmlns:p14="http://schemas.microsoft.com/office/powerpoint/2010/main" val="3538239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55</a:t>
            </a:fld>
            <a:endParaRPr lang="en-US"/>
          </a:p>
        </p:txBody>
      </p:sp>
    </p:spTree>
    <p:extLst>
      <p:ext uri="{BB962C8B-B14F-4D97-AF65-F5344CB8AC3E}">
        <p14:creationId xmlns:p14="http://schemas.microsoft.com/office/powerpoint/2010/main" val="418421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56</a:t>
            </a:fld>
            <a:endParaRPr lang="en-US"/>
          </a:p>
        </p:txBody>
      </p:sp>
    </p:spTree>
    <p:extLst>
      <p:ext uri="{BB962C8B-B14F-4D97-AF65-F5344CB8AC3E}">
        <p14:creationId xmlns:p14="http://schemas.microsoft.com/office/powerpoint/2010/main" val="31969646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HTML &lt;video&gt; Element</a:t>
            </a:r>
          </a:p>
          <a:p>
            <a:endParaRPr lang="en-US" b="1" dirty="0"/>
          </a:p>
          <a:p>
            <a:r>
              <a:rPr lang="en-US" b="0" dirty="0"/>
              <a:t>&lt;video width="320" height="240" controls&gt;</a:t>
            </a:r>
          </a:p>
          <a:p>
            <a:r>
              <a:rPr lang="en-US" b="0" dirty="0"/>
              <a:t>  &lt;source </a:t>
            </a:r>
            <a:r>
              <a:rPr lang="en-US" b="0" dirty="0" err="1"/>
              <a:t>src</a:t>
            </a:r>
            <a:r>
              <a:rPr lang="en-US" b="0" dirty="0"/>
              <a:t>="movie.mp4" type="video/mp4"&gt;</a:t>
            </a:r>
          </a:p>
          <a:p>
            <a:r>
              <a:rPr lang="en-US" b="0" dirty="0"/>
              <a:t>  &lt;source </a:t>
            </a:r>
            <a:r>
              <a:rPr lang="en-US" b="0" dirty="0" err="1"/>
              <a:t>src</a:t>
            </a:r>
            <a:r>
              <a:rPr lang="en-US" b="0" dirty="0"/>
              <a:t>="movie.ogg" type="video/</a:t>
            </a:r>
            <a:r>
              <a:rPr lang="en-US" b="0" dirty="0" err="1"/>
              <a:t>ogg</a:t>
            </a:r>
            <a:r>
              <a:rPr lang="en-US" b="0" dirty="0"/>
              <a:t>"&gt;</a:t>
            </a:r>
          </a:p>
          <a:p>
            <a:r>
              <a:rPr lang="en-US" b="0" dirty="0"/>
              <a:t>  Your browser does not support the video tag.</a:t>
            </a:r>
          </a:p>
          <a:p>
            <a:r>
              <a:rPr lang="en-US" b="0" dirty="0"/>
              <a:t>&lt;/video&gt;</a:t>
            </a:r>
          </a:p>
          <a:p>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HTML &lt;audio&gt; Element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&lt;audio controls&gt;</a:t>
            </a:r>
            <a:br>
              <a:rPr lang="en-US" dirty="0"/>
            </a:br>
            <a:r>
              <a:rPr lang="en-US" sz="1200" b="0" i="0" kern="1200" dirty="0">
                <a:solidFill>
                  <a:schemeClr val="tx1"/>
                </a:solidFill>
                <a:effectLst/>
                <a:latin typeface="+mn-lt"/>
                <a:ea typeface="+mn-ea"/>
                <a:cs typeface="+mn-cs"/>
              </a:rPr>
              <a:t>  &lt;source </a:t>
            </a:r>
            <a:r>
              <a:rPr lang="en-US" sz="1200" b="0" i="0" kern="1200" dirty="0" err="1">
                <a:solidFill>
                  <a:schemeClr val="tx1"/>
                </a:solidFill>
                <a:effectLst/>
                <a:latin typeface="+mn-lt"/>
                <a:ea typeface="+mn-ea"/>
                <a:cs typeface="+mn-cs"/>
              </a:rPr>
              <a:t>src</a:t>
            </a:r>
            <a:r>
              <a:rPr lang="en-US" sz="1200" b="0" i="0" kern="1200" dirty="0">
                <a:solidFill>
                  <a:schemeClr val="tx1"/>
                </a:solidFill>
                <a:effectLst/>
                <a:latin typeface="+mn-lt"/>
                <a:ea typeface="+mn-ea"/>
                <a:cs typeface="+mn-cs"/>
              </a:rPr>
              <a:t>="horse.ogg" type="audio/</a:t>
            </a:r>
            <a:r>
              <a:rPr lang="en-US" sz="1200" b="0" i="0" kern="1200" dirty="0" err="1">
                <a:solidFill>
                  <a:schemeClr val="tx1"/>
                </a:solidFill>
                <a:effectLst/>
                <a:latin typeface="+mn-lt"/>
                <a:ea typeface="+mn-ea"/>
                <a:cs typeface="+mn-cs"/>
              </a:rPr>
              <a:t>ogg</a:t>
            </a:r>
            <a:r>
              <a:rPr lang="en-US" sz="1200" b="0" i="0" kern="1200" dirty="0">
                <a:solidFill>
                  <a:schemeClr val="tx1"/>
                </a:solidFill>
                <a:effectLst/>
                <a:latin typeface="+mn-lt"/>
                <a:ea typeface="+mn-ea"/>
                <a:cs typeface="+mn-cs"/>
              </a:rPr>
              <a:t>"&gt;</a:t>
            </a:r>
            <a:br>
              <a:rPr lang="en-US" dirty="0"/>
            </a:br>
            <a:r>
              <a:rPr lang="en-US" sz="1200" b="0" i="0" kern="1200" dirty="0">
                <a:solidFill>
                  <a:schemeClr val="tx1"/>
                </a:solidFill>
                <a:effectLst/>
                <a:latin typeface="+mn-lt"/>
                <a:ea typeface="+mn-ea"/>
                <a:cs typeface="+mn-cs"/>
              </a:rPr>
              <a:t>  &lt;source </a:t>
            </a:r>
            <a:r>
              <a:rPr lang="en-US" sz="1200" b="0" i="0" kern="1200" dirty="0" err="1">
                <a:solidFill>
                  <a:schemeClr val="tx1"/>
                </a:solidFill>
                <a:effectLst/>
                <a:latin typeface="+mn-lt"/>
                <a:ea typeface="+mn-ea"/>
                <a:cs typeface="+mn-cs"/>
              </a:rPr>
              <a:t>src</a:t>
            </a:r>
            <a:r>
              <a:rPr lang="en-US" sz="1200" b="0" i="0" kern="1200" dirty="0">
                <a:solidFill>
                  <a:schemeClr val="tx1"/>
                </a:solidFill>
                <a:effectLst/>
                <a:latin typeface="+mn-lt"/>
                <a:ea typeface="+mn-ea"/>
                <a:cs typeface="+mn-cs"/>
              </a:rPr>
              <a:t>="horse.mp3" type="audio/mpeg"&gt;</a:t>
            </a:r>
            <a:br>
              <a:rPr lang="en-US" dirty="0"/>
            </a:br>
            <a:r>
              <a:rPr lang="en-US" sz="1200" b="0" i="0" kern="1200" dirty="0">
                <a:solidFill>
                  <a:schemeClr val="tx1"/>
                </a:solidFill>
                <a:effectLst/>
                <a:latin typeface="+mn-lt"/>
                <a:ea typeface="+mn-ea"/>
                <a:cs typeface="+mn-cs"/>
              </a:rPr>
              <a:t>Your browser does not support the audio element.</a:t>
            </a:r>
            <a:br>
              <a:rPr lang="en-US" dirty="0"/>
            </a:br>
            <a:r>
              <a:rPr lang="en-US" sz="1200" b="0" i="0" kern="1200" dirty="0">
                <a:solidFill>
                  <a:schemeClr val="tx1"/>
                </a:solidFill>
                <a:effectLst/>
                <a:latin typeface="+mn-lt"/>
                <a:ea typeface="+mn-ea"/>
                <a:cs typeface="+mn-cs"/>
              </a:rPr>
              <a:t>&lt;/audio&gt;</a:t>
            </a:r>
            <a:endParaRPr lang="en-US" sz="1200" b="1" i="0"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5DC5FAF9-85B0-4970-88AF-55D1E99868F8}" type="slidenum">
              <a:rPr lang="en-US" smtClean="0"/>
              <a:t>57</a:t>
            </a:fld>
            <a:endParaRPr lang="en-US"/>
          </a:p>
        </p:txBody>
      </p:sp>
    </p:spTree>
    <p:extLst>
      <p:ext uri="{BB962C8B-B14F-4D97-AF65-F5344CB8AC3E}">
        <p14:creationId xmlns:p14="http://schemas.microsoft.com/office/powerpoint/2010/main" val="2524954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59</a:t>
            </a:fld>
            <a:endParaRPr lang="en-US"/>
          </a:p>
        </p:txBody>
      </p:sp>
    </p:spTree>
    <p:extLst>
      <p:ext uri="{BB962C8B-B14F-4D97-AF65-F5344CB8AC3E}">
        <p14:creationId xmlns:p14="http://schemas.microsoft.com/office/powerpoint/2010/main" val="1627166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60</a:t>
            </a:fld>
            <a:endParaRPr lang="en-US"/>
          </a:p>
        </p:txBody>
      </p:sp>
    </p:spTree>
    <p:extLst>
      <p:ext uri="{BB962C8B-B14F-4D97-AF65-F5344CB8AC3E}">
        <p14:creationId xmlns:p14="http://schemas.microsoft.com/office/powerpoint/2010/main" val="989082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10</a:t>
            </a:fld>
            <a:endParaRPr lang="en-US"/>
          </a:p>
        </p:txBody>
      </p:sp>
    </p:spTree>
    <p:extLst>
      <p:ext uri="{BB962C8B-B14F-4D97-AF65-F5344CB8AC3E}">
        <p14:creationId xmlns:p14="http://schemas.microsoft.com/office/powerpoint/2010/main" val="14548459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200000"/>
              </a:lnSpc>
              <a:buFont typeface="+mj-lt"/>
              <a:buAutoNum type="arabicPeriod"/>
            </a:pPr>
            <a:r>
              <a:rPr lang="en-US" b="1" dirty="0"/>
              <a:t>A CSS declaration must always end with semi colon.</a:t>
            </a:r>
          </a:p>
          <a:p>
            <a:pPr marL="228600" indent="-228600">
              <a:lnSpc>
                <a:spcPct val="200000"/>
              </a:lnSpc>
              <a:buFont typeface="+mj-lt"/>
              <a:buAutoNum type="arabicPeriod"/>
            </a:pPr>
            <a:r>
              <a:rPr lang="en-US" b="1" dirty="0"/>
              <a:t>There can be multiple declarations represented by multiple</a:t>
            </a:r>
            <a:r>
              <a:rPr lang="en-US" b="1" baseline="0" dirty="0"/>
              <a:t> property value pairs.</a:t>
            </a:r>
          </a:p>
          <a:p>
            <a:pPr marL="228600" indent="-228600">
              <a:lnSpc>
                <a:spcPct val="200000"/>
              </a:lnSpc>
              <a:buFont typeface="+mj-lt"/>
              <a:buAutoNum type="arabicPeriod"/>
            </a:pPr>
            <a:r>
              <a:rPr lang="en-US" b="1" baseline="0" dirty="0"/>
              <a:t>You can also have declarations on separate lines for easy readability like –</a:t>
            </a:r>
          </a:p>
          <a:p>
            <a:pPr marL="0" indent="0">
              <a:lnSpc>
                <a:spcPct val="200000"/>
              </a:lnSpc>
              <a:buFont typeface="+mj-lt"/>
              <a:buNone/>
            </a:pPr>
            <a:r>
              <a:rPr lang="en-US" b="1" baseline="0" dirty="0"/>
              <a:t>	P {</a:t>
            </a:r>
          </a:p>
          <a:p>
            <a:pPr marL="0" indent="0">
              <a:lnSpc>
                <a:spcPct val="200000"/>
              </a:lnSpc>
              <a:buFont typeface="+mj-lt"/>
              <a:buNone/>
            </a:pPr>
            <a:r>
              <a:rPr lang="en-US" b="1" baseline="0" dirty="0"/>
              <a:t>    	   </a:t>
            </a:r>
            <a:r>
              <a:rPr lang="en-US" b="1" baseline="0" dirty="0" err="1"/>
              <a:t>font-family:Arial</a:t>
            </a:r>
            <a:r>
              <a:rPr lang="en-US" b="1" baseline="0" dirty="0"/>
              <a:t>;</a:t>
            </a:r>
            <a:br>
              <a:rPr lang="en-US" b="1" baseline="0" dirty="0"/>
            </a:br>
            <a:r>
              <a:rPr lang="en-US" b="1" baseline="0" dirty="0"/>
              <a:t>    	   }</a:t>
            </a:r>
          </a:p>
          <a:p>
            <a:pPr marL="0" indent="0">
              <a:lnSpc>
                <a:spcPct val="200000"/>
              </a:lnSpc>
              <a:buFont typeface="+mj-lt"/>
              <a:buNone/>
            </a:pPr>
            <a:r>
              <a:rPr lang="en-US" b="1" baseline="0" dirty="0"/>
              <a:t>4. CSS is a Case-</a:t>
            </a:r>
            <a:r>
              <a:rPr lang="en-US" b="1" baseline="0" dirty="0" err="1"/>
              <a:t>Senstive</a:t>
            </a:r>
            <a:r>
              <a:rPr lang="en-US" b="1" baseline="0" dirty="0"/>
              <a:t>.</a:t>
            </a:r>
            <a:endParaRPr lang="en-US" b="1"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65</a:t>
            </a:fld>
            <a:endParaRPr lang="en-US"/>
          </a:p>
        </p:txBody>
      </p:sp>
    </p:spTree>
    <p:extLst>
      <p:ext uri="{BB962C8B-B14F-4D97-AF65-F5344CB8AC3E}">
        <p14:creationId xmlns:p14="http://schemas.microsoft.com/office/powerpoint/2010/main" val="25584325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66</a:t>
            </a:fld>
            <a:endParaRPr lang="en-US"/>
          </a:p>
        </p:txBody>
      </p:sp>
    </p:spTree>
    <p:extLst>
      <p:ext uri="{BB962C8B-B14F-4D97-AF65-F5344CB8AC3E}">
        <p14:creationId xmlns:p14="http://schemas.microsoft.com/office/powerpoint/2010/main" val="35348538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67</a:t>
            </a:fld>
            <a:endParaRPr lang="en-US"/>
          </a:p>
        </p:txBody>
      </p:sp>
    </p:spTree>
    <p:extLst>
      <p:ext uri="{BB962C8B-B14F-4D97-AF65-F5344CB8AC3E}">
        <p14:creationId xmlns:p14="http://schemas.microsoft.com/office/powerpoint/2010/main" val="10212671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68</a:t>
            </a:fld>
            <a:endParaRPr lang="en-US"/>
          </a:p>
        </p:txBody>
      </p:sp>
    </p:spTree>
    <p:extLst>
      <p:ext uri="{BB962C8B-B14F-4D97-AF65-F5344CB8AC3E}">
        <p14:creationId xmlns:p14="http://schemas.microsoft.com/office/powerpoint/2010/main" val="38813868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69</a:t>
            </a:fld>
            <a:endParaRPr lang="en-US"/>
          </a:p>
        </p:txBody>
      </p:sp>
    </p:spTree>
    <p:extLst>
      <p:ext uri="{BB962C8B-B14F-4D97-AF65-F5344CB8AC3E}">
        <p14:creationId xmlns:p14="http://schemas.microsoft.com/office/powerpoint/2010/main" val="34423709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70</a:t>
            </a:fld>
            <a:endParaRPr lang="en-US"/>
          </a:p>
        </p:txBody>
      </p:sp>
    </p:spTree>
    <p:extLst>
      <p:ext uri="{BB962C8B-B14F-4D97-AF65-F5344CB8AC3E}">
        <p14:creationId xmlns:p14="http://schemas.microsoft.com/office/powerpoint/2010/main" val="19965484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latin typeface="Garamond" panose="02020404030301010803" pitchFamily="18" charset="0"/>
                <a:cs typeface="Arial" charset="0"/>
              </a:rPr>
              <a:t>As you can observe, Inline Style has the highest priority. This  means that the inline style defined in an HTML element will override a style defined within the head section, which in turn may override the style defined within an external style sheet.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i="0" kern="1200" dirty="0">
              <a:solidFill>
                <a:schemeClr val="tx1"/>
              </a:solidFill>
              <a:effectLst/>
              <a:latin typeface="Garamond" panose="02020404030301010803" pitchFamily="18" charset="0"/>
              <a:ea typeface="+mn-ea"/>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If the link to the external style sheet is placed below the internal style sheet in HTML &lt;head&gt;, the external style sheet will override the internal style sheet!</a:t>
            </a:r>
            <a:endParaRPr lang="en-US" sz="1800" b="1" dirty="0">
              <a:latin typeface="Garamond" panose="02020404030301010803" pitchFamily="18" charset="0"/>
              <a:cs typeface="Arial" charset="0"/>
            </a:endParaRPr>
          </a:p>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71</a:t>
            </a:fld>
            <a:endParaRPr lang="en-US"/>
          </a:p>
        </p:txBody>
      </p:sp>
    </p:spTree>
    <p:extLst>
      <p:ext uri="{BB962C8B-B14F-4D97-AF65-F5344CB8AC3E}">
        <p14:creationId xmlns:p14="http://schemas.microsoft.com/office/powerpoint/2010/main" val="25324880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72</a:t>
            </a:fld>
            <a:endParaRPr lang="en-US"/>
          </a:p>
        </p:txBody>
      </p:sp>
    </p:spTree>
    <p:extLst>
      <p:ext uri="{BB962C8B-B14F-4D97-AF65-F5344CB8AC3E}">
        <p14:creationId xmlns:p14="http://schemas.microsoft.com/office/powerpoint/2010/main" val="40423670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73</a:t>
            </a:fld>
            <a:endParaRPr lang="en-US"/>
          </a:p>
        </p:txBody>
      </p:sp>
    </p:spTree>
    <p:extLst>
      <p:ext uri="{BB962C8B-B14F-4D97-AF65-F5344CB8AC3E}">
        <p14:creationId xmlns:p14="http://schemas.microsoft.com/office/powerpoint/2010/main" val="10671007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74</a:t>
            </a:fld>
            <a:endParaRPr lang="en-US"/>
          </a:p>
        </p:txBody>
      </p:sp>
    </p:spTree>
    <p:extLst>
      <p:ext uri="{BB962C8B-B14F-4D97-AF65-F5344CB8AC3E}">
        <p14:creationId xmlns:p14="http://schemas.microsoft.com/office/powerpoint/2010/main" val="3609693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a:t>
            </a:r>
            <a:r>
              <a:rPr lang="en-US" baseline="0" dirty="0"/>
              <a:t> </a:t>
            </a:r>
            <a:r>
              <a:rPr lang="en-US" sz="1200" b="1" dirty="0">
                <a:latin typeface="Garamond" panose="02020404030301010803" pitchFamily="18" charset="0"/>
              </a:rPr>
              <a:t>The </a:t>
            </a:r>
            <a:r>
              <a:rPr lang="en-US" sz="1200" b="1" dirty="0" err="1">
                <a:latin typeface="Garamond" panose="02020404030301010803" pitchFamily="18" charset="0"/>
              </a:rPr>
              <a:t>doctype</a:t>
            </a:r>
            <a:r>
              <a:rPr lang="en-US" sz="1200" b="1" dirty="0">
                <a:latin typeface="Garamond" panose="02020404030301010803" pitchFamily="18" charset="0"/>
              </a:rPr>
              <a:t> declaration is not an HTML tag, but tells the browser which version of HTML the page is written in. </a:t>
            </a:r>
          </a:p>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13</a:t>
            </a:fld>
            <a:endParaRPr lang="en-US"/>
          </a:p>
        </p:txBody>
      </p:sp>
    </p:spTree>
    <p:extLst>
      <p:ext uri="{BB962C8B-B14F-4D97-AF65-F5344CB8AC3E}">
        <p14:creationId xmlns:p14="http://schemas.microsoft.com/office/powerpoint/2010/main" val="42379116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75</a:t>
            </a:fld>
            <a:endParaRPr lang="en-US"/>
          </a:p>
        </p:txBody>
      </p:sp>
    </p:spTree>
    <p:extLst>
      <p:ext uri="{BB962C8B-B14F-4D97-AF65-F5344CB8AC3E}">
        <p14:creationId xmlns:p14="http://schemas.microsoft.com/office/powerpoint/2010/main" val="5406928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76</a:t>
            </a:fld>
            <a:endParaRPr lang="en-US"/>
          </a:p>
        </p:txBody>
      </p:sp>
    </p:spTree>
    <p:extLst>
      <p:ext uri="{BB962C8B-B14F-4D97-AF65-F5344CB8AC3E}">
        <p14:creationId xmlns:p14="http://schemas.microsoft.com/office/powerpoint/2010/main" val="3207004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77</a:t>
            </a:fld>
            <a:endParaRPr lang="en-US"/>
          </a:p>
        </p:txBody>
      </p:sp>
    </p:spTree>
    <p:extLst>
      <p:ext uri="{BB962C8B-B14F-4D97-AF65-F5344CB8AC3E}">
        <p14:creationId xmlns:p14="http://schemas.microsoft.com/office/powerpoint/2010/main" val="25666901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78</a:t>
            </a:fld>
            <a:endParaRPr lang="en-US"/>
          </a:p>
        </p:txBody>
      </p:sp>
    </p:spTree>
    <p:extLst>
      <p:ext uri="{BB962C8B-B14F-4D97-AF65-F5344CB8AC3E}">
        <p14:creationId xmlns:p14="http://schemas.microsoft.com/office/powerpoint/2010/main" val="34136594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79</a:t>
            </a:fld>
            <a:endParaRPr lang="en-US"/>
          </a:p>
        </p:txBody>
      </p:sp>
    </p:spTree>
    <p:extLst>
      <p:ext uri="{BB962C8B-B14F-4D97-AF65-F5344CB8AC3E}">
        <p14:creationId xmlns:p14="http://schemas.microsoft.com/office/powerpoint/2010/main" val="1160898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80</a:t>
            </a:fld>
            <a:endParaRPr lang="en-US"/>
          </a:p>
        </p:txBody>
      </p:sp>
    </p:spTree>
    <p:extLst>
      <p:ext uri="{BB962C8B-B14F-4D97-AF65-F5344CB8AC3E}">
        <p14:creationId xmlns:p14="http://schemas.microsoft.com/office/powerpoint/2010/main" val="8932551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81</a:t>
            </a:fld>
            <a:endParaRPr lang="en-US"/>
          </a:p>
        </p:txBody>
      </p:sp>
    </p:spTree>
    <p:extLst>
      <p:ext uri="{BB962C8B-B14F-4D97-AF65-F5344CB8AC3E}">
        <p14:creationId xmlns:p14="http://schemas.microsoft.com/office/powerpoint/2010/main" val="7433323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82</a:t>
            </a:fld>
            <a:endParaRPr lang="en-US"/>
          </a:p>
        </p:txBody>
      </p:sp>
    </p:spTree>
    <p:extLst>
      <p:ext uri="{BB962C8B-B14F-4D97-AF65-F5344CB8AC3E}">
        <p14:creationId xmlns:p14="http://schemas.microsoft.com/office/powerpoint/2010/main" val="34107820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83</a:t>
            </a:fld>
            <a:endParaRPr lang="en-US"/>
          </a:p>
        </p:txBody>
      </p:sp>
    </p:spTree>
    <p:extLst>
      <p:ext uri="{BB962C8B-B14F-4D97-AF65-F5344CB8AC3E}">
        <p14:creationId xmlns:p14="http://schemas.microsoft.com/office/powerpoint/2010/main" val="131980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88</a:t>
            </a:fld>
            <a:endParaRPr lang="en-US"/>
          </a:p>
        </p:txBody>
      </p:sp>
    </p:spTree>
    <p:extLst>
      <p:ext uri="{BB962C8B-B14F-4D97-AF65-F5344CB8AC3E}">
        <p14:creationId xmlns:p14="http://schemas.microsoft.com/office/powerpoint/2010/main" val="3593890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sng" dirty="0">
                <a:latin typeface="Garamond" panose="02020404030301010803" pitchFamily="18" charset="0"/>
              </a:rPr>
              <a:t>Note :</a:t>
            </a:r>
            <a:r>
              <a:rPr lang="en-US" sz="1200" u="none" dirty="0">
                <a:latin typeface="Garamond" panose="02020404030301010803" pitchFamily="18" charset="0"/>
              </a:rPr>
              <a:t>  </a:t>
            </a:r>
            <a:r>
              <a:rPr lang="en-US" sz="1200" b="1" dirty="0">
                <a:latin typeface="Garamond" panose="02020404030301010803" pitchFamily="18" charset="0"/>
              </a:rPr>
              <a:t>The &lt;link&gt; tag is used to link to external style sheets.</a:t>
            </a:r>
          </a:p>
          <a:p>
            <a:pPr algn="l"/>
            <a:r>
              <a:rPr lang="en-US" sz="1200" b="1" dirty="0">
                <a:latin typeface="Garamond" panose="02020404030301010803" pitchFamily="18" charset="0"/>
              </a:rPr>
              <a:t>            The &lt;link&gt; element is an empty element, it contains attributes only.</a:t>
            </a:r>
          </a:p>
        </p:txBody>
      </p:sp>
      <p:sp>
        <p:nvSpPr>
          <p:cNvPr id="4" name="Slide Number Placeholder 3"/>
          <p:cNvSpPr>
            <a:spLocks noGrp="1"/>
          </p:cNvSpPr>
          <p:nvPr>
            <p:ph type="sldNum" sz="quarter" idx="10"/>
          </p:nvPr>
        </p:nvSpPr>
        <p:spPr/>
        <p:txBody>
          <a:bodyPr/>
          <a:lstStyle/>
          <a:p>
            <a:fld id="{5DC5FAF9-85B0-4970-88AF-55D1E99868F8}" type="slidenum">
              <a:rPr lang="en-US" smtClean="0"/>
              <a:t>19</a:t>
            </a:fld>
            <a:endParaRPr lang="en-US"/>
          </a:p>
        </p:txBody>
      </p:sp>
    </p:spTree>
    <p:extLst>
      <p:ext uri="{BB962C8B-B14F-4D97-AF65-F5344CB8AC3E}">
        <p14:creationId xmlns:p14="http://schemas.microsoft.com/office/powerpoint/2010/main" val="29311784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89</a:t>
            </a:fld>
            <a:endParaRPr lang="en-US"/>
          </a:p>
        </p:txBody>
      </p:sp>
    </p:spTree>
    <p:extLst>
      <p:ext uri="{BB962C8B-B14F-4D97-AF65-F5344CB8AC3E}">
        <p14:creationId xmlns:p14="http://schemas.microsoft.com/office/powerpoint/2010/main" val="7028810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90</a:t>
            </a:fld>
            <a:endParaRPr lang="en-US"/>
          </a:p>
        </p:txBody>
      </p:sp>
    </p:spTree>
    <p:extLst>
      <p:ext uri="{BB962C8B-B14F-4D97-AF65-F5344CB8AC3E}">
        <p14:creationId xmlns:p14="http://schemas.microsoft.com/office/powerpoint/2010/main" val="10592730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91</a:t>
            </a:fld>
            <a:endParaRPr lang="en-US"/>
          </a:p>
        </p:txBody>
      </p:sp>
    </p:spTree>
    <p:extLst>
      <p:ext uri="{BB962C8B-B14F-4D97-AF65-F5344CB8AC3E}">
        <p14:creationId xmlns:p14="http://schemas.microsoft.com/office/powerpoint/2010/main" val="15256300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92</a:t>
            </a:fld>
            <a:endParaRPr lang="en-US"/>
          </a:p>
        </p:txBody>
      </p:sp>
    </p:spTree>
    <p:extLst>
      <p:ext uri="{BB962C8B-B14F-4D97-AF65-F5344CB8AC3E}">
        <p14:creationId xmlns:p14="http://schemas.microsoft.com/office/powerpoint/2010/main" val="19872289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93</a:t>
            </a:fld>
            <a:endParaRPr lang="en-US"/>
          </a:p>
        </p:txBody>
      </p:sp>
    </p:spTree>
    <p:extLst>
      <p:ext uri="{BB962C8B-B14F-4D97-AF65-F5344CB8AC3E}">
        <p14:creationId xmlns:p14="http://schemas.microsoft.com/office/powerpoint/2010/main" val="29696419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95</a:t>
            </a:fld>
            <a:endParaRPr lang="en-US"/>
          </a:p>
        </p:txBody>
      </p:sp>
    </p:spTree>
    <p:extLst>
      <p:ext uri="{BB962C8B-B14F-4D97-AF65-F5344CB8AC3E}">
        <p14:creationId xmlns:p14="http://schemas.microsoft.com/office/powerpoint/2010/main" val="30026794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96</a:t>
            </a:fld>
            <a:endParaRPr lang="en-US"/>
          </a:p>
        </p:txBody>
      </p:sp>
    </p:spTree>
    <p:extLst>
      <p:ext uri="{BB962C8B-B14F-4D97-AF65-F5344CB8AC3E}">
        <p14:creationId xmlns:p14="http://schemas.microsoft.com/office/powerpoint/2010/main" val="6943387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sng" kern="1200" dirty="0">
                <a:solidFill>
                  <a:schemeClr val="tx1"/>
                </a:solidFill>
                <a:effectLst/>
                <a:latin typeface="+mn-lt"/>
                <a:ea typeface="+mn-ea"/>
                <a:cs typeface="+mn-cs"/>
              </a:rPr>
              <a:t>Note:</a:t>
            </a:r>
            <a:r>
              <a:rPr lang="en-US" sz="1200" b="1" i="1" kern="1200" dirty="0">
                <a:solidFill>
                  <a:schemeClr val="tx1"/>
                </a:solidFill>
                <a:effectLst/>
                <a:latin typeface="+mn-lt"/>
                <a:ea typeface="+mn-ea"/>
                <a:cs typeface="+mn-cs"/>
              </a:rPr>
              <a:t> </a:t>
            </a:r>
            <a:r>
              <a:rPr lang="en-US" b="1" dirty="0"/>
              <a:t>::selection</a:t>
            </a:r>
            <a:r>
              <a:rPr lang="en-US" sz="1200" b="1" i="1" kern="1200" dirty="0">
                <a:solidFill>
                  <a:schemeClr val="tx1"/>
                </a:solidFill>
                <a:effectLst/>
                <a:latin typeface="+mn-lt"/>
                <a:ea typeface="+mn-ea"/>
                <a:cs typeface="+mn-cs"/>
              </a:rPr>
              <a:t> always starts with double colons (::).</a:t>
            </a:r>
            <a:endParaRPr lang="en-US" b="1"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97</a:t>
            </a:fld>
            <a:endParaRPr lang="en-US"/>
          </a:p>
        </p:txBody>
      </p:sp>
    </p:spTree>
    <p:extLst>
      <p:ext uri="{BB962C8B-B14F-4D97-AF65-F5344CB8AC3E}">
        <p14:creationId xmlns:p14="http://schemas.microsoft.com/office/powerpoint/2010/main" val="31675600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sng" kern="1200" dirty="0">
                <a:solidFill>
                  <a:schemeClr val="tx1"/>
                </a:solidFill>
                <a:effectLst/>
                <a:latin typeface="+mn-lt"/>
                <a:ea typeface="+mn-ea"/>
                <a:cs typeface="+mn-cs"/>
              </a:rPr>
              <a:t>Note:</a:t>
            </a:r>
            <a:r>
              <a:rPr lang="en-US" sz="1200" b="1" i="1" kern="1200" dirty="0">
                <a:solidFill>
                  <a:schemeClr val="tx1"/>
                </a:solidFill>
                <a:effectLst/>
                <a:latin typeface="+mn-lt"/>
                <a:ea typeface="+mn-ea"/>
                <a:cs typeface="+mn-cs"/>
              </a:rPr>
              <a:t> </a:t>
            </a:r>
            <a:r>
              <a:rPr lang="en-US" b="1" dirty="0"/>
              <a:t>::selection</a:t>
            </a:r>
            <a:r>
              <a:rPr lang="en-US" sz="1200" b="1" i="1" kern="1200" dirty="0">
                <a:solidFill>
                  <a:schemeClr val="tx1"/>
                </a:solidFill>
                <a:effectLst/>
                <a:latin typeface="+mn-lt"/>
                <a:ea typeface="+mn-ea"/>
                <a:cs typeface="+mn-cs"/>
              </a:rPr>
              <a:t> always starts with double colons (::).</a:t>
            </a:r>
            <a:endParaRPr lang="en-US" b="1"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98</a:t>
            </a:fld>
            <a:endParaRPr lang="en-US"/>
          </a:p>
        </p:txBody>
      </p:sp>
    </p:spTree>
    <p:extLst>
      <p:ext uri="{BB962C8B-B14F-4D97-AF65-F5344CB8AC3E}">
        <p14:creationId xmlns:p14="http://schemas.microsoft.com/office/powerpoint/2010/main" val="1207975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u="sng" dirty="0">
                <a:latin typeface="Garamond" panose="02020404030301010803" pitchFamily="18" charset="0"/>
              </a:rPr>
              <a:t>Note:</a:t>
            </a:r>
            <a:r>
              <a:rPr lang="en-US" sz="1200" dirty="0">
                <a:latin typeface="Garamond" panose="02020404030301010803" pitchFamily="18" charset="0"/>
              </a:rPr>
              <a:t>  </a:t>
            </a:r>
            <a:r>
              <a:rPr lang="en-US" sz="1200" b="1" u="none" dirty="0">
                <a:latin typeface="Garamond" panose="02020404030301010803" pitchFamily="18" charset="0"/>
              </a:rPr>
              <a:t>Script can be used in both head and body section. In accordance with logic of script it can be used in either of the section.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u="none" dirty="0">
                <a:latin typeface="Garamond" panose="02020404030301010803" pitchFamily="18" charset="0"/>
              </a:rPr>
              <a:t>           Mostly it is used in the head section.</a:t>
            </a:r>
          </a:p>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20</a:t>
            </a:fld>
            <a:endParaRPr lang="en-US"/>
          </a:p>
        </p:txBody>
      </p:sp>
    </p:spTree>
    <p:extLst>
      <p:ext uri="{BB962C8B-B14F-4D97-AF65-F5344CB8AC3E}">
        <p14:creationId xmlns:p14="http://schemas.microsoft.com/office/powerpoint/2010/main" val="4079544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u="sng" dirty="0">
                <a:latin typeface="Garamond" panose="02020404030301010803" pitchFamily="18" charset="0"/>
              </a:rPr>
              <a:t>Note:</a:t>
            </a:r>
            <a:r>
              <a:rPr lang="en-US" sz="1200" b="0" dirty="0">
                <a:latin typeface="Garamond" panose="02020404030301010803" pitchFamily="18" charset="0"/>
              </a:rPr>
              <a:t>   </a:t>
            </a:r>
            <a:r>
              <a:rPr lang="en-US" sz="1200" b="1" dirty="0">
                <a:latin typeface="Garamond" panose="02020404030301010803" pitchFamily="18" charset="0"/>
              </a:rPr>
              <a:t>Each HTML document can contain multiple &lt;style&gt; tags.</a:t>
            </a:r>
          </a:p>
          <a:p>
            <a:pPr algn="l"/>
            <a:r>
              <a:rPr lang="en-US" sz="1200" b="1" dirty="0">
                <a:latin typeface="Garamond" panose="02020404030301010803" pitchFamily="18" charset="0"/>
              </a:rPr>
              <a:t>            Style can also be used externally using link tag. We’ll discuss this more deeply in CSS.</a:t>
            </a:r>
            <a:endParaRPr lang="en-US" sz="1200" b="1" u="sng" dirty="0">
              <a:latin typeface="Garamond" panose="02020404030301010803" pitchFamily="18" charset="0"/>
            </a:endParaRPr>
          </a:p>
          <a:p>
            <a:pPr algn="l"/>
            <a:endParaRPr lang="en-US" sz="1200" dirty="0">
              <a:latin typeface="Garamond" panose="02020404030301010803" pitchFamily="18" charset="0"/>
            </a:endParaRPr>
          </a:p>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21</a:t>
            </a:fld>
            <a:endParaRPr lang="en-US"/>
          </a:p>
        </p:txBody>
      </p:sp>
    </p:spTree>
    <p:extLst>
      <p:ext uri="{BB962C8B-B14F-4D97-AF65-F5344CB8AC3E}">
        <p14:creationId xmlns:p14="http://schemas.microsoft.com/office/powerpoint/2010/main" val="3826538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26</a:t>
            </a:fld>
            <a:endParaRPr lang="en-US"/>
          </a:p>
        </p:txBody>
      </p:sp>
    </p:spTree>
    <p:extLst>
      <p:ext uri="{BB962C8B-B14F-4D97-AF65-F5344CB8AC3E}">
        <p14:creationId xmlns:p14="http://schemas.microsoft.com/office/powerpoint/2010/main" val="4223764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Logical tags allow the browser to render that information in the manner most appropriate for that browser. Text that should be emphasized (&lt;EM&gt;) may be best emphasized in Windows with italics, and bold in Unix.</a:t>
            </a:r>
          </a:p>
          <a:p>
            <a:endParaRPr lang="en-US" b="1" dirty="0"/>
          </a:p>
          <a:p>
            <a:r>
              <a:rPr lang="en-US" b="1" dirty="0"/>
              <a:t>Logical tags help you, the author, keep track of what you are saying, without the distraction of presentation. If you need to indicate someone's address, use &lt;ADDRESS&gt;, knowing it will be presented in an appropriate manner.</a:t>
            </a:r>
          </a:p>
        </p:txBody>
      </p:sp>
      <p:sp>
        <p:nvSpPr>
          <p:cNvPr id="4" name="Slide Number Placeholder 3"/>
          <p:cNvSpPr>
            <a:spLocks noGrp="1"/>
          </p:cNvSpPr>
          <p:nvPr>
            <p:ph type="sldNum" sz="quarter" idx="10"/>
          </p:nvPr>
        </p:nvSpPr>
        <p:spPr/>
        <p:txBody>
          <a:bodyPr/>
          <a:lstStyle/>
          <a:p>
            <a:fld id="{5DC5FAF9-85B0-4970-88AF-55D1E99868F8}" type="slidenum">
              <a:rPr lang="en-US" smtClean="0"/>
              <a:t>29</a:t>
            </a:fld>
            <a:endParaRPr lang="en-US"/>
          </a:p>
        </p:txBody>
      </p:sp>
    </p:spTree>
    <p:extLst>
      <p:ext uri="{BB962C8B-B14F-4D97-AF65-F5344CB8AC3E}">
        <p14:creationId xmlns:p14="http://schemas.microsoft.com/office/powerpoint/2010/main" val="1551369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7EB990-0164-4E82-B468-F3EED43B3058}"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729344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7EB990-0164-4E82-B468-F3EED43B3058}"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164357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97EB990-0164-4E82-B468-F3EED43B3058}"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405892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97EB990-0164-4E82-B468-F3EED43B3058}"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26639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7EB990-0164-4E82-B468-F3EED43B3058}"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1516526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97EB990-0164-4E82-B468-F3EED43B3058}" type="datetimeFigureOut">
              <a:rPr lang="en-US" smtClean="0"/>
              <a:t>1/27/2022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3162408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97EB990-0164-4E82-B468-F3EED43B3058}" type="datetimeFigureOut">
              <a:rPr lang="en-US" smtClean="0"/>
              <a:t>1/27/2022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818780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EB990-0164-4E82-B468-F3EED43B3058}"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2468735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EB990-0164-4E82-B468-F3EED43B3058}"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5226606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0078" y="239713"/>
            <a:ext cx="11431953" cy="512762"/>
          </a:xfrm>
        </p:spPr>
        <p:txBody>
          <a:bodyPr/>
          <a:lstStyle/>
          <a:p>
            <a:r>
              <a:rPr lang="en-US"/>
              <a:t>Click to edit Master title style</a:t>
            </a:r>
            <a:endParaRPr lang="en-IN"/>
          </a:p>
        </p:txBody>
      </p:sp>
      <p:sp>
        <p:nvSpPr>
          <p:cNvPr id="3" name="Text Placeholder 2"/>
          <p:cNvSpPr>
            <a:spLocks noGrp="1"/>
          </p:cNvSpPr>
          <p:nvPr>
            <p:ph type="body" sz="half" idx="1"/>
          </p:nvPr>
        </p:nvSpPr>
        <p:spPr>
          <a:xfrm>
            <a:off x="406400" y="968376"/>
            <a:ext cx="5595815" cy="5051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89785" y="968376"/>
            <a:ext cx="5595815" cy="5051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92981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EB990-0164-4E82-B468-F3EED43B3058}"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3045799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7EB990-0164-4E82-B468-F3EED43B3058}"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3628145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7EB990-0164-4E82-B468-F3EED43B3058}"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466701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7EB990-0164-4E82-B468-F3EED43B3058}"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550445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97EB990-0164-4E82-B468-F3EED43B3058}" type="datetimeFigureOut">
              <a:rPr lang="en-US" smtClean="0"/>
              <a:t>1/27/2022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112212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97EB990-0164-4E82-B468-F3EED43B3058}" type="datetimeFigureOut">
              <a:rPr lang="en-US" smtClean="0"/>
              <a:t>1/27/2022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319069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97EB990-0164-4E82-B468-F3EED43B3058}" type="datetimeFigureOut">
              <a:rPr lang="en-US" smtClean="0"/>
              <a:t>1/27/2022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1654130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7EB990-0164-4E82-B468-F3EED43B3058}"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3940632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97EB990-0164-4E82-B468-F3EED43B3058}" type="datetimeFigureOut">
              <a:rPr lang="en-US" smtClean="0"/>
              <a:t>1/27/2022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65F1AE6-FD50-499D-B62D-49FD6B426D04}" type="slidenum">
              <a:rPr lang="en-US" smtClean="0"/>
              <a:t>‹#›</a:t>
            </a:fld>
            <a:endParaRPr lang="en-US"/>
          </a:p>
        </p:txBody>
      </p:sp>
      <p:sp>
        <p:nvSpPr>
          <p:cNvPr id="13" name="Rectangle 12">
            <a:extLst>
              <a:ext uri="{FF2B5EF4-FFF2-40B4-BE49-F238E27FC236}">
                <a16:creationId xmlns:a16="http://schemas.microsoft.com/office/drawing/2014/main" id="{D7EC7E9D-9F52-4933-A9F2-4BEFD8EDF299}"/>
              </a:ext>
            </a:extLst>
          </p:cNvPr>
          <p:cNvSpPr/>
          <p:nvPr userDrawn="1"/>
        </p:nvSpPr>
        <p:spPr>
          <a:xfrm>
            <a:off x="10602192" y="512256"/>
            <a:ext cx="1354841" cy="6001643"/>
          </a:xfrm>
          <a:prstGeom prst="rect">
            <a:avLst/>
          </a:prstGeom>
        </p:spPr>
        <p:txBody>
          <a:bodyPr wrap="square">
            <a:spAutoFit/>
          </a:bodyPr>
          <a:lstStyle/>
          <a:p>
            <a:pPr algn="ctr"/>
            <a:r>
              <a:rPr lang="en-US" sz="3200" b="0" cap="none" spc="0" dirty="0">
                <a:ln w="0"/>
                <a:gradFill>
                  <a:gsLst>
                    <a:gs pos="21000">
                      <a:srgbClr val="53575C"/>
                    </a:gs>
                    <a:gs pos="88000">
                      <a:srgbClr val="C5C7CA"/>
                    </a:gs>
                  </a:gsLst>
                  <a:lin ang="5400000"/>
                </a:gradFill>
                <a:effectLst/>
              </a:rPr>
              <a:t>S</a:t>
            </a:r>
          </a:p>
          <a:p>
            <a:pPr algn="ctr"/>
            <a:r>
              <a:rPr lang="en-US" sz="3200" b="0" cap="none" spc="0" dirty="0">
                <a:ln w="0"/>
                <a:gradFill>
                  <a:gsLst>
                    <a:gs pos="21000">
                      <a:srgbClr val="53575C"/>
                    </a:gs>
                    <a:gs pos="88000">
                      <a:srgbClr val="C5C7CA"/>
                    </a:gs>
                  </a:gsLst>
                  <a:lin ang="5400000"/>
                </a:gradFill>
                <a:effectLst/>
              </a:rPr>
              <a:t>u</a:t>
            </a:r>
          </a:p>
          <a:p>
            <a:pPr algn="ctr"/>
            <a:r>
              <a:rPr lang="en-US" sz="3200" b="0" cap="none" spc="0" dirty="0">
                <a:ln w="0"/>
                <a:gradFill>
                  <a:gsLst>
                    <a:gs pos="21000">
                      <a:srgbClr val="53575C"/>
                    </a:gs>
                    <a:gs pos="88000">
                      <a:srgbClr val="C5C7CA"/>
                    </a:gs>
                  </a:gsLst>
                  <a:lin ang="5400000"/>
                </a:gradFill>
                <a:effectLst/>
              </a:rPr>
              <a:t>j</a:t>
            </a:r>
          </a:p>
          <a:p>
            <a:pPr algn="ctr"/>
            <a:r>
              <a:rPr lang="en-US" sz="3200" b="0" cap="none" spc="0" dirty="0">
                <a:ln w="0"/>
                <a:gradFill>
                  <a:gsLst>
                    <a:gs pos="21000">
                      <a:srgbClr val="53575C"/>
                    </a:gs>
                    <a:gs pos="88000">
                      <a:srgbClr val="C5C7CA"/>
                    </a:gs>
                  </a:gsLst>
                  <a:lin ang="5400000"/>
                </a:gradFill>
                <a:effectLst/>
              </a:rPr>
              <a:t>a</a:t>
            </a:r>
          </a:p>
          <a:p>
            <a:pPr algn="ctr"/>
            <a:r>
              <a:rPr lang="en-US" sz="3200" b="0" cap="none" spc="0" dirty="0">
                <a:ln w="0"/>
                <a:gradFill>
                  <a:gsLst>
                    <a:gs pos="21000">
                      <a:srgbClr val="53575C"/>
                    </a:gs>
                    <a:gs pos="88000">
                      <a:srgbClr val="C5C7CA"/>
                    </a:gs>
                  </a:gsLst>
                  <a:lin ang="5400000"/>
                </a:gradFill>
                <a:effectLst/>
              </a:rPr>
              <a:t>t</a:t>
            </a:r>
          </a:p>
          <a:p>
            <a:pPr algn="ctr"/>
            <a:r>
              <a:rPr lang="en-US" sz="3200" b="0" cap="none" spc="0" dirty="0">
                <a:ln w="0"/>
                <a:gradFill>
                  <a:gsLst>
                    <a:gs pos="21000">
                      <a:srgbClr val="53575C"/>
                    </a:gs>
                    <a:gs pos="88000">
                      <a:srgbClr val="C5C7CA"/>
                    </a:gs>
                  </a:gsLst>
                  <a:lin ang="5400000"/>
                </a:gradFill>
                <a:effectLst/>
              </a:rPr>
              <a:t>a</a:t>
            </a:r>
          </a:p>
          <a:p>
            <a:pPr algn="ctr"/>
            <a:endParaRPr lang="en-US" sz="3200" b="0" cap="none" spc="0" dirty="0">
              <a:ln w="0"/>
              <a:gradFill>
                <a:gsLst>
                  <a:gs pos="21000">
                    <a:srgbClr val="53575C"/>
                  </a:gs>
                  <a:gs pos="88000">
                    <a:srgbClr val="C5C7CA"/>
                  </a:gs>
                </a:gsLst>
                <a:lin ang="5400000"/>
              </a:gradFill>
              <a:effectLst/>
            </a:endParaRPr>
          </a:p>
          <a:p>
            <a:pPr algn="ctr"/>
            <a:r>
              <a:rPr lang="en-US" sz="3200" b="0" cap="none" spc="0" dirty="0">
                <a:ln w="0"/>
                <a:gradFill>
                  <a:gsLst>
                    <a:gs pos="21000">
                      <a:srgbClr val="53575C"/>
                    </a:gs>
                    <a:gs pos="88000">
                      <a:srgbClr val="C5C7CA"/>
                    </a:gs>
                  </a:gsLst>
                  <a:lin ang="5400000"/>
                </a:gradFill>
                <a:effectLst/>
              </a:rPr>
              <a:t>B</a:t>
            </a:r>
          </a:p>
          <a:p>
            <a:pPr algn="ctr"/>
            <a:r>
              <a:rPr lang="en-US" sz="3200" b="0" cap="none" spc="0" dirty="0">
                <a:ln w="0"/>
                <a:gradFill>
                  <a:gsLst>
                    <a:gs pos="21000">
                      <a:srgbClr val="53575C"/>
                    </a:gs>
                    <a:gs pos="88000">
                      <a:srgbClr val="C5C7CA"/>
                    </a:gs>
                  </a:gsLst>
                  <a:lin ang="5400000"/>
                </a:gradFill>
                <a:effectLst/>
              </a:rPr>
              <a:t>a</a:t>
            </a:r>
          </a:p>
          <a:p>
            <a:pPr algn="ctr"/>
            <a:r>
              <a:rPr lang="en-US" sz="3200" b="0" cap="none" spc="0" dirty="0">
                <a:ln w="0"/>
                <a:gradFill>
                  <a:gsLst>
                    <a:gs pos="21000">
                      <a:srgbClr val="53575C"/>
                    </a:gs>
                    <a:gs pos="88000">
                      <a:srgbClr val="C5C7CA"/>
                    </a:gs>
                  </a:gsLst>
                  <a:lin ang="5400000"/>
                </a:gradFill>
                <a:effectLst/>
              </a:rPr>
              <a:t>t</a:t>
            </a:r>
          </a:p>
          <a:p>
            <a:pPr algn="ctr"/>
            <a:r>
              <a:rPr lang="en-US" sz="3200" b="0" cap="none" spc="0" dirty="0">
                <a:ln w="0"/>
                <a:gradFill>
                  <a:gsLst>
                    <a:gs pos="21000">
                      <a:srgbClr val="53575C"/>
                    </a:gs>
                    <a:gs pos="88000">
                      <a:srgbClr val="C5C7CA"/>
                    </a:gs>
                  </a:gsLst>
                  <a:lin ang="5400000"/>
                </a:gradFill>
                <a:effectLst/>
              </a:rPr>
              <a:t>r</a:t>
            </a:r>
          </a:p>
          <a:p>
            <a:pPr algn="ctr"/>
            <a:r>
              <a:rPr lang="en-US" sz="3200" b="0" cap="none" spc="0" dirty="0">
                <a:ln w="0"/>
                <a:gradFill>
                  <a:gsLst>
                    <a:gs pos="21000">
                      <a:srgbClr val="53575C"/>
                    </a:gs>
                    <a:gs pos="88000">
                      <a:srgbClr val="C5C7CA"/>
                    </a:gs>
                  </a:gsLst>
                  <a:lin ang="5400000"/>
                </a:gradFill>
                <a:effectLst/>
              </a:rPr>
              <a:t>a</a:t>
            </a:r>
            <a:endParaRPr lang="en-US" sz="18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877031321"/>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notepad-plus-plus.org/" TargetMode="External"/><Relationship Id="rId2" Type="http://schemas.openxmlformats.org/officeDocument/2006/relationships/hyperlink" Target="http://brackets.io/" TargetMode="Externa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1.xml"/><Relationship Id="rId4" Type="http://schemas.microsoft.com/office/2007/relationships/hdphoto" Target="../media/hdphoto1.wdp"/></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hyperlink" Target="http://www.w3schools.com/cssref/sel_after.asp" TargetMode="External"/><Relationship Id="rId7" Type="http://schemas.openxmlformats.org/officeDocument/2006/relationships/hyperlink" Target="http://www.w3schools.com/cssref/sel_selection.asp" TargetMode="External"/><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hyperlink" Target="http://www.w3schools.com/cssref/sel_firstline.asp" TargetMode="External"/><Relationship Id="rId5" Type="http://schemas.openxmlformats.org/officeDocument/2006/relationships/hyperlink" Target="http://www.w3schools.com/cssref/sel_firstletter.asp" TargetMode="External"/><Relationship Id="rId4" Type="http://schemas.openxmlformats.org/officeDocument/2006/relationships/hyperlink" Target="http://www.w3schools.com/cssref/sel_before.asp" TargetMode="Externa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E1ED802-677B-4FB6-9191-E4F835714C6C}"/>
              </a:ext>
            </a:extLst>
          </p:cNvPr>
          <p:cNvSpPr>
            <a:spLocks noGrp="1" noChangeArrowheads="1"/>
          </p:cNvSpPr>
          <p:nvPr>
            <p:ph type="ctrTitle"/>
          </p:nvPr>
        </p:nvSpPr>
        <p:spPr>
          <a:xfrm>
            <a:off x="2209800" y="2286000"/>
            <a:ext cx="7772400" cy="1143000"/>
          </a:xfrm>
        </p:spPr>
        <p:txBody>
          <a:bodyPr/>
          <a:lstStyle/>
          <a:p>
            <a:pPr eaLnBrk="1" hangingPunct="1"/>
            <a:r>
              <a:rPr lang="en-US" altLang="en-US"/>
              <a:t> </a:t>
            </a:r>
          </a:p>
        </p:txBody>
      </p:sp>
      <p:sp>
        <p:nvSpPr>
          <p:cNvPr id="4099" name="Rectangle 3">
            <a:extLst>
              <a:ext uri="{FF2B5EF4-FFF2-40B4-BE49-F238E27FC236}">
                <a16:creationId xmlns:a16="http://schemas.microsoft.com/office/drawing/2014/main" id="{3E1328F2-C3FE-493D-9DCC-02D06B9A33E4}"/>
              </a:ext>
            </a:extLst>
          </p:cNvPr>
          <p:cNvSpPr>
            <a:spLocks noGrp="1" noChangeArrowheads="1"/>
          </p:cNvSpPr>
          <p:nvPr>
            <p:ph type="subTitle" idx="1"/>
          </p:nvPr>
        </p:nvSpPr>
        <p:spPr>
          <a:xfrm>
            <a:off x="2819400" y="3886200"/>
            <a:ext cx="6324600" cy="990600"/>
          </a:xfrm>
        </p:spPr>
        <p:txBody>
          <a:bodyPr/>
          <a:lstStyle/>
          <a:p>
            <a:pPr eaLnBrk="1" hangingPunct="1">
              <a:lnSpc>
                <a:spcPct val="80000"/>
              </a:lnSpc>
            </a:pPr>
            <a:r>
              <a:rPr lang="en-US" altLang="en-US" sz="2800" b="1" dirty="0">
                <a:solidFill>
                  <a:schemeClr val="tx1"/>
                </a:solidFill>
              </a:rPr>
              <a:t>HTML , CSS</a:t>
            </a:r>
          </a:p>
          <a:p>
            <a:pPr eaLnBrk="1" hangingPunct="1">
              <a:lnSpc>
                <a:spcPct val="80000"/>
              </a:lnSpc>
            </a:pPr>
            <a:endParaRPr lang="en-US" altLang="en-US" sz="1800" b="1" dirty="0"/>
          </a:p>
          <a:p>
            <a:pPr eaLnBrk="1" hangingPunct="1">
              <a:lnSpc>
                <a:spcPct val="80000"/>
              </a:lnSpc>
            </a:pPr>
            <a:endParaRPr lang="en-US" altLang="en-US" sz="2800" dirty="0"/>
          </a:p>
          <a:p>
            <a:pPr eaLnBrk="1" hangingPunct="1">
              <a:lnSpc>
                <a:spcPct val="80000"/>
              </a:lnSpc>
            </a:pPr>
            <a:endParaRPr lang="en-US" altLang="en-US" sz="1400" dirty="0"/>
          </a:p>
        </p:txBody>
      </p:sp>
      <p:sp>
        <p:nvSpPr>
          <p:cNvPr id="7" name="Slide Number Placeholder 3">
            <a:extLst>
              <a:ext uri="{FF2B5EF4-FFF2-40B4-BE49-F238E27FC236}">
                <a16:creationId xmlns:a16="http://schemas.microsoft.com/office/drawing/2014/main" id="{10D2CAFA-DB74-43DF-AD5C-6C1727D724C0}"/>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a:t>
            </a:fld>
            <a:endParaRPr lang="en-US" altLang="en-US" sz="1400" dirty="0"/>
          </a:p>
        </p:txBody>
      </p:sp>
    </p:spTree>
    <p:extLst>
      <p:ext uri="{BB962C8B-B14F-4D97-AF65-F5344CB8AC3E}">
        <p14:creationId xmlns:p14="http://schemas.microsoft.com/office/powerpoint/2010/main" val="328260459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1906072" y="3898263"/>
          <a:ext cx="4121240" cy="2524259"/>
        </p:xfrm>
        <a:graphic>
          <a:graphicData uri="http://schemas.openxmlformats.org/drawingml/2006/table">
            <a:tbl>
              <a:tblPr>
                <a:tableStyleId>{5940675A-B579-460E-94D1-54222C63F5DA}</a:tableStyleId>
              </a:tblPr>
              <a:tblGrid>
                <a:gridCol w="4121240">
                  <a:extLst>
                    <a:ext uri="{9D8B030D-6E8A-4147-A177-3AD203B41FA5}">
                      <a16:colId xmlns:a16="http://schemas.microsoft.com/office/drawing/2014/main" val="20000"/>
                    </a:ext>
                  </a:extLst>
                </a:gridCol>
              </a:tblGrid>
              <a:tr h="2524259">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 name="Title 1"/>
          <p:cNvSpPr txBox="1">
            <a:spLocks/>
          </p:cNvSpPr>
          <p:nvPr/>
        </p:nvSpPr>
        <p:spPr>
          <a:xfrm>
            <a:off x="838200" y="637734"/>
            <a:ext cx="10515600" cy="70196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HTML Attributes and Values</a:t>
            </a:r>
          </a:p>
        </p:txBody>
      </p:sp>
      <p:sp>
        <p:nvSpPr>
          <p:cNvPr id="3"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Garamond" panose="02020404030301010803" pitchFamily="18" charset="0"/>
              </a:rPr>
              <a:t>HTML elements can have </a:t>
            </a:r>
            <a:r>
              <a:rPr lang="en-US" sz="2000" u="sng" dirty="0">
                <a:latin typeface="Garamond" panose="02020404030301010803" pitchFamily="18" charset="0"/>
              </a:rPr>
              <a:t>attributes</a:t>
            </a:r>
            <a:r>
              <a:rPr lang="en-US" sz="2000" dirty="0">
                <a:latin typeface="Garamond" panose="02020404030301010803" pitchFamily="18" charset="0"/>
              </a:rPr>
              <a:t> which provides additional information about an element.</a:t>
            </a:r>
          </a:p>
          <a:p>
            <a:pPr algn="l"/>
            <a:r>
              <a:rPr lang="en-US" sz="2000" dirty="0">
                <a:latin typeface="Garamond" panose="02020404030301010803" pitchFamily="18" charset="0"/>
              </a:rPr>
              <a:t>Always specified in the opening tag and should contained value.</a:t>
            </a:r>
          </a:p>
          <a:p>
            <a:pPr algn="l"/>
            <a:r>
              <a:rPr lang="en-US" sz="2000" b="1" dirty="0">
                <a:latin typeface="Garamond" panose="02020404030301010803" pitchFamily="18" charset="0"/>
              </a:rPr>
              <a:t>For </a:t>
            </a:r>
            <a:r>
              <a:rPr lang="en-US" sz="2000" b="1" dirty="0" err="1">
                <a:latin typeface="Garamond" panose="02020404030301010803" pitchFamily="18" charset="0"/>
              </a:rPr>
              <a:t>Eg</a:t>
            </a:r>
            <a:r>
              <a:rPr lang="en-US" sz="2000" b="1" dirty="0">
                <a:latin typeface="Garamond" panose="02020404030301010803" pitchFamily="18" charset="0"/>
              </a:rPr>
              <a:t>.: </a:t>
            </a:r>
          </a:p>
        </p:txBody>
      </p:sp>
      <p:grpSp>
        <p:nvGrpSpPr>
          <p:cNvPr id="4" name="Group 3"/>
          <p:cNvGrpSpPr/>
          <p:nvPr/>
        </p:nvGrpSpPr>
        <p:grpSpPr>
          <a:xfrm>
            <a:off x="1845435" y="2717442"/>
            <a:ext cx="7955388" cy="927279"/>
            <a:chOff x="2560726" y="3433012"/>
            <a:chExt cx="8578330" cy="1056436"/>
          </a:xfrm>
        </p:grpSpPr>
        <p:pic>
          <p:nvPicPr>
            <p:cNvPr id="5" name="Picture 4"/>
            <p:cNvPicPr>
              <a:picLocks noChangeAspect="1"/>
            </p:cNvPicPr>
            <p:nvPr/>
          </p:nvPicPr>
          <p:blipFill>
            <a:blip r:embed="rId3">
              <a:lum contrast="20000"/>
            </a:blip>
            <a:stretch>
              <a:fillRect/>
            </a:stretch>
          </p:blipFill>
          <p:spPr>
            <a:xfrm>
              <a:off x="2560726" y="3433012"/>
              <a:ext cx="8578330" cy="1056436"/>
            </a:xfrm>
            <a:prstGeom prst="rect">
              <a:avLst/>
            </a:prstGeom>
          </p:spPr>
        </p:pic>
        <p:pic>
          <p:nvPicPr>
            <p:cNvPr id="6" name="Picture 5"/>
            <p:cNvPicPr>
              <a:picLocks noChangeAspect="1"/>
            </p:cNvPicPr>
            <p:nvPr/>
          </p:nvPicPr>
          <p:blipFill>
            <a:blip r:embed="rId4"/>
            <a:stretch>
              <a:fillRect/>
            </a:stretch>
          </p:blipFill>
          <p:spPr>
            <a:xfrm>
              <a:off x="10170333" y="4147615"/>
              <a:ext cx="377816" cy="283500"/>
            </a:xfrm>
            <a:prstGeom prst="rect">
              <a:avLst/>
            </a:prstGeom>
          </p:spPr>
        </p:pic>
      </p:grpSp>
      <p:sp>
        <p:nvSpPr>
          <p:cNvPr id="7" name="Content Placeholder 2"/>
          <p:cNvSpPr txBox="1">
            <a:spLocks/>
          </p:cNvSpPr>
          <p:nvPr/>
        </p:nvSpPr>
        <p:spPr>
          <a:xfrm>
            <a:off x="1961345" y="3935055"/>
            <a:ext cx="4143242" cy="23884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1500" b="1" dirty="0">
                <a:solidFill>
                  <a:srgbClr val="7030A0"/>
                </a:solidFill>
                <a:latin typeface="Garamond" panose="02020404030301010803" pitchFamily="18" charset="0"/>
              </a:rPr>
              <a:t>&lt;!DOCTYPE html&gt;</a:t>
            </a:r>
          </a:p>
          <a:p>
            <a:pPr algn="l">
              <a:spcBef>
                <a:spcPts val="0"/>
              </a:spcBef>
            </a:pPr>
            <a:r>
              <a:rPr lang="en-US" sz="1500" b="1" dirty="0">
                <a:solidFill>
                  <a:srgbClr val="FF0000"/>
                </a:solidFill>
                <a:latin typeface="Garamond" panose="02020404030301010803" pitchFamily="18" charset="0"/>
              </a:rPr>
              <a:t>&lt;html&gt;</a:t>
            </a:r>
          </a:p>
          <a:p>
            <a:pPr algn="l">
              <a:spcBef>
                <a:spcPts val="0"/>
              </a:spcBef>
            </a:pPr>
            <a:r>
              <a:rPr lang="en-US" sz="1500" b="1" dirty="0">
                <a:solidFill>
                  <a:srgbClr val="C00000"/>
                </a:solidFill>
                <a:latin typeface="Garamond" panose="02020404030301010803" pitchFamily="18" charset="0"/>
              </a:rPr>
              <a:t>&lt;head&gt;</a:t>
            </a:r>
          </a:p>
          <a:p>
            <a:pPr algn="l">
              <a:spcBef>
                <a:spcPts val="0"/>
              </a:spcBef>
            </a:pPr>
            <a:r>
              <a:rPr lang="en-US" sz="1500" b="1" dirty="0">
                <a:solidFill>
                  <a:srgbClr val="002060"/>
                </a:solidFill>
                <a:latin typeface="Garamond" panose="02020404030301010803" pitchFamily="18" charset="0"/>
              </a:rPr>
              <a:t>&lt;title&gt;Align Attribute  Example&lt;/title&gt;</a:t>
            </a:r>
          </a:p>
          <a:p>
            <a:pPr algn="l">
              <a:spcBef>
                <a:spcPts val="0"/>
              </a:spcBef>
            </a:pPr>
            <a:r>
              <a:rPr lang="en-US" sz="1500" b="1" dirty="0">
                <a:solidFill>
                  <a:srgbClr val="C00000"/>
                </a:solidFill>
                <a:latin typeface="Garamond" panose="02020404030301010803" pitchFamily="18" charset="0"/>
              </a:rPr>
              <a:t>&lt;/head&gt;</a:t>
            </a:r>
          </a:p>
          <a:p>
            <a:pPr algn="l">
              <a:spcBef>
                <a:spcPts val="0"/>
              </a:spcBef>
            </a:pPr>
            <a:r>
              <a:rPr lang="en-US" sz="1500" b="1" dirty="0">
                <a:solidFill>
                  <a:srgbClr val="C00000"/>
                </a:solidFill>
                <a:latin typeface="Garamond" panose="02020404030301010803" pitchFamily="18" charset="0"/>
              </a:rPr>
              <a:t>&lt;body&gt;</a:t>
            </a:r>
          </a:p>
          <a:p>
            <a:pPr algn="l">
              <a:spcBef>
                <a:spcPts val="0"/>
              </a:spcBef>
            </a:pPr>
            <a:r>
              <a:rPr lang="en-US" sz="1500" b="1" dirty="0">
                <a:solidFill>
                  <a:srgbClr val="002060"/>
                </a:solidFill>
                <a:latin typeface="Garamond" panose="02020404030301010803" pitchFamily="18" charset="0"/>
              </a:rPr>
              <a:t>&lt;p </a:t>
            </a:r>
            <a:r>
              <a:rPr lang="en-US" sz="1500" b="1" dirty="0">
                <a:solidFill>
                  <a:srgbClr val="7030A0"/>
                </a:solidFill>
                <a:latin typeface="Garamond" panose="02020404030301010803" pitchFamily="18" charset="0"/>
              </a:rPr>
              <a:t>align</a:t>
            </a:r>
            <a:r>
              <a:rPr lang="en-US" sz="1500" b="1" dirty="0">
                <a:solidFill>
                  <a:srgbClr val="002060"/>
                </a:solidFill>
                <a:latin typeface="Garamond" panose="02020404030301010803" pitchFamily="18" charset="0"/>
              </a:rPr>
              <a:t>=</a:t>
            </a:r>
            <a:r>
              <a:rPr lang="en-US" sz="1500" b="1" dirty="0">
                <a:solidFill>
                  <a:schemeClr val="accent6">
                    <a:lumMod val="75000"/>
                  </a:schemeClr>
                </a:solidFill>
                <a:latin typeface="Garamond" panose="02020404030301010803" pitchFamily="18" charset="0"/>
              </a:rPr>
              <a:t>"left"</a:t>
            </a:r>
            <a:r>
              <a:rPr lang="en-US" sz="1500" b="1" dirty="0">
                <a:solidFill>
                  <a:srgbClr val="002060"/>
                </a:solidFill>
                <a:latin typeface="Garamond" panose="02020404030301010803" pitchFamily="18" charset="0"/>
              </a:rPr>
              <a:t>&gt;This is left aligned&lt;/p&gt;</a:t>
            </a:r>
          </a:p>
          <a:p>
            <a:pPr algn="l">
              <a:spcBef>
                <a:spcPts val="0"/>
              </a:spcBef>
            </a:pPr>
            <a:r>
              <a:rPr lang="en-US" sz="1500" b="1" dirty="0">
                <a:solidFill>
                  <a:srgbClr val="002060"/>
                </a:solidFill>
                <a:latin typeface="Garamond" panose="02020404030301010803" pitchFamily="18" charset="0"/>
              </a:rPr>
              <a:t>&lt;p </a:t>
            </a:r>
            <a:r>
              <a:rPr lang="en-US" sz="1500" b="1" dirty="0">
                <a:solidFill>
                  <a:srgbClr val="7030A0"/>
                </a:solidFill>
                <a:latin typeface="Garamond" panose="02020404030301010803" pitchFamily="18" charset="0"/>
              </a:rPr>
              <a:t>align</a:t>
            </a:r>
            <a:r>
              <a:rPr lang="en-US" sz="1500" b="1" dirty="0">
                <a:solidFill>
                  <a:srgbClr val="002060"/>
                </a:solidFill>
                <a:latin typeface="Garamond" panose="02020404030301010803" pitchFamily="18" charset="0"/>
              </a:rPr>
              <a:t>=</a:t>
            </a:r>
            <a:r>
              <a:rPr lang="en-US" sz="1500" b="1" dirty="0">
                <a:solidFill>
                  <a:schemeClr val="accent6">
                    <a:lumMod val="75000"/>
                  </a:schemeClr>
                </a:solidFill>
                <a:latin typeface="Garamond" panose="02020404030301010803" pitchFamily="18" charset="0"/>
              </a:rPr>
              <a:t>"center"</a:t>
            </a:r>
            <a:r>
              <a:rPr lang="en-US" sz="1500" b="1" dirty="0">
                <a:solidFill>
                  <a:srgbClr val="002060"/>
                </a:solidFill>
                <a:latin typeface="Garamond" panose="02020404030301010803" pitchFamily="18" charset="0"/>
              </a:rPr>
              <a:t>&gt;This is center aligned&lt;/p&gt;</a:t>
            </a:r>
          </a:p>
          <a:p>
            <a:pPr algn="l">
              <a:spcBef>
                <a:spcPts val="0"/>
              </a:spcBef>
            </a:pPr>
            <a:r>
              <a:rPr lang="en-US" sz="1500" b="1" dirty="0">
                <a:solidFill>
                  <a:srgbClr val="002060"/>
                </a:solidFill>
                <a:latin typeface="Garamond" panose="02020404030301010803" pitchFamily="18" charset="0"/>
              </a:rPr>
              <a:t>&lt;p </a:t>
            </a:r>
            <a:r>
              <a:rPr lang="en-US" sz="1500" b="1" dirty="0">
                <a:solidFill>
                  <a:srgbClr val="7030A0"/>
                </a:solidFill>
                <a:latin typeface="Garamond" panose="02020404030301010803" pitchFamily="18" charset="0"/>
              </a:rPr>
              <a:t>align</a:t>
            </a:r>
            <a:r>
              <a:rPr lang="en-US" sz="1500" b="1" dirty="0">
                <a:solidFill>
                  <a:srgbClr val="002060"/>
                </a:solidFill>
                <a:latin typeface="Garamond" panose="02020404030301010803" pitchFamily="18" charset="0"/>
              </a:rPr>
              <a:t>=</a:t>
            </a:r>
            <a:r>
              <a:rPr lang="en-US" sz="1500" b="1" dirty="0">
                <a:solidFill>
                  <a:schemeClr val="accent6">
                    <a:lumMod val="75000"/>
                  </a:schemeClr>
                </a:solidFill>
                <a:latin typeface="Garamond" panose="02020404030301010803" pitchFamily="18" charset="0"/>
              </a:rPr>
              <a:t>"right"</a:t>
            </a:r>
            <a:r>
              <a:rPr lang="en-US" sz="1500" b="1" dirty="0">
                <a:solidFill>
                  <a:srgbClr val="002060"/>
                </a:solidFill>
                <a:latin typeface="Garamond" panose="02020404030301010803" pitchFamily="18" charset="0"/>
              </a:rPr>
              <a:t>&gt;This is right aligned&lt;/p&gt;</a:t>
            </a:r>
          </a:p>
          <a:p>
            <a:pPr algn="l">
              <a:spcBef>
                <a:spcPts val="0"/>
              </a:spcBef>
            </a:pPr>
            <a:r>
              <a:rPr lang="en-US" sz="1500" b="1" dirty="0">
                <a:solidFill>
                  <a:srgbClr val="C00000"/>
                </a:solidFill>
                <a:latin typeface="Garamond" panose="02020404030301010803" pitchFamily="18" charset="0"/>
              </a:rPr>
              <a:t>&lt;/body&gt;</a:t>
            </a:r>
          </a:p>
          <a:p>
            <a:pPr algn="l">
              <a:spcBef>
                <a:spcPts val="0"/>
              </a:spcBef>
            </a:pPr>
            <a:r>
              <a:rPr lang="en-US" sz="1500" b="1" dirty="0">
                <a:solidFill>
                  <a:srgbClr val="FF0000"/>
                </a:solidFill>
                <a:latin typeface="Garamond" panose="02020404030301010803" pitchFamily="18" charset="0"/>
              </a:rPr>
              <a:t>&lt;/html&gt;</a:t>
            </a:r>
          </a:p>
        </p:txBody>
      </p:sp>
      <p:graphicFrame>
        <p:nvGraphicFramePr>
          <p:cNvPr id="9" name="Table 8"/>
          <p:cNvGraphicFramePr>
            <a:graphicFrameLocks noGrp="1"/>
          </p:cNvGraphicFramePr>
          <p:nvPr/>
        </p:nvGraphicFramePr>
        <p:xfrm>
          <a:off x="6108877" y="3894227"/>
          <a:ext cx="4194221" cy="2524259"/>
        </p:xfrm>
        <a:graphic>
          <a:graphicData uri="http://schemas.openxmlformats.org/drawingml/2006/table">
            <a:tbl>
              <a:tblPr>
                <a:tableStyleId>{5940675A-B579-460E-94D1-54222C63F5DA}</a:tableStyleId>
              </a:tblPr>
              <a:tblGrid>
                <a:gridCol w="4194221">
                  <a:extLst>
                    <a:ext uri="{9D8B030D-6E8A-4147-A177-3AD203B41FA5}">
                      <a16:colId xmlns:a16="http://schemas.microsoft.com/office/drawing/2014/main" val="20000"/>
                    </a:ext>
                  </a:extLst>
                </a:gridCol>
              </a:tblGrid>
              <a:tr h="2524259">
                <a:tc>
                  <a:txBody>
                    <a:bodyPr/>
                    <a:lstStyle/>
                    <a:p>
                      <a:endParaRPr lang="en-US" dirty="0"/>
                    </a:p>
                    <a:p>
                      <a:endParaRPr lang="en-US" dirty="0"/>
                    </a:p>
                    <a:p>
                      <a:r>
                        <a:rPr lang="en-US" dirty="0"/>
                        <a:t>This is left aligned</a:t>
                      </a:r>
                    </a:p>
                    <a:p>
                      <a:endParaRPr lang="en-US" dirty="0"/>
                    </a:p>
                    <a:p>
                      <a:pPr algn="ctr"/>
                      <a:r>
                        <a:rPr lang="en-US" dirty="0"/>
                        <a:t>This</a:t>
                      </a:r>
                      <a:r>
                        <a:rPr lang="en-US" baseline="0" dirty="0"/>
                        <a:t> is center aligned</a:t>
                      </a:r>
                    </a:p>
                    <a:p>
                      <a:endParaRPr lang="en-US" baseline="0" dirty="0"/>
                    </a:p>
                    <a:p>
                      <a:pPr algn="r"/>
                      <a:r>
                        <a:rPr lang="en-US" baseline="0" dirty="0"/>
                        <a:t>This is right aligned</a:t>
                      </a:r>
                      <a:endParaRPr lang="en-US" dirty="0"/>
                    </a:p>
                  </a:txBody>
                  <a:tcPr/>
                </a:tc>
                <a:extLst>
                  <a:ext uri="{0D108BD9-81ED-4DB2-BD59-A6C34878D82A}">
                    <a16:rowId xmlns:a16="http://schemas.microsoft.com/office/drawing/2014/main" val="10000"/>
                  </a:ext>
                </a:extLst>
              </a:tr>
            </a:tbl>
          </a:graphicData>
        </a:graphic>
      </p:graphicFrame>
      <p:sp>
        <p:nvSpPr>
          <p:cNvPr id="10" name="Slide Number Placeholder 3">
            <a:extLst>
              <a:ext uri="{FF2B5EF4-FFF2-40B4-BE49-F238E27FC236}">
                <a16:creationId xmlns:a16="http://schemas.microsoft.com/office/drawing/2014/main" id="{4A18EBA0-4D58-490A-AD47-3C0AE98C202F}"/>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10</a:t>
            </a:fld>
            <a:endParaRPr lang="en-US" altLang="en-US" sz="1400" dirty="0"/>
          </a:p>
        </p:txBody>
      </p:sp>
    </p:spTree>
    <p:extLst>
      <p:ext uri="{BB962C8B-B14F-4D97-AF65-F5344CB8AC3E}">
        <p14:creationId xmlns:p14="http://schemas.microsoft.com/office/powerpoint/2010/main" val="15084709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C41F-42F0-493F-8F6E-2CBCB1FC0A3B}"/>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E4E62C57-2BA3-4FBB-B3DC-A022B49FEA7F}"/>
              </a:ext>
            </a:extLst>
          </p:cNvPr>
          <p:cNvSpPr>
            <a:spLocks noGrp="1"/>
          </p:cNvSpPr>
          <p:nvPr>
            <p:ph idx="1"/>
          </p:nvPr>
        </p:nvSpPr>
        <p:spPr>
          <a:xfrm>
            <a:off x="845128" y="1620982"/>
            <a:ext cx="9204726" cy="4627417"/>
          </a:xfrm>
        </p:spPr>
        <p:txBody>
          <a:bodyPr/>
          <a:lstStyle/>
          <a:p>
            <a:r>
              <a:rPr lang="en-US" dirty="0"/>
              <a:t>A floated element may be moved as far to the left or the right as possible. Simply, it means that a floated element can display at extreme left or extreme right.</a:t>
            </a:r>
          </a:p>
          <a:p>
            <a:r>
              <a:rPr lang="en-US" dirty="0"/>
              <a:t>The elements after the floating element will flow around it.</a:t>
            </a:r>
          </a:p>
          <a:p>
            <a:r>
              <a:rPr lang="en-US" dirty="0"/>
              <a:t>The elements before the floating element will not be affected.</a:t>
            </a:r>
          </a:p>
          <a:p>
            <a:r>
              <a:rPr lang="en-US" dirty="0"/>
              <a:t>If the image floated to the right, the texts flow around it, to the left and if the image floated to the left, the text flows around it, to the right.</a:t>
            </a:r>
          </a:p>
        </p:txBody>
      </p:sp>
    </p:spTree>
    <p:extLst>
      <p:ext uri="{BB962C8B-B14F-4D97-AF65-F5344CB8AC3E}">
        <p14:creationId xmlns:p14="http://schemas.microsoft.com/office/powerpoint/2010/main" val="129342098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6581F2-86A5-4E80-AF57-F5639DC79701}"/>
              </a:ext>
            </a:extLst>
          </p:cNvPr>
          <p:cNvSpPr>
            <a:spLocks noGrp="1"/>
          </p:cNvSpPr>
          <p:nvPr>
            <p:ph type="title"/>
          </p:nvPr>
        </p:nvSpPr>
        <p:spPr>
          <a:xfrm>
            <a:off x="720436" y="452718"/>
            <a:ext cx="9330398" cy="1417646"/>
          </a:xfrm>
        </p:spPr>
        <p:txBody>
          <a:bodyPr/>
          <a:lstStyle/>
          <a:p>
            <a:r>
              <a:rPr lang="en-US" dirty="0"/>
              <a:t>CSS float Properties</a:t>
            </a:r>
          </a:p>
        </p:txBody>
      </p:sp>
      <p:graphicFrame>
        <p:nvGraphicFramePr>
          <p:cNvPr id="11" name="Table 10">
            <a:extLst>
              <a:ext uri="{FF2B5EF4-FFF2-40B4-BE49-F238E27FC236}">
                <a16:creationId xmlns:a16="http://schemas.microsoft.com/office/drawing/2014/main" id="{76FB9316-C2DB-4FC3-B19B-941EA0E377C3}"/>
              </a:ext>
            </a:extLst>
          </p:cNvPr>
          <p:cNvGraphicFramePr>
            <a:graphicFrameLocks noGrp="1"/>
          </p:cNvGraphicFramePr>
          <p:nvPr>
            <p:extLst>
              <p:ext uri="{D42A27DB-BD31-4B8C-83A1-F6EECF244321}">
                <p14:modId xmlns:p14="http://schemas.microsoft.com/office/powerpoint/2010/main" val="1945925214"/>
              </p:ext>
            </p:extLst>
          </p:nvPr>
        </p:nvGraphicFramePr>
        <p:xfrm>
          <a:off x="720437" y="1773382"/>
          <a:ext cx="9330396" cy="3878278"/>
        </p:xfrm>
        <a:graphic>
          <a:graphicData uri="http://schemas.openxmlformats.org/drawingml/2006/table">
            <a:tbl>
              <a:tblPr/>
              <a:tblGrid>
                <a:gridCol w="3110132">
                  <a:extLst>
                    <a:ext uri="{9D8B030D-6E8A-4147-A177-3AD203B41FA5}">
                      <a16:colId xmlns:a16="http://schemas.microsoft.com/office/drawing/2014/main" val="251835989"/>
                    </a:ext>
                  </a:extLst>
                </a:gridCol>
                <a:gridCol w="3110132">
                  <a:extLst>
                    <a:ext uri="{9D8B030D-6E8A-4147-A177-3AD203B41FA5}">
                      <a16:colId xmlns:a16="http://schemas.microsoft.com/office/drawing/2014/main" val="1217689462"/>
                    </a:ext>
                  </a:extLst>
                </a:gridCol>
                <a:gridCol w="3110132">
                  <a:extLst>
                    <a:ext uri="{9D8B030D-6E8A-4147-A177-3AD203B41FA5}">
                      <a16:colId xmlns:a16="http://schemas.microsoft.com/office/drawing/2014/main" val="3146553038"/>
                    </a:ext>
                  </a:extLst>
                </a:gridCol>
              </a:tblGrid>
              <a:tr h="649661">
                <a:tc>
                  <a:txBody>
                    <a:bodyPr/>
                    <a:lstStyle/>
                    <a:p>
                      <a:pPr algn="l" fontAlgn="t"/>
                      <a:r>
                        <a:rPr lang="en-US">
                          <a:solidFill>
                            <a:srgbClr val="000000"/>
                          </a:solidFill>
                          <a:effectLst/>
                          <a:latin typeface="times new roman" panose="02020603050405020304" pitchFamily="18" charset="0"/>
                        </a:rPr>
                        <a:t>Property</a:t>
                      </a:r>
                    </a:p>
                  </a:txBody>
                  <a:tcPr marL="114300" marR="114300" marT="114300" marB="114300">
                    <a:lnL w="9525" cap="flat" cmpd="sng" algn="ctr">
                      <a:solidFill>
                        <a:srgbClr val="E0EE3E"/>
                      </a:solidFill>
                      <a:prstDash val="solid"/>
                      <a:round/>
                      <a:headEnd type="none" w="med" len="med"/>
                      <a:tailEnd type="none" w="med" len="med"/>
                    </a:lnL>
                    <a:lnR w="9525" cap="flat" cmpd="sng" algn="ctr">
                      <a:solidFill>
                        <a:srgbClr val="E0EE3E"/>
                      </a:solidFill>
                      <a:prstDash val="solid"/>
                      <a:round/>
                      <a:headEnd type="none" w="med" len="med"/>
                      <a:tailEnd type="none" w="med" len="med"/>
                    </a:lnR>
                    <a:lnT w="9525" cap="flat" cmpd="sng" algn="ctr">
                      <a:solidFill>
                        <a:srgbClr val="E0EE3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L="114300" marR="114300" marT="114300" marB="114300">
                    <a:lnL w="9525" cap="flat" cmpd="sng" algn="ctr">
                      <a:solidFill>
                        <a:srgbClr val="E0EE3E"/>
                      </a:solidFill>
                      <a:prstDash val="solid"/>
                      <a:round/>
                      <a:headEnd type="none" w="med" len="med"/>
                      <a:tailEnd type="none" w="med" len="med"/>
                    </a:lnL>
                    <a:lnR w="9525" cap="flat" cmpd="sng" algn="ctr">
                      <a:solidFill>
                        <a:srgbClr val="E0EE3E"/>
                      </a:solidFill>
                      <a:prstDash val="solid"/>
                      <a:round/>
                      <a:headEnd type="none" w="med" len="med"/>
                      <a:tailEnd type="none" w="med" len="med"/>
                    </a:lnR>
                    <a:lnT w="9525" cap="flat" cmpd="sng" algn="ctr">
                      <a:solidFill>
                        <a:srgbClr val="E0EE3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Values</a:t>
                      </a:r>
                    </a:p>
                  </a:txBody>
                  <a:tcPr marL="114300" marR="114300" marT="114300" marB="114300">
                    <a:lnL w="9525" cap="flat" cmpd="sng" algn="ctr">
                      <a:solidFill>
                        <a:srgbClr val="E0EE3E"/>
                      </a:solidFill>
                      <a:prstDash val="solid"/>
                      <a:round/>
                      <a:headEnd type="none" w="med" len="med"/>
                      <a:tailEnd type="none" w="med" len="med"/>
                    </a:lnL>
                    <a:lnR w="9525" cap="flat" cmpd="sng" algn="ctr">
                      <a:solidFill>
                        <a:srgbClr val="E0EE3E"/>
                      </a:solidFill>
                      <a:prstDash val="solid"/>
                      <a:round/>
                      <a:headEnd type="none" w="med" len="med"/>
                      <a:tailEnd type="none" w="med" len="med"/>
                    </a:lnR>
                    <a:lnT w="9525" cap="flat" cmpd="sng" algn="ctr">
                      <a:solidFill>
                        <a:srgbClr val="E0EE3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213306690"/>
                  </a:ext>
                </a:extLst>
              </a:tr>
              <a:tr h="1968669">
                <a:tc>
                  <a:txBody>
                    <a:bodyPr/>
                    <a:lstStyle/>
                    <a:p>
                      <a:pPr algn="just" fontAlgn="t"/>
                      <a:r>
                        <a:rPr lang="en-US" b="0" i="0">
                          <a:solidFill>
                            <a:srgbClr val="000000"/>
                          </a:solidFill>
                          <a:effectLst/>
                          <a:latin typeface="verdana" panose="020B0604030504040204" pitchFamily="34" charset="0"/>
                        </a:rPr>
                        <a:t>clear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The clear property is used to avoid elements after the floating elements which flow around it.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left, right, both, none, inherit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82860106"/>
                  </a:ext>
                </a:extLst>
              </a:tr>
              <a:tr h="1259948">
                <a:tc>
                  <a:txBody>
                    <a:bodyPr/>
                    <a:lstStyle/>
                    <a:p>
                      <a:pPr algn="just" fontAlgn="t"/>
                      <a:r>
                        <a:rPr lang="en-US" b="0" i="0">
                          <a:solidFill>
                            <a:srgbClr val="000000"/>
                          </a:solidFill>
                          <a:effectLst/>
                          <a:latin typeface="verdana" panose="020B0604030504040204" pitchFamily="34" charset="0"/>
                        </a:rPr>
                        <a:t>float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a:solidFill>
                            <a:srgbClr val="000000"/>
                          </a:solidFill>
                          <a:effectLst/>
                          <a:latin typeface="verdana" panose="020B0604030504040204" pitchFamily="34" charset="0"/>
                        </a:rPr>
                        <a:t>It specifies whether the box should float or not.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dirty="0">
                          <a:solidFill>
                            <a:srgbClr val="000000"/>
                          </a:solidFill>
                          <a:effectLst/>
                          <a:latin typeface="verdana" panose="020B0604030504040204" pitchFamily="34" charset="0"/>
                        </a:rPr>
                        <a:t>left, right, none, inherit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6775871"/>
                  </a:ext>
                </a:extLst>
              </a:tr>
            </a:tbl>
          </a:graphicData>
        </a:graphic>
      </p:graphicFrame>
    </p:spTree>
    <p:extLst>
      <p:ext uri="{BB962C8B-B14F-4D97-AF65-F5344CB8AC3E}">
        <p14:creationId xmlns:p14="http://schemas.microsoft.com/office/powerpoint/2010/main" val="29235450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35F16-0CB2-465D-BBF1-FD8383049FA1}"/>
              </a:ext>
            </a:extLst>
          </p:cNvPr>
          <p:cNvSpPr>
            <a:spLocks noGrp="1"/>
          </p:cNvSpPr>
          <p:nvPr>
            <p:ph type="title"/>
          </p:nvPr>
        </p:nvSpPr>
        <p:spPr/>
        <p:txBody>
          <a:bodyPr/>
          <a:lstStyle/>
          <a:p>
            <a:r>
              <a:rPr lang="en-US" dirty="0"/>
              <a:t>CSS Float Property Values</a:t>
            </a:r>
          </a:p>
        </p:txBody>
      </p:sp>
      <p:graphicFrame>
        <p:nvGraphicFramePr>
          <p:cNvPr id="4" name="Table 3">
            <a:extLst>
              <a:ext uri="{FF2B5EF4-FFF2-40B4-BE49-F238E27FC236}">
                <a16:creationId xmlns:a16="http://schemas.microsoft.com/office/drawing/2014/main" id="{685A7BB5-6065-486B-BAB9-C0CA0D580FC7}"/>
              </a:ext>
            </a:extLst>
          </p:cNvPr>
          <p:cNvGraphicFramePr>
            <a:graphicFrameLocks noGrp="1"/>
          </p:cNvGraphicFramePr>
          <p:nvPr>
            <p:extLst>
              <p:ext uri="{D42A27DB-BD31-4B8C-83A1-F6EECF244321}">
                <p14:modId xmlns:p14="http://schemas.microsoft.com/office/powerpoint/2010/main" val="3022279188"/>
              </p:ext>
            </p:extLst>
          </p:nvPr>
        </p:nvGraphicFramePr>
        <p:xfrm>
          <a:off x="983672" y="2010439"/>
          <a:ext cx="9739746" cy="4215239"/>
        </p:xfrm>
        <a:graphic>
          <a:graphicData uri="http://schemas.openxmlformats.org/drawingml/2006/table">
            <a:tbl>
              <a:tblPr/>
              <a:tblGrid>
                <a:gridCol w="4869873">
                  <a:extLst>
                    <a:ext uri="{9D8B030D-6E8A-4147-A177-3AD203B41FA5}">
                      <a16:colId xmlns:a16="http://schemas.microsoft.com/office/drawing/2014/main" val="1116120668"/>
                    </a:ext>
                  </a:extLst>
                </a:gridCol>
                <a:gridCol w="4869873">
                  <a:extLst>
                    <a:ext uri="{9D8B030D-6E8A-4147-A177-3AD203B41FA5}">
                      <a16:colId xmlns:a16="http://schemas.microsoft.com/office/drawing/2014/main" val="3999802"/>
                    </a:ext>
                  </a:extLst>
                </a:gridCol>
              </a:tblGrid>
              <a:tr h="463077">
                <a:tc>
                  <a:txBody>
                    <a:bodyPr/>
                    <a:lstStyle/>
                    <a:p>
                      <a:pPr algn="l" fontAlgn="t"/>
                      <a:r>
                        <a:rPr lang="en-US" sz="1700">
                          <a:solidFill>
                            <a:srgbClr val="000000"/>
                          </a:solidFill>
                          <a:effectLst/>
                          <a:latin typeface="times new roman" panose="02020603050405020304" pitchFamily="18" charset="0"/>
                        </a:rPr>
                        <a:t>Value</a:t>
                      </a:r>
                    </a:p>
                  </a:txBody>
                  <a:tcPr marL="105245" marR="105245" marT="105245" marB="105245">
                    <a:lnL w="9525" cap="flat" cmpd="sng" algn="ctr">
                      <a:solidFill>
                        <a:srgbClr val="508304"/>
                      </a:solidFill>
                      <a:prstDash val="solid"/>
                      <a:round/>
                      <a:headEnd type="none" w="med" len="med"/>
                      <a:tailEnd type="none" w="med" len="med"/>
                    </a:lnL>
                    <a:lnR w="9525" cap="flat" cmpd="sng" algn="ctr">
                      <a:solidFill>
                        <a:srgbClr val="508304"/>
                      </a:solidFill>
                      <a:prstDash val="solid"/>
                      <a:round/>
                      <a:headEnd type="none" w="med" len="med"/>
                      <a:tailEnd type="none" w="med" len="med"/>
                    </a:lnR>
                    <a:lnT w="9525" cap="flat" cmpd="sng" algn="ctr">
                      <a:solidFill>
                        <a:srgbClr val="50830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a:solidFill>
                            <a:srgbClr val="000000"/>
                          </a:solidFill>
                          <a:effectLst/>
                          <a:latin typeface="times new roman" panose="02020603050405020304" pitchFamily="18" charset="0"/>
                        </a:rPr>
                        <a:t>Description</a:t>
                      </a:r>
                    </a:p>
                  </a:txBody>
                  <a:tcPr marL="105245" marR="105245" marT="105245" marB="105245">
                    <a:lnL w="9525" cap="flat" cmpd="sng" algn="ctr">
                      <a:solidFill>
                        <a:srgbClr val="508304"/>
                      </a:solidFill>
                      <a:prstDash val="solid"/>
                      <a:round/>
                      <a:headEnd type="none" w="med" len="med"/>
                      <a:tailEnd type="none" w="med" len="med"/>
                    </a:lnL>
                    <a:lnR w="9525" cap="flat" cmpd="sng" algn="ctr">
                      <a:solidFill>
                        <a:srgbClr val="508304"/>
                      </a:solidFill>
                      <a:prstDash val="solid"/>
                      <a:round/>
                      <a:headEnd type="none" w="med" len="med"/>
                      <a:tailEnd type="none" w="med" len="med"/>
                    </a:lnR>
                    <a:lnT w="9525" cap="flat" cmpd="sng" algn="ctr">
                      <a:solidFill>
                        <a:srgbClr val="50830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4606870"/>
                  </a:ext>
                </a:extLst>
              </a:tr>
              <a:tr h="1150677">
                <a:tc>
                  <a:txBody>
                    <a:bodyPr/>
                    <a:lstStyle/>
                    <a:p>
                      <a:pPr algn="just" fontAlgn="t"/>
                      <a:r>
                        <a:rPr lang="en-US" sz="1700" b="0" i="0">
                          <a:solidFill>
                            <a:srgbClr val="000000"/>
                          </a:solidFill>
                          <a:effectLst/>
                          <a:latin typeface="verdana" panose="020B0604030504040204" pitchFamily="34" charset="0"/>
                        </a:rPr>
                        <a:t>none</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b="0" i="0">
                          <a:solidFill>
                            <a:srgbClr val="000000"/>
                          </a:solidFill>
                          <a:effectLst/>
                          <a:latin typeface="verdana" panose="020B0604030504040204" pitchFamily="34" charset="0"/>
                        </a:rPr>
                        <a:t>It specifies that the element is not floated, and will be displayed just where it occurs in the text. this is a default value.</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34492977"/>
                  </a:ext>
                </a:extLst>
              </a:tr>
              <a:tr h="645502">
                <a:tc>
                  <a:txBody>
                    <a:bodyPr/>
                    <a:lstStyle/>
                    <a:p>
                      <a:pPr algn="just" fontAlgn="t"/>
                      <a:r>
                        <a:rPr lang="en-US" sz="1700" b="0" i="0">
                          <a:solidFill>
                            <a:srgbClr val="000000"/>
                          </a:solidFill>
                          <a:effectLst/>
                          <a:latin typeface="verdana" panose="020B0604030504040204" pitchFamily="34" charset="0"/>
                        </a:rPr>
                        <a:t>left</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b="0" i="0">
                          <a:solidFill>
                            <a:srgbClr val="000000"/>
                          </a:solidFill>
                          <a:effectLst/>
                          <a:latin typeface="verdana" panose="020B0604030504040204" pitchFamily="34" charset="0"/>
                        </a:rPr>
                        <a:t>It is used to float the element to the left.</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81404373"/>
                  </a:ext>
                </a:extLst>
              </a:tr>
              <a:tr h="645502">
                <a:tc>
                  <a:txBody>
                    <a:bodyPr/>
                    <a:lstStyle/>
                    <a:p>
                      <a:pPr algn="just" fontAlgn="t"/>
                      <a:r>
                        <a:rPr lang="en-US" sz="1700" b="0" i="0">
                          <a:solidFill>
                            <a:srgbClr val="000000"/>
                          </a:solidFill>
                          <a:effectLst/>
                          <a:latin typeface="verdana" panose="020B0604030504040204" pitchFamily="34" charset="0"/>
                        </a:rPr>
                        <a:t>right</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b="0" i="0">
                          <a:solidFill>
                            <a:srgbClr val="000000"/>
                          </a:solidFill>
                          <a:effectLst/>
                          <a:latin typeface="verdana" panose="020B0604030504040204" pitchFamily="34" charset="0"/>
                        </a:rPr>
                        <a:t>It is used to float the element to the right.</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6383687"/>
                  </a:ext>
                </a:extLst>
              </a:tr>
              <a:tr h="645502">
                <a:tc>
                  <a:txBody>
                    <a:bodyPr/>
                    <a:lstStyle/>
                    <a:p>
                      <a:pPr algn="just" fontAlgn="t"/>
                      <a:r>
                        <a:rPr lang="en-US" sz="1700" b="0" i="0">
                          <a:solidFill>
                            <a:srgbClr val="000000"/>
                          </a:solidFill>
                          <a:effectLst/>
                          <a:latin typeface="verdana" panose="020B0604030504040204" pitchFamily="34" charset="0"/>
                        </a:rPr>
                        <a:t>initial</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b="0" i="0">
                          <a:solidFill>
                            <a:srgbClr val="000000"/>
                          </a:solidFill>
                          <a:effectLst/>
                          <a:latin typeface="verdana" panose="020B0604030504040204" pitchFamily="34" charset="0"/>
                        </a:rPr>
                        <a:t>It sets the property to its initial value.</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30185523"/>
                  </a:ext>
                </a:extLst>
              </a:tr>
              <a:tr h="645502">
                <a:tc>
                  <a:txBody>
                    <a:bodyPr/>
                    <a:lstStyle/>
                    <a:p>
                      <a:pPr algn="just" fontAlgn="t"/>
                      <a:r>
                        <a:rPr lang="en-US" sz="1700" b="0" i="0">
                          <a:solidFill>
                            <a:srgbClr val="000000"/>
                          </a:solidFill>
                          <a:effectLst/>
                          <a:latin typeface="verdana" panose="020B0604030504040204" pitchFamily="34" charset="0"/>
                        </a:rPr>
                        <a:t>inherit</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b="0" i="0" dirty="0">
                          <a:solidFill>
                            <a:srgbClr val="000000"/>
                          </a:solidFill>
                          <a:effectLst/>
                          <a:latin typeface="verdana" panose="020B0604030504040204" pitchFamily="34" charset="0"/>
                        </a:rPr>
                        <a:t>It is used to inherit this property from its parent element.</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86142158"/>
                  </a:ext>
                </a:extLst>
              </a:tr>
            </a:tbl>
          </a:graphicData>
        </a:graphic>
      </p:graphicFrame>
    </p:spTree>
    <p:extLst>
      <p:ext uri="{BB962C8B-B14F-4D97-AF65-F5344CB8AC3E}">
        <p14:creationId xmlns:p14="http://schemas.microsoft.com/office/powerpoint/2010/main" val="368142425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CFC0-03B9-4545-AF3D-5A0505AFB72B}"/>
              </a:ext>
            </a:extLst>
          </p:cNvPr>
          <p:cNvSpPr>
            <a:spLocks noGrp="1"/>
          </p:cNvSpPr>
          <p:nvPr>
            <p:ph type="title"/>
          </p:nvPr>
        </p:nvSpPr>
        <p:spPr>
          <a:xfrm>
            <a:off x="646111" y="249382"/>
            <a:ext cx="9404723" cy="1052945"/>
          </a:xfrm>
        </p:spPr>
        <p:txBody>
          <a:bodyPr/>
          <a:lstStyle/>
          <a:p>
            <a:r>
              <a:rPr lang="en-US" dirty="0"/>
              <a:t>Final Example</a:t>
            </a:r>
          </a:p>
        </p:txBody>
      </p:sp>
      <p:sp>
        <p:nvSpPr>
          <p:cNvPr id="5" name="Rectangle 4">
            <a:extLst>
              <a:ext uri="{FF2B5EF4-FFF2-40B4-BE49-F238E27FC236}">
                <a16:creationId xmlns:a16="http://schemas.microsoft.com/office/drawing/2014/main" id="{0CE83C98-949C-4734-B435-E5028DAA3874}"/>
              </a:ext>
            </a:extLst>
          </p:cNvPr>
          <p:cNvSpPr/>
          <p:nvPr/>
        </p:nvSpPr>
        <p:spPr>
          <a:xfrm>
            <a:off x="526472" y="1139274"/>
            <a:ext cx="10293927" cy="5355312"/>
          </a:xfrm>
          <a:prstGeom prst="rect">
            <a:avLst/>
          </a:prstGeom>
        </p:spPr>
        <p:txBody>
          <a:bodyPr wrap="square">
            <a:spAutoFit/>
          </a:bodyPr>
          <a:lstStyle/>
          <a:p>
            <a:r>
              <a:rPr lang="en-US" dirty="0"/>
              <a:t>&lt;!DOCTYPE html&gt;  </a:t>
            </a:r>
          </a:p>
          <a:p>
            <a:r>
              <a:rPr lang="en-US" dirty="0"/>
              <a:t>&lt;html&gt;  </a:t>
            </a:r>
          </a:p>
          <a:p>
            <a:r>
              <a:rPr lang="en-US" dirty="0"/>
              <a:t>&lt;head&gt;  </a:t>
            </a:r>
          </a:p>
          <a:p>
            <a:r>
              <a:rPr lang="en-US" dirty="0"/>
              <a:t>&lt;style&gt;  </a:t>
            </a:r>
          </a:p>
          <a:p>
            <a:r>
              <a:rPr lang="en-US" dirty="0"/>
              <a:t>.header{margin:-8px -8px 0px;background-color:red;color:white;text-align:center;padding:10px;} </a:t>
            </a:r>
          </a:p>
          <a:p>
            <a:r>
              <a:rPr lang="en-US" dirty="0"/>
              <a:t> </a:t>
            </a:r>
          </a:p>
          <a:p>
            <a:r>
              <a:rPr lang="en-US" dirty="0"/>
              <a:t>.container{width:100%}  </a:t>
            </a:r>
          </a:p>
          <a:p>
            <a:endParaRPr lang="en-US" dirty="0"/>
          </a:p>
          <a:p>
            <a:r>
              <a:rPr lang="en-US" dirty="0"/>
              <a:t>.left{width:15%px;float:left;}</a:t>
            </a:r>
          </a:p>
          <a:p>
            <a:endParaRPr lang="en-US" dirty="0"/>
          </a:p>
          <a:p>
            <a:r>
              <a:rPr lang="en-US" dirty="0"/>
              <a:t>.body{width:65%;float:left;background-color:pink;padding:5px;}  </a:t>
            </a:r>
          </a:p>
          <a:p>
            <a:endParaRPr lang="en-US" dirty="0"/>
          </a:p>
          <a:p>
            <a:r>
              <a:rPr lang="en-US" dirty="0"/>
              <a:t>.right{width:15%;</a:t>
            </a:r>
            <a:r>
              <a:rPr lang="en-US" dirty="0" err="1"/>
              <a:t>float:left</a:t>
            </a:r>
            <a:r>
              <a:rPr lang="en-US" dirty="0"/>
              <a:t>;}  </a:t>
            </a:r>
          </a:p>
          <a:p>
            <a:endParaRPr lang="en-US" dirty="0"/>
          </a:p>
          <a:p>
            <a:r>
              <a:rPr lang="en-US" dirty="0"/>
              <a:t>.footer{margin:-8px;clear:both;background-color:green;color:white;text-align:center;padding:10px;}  </a:t>
            </a:r>
          </a:p>
          <a:p>
            <a:r>
              <a:rPr lang="en-US" dirty="0"/>
              <a:t>&lt;/style&gt;  </a:t>
            </a:r>
          </a:p>
          <a:p>
            <a:r>
              <a:rPr lang="en-US" dirty="0"/>
              <a:t>&lt;/head&gt; </a:t>
            </a:r>
          </a:p>
        </p:txBody>
      </p:sp>
    </p:spTree>
    <p:extLst>
      <p:ext uri="{BB962C8B-B14F-4D97-AF65-F5344CB8AC3E}">
        <p14:creationId xmlns:p14="http://schemas.microsoft.com/office/powerpoint/2010/main" val="141369970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D548BC-6827-4FAF-8887-BB26A7B0E6D3}"/>
              </a:ext>
            </a:extLst>
          </p:cNvPr>
          <p:cNvSpPr/>
          <p:nvPr/>
        </p:nvSpPr>
        <p:spPr>
          <a:xfrm>
            <a:off x="665017" y="266940"/>
            <a:ext cx="10183091" cy="6494085"/>
          </a:xfrm>
          <a:prstGeom prst="rect">
            <a:avLst/>
          </a:prstGeom>
        </p:spPr>
        <p:txBody>
          <a:bodyPr wrap="square">
            <a:spAutoFit/>
          </a:bodyPr>
          <a:lstStyle/>
          <a:p>
            <a:r>
              <a:rPr lang="en-US" sz="1600" dirty="0"/>
              <a:t>&lt;body&gt;  </a:t>
            </a:r>
          </a:p>
          <a:p>
            <a:r>
              <a:rPr lang="en-US" sz="1600" dirty="0"/>
              <a:t>&lt;div class="header"&gt;&lt;h2&gt;Sujata Training&lt;/h2&gt;&lt;/div&gt;  </a:t>
            </a:r>
          </a:p>
          <a:p>
            <a:r>
              <a:rPr lang="en-US" sz="1600" dirty="0"/>
              <a:t>  </a:t>
            </a:r>
          </a:p>
          <a:p>
            <a:r>
              <a:rPr lang="en-US" sz="1600" dirty="0"/>
              <a:t>&lt;div class="container"&gt;  </a:t>
            </a:r>
          </a:p>
          <a:p>
            <a:r>
              <a:rPr lang="en-US" sz="1600" dirty="0"/>
              <a:t>&lt;div class="left"&gt;  </a:t>
            </a:r>
          </a:p>
          <a:p>
            <a:r>
              <a:rPr lang="en-US" sz="1600" dirty="0"/>
              <a:t>&lt;p&gt;Left Page&lt;/p&gt;  </a:t>
            </a:r>
          </a:p>
          <a:p>
            <a:r>
              <a:rPr lang="en-US" sz="1600" dirty="0"/>
              <a:t>&lt;/div&gt;  </a:t>
            </a:r>
          </a:p>
          <a:p>
            <a:r>
              <a:rPr lang="en-US" sz="1600" dirty="0"/>
              <a:t>&lt;div class="body"&gt;  </a:t>
            </a:r>
          </a:p>
          <a:p>
            <a:r>
              <a:rPr lang="en-US" sz="1600" dirty="0"/>
              <a:t>&lt;h1&gt;Body Page&lt;/h1&gt;  </a:t>
            </a:r>
          </a:p>
          <a:p>
            <a:r>
              <a:rPr lang="en-US" sz="1600" dirty="0"/>
              <a:t>&lt;p&gt;Page Content goes here&lt;/p&gt;&lt;p&gt;Page Content goes here&lt;/p&gt;&lt;p&gt;Page Content goes here&lt;/p&gt;  </a:t>
            </a:r>
          </a:p>
          <a:p>
            <a:r>
              <a:rPr lang="en-US" sz="1600" dirty="0"/>
              <a:t>&lt;p&gt;Page Content goes here&lt;/p&gt;&lt;p&gt;Page Content goes here&lt;/p&gt;&lt;p&gt;Page Content goes here&lt;/p&gt;  </a:t>
            </a:r>
          </a:p>
          <a:p>
            <a:r>
              <a:rPr lang="en-US" sz="1600" dirty="0"/>
              <a:t>&lt;p&gt;Page Content goes here&lt;/p&gt;&lt;p&gt;Page Content goes here&lt;/p&gt;&lt;p&gt;Page Content goes here&lt;/p&gt;  </a:t>
            </a:r>
          </a:p>
          <a:p>
            <a:r>
              <a:rPr lang="en-US" sz="1600" dirty="0"/>
              <a:t>&lt;p&gt;Page Content goes here&lt;/p&gt;&lt;p&gt;Page Content goes here&lt;/p&gt;&lt;p&gt;Page Content goes here&lt;/p&gt;  </a:t>
            </a:r>
          </a:p>
          <a:p>
            <a:r>
              <a:rPr lang="en-US" sz="1600" dirty="0"/>
              <a:t>&lt;p&gt;Page Content goes here&lt;/p&gt;  </a:t>
            </a:r>
          </a:p>
          <a:p>
            <a:r>
              <a:rPr lang="en-US" sz="1600" dirty="0"/>
              <a:t>&lt;/div&gt;  </a:t>
            </a:r>
          </a:p>
          <a:p>
            <a:r>
              <a:rPr lang="en-US" sz="1600" dirty="0"/>
              <a:t>&lt;div class="right"&gt;  </a:t>
            </a:r>
          </a:p>
          <a:p>
            <a:r>
              <a:rPr lang="en-US" sz="1600" dirty="0"/>
              <a:t>&lt;p&gt;Right Page&lt;/p&gt;  </a:t>
            </a:r>
          </a:p>
          <a:p>
            <a:r>
              <a:rPr lang="en-US" sz="1600" dirty="0"/>
              <a:t>&lt;/div&gt;  </a:t>
            </a:r>
          </a:p>
          <a:p>
            <a:r>
              <a:rPr lang="en-US" sz="1600" dirty="0"/>
              <a:t>&lt;/div&gt;  </a:t>
            </a:r>
          </a:p>
          <a:p>
            <a:r>
              <a:rPr lang="en-US" sz="1600" dirty="0"/>
              <a:t>  </a:t>
            </a:r>
          </a:p>
          <a:p>
            <a:r>
              <a:rPr lang="en-US" sz="1600" dirty="0"/>
              <a:t>&lt;div class="footer"&gt;  </a:t>
            </a:r>
          </a:p>
          <a:p>
            <a:r>
              <a:rPr lang="en-US" sz="1600" dirty="0"/>
              <a:t>&lt;p&gt;Footer&lt;/p&gt;  </a:t>
            </a:r>
          </a:p>
          <a:p>
            <a:r>
              <a:rPr lang="en-US" sz="1600" dirty="0"/>
              <a:t>&lt;/div&gt;  </a:t>
            </a:r>
          </a:p>
          <a:p>
            <a:r>
              <a:rPr lang="en-US" sz="1600" dirty="0"/>
              <a:t>  </a:t>
            </a:r>
          </a:p>
          <a:p>
            <a:r>
              <a:rPr lang="en-US" sz="1600" dirty="0"/>
              <a:t>&lt;/body&gt;  </a:t>
            </a:r>
          </a:p>
          <a:p>
            <a:r>
              <a:rPr lang="en-US" sz="1600" dirty="0"/>
              <a:t>&lt;/html&gt; </a:t>
            </a:r>
          </a:p>
        </p:txBody>
      </p:sp>
    </p:spTree>
    <p:extLst>
      <p:ext uri="{BB962C8B-B14F-4D97-AF65-F5344CB8AC3E}">
        <p14:creationId xmlns:p14="http://schemas.microsoft.com/office/powerpoint/2010/main" val="77016186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F6B4EE-1B1F-44BB-BA0C-F849415C01D7}"/>
              </a:ext>
            </a:extLst>
          </p:cNvPr>
          <p:cNvPicPr>
            <a:picLocks noChangeAspect="1"/>
          </p:cNvPicPr>
          <p:nvPr/>
        </p:nvPicPr>
        <p:blipFill>
          <a:blip r:embed="rId2"/>
          <a:stretch>
            <a:fillRect/>
          </a:stretch>
        </p:blipFill>
        <p:spPr>
          <a:xfrm>
            <a:off x="1939636" y="1011382"/>
            <a:ext cx="7495309" cy="5084617"/>
          </a:xfrm>
          <a:prstGeom prst="rect">
            <a:avLst/>
          </a:prstGeom>
        </p:spPr>
      </p:pic>
    </p:spTree>
    <p:extLst>
      <p:ext uri="{BB962C8B-B14F-4D97-AF65-F5344CB8AC3E}">
        <p14:creationId xmlns:p14="http://schemas.microsoft.com/office/powerpoint/2010/main" val="19149447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8FD86-210E-4BFD-8C60-10602061EE91}"/>
              </a:ext>
            </a:extLst>
          </p:cNvPr>
          <p:cNvSpPr>
            <a:spLocks noGrp="1"/>
          </p:cNvSpPr>
          <p:nvPr>
            <p:ph type="title"/>
          </p:nvPr>
        </p:nvSpPr>
        <p:spPr/>
        <p:txBody>
          <a:bodyPr/>
          <a:lstStyle/>
          <a:p>
            <a:r>
              <a:rPr lang="en-US" dirty="0"/>
              <a:t>Writing for Web Audience</a:t>
            </a:r>
          </a:p>
        </p:txBody>
      </p:sp>
      <p:sp>
        <p:nvSpPr>
          <p:cNvPr id="3" name="Content Placeholder 2">
            <a:extLst>
              <a:ext uri="{FF2B5EF4-FFF2-40B4-BE49-F238E27FC236}">
                <a16:creationId xmlns:a16="http://schemas.microsoft.com/office/drawing/2014/main" id="{CE05FA92-9C4E-4C73-954F-587BCDCD286D}"/>
              </a:ext>
            </a:extLst>
          </p:cNvPr>
          <p:cNvSpPr>
            <a:spLocks noGrp="1"/>
          </p:cNvSpPr>
          <p:nvPr>
            <p:ph idx="1"/>
          </p:nvPr>
        </p:nvSpPr>
        <p:spPr>
          <a:xfrm>
            <a:off x="511444" y="1487838"/>
            <a:ext cx="10244380" cy="4760562"/>
          </a:xfrm>
        </p:spPr>
        <p:txBody>
          <a:bodyPr/>
          <a:lstStyle/>
          <a:p>
            <a:r>
              <a:rPr lang="en-US" dirty="0"/>
              <a:t>Punch up headlines.</a:t>
            </a:r>
          </a:p>
          <a:p>
            <a:pPr lvl="1"/>
            <a:r>
              <a:rPr lang="en-US" dirty="0"/>
              <a:t>Web visitors scan first for headlines, so make every heading word meaningful.</a:t>
            </a:r>
          </a:p>
          <a:p>
            <a:r>
              <a:rPr lang="en-US" dirty="0"/>
              <a:t>Emphasize key concepts.</a:t>
            </a:r>
          </a:p>
          <a:p>
            <a:pPr lvl="1"/>
            <a:r>
              <a:rPr lang="en-US" dirty="0"/>
              <a:t>Help readers scan for key concepts by emphasizing important information.</a:t>
            </a:r>
          </a:p>
          <a:p>
            <a:r>
              <a:rPr lang="en-US" dirty="0"/>
              <a:t>Harness the power of lists.</a:t>
            </a:r>
          </a:p>
          <a:p>
            <a:pPr lvl="1"/>
            <a:r>
              <a:rPr lang="en-US" dirty="0"/>
              <a:t>Lists slow the reader down and bring attention to important information</a:t>
            </a:r>
          </a:p>
          <a:p>
            <a:r>
              <a:rPr lang="en-US" dirty="0"/>
              <a:t>Create meaningful captions.</a:t>
            </a:r>
          </a:p>
          <a:p>
            <a:pPr lvl="1"/>
            <a:r>
              <a:rPr lang="en-US" dirty="0"/>
              <a:t> Web users focus on text over graphics, make sure to caption all graphics clearly.</a:t>
            </a:r>
          </a:p>
          <a:p>
            <a:r>
              <a:rPr lang="en-US" dirty="0"/>
              <a:t>Simplify for understanding.</a:t>
            </a:r>
          </a:p>
          <a:p>
            <a:pPr lvl="1"/>
            <a:r>
              <a:rPr lang="en-US" dirty="0"/>
              <a:t>Reading from the screen is slower than reading from print, so make your users happy by giving them less to read.</a:t>
            </a:r>
          </a:p>
        </p:txBody>
      </p:sp>
    </p:spTree>
    <p:extLst>
      <p:ext uri="{BB962C8B-B14F-4D97-AF65-F5344CB8AC3E}">
        <p14:creationId xmlns:p14="http://schemas.microsoft.com/office/powerpoint/2010/main" val="18884291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0937-CC21-4362-8B6A-BD716DA10A70}"/>
              </a:ext>
            </a:extLst>
          </p:cNvPr>
          <p:cNvSpPr>
            <a:spLocks noGrp="1"/>
          </p:cNvSpPr>
          <p:nvPr>
            <p:ph type="title"/>
          </p:nvPr>
        </p:nvSpPr>
        <p:spPr/>
        <p:txBody>
          <a:bodyPr/>
          <a:lstStyle/>
          <a:p>
            <a:r>
              <a:rPr lang="en-US" dirty="0"/>
              <a:t>Writing for Web Audience</a:t>
            </a:r>
          </a:p>
        </p:txBody>
      </p:sp>
      <p:sp>
        <p:nvSpPr>
          <p:cNvPr id="3" name="Content Placeholder 2">
            <a:extLst>
              <a:ext uri="{FF2B5EF4-FFF2-40B4-BE49-F238E27FC236}">
                <a16:creationId xmlns:a16="http://schemas.microsoft.com/office/drawing/2014/main" id="{4082FB29-6B23-46F6-8E93-12C826287EC0}"/>
              </a:ext>
            </a:extLst>
          </p:cNvPr>
          <p:cNvSpPr>
            <a:spLocks noGrp="1"/>
          </p:cNvSpPr>
          <p:nvPr>
            <p:ph idx="1"/>
          </p:nvPr>
        </p:nvSpPr>
        <p:spPr>
          <a:xfrm>
            <a:off x="645131" y="1255364"/>
            <a:ext cx="10358666" cy="5331416"/>
          </a:xfrm>
        </p:spPr>
        <p:txBody>
          <a:bodyPr>
            <a:normAutofit/>
          </a:bodyPr>
          <a:lstStyle/>
          <a:p>
            <a:r>
              <a:rPr lang="en-US" dirty="0"/>
              <a:t>Invert the pyramid.</a:t>
            </a:r>
          </a:p>
          <a:p>
            <a:pPr lvl="1"/>
            <a:r>
              <a:rPr lang="en-US" dirty="0"/>
              <a:t>The inverted pyramid style is bottom-up. To write this way, start by stating the conclusion. Then build upon the conclusion by summarizing the most interesting and important supportive information. Next provide detail about each important point. Then close with background information.</a:t>
            </a:r>
          </a:p>
          <a:p>
            <a:r>
              <a:rPr lang="en-US" dirty="0"/>
              <a:t>Write one idea per paragraph.</a:t>
            </a:r>
          </a:p>
          <a:p>
            <a:pPr lvl="1"/>
            <a:r>
              <a:rPr lang="en-US" dirty="0"/>
              <a:t>Make sure each paragraph contains one idea only, and summarize that idea in the first sentence.</a:t>
            </a:r>
          </a:p>
          <a:p>
            <a:r>
              <a:rPr lang="en-US" dirty="0"/>
              <a:t>Make each page stand alone.</a:t>
            </a:r>
          </a:p>
          <a:p>
            <a:pPr lvl="1"/>
            <a:r>
              <a:rPr lang="en-US" dirty="0"/>
              <a:t>Don't expect that users will enter your Web site at the home page and work their way through the site in an organized manner. Thanks to the power of search engines and offsite links, visitors may enter your site on any page at all. Because of this, each page needs to stand alone, and your prose must not assume that they have already read any other page. Provide context to help users understand where the page fits within your Web site.</a:t>
            </a:r>
          </a:p>
        </p:txBody>
      </p:sp>
    </p:spTree>
    <p:extLst>
      <p:ext uri="{BB962C8B-B14F-4D97-AF65-F5344CB8AC3E}">
        <p14:creationId xmlns:p14="http://schemas.microsoft.com/office/powerpoint/2010/main" val="285676464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2684-4F6C-4AE2-B96C-8BAB134AC88C}"/>
              </a:ext>
            </a:extLst>
          </p:cNvPr>
          <p:cNvSpPr>
            <a:spLocks noGrp="1"/>
          </p:cNvSpPr>
          <p:nvPr>
            <p:ph type="title"/>
          </p:nvPr>
        </p:nvSpPr>
        <p:spPr/>
        <p:txBody>
          <a:bodyPr/>
          <a:lstStyle/>
          <a:p>
            <a:r>
              <a:rPr lang="en-US" dirty="0"/>
              <a:t>Writing for Web Audience</a:t>
            </a:r>
          </a:p>
        </p:txBody>
      </p:sp>
      <p:sp>
        <p:nvSpPr>
          <p:cNvPr id="3" name="Content Placeholder 2">
            <a:extLst>
              <a:ext uri="{FF2B5EF4-FFF2-40B4-BE49-F238E27FC236}">
                <a16:creationId xmlns:a16="http://schemas.microsoft.com/office/drawing/2014/main" id="{75430778-AC58-4608-B052-0134E4DFD490}"/>
              </a:ext>
            </a:extLst>
          </p:cNvPr>
          <p:cNvSpPr>
            <a:spLocks noGrp="1"/>
          </p:cNvSpPr>
          <p:nvPr>
            <p:ph idx="1"/>
          </p:nvPr>
        </p:nvSpPr>
        <p:spPr>
          <a:xfrm>
            <a:off x="645132" y="1611824"/>
            <a:ext cx="10250176" cy="4636575"/>
          </a:xfrm>
        </p:spPr>
        <p:txBody>
          <a:bodyPr/>
          <a:lstStyle/>
          <a:p>
            <a:r>
              <a:rPr lang="en-US" dirty="0"/>
              <a:t>Be current, accurate, and credible.</a:t>
            </a:r>
          </a:p>
          <a:p>
            <a:pPr lvl="1"/>
            <a:r>
              <a:rPr lang="en-US" dirty="0"/>
              <a:t>Capture the trust of your readers by offering information that is up-to-date and accurate .</a:t>
            </a:r>
          </a:p>
          <a:p>
            <a:pPr lvl="1"/>
            <a:r>
              <a:rPr lang="en-US" dirty="0"/>
              <a:t>A simple way to improve credibility: Skip the marketing hype. Replace it with well-written, interesting, and useful information.</a:t>
            </a:r>
          </a:p>
          <a:p>
            <a:pPr lvl="1"/>
            <a:r>
              <a:rPr lang="en-US" dirty="0"/>
              <a:t>Give credit where credit is due. If your site has multiple authors, give each one credit with a byline. Bylines are personal touches that add credibility to a Web site. And don't just quote information from a study or survey; you'll gain credibility by providing a direct link to the source.</a:t>
            </a:r>
          </a:p>
          <a:p>
            <a:pPr lvl="1"/>
            <a:endParaRPr lang="en-US" dirty="0"/>
          </a:p>
        </p:txBody>
      </p:sp>
    </p:spTree>
    <p:extLst>
      <p:ext uri="{BB962C8B-B14F-4D97-AF65-F5344CB8AC3E}">
        <p14:creationId xmlns:p14="http://schemas.microsoft.com/office/powerpoint/2010/main" val="1728034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7397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Some Important Attributes</a:t>
            </a:r>
          </a:p>
        </p:txBody>
      </p:sp>
      <p:graphicFrame>
        <p:nvGraphicFramePr>
          <p:cNvPr id="3" name="Content Placeholder 3"/>
          <p:cNvGraphicFramePr>
            <a:graphicFrameLocks/>
          </p:cNvGraphicFramePr>
          <p:nvPr/>
        </p:nvGraphicFramePr>
        <p:xfrm>
          <a:off x="463137" y="1468188"/>
          <a:ext cx="11091554" cy="4707747"/>
        </p:xfrm>
        <a:graphic>
          <a:graphicData uri="http://schemas.openxmlformats.org/drawingml/2006/table">
            <a:tbl>
              <a:tblPr firstRow="1" firstCol="1" bandRow="1">
                <a:tableStyleId>{5C22544A-7EE6-4342-B048-85BDC9FD1C3A}</a:tableStyleId>
              </a:tblPr>
              <a:tblGrid>
                <a:gridCol w="1615044">
                  <a:extLst>
                    <a:ext uri="{9D8B030D-6E8A-4147-A177-3AD203B41FA5}">
                      <a16:colId xmlns:a16="http://schemas.microsoft.com/office/drawing/2014/main" val="20000"/>
                    </a:ext>
                  </a:extLst>
                </a:gridCol>
                <a:gridCol w="3467595">
                  <a:extLst>
                    <a:ext uri="{9D8B030D-6E8A-4147-A177-3AD203B41FA5}">
                      <a16:colId xmlns:a16="http://schemas.microsoft.com/office/drawing/2014/main" val="20001"/>
                    </a:ext>
                  </a:extLst>
                </a:gridCol>
                <a:gridCol w="6008915">
                  <a:extLst>
                    <a:ext uri="{9D8B030D-6E8A-4147-A177-3AD203B41FA5}">
                      <a16:colId xmlns:a16="http://schemas.microsoft.com/office/drawing/2014/main" val="20002"/>
                    </a:ext>
                  </a:extLst>
                </a:gridCol>
              </a:tblGrid>
              <a:tr h="344077">
                <a:tc>
                  <a:txBody>
                    <a:bodyPr/>
                    <a:lstStyle/>
                    <a:p>
                      <a:pPr marL="0" marR="0">
                        <a:lnSpc>
                          <a:spcPct val="107000"/>
                        </a:lnSpc>
                        <a:spcBef>
                          <a:spcPts val="0"/>
                        </a:spcBef>
                        <a:spcAft>
                          <a:spcPts val="0"/>
                        </a:spcAft>
                      </a:pPr>
                      <a:r>
                        <a:rPr lang="en-US" sz="1800" dirty="0">
                          <a:effectLst/>
                        </a:rPr>
                        <a:t>Attribute</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Options</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Function</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44077">
                <a:tc>
                  <a:txBody>
                    <a:bodyPr/>
                    <a:lstStyle/>
                    <a:p>
                      <a:pPr marL="0" marR="0">
                        <a:lnSpc>
                          <a:spcPct val="107000"/>
                        </a:lnSpc>
                        <a:spcBef>
                          <a:spcPts val="600"/>
                        </a:spcBef>
                        <a:spcAft>
                          <a:spcPts val="600"/>
                        </a:spcAft>
                      </a:pPr>
                      <a:r>
                        <a:rPr lang="en-US" sz="1800" dirty="0">
                          <a:effectLst/>
                        </a:rPr>
                        <a:t>title</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a:effectLst/>
                        </a:rPr>
                        <a:t>User Defined</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a:effectLst/>
                        </a:rPr>
                        <a:t>"Pop-up" title of the elements.</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45626">
                <a:tc>
                  <a:txBody>
                    <a:bodyPr/>
                    <a:lstStyle/>
                    <a:p>
                      <a:pPr marL="0" marR="0">
                        <a:lnSpc>
                          <a:spcPct val="107000"/>
                        </a:lnSpc>
                        <a:spcBef>
                          <a:spcPts val="600"/>
                        </a:spcBef>
                        <a:spcAft>
                          <a:spcPts val="600"/>
                        </a:spcAft>
                      </a:pPr>
                      <a:r>
                        <a:rPr lang="en-US" sz="1800">
                          <a:effectLst/>
                        </a:rPr>
                        <a:t>href</a:t>
                      </a:r>
                      <a:endParaRPr lang="en-US" sz="18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dirty="0">
                          <a:effectLst/>
                        </a:rPr>
                        <a:t>User Defined</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dirty="0">
                          <a:effectLst/>
                        </a:rPr>
                        <a:t>The link address is specified in the </a:t>
                      </a:r>
                      <a:r>
                        <a:rPr lang="en-US" sz="1800" dirty="0" err="1">
                          <a:effectLst/>
                        </a:rPr>
                        <a:t>href</a:t>
                      </a:r>
                      <a:r>
                        <a:rPr lang="en-US" sz="1800" dirty="0">
                          <a:effectLst/>
                        </a:rPr>
                        <a:t> attribute opens.</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44077">
                <a:tc>
                  <a:txBody>
                    <a:bodyPr/>
                    <a:lstStyle/>
                    <a:p>
                      <a:pPr marL="0" marR="0">
                        <a:lnSpc>
                          <a:spcPct val="107000"/>
                        </a:lnSpc>
                        <a:spcBef>
                          <a:spcPts val="600"/>
                        </a:spcBef>
                        <a:spcAft>
                          <a:spcPts val="600"/>
                        </a:spcAft>
                      </a:pPr>
                      <a:r>
                        <a:rPr lang="en-US" sz="1800">
                          <a:effectLst/>
                        </a:rPr>
                        <a:t>class</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dirty="0">
                          <a:effectLst/>
                        </a:rPr>
                        <a:t>User Defined</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dirty="0">
                          <a:effectLst/>
                        </a:rPr>
                        <a:t>Classifies an element for use with Cascading Style Sheets.</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44077">
                <a:tc>
                  <a:txBody>
                    <a:bodyPr/>
                    <a:lstStyle/>
                    <a:p>
                      <a:pPr marL="0" marR="0">
                        <a:lnSpc>
                          <a:spcPct val="107000"/>
                        </a:lnSpc>
                        <a:spcBef>
                          <a:spcPts val="600"/>
                        </a:spcBef>
                        <a:spcAft>
                          <a:spcPts val="600"/>
                        </a:spcAft>
                      </a:pPr>
                      <a:r>
                        <a:rPr lang="en-US" sz="1800">
                          <a:effectLst/>
                        </a:rPr>
                        <a:t>id</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a:effectLst/>
                        </a:rPr>
                        <a:t>User Defined</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a:effectLst/>
                        </a:rPr>
                        <a:t>Names an element for use with Cascading Style Sheets.</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44077">
                <a:tc>
                  <a:txBody>
                    <a:bodyPr/>
                    <a:lstStyle/>
                    <a:p>
                      <a:pPr marL="0" marR="0">
                        <a:lnSpc>
                          <a:spcPct val="107000"/>
                        </a:lnSpc>
                        <a:spcBef>
                          <a:spcPts val="600"/>
                        </a:spcBef>
                        <a:spcAft>
                          <a:spcPts val="600"/>
                        </a:spcAft>
                      </a:pPr>
                      <a:r>
                        <a:rPr lang="en-US" sz="1800" dirty="0" err="1">
                          <a:effectLst/>
                        </a:rPr>
                        <a:t>bgcolor</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a:effectLst/>
                        </a:rPr>
                        <a:t>numeric, hexidecimal, RGB values</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dirty="0">
                          <a:effectLst/>
                        </a:rPr>
                        <a:t>Places a background color behind an element</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44077">
                <a:tc>
                  <a:txBody>
                    <a:bodyPr/>
                    <a:lstStyle/>
                    <a:p>
                      <a:pPr marL="0" marR="0">
                        <a:lnSpc>
                          <a:spcPct val="107000"/>
                        </a:lnSpc>
                        <a:spcBef>
                          <a:spcPts val="600"/>
                        </a:spcBef>
                        <a:spcAft>
                          <a:spcPts val="600"/>
                        </a:spcAft>
                      </a:pPr>
                      <a:r>
                        <a:rPr lang="en-US" sz="1800">
                          <a:effectLst/>
                        </a:rPr>
                        <a:t>background</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a:effectLst/>
                        </a:rPr>
                        <a:t>URL</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a:effectLst/>
                        </a:rPr>
                        <a:t>Places a background image behind an element</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44077">
                <a:tc>
                  <a:txBody>
                    <a:bodyPr/>
                    <a:lstStyle/>
                    <a:p>
                      <a:pPr marL="0" marR="0">
                        <a:lnSpc>
                          <a:spcPct val="107000"/>
                        </a:lnSpc>
                        <a:spcBef>
                          <a:spcPts val="600"/>
                        </a:spcBef>
                        <a:spcAft>
                          <a:spcPts val="600"/>
                        </a:spcAft>
                      </a:pPr>
                      <a:r>
                        <a:rPr lang="en-US" sz="1800">
                          <a:effectLst/>
                        </a:rPr>
                        <a:t>align</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a:effectLst/>
                        </a:rPr>
                        <a:t>right, left, center</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a:effectLst/>
                        </a:rPr>
                        <a:t>Horizontally aligns tags</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344077">
                <a:tc>
                  <a:txBody>
                    <a:bodyPr/>
                    <a:lstStyle/>
                    <a:p>
                      <a:pPr marL="0" marR="0">
                        <a:lnSpc>
                          <a:spcPct val="107000"/>
                        </a:lnSpc>
                        <a:spcBef>
                          <a:spcPts val="600"/>
                        </a:spcBef>
                        <a:spcAft>
                          <a:spcPts val="600"/>
                        </a:spcAft>
                      </a:pPr>
                      <a:r>
                        <a:rPr lang="en-US" sz="1800">
                          <a:effectLst/>
                        </a:rPr>
                        <a:t>valign</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a:effectLst/>
                        </a:rPr>
                        <a:t>top, middle, bottom</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a:effectLst/>
                        </a:rPr>
                        <a:t>Vertically aligns tags within an HTML element.</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344077">
                <a:tc>
                  <a:txBody>
                    <a:bodyPr/>
                    <a:lstStyle/>
                    <a:p>
                      <a:pPr marL="0" marR="0">
                        <a:lnSpc>
                          <a:spcPct val="107000"/>
                        </a:lnSpc>
                        <a:spcBef>
                          <a:spcPts val="600"/>
                        </a:spcBef>
                        <a:spcAft>
                          <a:spcPts val="600"/>
                        </a:spcAft>
                      </a:pPr>
                      <a:r>
                        <a:rPr lang="en-US" sz="1800">
                          <a:effectLst/>
                        </a:rPr>
                        <a:t>width</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a:effectLst/>
                        </a:rPr>
                        <a:t>Numeric Value</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a:effectLst/>
                        </a:rPr>
                        <a:t>Specifies the width of tables, images, or table cells.</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344077">
                <a:tc>
                  <a:txBody>
                    <a:bodyPr/>
                    <a:lstStyle/>
                    <a:p>
                      <a:pPr marL="0" marR="0">
                        <a:lnSpc>
                          <a:spcPct val="107000"/>
                        </a:lnSpc>
                        <a:spcBef>
                          <a:spcPts val="600"/>
                        </a:spcBef>
                        <a:spcAft>
                          <a:spcPts val="600"/>
                        </a:spcAft>
                      </a:pPr>
                      <a:r>
                        <a:rPr lang="en-US" sz="1800">
                          <a:effectLst/>
                        </a:rPr>
                        <a:t>height</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a:effectLst/>
                        </a:rPr>
                        <a:t>Numeric Value</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800" dirty="0">
                          <a:effectLst/>
                        </a:rPr>
                        <a:t>Specifies the height of tables, images, or table cells.</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bl>
          </a:graphicData>
        </a:graphic>
      </p:graphicFrame>
      <p:sp>
        <p:nvSpPr>
          <p:cNvPr id="4" name="Slide Number Placeholder 3">
            <a:extLst>
              <a:ext uri="{FF2B5EF4-FFF2-40B4-BE49-F238E27FC236}">
                <a16:creationId xmlns:a16="http://schemas.microsoft.com/office/drawing/2014/main" id="{EE63D6A1-4C8B-4B5E-AC2A-AA37C02F357B}"/>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smtClean="0"/>
              <a:pPr>
                <a:spcBef>
                  <a:spcPct val="0"/>
                </a:spcBef>
                <a:buFontTx/>
                <a:buNone/>
              </a:pPr>
              <a:t>11</a:t>
            </a:fld>
            <a:endParaRPr lang="en-US" altLang="en-US" sz="1400" dirty="0"/>
          </a:p>
        </p:txBody>
      </p:sp>
    </p:spTree>
    <p:extLst>
      <p:ext uri="{BB962C8B-B14F-4D97-AF65-F5344CB8AC3E}">
        <p14:creationId xmlns:p14="http://schemas.microsoft.com/office/powerpoint/2010/main" val="2330192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38200" y="272793"/>
            <a:ext cx="10515600" cy="635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Structural Elements</a:t>
            </a:r>
          </a:p>
        </p:txBody>
      </p:sp>
      <p:sp>
        <p:nvSpPr>
          <p:cNvPr id="3" name="Rectangle 3"/>
          <p:cNvSpPr txBox="1">
            <a:spLocks noChangeArrowheads="1"/>
          </p:cNvSpPr>
          <p:nvPr/>
        </p:nvSpPr>
        <p:spPr>
          <a:xfrm>
            <a:off x="1405577" y="1181555"/>
            <a:ext cx="8782730" cy="150018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1200"/>
              </a:spcBef>
            </a:pPr>
            <a:r>
              <a:rPr lang="en-US" sz="1800" dirty="0">
                <a:latin typeface="Garamond" panose="02020404030301010803" pitchFamily="18" charset="0"/>
              </a:rPr>
              <a:t>A standard HTML document has two main structural elements </a:t>
            </a:r>
          </a:p>
          <a:p>
            <a:pPr lvl="1" algn="l">
              <a:spcBef>
                <a:spcPts val="1200"/>
              </a:spcBef>
            </a:pPr>
            <a:r>
              <a:rPr lang="en-US" b="1" u="sng" dirty="0">
                <a:solidFill>
                  <a:schemeClr val="tx2"/>
                </a:solidFill>
                <a:latin typeface="Garamond" panose="02020404030301010803" pitchFamily="18" charset="0"/>
                <a:ea typeface="ＭＳ Ｐゴシック" panose="020B0600070205080204" pitchFamily="34" charset="-128"/>
              </a:rPr>
              <a:t>head</a:t>
            </a:r>
            <a:r>
              <a:rPr lang="en-US" dirty="0">
                <a:latin typeface="Garamond" panose="02020404030301010803" pitchFamily="18" charset="0"/>
                <a:ea typeface="ＭＳ Ｐゴシック" panose="020B0600070205080204" pitchFamily="34" charset="-128"/>
              </a:rPr>
              <a:t> </a:t>
            </a:r>
            <a:r>
              <a:rPr lang="en-US" sz="1800" dirty="0">
                <a:latin typeface="Garamond" panose="02020404030301010803" pitchFamily="18" charset="0"/>
                <a:ea typeface="ＭＳ Ｐゴシック" panose="020B0600070205080204" pitchFamily="34" charset="-128"/>
              </a:rPr>
              <a:t>contains setup information for the browser &amp; the Web page</a:t>
            </a:r>
          </a:p>
          <a:p>
            <a:pPr lvl="2" algn="l">
              <a:spcBef>
                <a:spcPts val="1200"/>
              </a:spcBef>
            </a:pPr>
            <a:r>
              <a:rPr lang="en-US" dirty="0">
                <a:latin typeface="Garamond" panose="02020404030301010803" pitchFamily="18" charset="0"/>
                <a:ea typeface="ＭＳ Ｐゴシック" panose="020B0600070205080204" pitchFamily="34" charset="-128"/>
              </a:rPr>
              <a:t>For E.g., the title for the browser window, style definitions, JavaScript code, …</a:t>
            </a:r>
          </a:p>
          <a:p>
            <a:pPr lvl="1" algn="l">
              <a:spcBef>
                <a:spcPts val="1200"/>
              </a:spcBef>
            </a:pPr>
            <a:r>
              <a:rPr lang="en-US" b="1" u="sng" dirty="0">
                <a:solidFill>
                  <a:schemeClr val="tx2"/>
                </a:solidFill>
                <a:latin typeface="Garamond" panose="02020404030301010803" pitchFamily="18" charset="0"/>
                <a:ea typeface="ＭＳ Ｐゴシック" panose="020B0600070205080204" pitchFamily="34" charset="-128"/>
              </a:rPr>
              <a:t>body</a:t>
            </a:r>
            <a:r>
              <a:rPr lang="en-US" dirty="0">
                <a:latin typeface="Garamond" panose="02020404030301010803" pitchFamily="18" charset="0"/>
                <a:ea typeface="ＭＳ Ｐゴシック" panose="020B0600070205080204" pitchFamily="34" charset="-128"/>
              </a:rPr>
              <a:t> </a:t>
            </a:r>
            <a:r>
              <a:rPr lang="en-US" sz="1800" dirty="0">
                <a:latin typeface="Garamond" panose="02020404030301010803" pitchFamily="18" charset="0"/>
                <a:ea typeface="ＭＳ Ｐゴシック" panose="020B0600070205080204" pitchFamily="34" charset="-128"/>
              </a:rPr>
              <a:t>contains the actual content to be displayed in the Web page</a:t>
            </a:r>
          </a:p>
        </p:txBody>
      </p:sp>
      <p:sp>
        <p:nvSpPr>
          <p:cNvPr id="4" name="Text Box 4"/>
          <p:cNvSpPr txBox="1">
            <a:spLocks noChangeArrowheads="1"/>
          </p:cNvSpPr>
          <p:nvPr/>
        </p:nvSpPr>
        <p:spPr bwMode="auto">
          <a:xfrm>
            <a:off x="1405577" y="3110214"/>
            <a:ext cx="9159598" cy="2169825"/>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sz="1500" b="1" dirty="0">
                <a:solidFill>
                  <a:schemeClr val="tx2"/>
                </a:solidFill>
                <a:latin typeface="Courier New" panose="02070309020205020404" pitchFamily="49" charset="0"/>
              </a:rPr>
              <a:t>&lt;html </a:t>
            </a:r>
            <a:r>
              <a:rPr lang="en-US" sz="1500" b="1" dirty="0" err="1">
                <a:solidFill>
                  <a:schemeClr val="tx2"/>
                </a:solidFill>
                <a:latin typeface="Courier New" panose="02070309020205020404" pitchFamily="49" charset="0"/>
              </a:rPr>
              <a:t>lang</a:t>
            </a:r>
            <a:r>
              <a:rPr lang="en-US" sz="1500" b="1" dirty="0">
                <a:solidFill>
                  <a:schemeClr val="tx2"/>
                </a:solidFill>
                <a:latin typeface="Courier New" panose="02070309020205020404" pitchFamily="49" charset="0"/>
              </a:rPr>
              <a:t>=“en”&gt;</a:t>
            </a:r>
          </a:p>
          <a:p>
            <a:r>
              <a:rPr lang="en-US" sz="1500" b="1" dirty="0">
                <a:solidFill>
                  <a:srgbClr val="FF0033"/>
                </a:solidFill>
                <a:latin typeface="Courier New" panose="02070309020205020404" pitchFamily="49" charset="0"/>
              </a:rPr>
              <a:t>&lt;head&gt;</a:t>
            </a:r>
          </a:p>
          <a:p>
            <a:r>
              <a:rPr lang="en-US" sz="1500" b="1" dirty="0">
                <a:solidFill>
                  <a:schemeClr val="accent2"/>
                </a:solidFill>
                <a:latin typeface="Courier New" panose="02070309020205020404" pitchFamily="49" charset="0"/>
              </a:rPr>
              <a:t>  &lt;meta charset=“UTF-8” /&gt;</a:t>
            </a:r>
            <a:endParaRPr lang="en-US" sz="1500" b="1" dirty="0">
              <a:latin typeface="Courier New" panose="02070309020205020404" pitchFamily="49" charset="0"/>
            </a:endParaRPr>
          </a:p>
          <a:p>
            <a:r>
              <a:rPr lang="en-US" sz="1500" b="1" dirty="0">
                <a:latin typeface="Courier New" panose="02070309020205020404" pitchFamily="49" charset="0"/>
              </a:rPr>
              <a:t>  </a:t>
            </a:r>
            <a:r>
              <a:rPr lang="en-US" sz="1500" b="1" dirty="0">
                <a:solidFill>
                  <a:schemeClr val="accent2"/>
                </a:solidFill>
                <a:latin typeface="Courier New" panose="02070309020205020404" pitchFamily="49" charset="0"/>
              </a:rPr>
              <a:t>&lt;title&gt;</a:t>
            </a:r>
            <a:r>
              <a:rPr lang="en-US" sz="1500" b="1" dirty="0">
                <a:latin typeface="Courier New" panose="02070309020205020404" pitchFamily="49" charset="0"/>
              </a:rPr>
              <a:t>My first HTML document</a:t>
            </a:r>
            <a:r>
              <a:rPr lang="en-US" sz="1500" b="1" dirty="0">
                <a:solidFill>
                  <a:schemeClr val="accent2"/>
                </a:solidFill>
                <a:latin typeface="Courier New" panose="02070309020205020404" pitchFamily="49" charset="0"/>
              </a:rPr>
              <a:t>&lt;/title&gt;</a:t>
            </a:r>
          </a:p>
          <a:p>
            <a:r>
              <a:rPr lang="en-US" sz="1500" b="1" dirty="0">
                <a:solidFill>
                  <a:srgbClr val="FF0033"/>
                </a:solidFill>
                <a:latin typeface="Courier New" panose="02070309020205020404" pitchFamily="49" charset="0"/>
              </a:rPr>
              <a:t>&lt;/head&gt;</a:t>
            </a:r>
            <a:endParaRPr lang="en-US" sz="1500" b="1" dirty="0">
              <a:latin typeface="Courier New" panose="02070309020205020404" pitchFamily="49" charset="0"/>
            </a:endParaRPr>
          </a:p>
          <a:p>
            <a:r>
              <a:rPr lang="en-US" sz="1500" b="1" dirty="0">
                <a:solidFill>
                  <a:schemeClr val="accent2"/>
                </a:solidFill>
                <a:latin typeface="Courier New" panose="02070309020205020404" pitchFamily="49" charset="0"/>
              </a:rPr>
              <a:t>  &lt;body&gt;</a:t>
            </a:r>
          </a:p>
          <a:p>
            <a:r>
              <a:rPr lang="en-US" sz="1500" b="1" dirty="0">
                <a:latin typeface="Courier New" panose="02070309020205020404" pitchFamily="49" charset="0"/>
              </a:rPr>
              <a:t>    </a:t>
            </a:r>
            <a:r>
              <a:rPr lang="en-US" sz="1500" b="1" dirty="0">
                <a:solidFill>
                  <a:schemeClr val="accent2"/>
                </a:solidFill>
                <a:latin typeface="Courier New" panose="02070309020205020404" pitchFamily="49" charset="0"/>
              </a:rPr>
              <a:t>&lt;p&gt;</a:t>
            </a:r>
            <a:r>
              <a:rPr lang="en-US" sz="1500" b="1" dirty="0">
                <a:latin typeface="Courier New" panose="02070309020205020404" pitchFamily="49" charset="0"/>
              </a:rPr>
              <a:t> Hello world!</a:t>
            </a:r>
            <a:r>
              <a:rPr lang="en-US" sz="1500" b="1" dirty="0">
                <a:solidFill>
                  <a:srgbClr val="0066FF"/>
                </a:solidFill>
                <a:latin typeface="Courier New" panose="02070309020205020404" pitchFamily="49" charset="0"/>
              </a:rPr>
              <a:t> </a:t>
            </a:r>
            <a:r>
              <a:rPr lang="en-US" sz="1500" b="1" dirty="0">
                <a:solidFill>
                  <a:schemeClr val="accent2"/>
                </a:solidFill>
                <a:latin typeface="Courier New" panose="02070309020205020404" pitchFamily="49" charset="0"/>
              </a:rPr>
              <a:t>&lt;/p&gt;</a:t>
            </a:r>
          </a:p>
          <a:p>
            <a:r>
              <a:rPr lang="en-US" sz="1500" b="1" dirty="0">
                <a:solidFill>
                  <a:schemeClr val="accent2"/>
                </a:solidFill>
                <a:latin typeface="Courier New" panose="02070309020205020404" pitchFamily="49" charset="0"/>
              </a:rPr>
              <a:t>  &lt;/body&gt;</a:t>
            </a:r>
            <a:endParaRPr lang="en-US" sz="1500" b="1" dirty="0">
              <a:latin typeface="Courier New" panose="02070309020205020404" pitchFamily="49" charset="0"/>
            </a:endParaRPr>
          </a:p>
          <a:p>
            <a:r>
              <a:rPr lang="en-US" sz="1500" b="1" dirty="0">
                <a:solidFill>
                  <a:schemeClr val="tx2"/>
                </a:solidFill>
                <a:latin typeface="Courier New" panose="02070309020205020404" pitchFamily="49" charset="0"/>
              </a:rPr>
              <a:t>&lt;/html&gt;</a:t>
            </a:r>
            <a:endParaRPr lang="en-US" sz="1500" b="1" dirty="0"/>
          </a:p>
        </p:txBody>
      </p:sp>
      <p:sp>
        <p:nvSpPr>
          <p:cNvPr id="5" name="Slide Number Placeholder 3">
            <a:extLst>
              <a:ext uri="{FF2B5EF4-FFF2-40B4-BE49-F238E27FC236}">
                <a16:creationId xmlns:a16="http://schemas.microsoft.com/office/drawing/2014/main" id="{4FAD9757-1A80-4914-B3F5-D6B31E942028}"/>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12</a:t>
            </a:fld>
            <a:endParaRPr lang="en-US" altLang="en-US" sz="1400" dirty="0"/>
          </a:p>
        </p:txBody>
      </p:sp>
    </p:spTree>
    <p:extLst>
      <p:ext uri="{BB962C8B-B14F-4D97-AF65-F5344CB8AC3E}">
        <p14:creationId xmlns:p14="http://schemas.microsoft.com/office/powerpoint/2010/main" val="61950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6"/>
            <a:ext cx="10515600" cy="58791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Comments and doctype</a:t>
            </a:r>
            <a:endParaRPr lang="en-US" sz="3600" u="sng" dirty="0">
              <a:latin typeface="Garamond" panose="02020404030301010803" pitchFamily="18" charset="0"/>
            </a:endParaRPr>
          </a:p>
        </p:txBody>
      </p:sp>
      <p:sp>
        <p:nvSpPr>
          <p:cNvPr id="3" name="Content Placeholder 2"/>
          <p:cNvSpPr txBox="1">
            <a:spLocks/>
          </p:cNvSpPr>
          <p:nvPr/>
        </p:nvSpPr>
        <p:spPr>
          <a:xfrm>
            <a:off x="494298" y="1223493"/>
            <a:ext cx="10515600" cy="49454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latin typeface="Garamond" panose="02020404030301010803" pitchFamily="18" charset="0"/>
              </a:rPr>
              <a:t>HTML has a mechanism for embedding comments that are not displayed when the page is rendered in a browser. </a:t>
            </a:r>
          </a:p>
          <a:p>
            <a:pPr algn="l"/>
            <a:endParaRPr lang="en-US" sz="1000" b="1" dirty="0">
              <a:latin typeface="Garamond" panose="02020404030301010803" pitchFamily="18" charset="0"/>
            </a:endParaRPr>
          </a:p>
          <a:p>
            <a:pPr algn="l"/>
            <a:r>
              <a:rPr lang="en-US" sz="1800" b="1" dirty="0" err="1">
                <a:latin typeface="Garamond" panose="02020404030301010803" pitchFamily="18" charset="0"/>
              </a:rPr>
              <a:t>Eg</a:t>
            </a:r>
            <a:r>
              <a:rPr lang="en-US" sz="1800" b="1" dirty="0">
                <a:latin typeface="Garamond" panose="02020404030301010803" pitchFamily="18" charset="0"/>
              </a:rPr>
              <a:t>.:</a:t>
            </a:r>
            <a:r>
              <a:rPr lang="en-US" sz="1800" b="1" dirty="0">
                <a:solidFill>
                  <a:schemeClr val="accent6">
                    <a:lumMod val="75000"/>
                  </a:schemeClr>
                </a:solidFill>
                <a:latin typeface="Garamond" panose="02020404030301010803" pitchFamily="18" charset="0"/>
              </a:rPr>
              <a:t>     &lt;!-- This is comment text --&gt;</a:t>
            </a:r>
          </a:p>
          <a:p>
            <a:pPr algn="l"/>
            <a:endParaRPr lang="en-US" sz="1000" dirty="0">
              <a:latin typeface="Garamond" panose="02020404030301010803" pitchFamily="18" charset="0"/>
            </a:endParaRPr>
          </a:p>
          <a:p>
            <a:pPr algn="l"/>
            <a:r>
              <a:rPr lang="en-US" sz="1800" dirty="0">
                <a:latin typeface="Garamond" panose="02020404030301010803" pitchFamily="18" charset="0"/>
              </a:rPr>
              <a:t>Besides tags, text content, and entities, an HTML document must contain a </a:t>
            </a:r>
            <a:r>
              <a:rPr lang="en-US" sz="1800" dirty="0" err="1">
                <a:latin typeface="Garamond" panose="02020404030301010803" pitchFamily="18" charset="0"/>
              </a:rPr>
              <a:t>doctype</a:t>
            </a:r>
            <a:r>
              <a:rPr lang="en-US" sz="1800" dirty="0">
                <a:latin typeface="Garamond" panose="02020404030301010803" pitchFamily="18" charset="0"/>
              </a:rPr>
              <a:t> declaration as the </a:t>
            </a:r>
            <a:r>
              <a:rPr lang="en-US" sz="1800" b="1" u="sng" dirty="0">
                <a:latin typeface="Garamond" panose="02020404030301010803" pitchFamily="18" charset="0"/>
              </a:rPr>
              <a:t>first line</a:t>
            </a:r>
            <a:r>
              <a:rPr lang="en-US" sz="1800" dirty="0">
                <a:latin typeface="Garamond" panose="02020404030301010803" pitchFamily="18" charset="0"/>
              </a:rPr>
              <a:t>. </a:t>
            </a:r>
            <a:r>
              <a:rPr lang="en-US" sz="1800" b="1" dirty="0">
                <a:latin typeface="Garamond" panose="02020404030301010803" pitchFamily="18" charset="0"/>
              </a:rPr>
              <a:t>For </a:t>
            </a:r>
          </a:p>
          <a:p>
            <a:pPr algn="l"/>
            <a:endParaRPr lang="en-US" sz="900" b="1" dirty="0">
              <a:latin typeface="Garamond" panose="02020404030301010803" pitchFamily="18" charset="0"/>
            </a:endParaRPr>
          </a:p>
          <a:p>
            <a:pPr algn="l"/>
            <a:r>
              <a:rPr lang="en-US" sz="1800" b="1" dirty="0" err="1">
                <a:latin typeface="Garamond" panose="02020404030301010803" pitchFamily="18" charset="0"/>
              </a:rPr>
              <a:t>Eg</a:t>
            </a:r>
            <a:r>
              <a:rPr lang="en-US" sz="1800" b="1" dirty="0">
                <a:latin typeface="Garamond" panose="02020404030301010803" pitchFamily="18" charset="0"/>
              </a:rPr>
              <a:t>.:</a:t>
            </a:r>
            <a:r>
              <a:rPr lang="en-US" sz="1800" dirty="0">
                <a:latin typeface="Garamond" panose="02020404030301010803" pitchFamily="18" charset="0"/>
              </a:rPr>
              <a:t> </a:t>
            </a:r>
          </a:p>
        </p:txBody>
      </p:sp>
      <p:sp>
        <p:nvSpPr>
          <p:cNvPr id="4" name="Text Box 4"/>
          <p:cNvSpPr txBox="1">
            <a:spLocks noChangeArrowheads="1"/>
          </p:cNvSpPr>
          <p:nvPr/>
        </p:nvSpPr>
        <p:spPr bwMode="auto">
          <a:xfrm>
            <a:off x="1646724" y="3309009"/>
            <a:ext cx="4214813" cy="2400657"/>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sz="1500" b="1" dirty="0">
                <a:solidFill>
                  <a:schemeClr val="accent1">
                    <a:lumMod val="60000"/>
                    <a:lumOff val="40000"/>
                  </a:schemeClr>
                </a:solidFill>
                <a:latin typeface="Garamond" panose="02020404030301010803" pitchFamily="18" charset="0"/>
              </a:rPr>
              <a:t>&lt;!DOCTYPE html&gt;</a:t>
            </a:r>
          </a:p>
          <a:p>
            <a:r>
              <a:rPr lang="en-US" sz="1500" b="1" dirty="0">
                <a:solidFill>
                  <a:schemeClr val="tx2"/>
                </a:solidFill>
                <a:latin typeface="Garamond" panose="02020404030301010803" pitchFamily="18" charset="0"/>
              </a:rPr>
              <a:t>&lt;html </a:t>
            </a:r>
            <a:r>
              <a:rPr lang="en-US" sz="1500" b="1" dirty="0" err="1">
                <a:solidFill>
                  <a:schemeClr val="tx2"/>
                </a:solidFill>
                <a:latin typeface="Garamond" panose="02020404030301010803" pitchFamily="18" charset="0"/>
              </a:rPr>
              <a:t>lang</a:t>
            </a:r>
            <a:r>
              <a:rPr lang="en-US" sz="1500" b="1" dirty="0">
                <a:solidFill>
                  <a:schemeClr val="tx2"/>
                </a:solidFill>
                <a:latin typeface="Garamond" panose="02020404030301010803" pitchFamily="18" charset="0"/>
              </a:rPr>
              <a:t>=“en”&gt;</a:t>
            </a:r>
          </a:p>
          <a:p>
            <a:r>
              <a:rPr lang="en-US" sz="1500" b="1" dirty="0">
                <a:solidFill>
                  <a:srgbClr val="FF0033"/>
                </a:solidFill>
                <a:latin typeface="Garamond" panose="02020404030301010803" pitchFamily="18" charset="0"/>
              </a:rPr>
              <a:t>&lt;head&gt;</a:t>
            </a:r>
          </a:p>
          <a:p>
            <a:r>
              <a:rPr lang="en-US" sz="1500" b="1" dirty="0">
                <a:solidFill>
                  <a:schemeClr val="accent2"/>
                </a:solidFill>
                <a:latin typeface="Garamond" panose="02020404030301010803" pitchFamily="18" charset="0"/>
              </a:rPr>
              <a:t>  &lt;meta charset=“UTF-8” /&gt;</a:t>
            </a:r>
            <a:endParaRPr lang="en-US" sz="1500" b="1" dirty="0">
              <a:latin typeface="Garamond" panose="02020404030301010803" pitchFamily="18" charset="0"/>
            </a:endParaRPr>
          </a:p>
          <a:p>
            <a:r>
              <a:rPr lang="en-US" sz="1500" b="1" dirty="0">
                <a:latin typeface="Garamond" panose="02020404030301010803" pitchFamily="18" charset="0"/>
              </a:rPr>
              <a:t>  </a:t>
            </a:r>
            <a:r>
              <a:rPr lang="en-US" sz="1500" b="1" dirty="0">
                <a:solidFill>
                  <a:schemeClr val="accent2"/>
                </a:solidFill>
                <a:latin typeface="Garamond" panose="02020404030301010803" pitchFamily="18" charset="0"/>
              </a:rPr>
              <a:t>&lt;title&gt;</a:t>
            </a:r>
            <a:r>
              <a:rPr lang="en-US" sz="1500" b="1" dirty="0">
                <a:latin typeface="Garamond" panose="02020404030301010803" pitchFamily="18" charset="0"/>
              </a:rPr>
              <a:t>My first HTML document</a:t>
            </a:r>
            <a:r>
              <a:rPr lang="en-US" sz="1500" b="1" dirty="0">
                <a:solidFill>
                  <a:schemeClr val="accent2"/>
                </a:solidFill>
                <a:latin typeface="Garamond" panose="02020404030301010803" pitchFamily="18" charset="0"/>
              </a:rPr>
              <a:t>&lt;/title&gt;</a:t>
            </a:r>
          </a:p>
          <a:p>
            <a:r>
              <a:rPr lang="en-US" sz="1500" b="1" dirty="0">
                <a:solidFill>
                  <a:srgbClr val="FF0033"/>
                </a:solidFill>
                <a:latin typeface="Garamond" panose="02020404030301010803" pitchFamily="18" charset="0"/>
              </a:rPr>
              <a:t>&lt;/head&gt;</a:t>
            </a:r>
            <a:endParaRPr lang="en-US" sz="1500" b="1" dirty="0">
              <a:latin typeface="Garamond" panose="02020404030301010803" pitchFamily="18" charset="0"/>
            </a:endParaRPr>
          </a:p>
          <a:p>
            <a:r>
              <a:rPr lang="en-US" sz="1500" b="1" dirty="0">
                <a:solidFill>
                  <a:schemeClr val="accent2"/>
                </a:solidFill>
                <a:latin typeface="Garamond" panose="02020404030301010803" pitchFamily="18" charset="0"/>
              </a:rPr>
              <a:t>  &lt;body&gt;</a:t>
            </a:r>
          </a:p>
          <a:p>
            <a:r>
              <a:rPr lang="en-US" sz="1500" b="1" dirty="0">
                <a:latin typeface="Garamond" panose="02020404030301010803" pitchFamily="18" charset="0"/>
              </a:rPr>
              <a:t>    </a:t>
            </a:r>
            <a:r>
              <a:rPr lang="en-US" sz="1500" b="1" dirty="0">
                <a:solidFill>
                  <a:schemeClr val="accent2"/>
                </a:solidFill>
                <a:latin typeface="Garamond" panose="02020404030301010803" pitchFamily="18" charset="0"/>
              </a:rPr>
              <a:t>&lt;p&gt;</a:t>
            </a:r>
            <a:r>
              <a:rPr lang="en-US" sz="1500" b="1" dirty="0">
                <a:latin typeface="Garamond" panose="02020404030301010803" pitchFamily="18" charset="0"/>
              </a:rPr>
              <a:t> Hello world!</a:t>
            </a:r>
            <a:r>
              <a:rPr lang="en-US" sz="1500" b="1" dirty="0">
                <a:solidFill>
                  <a:srgbClr val="0066FF"/>
                </a:solidFill>
                <a:latin typeface="Garamond" panose="02020404030301010803" pitchFamily="18" charset="0"/>
              </a:rPr>
              <a:t> </a:t>
            </a:r>
            <a:r>
              <a:rPr lang="en-US" sz="1500" b="1" dirty="0">
                <a:solidFill>
                  <a:schemeClr val="accent2"/>
                </a:solidFill>
                <a:latin typeface="Garamond" panose="02020404030301010803" pitchFamily="18" charset="0"/>
              </a:rPr>
              <a:t>&lt;/p&gt;</a:t>
            </a:r>
          </a:p>
          <a:p>
            <a:r>
              <a:rPr lang="en-US" sz="1500" b="1" dirty="0">
                <a:solidFill>
                  <a:schemeClr val="accent2"/>
                </a:solidFill>
                <a:latin typeface="Garamond" panose="02020404030301010803" pitchFamily="18" charset="0"/>
              </a:rPr>
              <a:t>  &lt;/body&gt;</a:t>
            </a:r>
            <a:endParaRPr lang="en-US" sz="1500" b="1" dirty="0">
              <a:latin typeface="Garamond" panose="02020404030301010803" pitchFamily="18" charset="0"/>
            </a:endParaRPr>
          </a:p>
          <a:p>
            <a:r>
              <a:rPr lang="en-US" sz="1500" b="1" dirty="0">
                <a:solidFill>
                  <a:schemeClr val="tx2"/>
                </a:solidFill>
                <a:latin typeface="Garamond" panose="02020404030301010803" pitchFamily="18" charset="0"/>
              </a:rPr>
              <a:t>&lt;/html&gt;</a:t>
            </a:r>
            <a:endParaRPr lang="en-US" sz="1500" b="1" dirty="0">
              <a:latin typeface="Garamond" panose="02020404030301010803" pitchFamily="18" charset="0"/>
            </a:endParaRPr>
          </a:p>
        </p:txBody>
      </p:sp>
      <p:sp>
        <p:nvSpPr>
          <p:cNvPr id="6" name="TextBox 5"/>
          <p:cNvSpPr txBox="1"/>
          <p:nvPr/>
        </p:nvSpPr>
        <p:spPr>
          <a:xfrm>
            <a:off x="6205440" y="3234571"/>
            <a:ext cx="4804457" cy="923330"/>
          </a:xfrm>
          <a:prstGeom prst="rect">
            <a:avLst/>
          </a:prstGeom>
          <a:noFill/>
        </p:spPr>
        <p:txBody>
          <a:bodyPr wrap="none" rtlCol="0">
            <a:spAutoFit/>
          </a:bodyPr>
          <a:lstStyle/>
          <a:p>
            <a:r>
              <a:rPr lang="en-US" dirty="0">
                <a:latin typeface="Garamond" panose="02020404030301010803" pitchFamily="18" charset="0"/>
              </a:rPr>
              <a:t>Current version of HTML is 5 and it makes use </a:t>
            </a:r>
          </a:p>
          <a:p>
            <a:r>
              <a:rPr lang="en-US" dirty="0">
                <a:latin typeface="Garamond" panose="02020404030301010803" pitchFamily="18" charset="0"/>
              </a:rPr>
              <a:t>of the following declaration: </a:t>
            </a:r>
            <a:r>
              <a:rPr lang="en-US" b="1" dirty="0">
                <a:solidFill>
                  <a:schemeClr val="accent1">
                    <a:lumMod val="60000"/>
                    <a:lumOff val="40000"/>
                  </a:schemeClr>
                </a:solidFill>
                <a:latin typeface="Garamond" panose="02020404030301010803" pitchFamily="18" charset="0"/>
              </a:rPr>
              <a:t>&lt;!DOCTYPE html&gt;</a:t>
            </a:r>
          </a:p>
          <a:p>
            <a:endParaRPr lang="en-US" dirty="0"/>
          </a:p>
        </p:txBody>
      </p:sp>
      <p:sp>
        <p:nvSpPr>
          <p:cNvPr id="7" name="Slide Number Placeholder 3">
            <a:extLst>
              <a:ext uri="{FF2B5EF4-FFF2-40B4-BE49-F238E27FC236}">
                <a16:creationId xmlns:a16="http://schemas.microsoft.com/office/drawing/2014/main" id="{EE322826-80BE-4C1B-9BE9-2C822BAE02AB}"/>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13</a:t>
            </a:fld>
            <a:endParaRPr lang="en-US" altLang="en-US" sz="1400" dirty="0"/>
          </a:p>
        </p:txBody>
      </p:sp>
    </p:spTree>
    <p:extLst>
      <p:ext uri="{BB962C8B-B14F-4D97-AF65-F5344CB8AC3E}">
        <p14:creationId xmlns:p14="http://schemas.microsoft.com/office/powerpoint/2010/main" val="287983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A4E21-9905-4B97-8241-0E0138907B46}"/>
              </a:ext>
            </a:extLst>
          </p:cNvPr>
          <p:cNvSpPr>
            <a:spLocks noGrp="1"/>
          </p:cNvSpPr>
          <p:nvPr>
            <p:ph type="title"/>
          </p:nvPr>
        </p:nvSpPr>
        <p:spPr/>
        <p:txBody>
          <a:bodyPr/>
          <a:lstStyle/>
          <a:p>
            <a:r>
              <a:rPr lang="en-US" dirty="0"/>
              <a:t>doctype</a:t>
            </a:r>
          </a:p>
        </p:txBody>
      </p:sp>
      <p:sp>
        <p:nvSpPr>
          <p:cNvPr id="3" name="Content Placeholder 2">
            <a:extLst>
              <a:ext uri="{FF2B5EF4-FFF2-40B4-BE49-F238E27FC236}">
                <a16:creationId xmlns:a16="http://schemas.microsoft.com/office/drawing/2014/main" id="{B44AED33-C79A-4E27-A467-7E9F9593A511}"/>
              </a:ext>
            </a:extLst>
          </p:cNvPr>
          <p:cNvSpPr>
            <a:spLocks noGrp="1"/>
          </p:cNvSpPr>
          <p:nvPr>
            <p:ph idx="1"/>
          </p:nvPr>
        </p:nvSpPr>
        <p:spPr>
          <a:xfrm>
            <a:off x="304800" y="1248229"/>
            <a:ext cx="10943772" cy="5000171"/>
          </a:xfrm>
        </p:spPr>
        <p:txBody>
          <a:bodyPr/>
          <a:lstStyle/>
          <a:p>
            <a:r>
              <a:rPr lang="en-US" dirty="0"/>
              <a:t>DOCTYPE tells the consuming user agent (web browsers, web crawlers, validation tools) what type of document the file is. Using it ensures that the consumer correctly parses the HTML as you intended it.</a:t>
            </a:r>
          </a:p>
          <a:p>
            <a:r>
              <a:rPr lang="en-US" dirty="0"/>
              <a:t>HTML 4.01 Strict</a:t>
            </a:r>
          </a:p>
          <a:p>
            <a:pPr lvl="1"/>
            <a:r>
              <a:rPr lang="en-US" dirty="0"/>
              <a:t>This DTD contains all HTML elements and attributes, but does NOT INCLUDE presentational or deprecated elements (like font).</a:t>
            </a:r>
          </a:p>
          <a:p>
            <a:pPr lvl="2"/>
            <a:r>
              <a:rPr lang="en-US" dirty="0"/>
              <a:t>&lt;!DOCTYPE HTML PUBLIC "-//W3C//DTD HTML 4.01//EN" "http://www.w3.org/TR/html4/strict.dtd"&gt;</a:t>
            </a:r>
          </a:p>
          <a:p>
            <a:pPr lvl="2"/>
            <a:endParaRPr lang="en-US" dirty="0"/>
          </a:p>
          <a:p>
            <a:r>
              <a:rPr lang="en-US" dirty="0"/>
              <a:t>HTML 4.01 Transitional</a:t>
            </a:r>
          </a:p>
          <a:p>
            <a:pPr lvl="1"/>
            <a:r>
              <a:rPr lang="en-US" dirty="0"/>
              <a:t>This DTD contains all HTML elements and attributes, INCLUDING presentational and deprecated elements (like font). </a:t>
            </a:r>
          </a:p>
          <a:p>
            <a:pPr lvl="2"/>
            <a:r>
              <a:rPr lang="en-US" dirty="0"/>
              <a:t>&lt;!DOCTYPE HTML PUBLIC "-//W3C//DTD HTML 4.01 Transitional//EN“ "http://www.w3.org/TR/html4/loose.dtd"&gt;</a:t>
            </a:r>
          </a:p>
          <a:p>
            <a:pPr lvl="2"/>
            <a:endParaRPr lang="en-US" dirty="0"/>
          </a:p>
          <a:p>
            <a:pPr lvl="1"/>
            <a:endParaRPr lang="en-US" dirty="0"/>
          </a:p>
          <a:p>
            <a:pPr lvl="1"/>
            <a:endParaRPr lang="en-US" dirty="0"/>
          </a:p>
        </p:txBody>
      </p:sp>
    </p:spTree>
    <p:extLst>
      <p:ext uri="{BB962C8B-B14F-4D97-AF65-F5344CB8AC3E}">
        <p14:creationId xmlns:p14="http://schemas.microsoft.com/office/powerpoint/2010/main" val="4017818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3F39B-C144-45CB-987D-257C213DDE82}"/>
              </a:ext>
            </a:extLst>
          </p:cNvPr>
          <p:cNvSpPr>
            <a:spLocks noGrp="1"/>
          </p:cNvSpPr>
          <p:nvPr>
            <p:ph type="title"/>
          </p:nvPr>
        </p:nvSpPr>
        <p:spPr/>
        <p:txBody>
          <a:bodyPr/>
          <a:lstStyle/>
          <a:p>
            <a:r>
              <a:rPr lang="en-US" dirty="0"/>
              <a:t>doctype</a:t>
            </a:r>
          </a:p>
        </p:txBody>
      </p:sp>
      <p:sp>
        <p:nvSpPr>
          <p:cNvPr id="3" name="Content Placeholder 2">
            <a:extLst>
              <a:ext uri="{FF2B5EF4-FFF2-40B4-BE49-F238E27FC236}">
                <a16:creationId xmlns:a16="http://schemas.microsoft.com/office/drawing/2014/main" id="{CC39F143-8FB4-4250-86B1-308B405B4F13}"/>
              </a:ext>
            </a:extLst>
          </p:cNvPr>
          <p:cNvSpPr>
            <a:spLocks noGrp="1"/>
          </p:cNvSpPr>
          <p:nvPr>
            <p:ph idx="1"/>
          </p:nvPr>
        </p:nvSpPr>
        <p:spPr>
          <a:xfrm>
            <a:off x="646111" y="1248230"/>
            <a:ext cx="10196060" cy="5000170"/>
          </a:xfrm>
        </p:spPr>
        <p:txBody>
          <a:bodyPr/>
          <a:lstStyle/>
          <a:p>
            <a:r>
              <a:rPr lang="en-US" dirty="0"/>
              <a:t>HTML 4.01 Frameset</a:t>
            </a:r>
          </a:p>
          <a:p>
            <a:pPr lvl="1"/>
            <a:r>
              <a:rPr lang="en-US" dirty="0"/>
              <a:t>This DTD is equal to HTML 4.01 Transitional, but allows the use of frameset content.</a:t>
            </a:r>
          </a:p>
          <a:p>
            <a:pPr lvl="2"/>
            <a:r>
              <a:rPr lang="en-US" dirty="0"/>
              <a:t>&lt;!DOCTYPE HTML PUBLIC "-//W3C//DTD HTML 4.01 Frameset//EN" "http://www.w3.org/TR/html4/frameset.dtd"&gt;</a:t>
            </a:r>
          </a:p>
          <a:p>
            <a:pPr lvl="2"/>
            <a:endParaRPr lang="en-US" dirty="0"/>
          </a:p>
          <a:p>
            <a:r>
              <a:rPr lang="en-US" dirty="0"/>
              <a:t>HTML 5</a:t>
            </a:r>
          </a:p>
          <a:p>
            <a:pPr lvl="1"/>
            <a:r>
              <a:rPr lang="en-US" dirty="0"/>
              <a:t>&lt;!DOCTYPE html&gt;</a:t>
            </a:r>
          </a:p>
          <a:p>
            <a:endParaRPr lang="en-US" dirty="0"/>
          </a:p>
        </p:txBody>
      </p:sp>
    </p:spTree>
    <p:extLst>
      <p:ext uri="{BB962C8B-B14F-4D97-AF65-F5344CB8AC3E}">
        <p14:creationId xmlns:p14="http://schemas.microsoft.com/office/powerpoint/2010/main" val="1985556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738657" y="1179691"/>
            <a:ext cx="9834295" cy="5500688"/>
          </a:xfrm>
        </p:spPr>
        <p:txBody>
          <a:bodyPr>
            <a:normAutofit fontScale="92500" lnSpcReduction="20000"/>
          </a:bodyPr>
          <a:lstStyle/>
          <a:p>
            <a:pPr algn="l">
              <a:buFont typeface="Wingdings" panose="05000000000000000000" pitchFamily="2" charset="2"/>
              <a:buChar char="§"/>
            </a:pPr>
            <a:r>
              <a:rPr lang="en-GB" sz="1800" dirty="0">
                <a:latin typeface="Garamond" panose="02020404030301010803" pitchFamily="18" charset="0"/>
              </a:rPr>
              <a:t> The </a:t>
            </a:r>
            <a:r>
              <a:rPr lang="en-GB" sz="1800" b="1" dirty="0">
                <a:solidFill>
                  <a:srgbClr val="FF0000"/>
                </a:solidFill>
                <a:latin typeface="Garamond" panose="02020404030301010803" pitchFamily="18" charset="0"/>
              </a:rPr>
              <a:t>&lt;head&gt; </a:t>
            </a:r>
            <a:r>
              <a:rPr lang="en-GB" sz="1800" dirty="0">
                <a:latin typeface="Garamond" panose="02020404030301010803" pitchFamily="18" charset="0"/>
              </a:rPr>
              <a:t>element is where you include a </a:t>
            </a:r>
            <a:r>
              <a:rPr lang="en-GB" sz="1800" b="1" dirty="0">
                <a:solidFill>
                  <a:srgbClr val="FF0000"/>
                </a:solidFill>
                <a:latin typeface="Garamond" panose="02020404030301010803" pitchFamily="18" charset="0"/>
              </a:rPr>
              <a:t>&lt;title&gt; </a:t>
            </a:r>
            <a:r>
              <a:rPr lang="en-GB" sz="1800" dirty="0">
                <a:latin typeface="Garamond" panose="02020404030301010803" pitchFamily="18" charset="0"/>
              </a:rPr>
              <a:t>element (that appears in the title bar of the browser).  </a:t>
            </a:r>
          </a:p>
          <a:p>
            <a:pPr algn="l">
              <a:buFont typeface="Wingdings" panose="05000000000000000000" pitchFamily="2" charset="2"/>
              <a:buChar char="§"/>
            </a:pPr>
            <a:r>
              <a:rPr lang="en-GB" sz="1800" dirty="0">
                <a:latin typeface="Garamond" panose="02020404030301010803" pitchFamily="18" charset="0"/>
              </a:rPr>
              <a:t>You can also include lots of other type of information in the </a:t>
            </a:r>
            <a:r>
              <a:rPr lang="en-GB" sz="1800" b="1" dirty="0">
                <a:solidFill>
                  <a:srgbClr val="FF0000"/>
                </a:solidFill>
                <a:latin typeface="Garamond" panose="02020404030301010803" pitchFamily="18" charset="0"/>
              </a:rPr>
              <a:t>&lt;head&gt; </a:t>
            </a:r>
            <a:r>
              <a:rPr lang="en-GB" sz="1800" dirty="0">
                <a:latin typeface="Garamond" panose="02020404030301010803" pitchFamily="18" charset="0"/>
              </a:rPr>
              <a:t>element.</a:t>
            </a:r>
          </a:p>
          <a:p>
            <a:pPr marL="1125141" lvl="1" indent="-428625" algn="l">
              <a:buFont typeface="Wingdings" panose="05000000000000000000" pitchFamily="2" charset="2"/>
              <a:buChar char="§"/>
            </a:pPr>
            <a:r>
              <a:rPr lang="en-GB" sz="1800" dirty="0">
                <a:latin typeface="Garamond" panose="02020404030301010803" pitchFamily="18" charset="0"/>
                <a:ea typeface="ＭＳ Ｐゴシック" panose="020B0600070205080204" pitchFamily="34" charset="-128"/>
              </a:rPr>
              <a:t>Cascading Style sheet information, or a link to an external style sheet (or several).</a:t>
            </a:r>
          </a:p>
          <a:p>
            <a:pPr marL="1125141" lvl="1" indent="-428625" algn="l">
              <a:buFont typeface="Wingdings" panose="05000000000000000000" pitchFamily="2" charset="2"/>
              <a:buChar char="§"/>
            </a:pPr>
            <a:r>
              <a:rPr lang="en-GB" sz="1800" dirty="0">
                <a:latin typeface="Garamond" panose="02020404030301010803" pitchFamily="18" charset="0"/>
                <a:ea typeface="ＭＳ Ｐゴシック" panose="020B0600070205080204" pitchFamily="34" charset="-128"/>
              </a:rPr>
              <a:t>“Meta” data, such as who authored the page, the type of content, and clues that search engines may (or may not) use to help categorize your page.</a:t>
            </a:r>
          </a:p>
          <a:p>
            <a:pPr marL="1125141" lvl="1" indent="-428625" algn="l">
              <a:buFont typeface="Wingdings" panose="05000000000000000000" pitchFamily="2" charset="2"/>
              <a:buChar char="§"/>
            </a:pPr>
            <a:r>
              <a:rPr lang="en-GB" sz="1800" dirty="0">
                <a:latin typeface="Garamond" panose="02020404030301010803" pitchFamily="18" charset="0"/>
                <a:ea typeface="ＭＳ Ｐゴシック" panose="020B0600070205080204" pitchFamily="34" charset="-128"/>
              </a:rPr>
              <a:t>JavaScript code.</a:t>
            </a:r>
          </a:p>
          <a:p>
            <a:pPr algn="l"/>
            <a:endParaRPr lang="en-GB" sz="200" dirty="0">
              <a:latin typeface="Garamond" panose="02020404030301010803" pitchFamily="18" charset="0"/>
            </a:endParaRPr>
          </a:p>
          <a:p>
            <a:pPr algn="l">
              <a:buFont typeface="Wingdings" panose="05000000000000000000" pitchFamily="2" charset="2"/>
              <a:buChar char="§"/>
            </a:pPr>
            <a:r>
              <a:rPr lang="en-GB" sz="1800" dirty="0">
                <a:latin typeface="Garamond" panose="02020404030301010803" pitchFamily="18" charset="0"/>
              </a:rPr>
              <a:t>The </a:t>
            </a:r>
            <a:r>
              <a:rPr lang="en-GB" sz="1800" b="1" dirty="0">
                <a:solidFill>
                  <a:srgbClr val="FF0000"/>
                </a:solidFill>
                <a:latin typeface="Garamond" panose="02020404030301010803" pitchFamily="18" charset="0"/>
              </a:rPr>
              <a:t>&lt;body&gt; </a:t>
            </a:r>
            <a:r>
              <a:rPr lang="en-GB" sz="1800" dirty="0">
                <a:latin typeface="Garamond" panose="02020404030301010803" pitchFamily="18" charset="0"/>
              </a:rPr>
              <a:t>element contains the main bulk of the material to be displayed on the webpage.</a:t>
            </a:r>
          </a:p>
          <a:p>
            <a:pPr marL="982266" lvl="1" indent="-285750" algn="l">
              <a:buFont typeface="Wingdings" panose="05000000000000000000" pitchFamily="2" charset="2"/>
              <a:buChar char="§"/>
            </a:pPr>
            <a:r>
              <a:rPr lang="en-GB" sz="1800" dirty="0">
                <a:latin typeface="Garamond" panose="02020404030301010803" pitchFamily="18" charset="0"/>
                <a:ea typeface="ＭＳ Ｐゴシック" panose="020B0600070205080204" pitchFamily="34" charset="-128"/>
              </a:rPr>
              <a:t>Paragraphs.</a:t>
            </a:r>
          </a:p>
          <a:p>
            <a:pPr marL="982266" lvl="1" indent="-285750" algn="l">
              <a:buFont typeface="Wingdings" panose="05000000000000000000" pitchFamily="2" charset="2"/>
              <a:buChar char="§"/>
            </a:pPr>
            <a:r>
              <a:rPr lang="en-GB" sz="1800" dirty="0">
                <a:latin typeface="Garamond" panose="02020404030301010803" pitchFamily="18" charset="0"/>
                <a:ea typeface="ＭＳ Ｐゴシック" panose="020B0600070205080204" pitchFamily="34" charset="-128"/>
              </a:rPr>
              <a:t>Tables and lists.</a:t>
            </a:r>
          </a:p>
          <a:p>
            <a:pPr marL="982266" lvl="1" indent="-285750" algn="l">
              <a:buFont typeface="Wingdings" panose="05000000000000000000" pitchFamily="2" charset="2"/>
              <a:buChar char="§"/>
            </a:pPr>
            <a:r>
              <a:rPr lang="en-GB" sz="1800" dirty="0">
                <a:latin typeface="Garamond" panose="02020404030301010803" pitchFamily="18" charset="0"/>
                <a:ea typeface="ＭＳ Ｐゴシック" panose="020B0600070205080204" pitchFamily="34" charset="-128"/>
              </a:rPr>
              <a:t>Images.</a:t>
            </a:r>
          </a:p>
          <a:p>
            <a:pPr marL="982266" lvl="1" indent="-285750" algn="l">
              <a:buFont typeface="Wingdings" panose="05000000000000000000" pitchFamily="2" charset="2"/>
              <a:buChar char="§"/>
            </a:pPr>
            <a:r>
              <a:rPr lang="en-GB" sz="1800" dirty="0">
                <a:latin typeface="Garamond" panose="02020404030301010803" pitchFamily="18" charset="0"/>
                <a:ea typeface="ＭＳ Ｐゴシック" panose="020B0600070205080204" pitchFamily="34" charset="-128"/>
              </a:rPr>
              <a:t>JavaScript code.</a:t>
            </a:r>
          </a:p>
          <a:p>
            <a:pPr marL="982266" lvl="1" indent="-285750" algn="l">
              <a:buFont typeface="Wingdings" panose="05000000000000000000" pitchFamily="2" charset="2"/>
              <a:buChar char="§"/>
            </a:pPr>
            <a:r>
              <a:rPr lang="en-GB" sz="1800" dirty="0">
                <a:latin typeface="Garamond" panose="02020404030301010803" pitchFamily="18" charset="0"/>
                <a:ea typeface="ＭＳ Ｐゴシック" panose="020B0600070205080204" pitchFamily="34" charset="-128"/>
              </a:rPr>
              <a:t>PHP code can be included here too (if passed through a PHP parser before being served to the client’s browser).</a:t>
            </a:r>
          </a:p>
          <a:p>
            <a:pPr marL="982266" lvl="1" indent="-285750" algn="l">
              <a:buFont typeface="Wingdings" panose="05000000000000000000" pitchFamily="2" charset="2"/>
              <a:buChar char="§"/>
            </a:pPr>
            <a:r>
              <a:rPr lang="en-GB" sz="1800" dirty="0">
                <a:latin typeface="Garamond" panose="02020404030301010803" pitchFamily="18" charset="0"/>
                <a:ea typeface="ＭＳ Ｐゴシック" panose="020B0600070205080204" pitchFamily="34" charset="-128"/>
              </a:rPr>
              <a:t>Other embedded objects (videos, </a:t>
            </a:r>
            <a:r>
              <a:rPr lang="en-GB" sz="1800" dirty="0" err="1">
                <a:latin typeface="Garamond" panose="02020404030301010803" pitchFamily="18" charset="0"/>
                <a:ea typeface="ＭＳ Ｐゴシック" panose="020B0600070205080204" pitchFamily="34" charset="-128"/>
              </a:rPr>
              <a:t>etc</a:t>
            </a:r>
            <a:r>
              <a:rPr lang="en-GB" sz="1800" dirty="0">
                <a:latin typeface="Garamond" panose="02020404030301010803" pitchFamily="18" charset="0"/>
                <a:ea typeface="ＭＳ Ｐゴシック" panose="020B0600070205080204" pitchFamily="34" charset="-128"/>
              </a:rPr>
              <a:t>).</a:t>
            </a:r>
          </a:p>
        </p:txBody>
      </p:sp>
      <p:sp>
        <p:nvSpPr>
          <p:cNvPr id="3" name="Title 2"/>
          <p:cNvSpPr>
            <a:spLocks noGrp="1"/>
          </p:cNvSpPr>
          <p:nvPr>
            <p:ph type="ctrTitle" sz="quarter"/>
          </p:nvPr>
        </p:nvSpPr>
        <p:spPr>
          <a:xfrm>
            <a:off x="1075706" y="328612"/>
            <a:ext cx="9904021" cy="642938"/>
          </a:xfrm>
        </p:spPr>
        <p:txBody>
          <a:bodyPr>
            <a:normAutofit/>
          </a:bodyPr>
          <a:lstStyle/>
          <a:p>
            <a:r>
              <a:rPr lang="en-GB" sz="3600" b="1" u="sng" dirty="0">
                <a:latin typeface="Garamond" panose="02020404030301010803" pitchFamily="18" charset="0"/>
              </a:rPr>
              <a:t>&lt;head&gt; and &lt;body&gt; Elements</a:t>
            </a:r>
          </a:p>
        </p:txBody>
      </p:sp>
      <p:sp>
        <p:nvSpPr>
          <p:cNvPr id="4" name="Slide Number Placeholder 3">
            <a:extLst>
              <a:ext uri="{FF2B5EF4-FFF2-40B4-BE49-F238E27FC236}">
                <a16:creationId xmlns:a16="http://schemas.microsoft.com/office/drawing/2014/main" id="{54B7A598-8CD4-4BEB-B006-FF608DDE263A}"/>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16</a:t>
            </a:fld>
            <a:endParaRPr lang="en-US" altLang="en-US" sz="1400" dirty="0"/>
          </a:p>
        </p:txBody>
      </p:sp>
    </p:spTree>
    <p:extLst>
      <p:ext uri="{BB962C8B-B14F-4D97-AF65-F5344CB8AC3E}">
        <p14:creationId xmlns:p14="http://schemas.microsoft.com/office/powerpoint/2010/main" val="813654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6635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&lt;head&gt; Elements</a:t>
            </a:r>
          </a:p>
        </p:txBody>
      </p:sp>
      <p:sp>
        <p:nvSpPr>
          <p:cNvPr id="3" name="Content Placeholder 2"/>
          <p:cNvSpPr txBox="1">
            <a:spLocks/>
          </p:cNvSpPr>
          <p:nvPr/>
        </p:nvSpPr>
        <p:spPr>
          <a:xfrm>
            <a:off x="838200" y="1236372"/>
            <a:ext cx="10515600" cy="51773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u="sng" dirty="0">
                <a:latin typeface="Garamond" panose="02020404030301010803" pitchFamily="18" charset="0"/>
              </a:rPr>
              <a:t>Meta tags</a:t>
            </a:r>
          </a:p>
          <a:p>
            <a:pPr algn="l"/>
            <a:endParaRPr lang="en-US" sz="900" dirty="0">
              <a:latin typeface="Garamond" panose="02020404030301010803" pitchFamily="18" charset="0"/>
            </a:endParaRPr>
          </a:p>
          <a:p>
            <a:pPr algn="l"/>
            <a:r>
              <a:rPr lang="en-US" sz="1800" dirty="0">
                <a:latin typeface="Garamond" panose="02020404030301010803" pitchFamily="18" charset="0"/>
              </a:rPr>
              <a:t>The &lt;meta&gt; tag provides metadata about the HTML document. </a:t>
            </a:r>
          </a:p>
          <a:p>
            <a:pPr algn="l"/>
            <a:r>
              <a:rPr lang="en-US" sz="1800" dirty="0">
                <a:latin typeface="Garamond" panose="02020404030301010803" pitchFamily="18" charset="0"/>
              </a:rPr>
              <a:t>Meta elements are typically used to specify page description, keywords, author of the document, last modified, and other metadata.</a:t>
            </a:r>
          </a:p>
          <a:p>
            <a:pPr algn="l"/>
            <a:endParaRPr lang="en-US" sz="1000" dirty="0">
              <a:latin typeface="Garamond" panose="02020404030301010803" pitchFamily="18" charset="0"/>
            </a:endParaRPr>
          </a:p>
          <a:p>
            <a:pPr algn="l"/>
            <a:r>
              <a:rPr lang="en-US" sz="1800" b="1" u="sng" dirty="0">
                <a:latin typeface="Garamond" panose="02020404030301010803" pitchFamily="18" charset="0"/>
              </a:rPr>
              <a:t>Some examples –</a:t>
            </a:r>
          </a:p>
          <a:p>
            <a:pPr algn="l"/>
            <a:endParaRPr lang="en-US" sz="1000" b="1" u="sng" dirty="0">
              <a:latin typeface="Garamond" panose="02020404030301010803" pitchFamily="18" charset="0"/>
            </a:endParaRPr>
          </a:p>
          <a:p>
            <a:pPr algn="l"/>
            <a:r>
              <a:rPr lang="en-US" sz="1800" b="1" dirty="0">
                <a:latin typeface="Garamond" panose="02020404030301010803" pitchFamily="18" charset="0"/>
              </a:rPr>
              <a:t>Example 1 - Define keywords for search engines:</a:t>
            </a:r>
            <a:endParaRPr lang="en-US" sz="1800" dirty="0">
              <a:latin typeface="Garamond" panose="02020404030301010803" pitchFamily="18" charset="0"/>
            </a:endParaRPr>
          </a:p>
          <a:p>
            <a:pPr algn="l"/>
            <a:r>
              <a:rPr lang="en-US" sz="1800" dirty="0">
                <a:latin typeface="Garamond" panose="02020404030301010803" pitchFamily="18" charset="0"/>
              </a:rPr>
              <a:t>	      &lt;meta name="keywords, description " content="HTML, CSS, XML, XHTML, JavaScript"&gt;</a:t>
            </a:r>
          </a:p>
          <a:p>
            <a:pPr algn="l"/>
            <a:r>
              <a:rPr lang="en-US" sz="1800" b="1" dirty="0">
                <a:latin typeface="Garamond" panose="02020404030301010803" pitchFamily="18" charset="0"/>
              </a:rPr>
              <a:t>Example 3 - Define the author of a page:</a:t>
            </a:r>
            <a:endParaRPr lang="en-US" sz="1800" dirty="0">
              <a:latin typeface="Garamond" panose="02020404030301010803" pitchFamily="18" charset="0"/>
            </a:endParaRPr>
          </a:p>
          <a:p>
            <a:pPr algn="l"/>
            <a:r>
              <a:rPr lang="en-US" sz="1800" dirty="0">
                <a:latin typeface="Garamond" panose="02020404030301010803" pitchFamily="18" charset="0"/>
              </a:rPr>
              <a:t>	      &lt;meta name="author" content="</a:t>
            </a:r>
            <a:r>
              <a:rPr lang="en-US" sz="1800" dirty="0" err="1">
                <a:latin typeface="Garamond" panose="02020404030301010803" pitchFamily="18" charset="0"/>
              </a:rPr>
              <a:t>Hege</a:t>
            </a:r>
            <a:r>
              <a:rPr lang="en-US" sz="1800" dirty="0">
                <a:latin typeface="Garamond" panose="02020404030301010803" pitchFamily="18" charset="0"/>
              </a:rPr>
              <a:t> </a:t>
            </a:r>
            <a:r>
              <a:rPr lang="en-US" sz="1800" dirty="0" err="1">
                <a:latin typeface="Garamond" panose="02020404030301010803" pitchFamily="18" charset="0"/>
              </a:rPr>
              <a:t>Refsnes</a:t>
            </a:r>
            <a:r>
              <a:rPr lang="en-US" sz="1800" dirty="0">
                <a:latin typeface="Garamond" panose="02020404030301010803" pitchFamily="18" charset="0"/>
              </a:rPr>
              <a:t>"&gt;</a:t>
            </a:r>
          </a:p>
          <a:p>
            <a:pPr algn="l"/>
            <a:r>
              <a:rPr lang="en-US" sz="1800" b="1" dirty="0">
                <a:latin typeface="Garamond" panose="02020404030301010803" pitchFamily="18" charset="0"/>
              </a:rPr>
              <a:t>Example 4 - Refresh document every 30 seconds:</a:t>
            </a:r>
            <a:endParaRPr lang="en-US" sz="1800" dirty="0">
              <a:latin typeface="Garamond" panose="02020404030301010803" pitchFamily="18" charset="0"/>
            </a:endParaRPr>
          </a:p>
          <a:p>
            <a:pPr algn="l"/>
            <a:r>
              <a:rPr lang="en-US" sz="1800" dirty="0">
                <a:latin typeface="Garamond" panose="02020404030301010803" pitchFamily="18" charset="0"/>
              </a:rPr>
              <a:t>	      &lt;meta http-</a:t>
            </a:r>
            <a:r>
              <a:rPr lang="en-US" sz="1800" dirty="0" err="1">
                <a:latin typeface="Garamond" panose="02020404030301010803" pitchFamily="18" charset="0"/>
              </a:rPr>
              <a:t>equiv</a:t>
            </a:r>
            <a:r>
              <a:rPr lang="en-US" sz="1800" dirty="0">
                <a:latin typeface="Garamond" panose="02020404030301010803" pitchFamily="18" charset="0"/>
              </a:rPr>
              <a:t>="refresh" content="30"&gt;</a:t>
            </a:r>
          </a:p>
          <a:p>
            <a:pPr algn="l"/>
            <a:endParaRPr lang="en-US" sz="1800" dirty="0">
              <a:latin typeface="Garamond" panose="02020404030301010803" pitchFamily="18" charset="0"/>
            </a:endParaRPr>
          </a:p>
          <a:p>
            <a:pPr algn="l"/>
            <a:endParaRPr lang="en-US" sz="1800" dirty="0">
              <a:latin typeface="Garamond" panose="02020404030301010803" pitchFamily="18" charset="0"/>
            </a:endParaRPr>
          </a:p>
          <a:p>
            <a:pPr algn="l"/>
            <a:endParaRPr lang="en-US" sz="1800"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B3BD0D3B-C6E1-48D5-B312-6B4FFF02EDD2}"/>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17</a:t>
            </a:fld>
            <a:endParaRPr lang="en-US" altLang="en-US" sz="1400" dirty="0"/>
          </a:p>
        </p:txBody>
      </p:sp>
    </p:spTree>
    <p:extLst>
      <p:ext uri="{BB962C8B-B14F-4D97-AF65-F5344CB8AC3E}">
        <p14:creationId xmlns:p14="http://schemas.microsoft.com/office/powerpoint/2010/main" val="2607985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186332"/>
            <a:ext cx="10515600" cy="6826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&lt;head&gt; Elements (Cont.)</a:t>
            </a:r>
          </a:p>
        </p:txBody>
      </p:sp>
      <p:sp>
        <p:nvSpPr>
          <p:cNvPr id="3" name="Content Placeholder 2"/>
          <p:cNvSpPr txBox="1">
            <a:spLocks/>
          </p:cNvSpPr>
          <p:nvPr/>
        </p:nvSpPr>
        <p:spPr>
          <a:xfrm>
            <a:off x="838200" y="1017431"/>
            <a:ext cx="10515600" cy="515953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u="sng" dirty="0">
                <a:latin typeface="Garamond" panose="02020404030301010803" pitchFamily="18" charset="0"/>
              </a:rPr>
              <a:t>Title Tag</a:t>
            </a:r>
          </a:p>
          <a:p>
            <a:pPr algn="l"/>
            <a:r>
              <a:rPr lang="en-US" sz="1800" dirty="0">
                <a:latin typeface="Garamond" panose="02020404030301010803" pitchFamily="18" charset="0"/>
              </a:rPr>
              <a:t>The &lt;title&gt; tag is required in all HTML documents and it defines the title of the document.</a:t>
            </a:r>
          </a:p>
          <a:p>
            <a:pPr algn="l"/>
            <a:r>
              <a:rPr lang="en-US" sz="1800" u="sng" dirty="0">
                <a:latin typeface="Garamond" panose="02020404030301010803" pitchFamily="18" charset="0"/>
              </a:rPr>
              <a:t>The &lt;title&gt; element:</a:t>
            </a:r>
            <a:r>
              <a:rPr lang="en-US" sz="1800" dirty="0">
                <a:latin typeface="Garamond" panose="02020404030301010803" pitchFamily="18" charset="0"/>
              </a:rPr>
              <a:t>  Defines a title in the browser toolbar.</a:t>
            </a:r>
          </a:p>
          <a:p>
            <a:pPr algn="l"/>
            <a:r>
              <a:rPr lang="en-US" sz="1800" dirty="0">
                <a:latin typeface="Garamond" panose="02020404030301010803" pitchFamily="18" charset="0"/>
              </a:rPr>
              <a:t>	                   Provides a title for the page when it is added to favorites.</a:t>
            </a:r>
          </a:p>
          <a:p>
            <a:pPr algn="l"/>
            <a:r>
              <a:rPr lang="en-US" sz="1800" dirty="0">
                <a:latin typeface="Garamond" panose="02020404030301010803" pitchFamily="18" charset="0"/>
              </a:rPr>
              <a:t>	                   Displays a title for the page in search-engine results.</a:t>
            </a:r>
          </a:p>
          <a:p>
            <a:pPr algn="l"/>
            <a:r>
              <a:rPr lang="en-US" sz="1800" b="1" u="sng" dirty="0" err="1">
                <a:latin typeface="Garamond" panose="02020404030301010803" pitchFamily="18" charset="0"/>
              </a:rPr>
              <a:t>Eg</a:t>
            </a:r>
            <a:r>
              <a:rPr lang="en-US" sz="1800" b="1" u="sng" dirty="0">
                <a:latin typeface="Garamond" panose="02020404030301010803" pitchFamily="18" charset="0"/>
              </a:rPr>
              <a:t>.:</a:t>
            </a:r>
            <a:br>
              <a:rPr lang="en-US" sz="1800" dirty="0">
                <a:latin typeface="Garamond" panose="02020404030301010803" pitchFamily="18" charset="0"/>
              </a:rPr>
            </a:br>
            <a:endParaRPr lang="en-US" sz="1800" dirty="0">
              <a:latin typeface="Garamond" panose="02020404030301010803" pitchFamily="18" charset="0"/>
            </a:endParaRPr>
          </a:p>
          <a:p>
            <a:pPr algn="l"/>
            <a:endParaRPr lang="en-US" sz="1800"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F3EA247C-5557-42A2-9737-685B7D723A2B}"/>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18</a:t>
            </a:fld>
            <a:endParaRPr lang="en-US" altLang="en-US" sz="1400" dirty="0"/>
          </a:p>
        </p:txBody>
      </p:sp>
      <p:pic>
        <p:nvPicPr>
          <p:cNvPr id="7" name="Picture 6">
            <a:extLst>
              <a:ext uri="{FF2B5EF4-FFF2-40B4-BE49-F238E27FC236}">
                <a16:creationId xmlns:a16="http://schemas.microsoft.com/office/drawing/2014/main" id="{47C2CF9D-1A13-48CA-87CB-0568FED0B6C6}"/>
              </a:ext>
            </a:extLst>
          </p:cNvPr>
          <p:cNvPicPr>
            <a:picLocks noChangeAspect="1"/>
          </p:cNvPicPr>
          <p:nvPr/>
        </p:nvPicPr>
        <p:blipFill>
          <a:blip r:embed="rId2"/>
          <a:stretch>
            <a:fillRect/>
          </a:stretch>
        </p:blipFill>
        <p:spPr>
          <a:xfrm>
            <a:off x="838200" y="3297363"/>
            <a:ext cx="4648200" cy="2679603"/>
          </a:xfrm>
          <a:prstGeom prst="rect">
            <a:avLst/>
          </a:prstGeom>
        </p:spPr>
      </p:pic>
      <p:pic>
        <p:nvPicPr>
          <p:cNvPr id="8" name="Picture 7">
            <a:extLst>
              <a:ext uri="{FF2B5EF4-FFF2-40B4-BE49-F238E27FC236}">
                <a16:creationId xmlns:a16="http://schemas.microsoft.com/office/drawing/2014/main" id="{30EC7F74-D20A-4489-9AA5-B1810FE736F0}"/>
              </a:ext>
            </a:extLst>
          </p:cNvPr>
          <p:cNvPicPr>
            <a:picLocks noChangeAspect="1"/>
          </p:cNvPicPr>
          <p:nvPr/>
        </p:nvPicPr>
        <p:blipFill>
          <a:blip r:embed="rId3"/>
          <a:stretch>
            <a:fillRect/>
          </a:stretch>
        </p:blipFill>
        <p:spPr>
          <a:xfrm>
            <a:off x="5892803" y="3282849"/>
            <a:ext cx="5036456" cy="2694117"/>
          </a:xfrm>
          <a:prstGeom prst="rect">
            <a:avLst/>
          </a:prstGeom>
        </p:spPr>
      </p:pic>
    </p:spTree>
    <p:extLst>
      <p:ext uri="{BB962C8B-B14F-4D97-AF65-F5344CB8AC3E}">
        <p14:creationId xmlns:p14="http://schemas.microsoft.com/office/powerpoint/2010/main" val="240590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6445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&lt;head&gt; Elements (Cont.)</a:t>
            </a:r>
          </a:p>
        </p:txBody>
      </p:sp>
      <p:sp>
        <p:nvSpPr>
          <p:cNvPr id="3" name="Content Placeholder 2"/>
          <p:cNvSpPr txBox="1">
            <a:spLocks/>
          </p:cNvSpPr>
          <p:nvPr/>
        </p:nvSpPr>
        <p:spPr>
          <a:xfrm>
            <a:off x="838200" y="1277816"/>
            <a:ext cx="10515600" cy="48991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u="sng" dirty="0">
                <a:latin typeface="Garamond" panose="02020404030301010803" pitchFamily="18" charset="0"/>
              </a:rPr>
              <a:t>Link Tag</a:t>
            </a:r>
          </a:p>
          <a:p>
            <a:pPr algn="l"/>
            <a:r>
              <a:rPr lang="en-US" sz="1800" dirty="0">
                <a:latin typeface="Garamond" panose="02020404030301010803" pitchFamily="18" charset="0"/>
              </a:rPr>
              <a:t>The &lt;link&gt; tag defines a link between a document and an external resource.</a:t>
            </a:r>
          </a:p>
          <a:p>
            <a:pPr algn="l"/>
            <a:endParaRPr lang="en-US" sz="100" dirty="0">
              <a:latin typeface="Garamond" panose="02020404030301010803" pitchFamily="18" charset="0"/>
            </a:endParaRPr>
          </a:p>
          <a:p>
            <a:pPr algn="l"/>
            <a:r>
              <a:rPr lang="en-US" sz="1800" dirty="0">
                <a:latin typeface="Garamond" panose="02020404030301010803" pitchFamily="18" charset="0"/>
              </a:rPr>
              <a:t>In HTML the &lt;link&gt; tag has no end tag.</a:t>
            </a:r>
          </a:p>
          <a:p>
            <a:pPr algn="l"/>
            <a:r>
              <a:rPr lang="en-US" sz="1800" b="1" u="sng" dirty="0">
                <a:latin typeface="Garamond" panose="02020404030301010803" pitchFamily="18" charset="0"/>
              </a:rPr>
              <a:t>Some Imp. Attributes –</a:t>
            </a:r>
            <a:r>
              <a:rPr lang="en-US" sz="1800" dirty="0">
                <a:latin typeface="Garamond" panose="02020404030301010803" pitchFamily="18" charset="0"/>
              </a:rPr>
              <a:t>  charset, - To know browser, which character encoding is used. </a:t>
            </a:r>
            <a:br>
              <a:rPr lang="en-US" sz="1800" dirty="0">
                <a:latin typeface="Garamond" panose="02020404030301010803" pitchFamily="18" charset="0"/>
              </a:rPr>
            </a:br>
            <a:r>
              <a:rPr lang="en-US" sz="1800" dirty="0">
                <a:latin typeface="Garamond" panose="02020404030301010803" pitchFamily="18" charset="0"/>
              </a:rPr>
              <a:t>		          </a:t>
            </a:r>
            <a:r>
              <a:rPr lang="en-US" sz="1800" dirty="0" err="1">
                <a:latin typeface="Garamond" panose="02020404030301010803" pitchFamily="18" charset="0"/>
              </a:rPr>
              <a:t>href</a:t>
            </a:r>
            <a:r>
              <a:rPr lang="en-US" sz="1800" dirty="0">
                <a:latin typeface="Garamond" panose="02020404030301010803" pitchFamily="18" charset="0"/>
              </a:rPr>
              <a:t>,  - hyperlink.</a:t>
            </a:r>
            <a:br>
              <a:rPr lang="en-US" sz="1800" dirty="0">
                <a:latin typeface="Garamond" panose="02020404030301010803" pitchFamily="18" charset="0"/>
              </a:rPr>
            </a:br>
            <a:r>
              <a:rPr lang="en-US" sz="1800" dirty="0">
                <a:latin typeface="Garamond" panose="02020404030301010803" pitchFamily="18" charset="0"/>
              </a:rPr>
              <a:t>                                          </a:t>
            </a:r>
            <a:r>
              <a:rPr lang="en-US" sz="1800" dirty="0" err="1">
                <a:latin typeface="Garamond" panose="02020404030301010803" pitchFamily="18" charset="0"/>
              </a:rPr>
              <a:t>rel</a:t>
            </a:r>
            <a:r>
              <a:rPr lang="en-US" sz="1800" dirty="0">
                <a:latin typeface="Garamond" panose="02020404030301010803" pitchFamily="18" charset="0"/>
              </a:rPr>
              <a:t>, - Relation between linked document.</a:t>
            </a:r>
            <a:br>
              <a:rPr lang="en-US" sz="1800" dirty="0">
                <a:latin typeface="Garamond" panose="02020404030301010803" pitchFamily="18" charset="0"/>
              </a:rPr>
            </a:br>
            <a:r>
              <a:rPr lang="en-US" sz="1800" dirty="0">
                <a:latin typeface="Garamond" panose="02020404030301010803" pitchFamily="18" charset="0"/>
              </a:rPr>
              <a:t>                                          target. – It specifies where to open the linked document.</a:t>
            </a:r>
          </a:p>
          <a:p>
            <a:pPr algn="l"/>
            <a:endParaRPr lang="en-US" sz="1100" dirty="0">
              <a:latin typeface="Garamond" panose="02020404030301010803" pitchFamily="18" charset="0"/>
            </a:endParaRPr>
          </a:p>
          <a:p>
            <a:pPr algn="l"/>
            <a:r>
              <a:rPr lang="en-US" sz="1800" b="1" u="sng" dirty="0">
                <a:latin typeface="Garamond" panose="02020404030301010803" pitchFamily="18" charset="0"/>
              </a:rPr>
              <a:t>Example –</a:t>
            </a:r>
          </a:p>
          <a:p>
            <a:pPr algn="l"/>
            <a:endParaRPr lang="en-US" sz="1800" dirty="0">
              <a:latin typeface="Garamond" panose="02020404030301010803" pitchFamily="18" charset="0"/>
            </a:endParaRPr>
          </a:p>
        </p:txBody>
      </p:sp>
      <p:sp>
        <p:nvSpPr>
          <p:cNvPr id="4" name="Text Box 4"/>
          <p:cNvSpPr txBox="1">
            <a:spLocks noChangeArrowheads="1"/>
          </p:cNvSpPr>
          <p:nvPr/>
        </p:nvSpPr>
        <p:spPr bwMode="auto">
          <a:xfrm>
            <a:off x="2179714" y="4108903"/>
            <a:ext cx="5549922" cy="800219"/>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sz="1500" b="1" dirty="0">
                <a:solidFill>
                  <a:srgbClr val="FF0033"/>
                </a:solidFill>
                <a:latin typeface="Garamond" panose="02020404030301010803" pitchFamily="18" charset="0"/>
              </a:rPr>
              <a:t>&lt;head&gt;</a:t>
            </a:r>
          </a:p>
          <a:p>
            <a:r>
              <a:rPr lang="en-US" sz="1600" b="1" dirty="0">
                <a:solidFill>
                  <a:schemeClr val="accent1">
                    <a:lumMod val="50000"/>
                  </a:schemeClr>
                </a:solidFill>
              </a:rPr>
              <a:t>&lt;link</a:t>
            </a:r>
            <a:r>
              <a:rPr lang="en-US" sz="1600" b="1" dirty="0"/>
              <a:t> </a:t>
            </a:r>
            <a:r>
              <a:rPr lang="en-US" sz="1600" b="1" dirty="0" err="1">
                <a:solidFill>
                  <a:srgbClr val="C00000"/>
                </a:solidFill>
              </a:rPr>
              <a:t>rel</a:t>
            </a:r>
            <a:r>
              <a:rPr lang="en-US" sz="1600" b="1" dirty="0">
                <a:solidFill>
                  <a:srgbClr val="C00000"/>
                </a:solidFill>
              </a:rPr>
              <a:t>=</a:t>
            </a:r>
            <a:r>
              <a:rPr lang="en-US" sz="1600" b="1" dirty="0">
                <a:solidFill>
                  <a:srgbClr val="7030A0"/>
                </a:solidFill>
              </a:rPr>
              <a:t>"</a:t>
            </a:r>
            <a:r>
              <a:rPr lang="en-US" sz="1600" b="1" dirty="0" err="1">
                <a:solidFill>
                  <a:srgbClr val="7030A0"/>
                </a:solidFill>
              </a:rPr>
              <a:t>stylesheet</a:t>
            </a:r>
            <a:r>
              <a:rPr lang="en-US" sz="1600" b="1" dirty="0">
                <a:solidFill>
                  <a:srgbClr val="7030A0"/>
                </a:solidFill>
              </a:rPr>
              <a:t>"</a:t>
            </a:r>
            <a:r>
              <a:rPr lang="en-US" sz="1600" b="1" dirty="0"/>
              <a:t> </a:t>
            </a:r>
            <a:r>
              <a:rPr lang="en-US" sz="1600" b="1" dirty="0">
                <a:solidFill>
                  <a:srgbClr val="C00000"/>
                </a:solidFill>
              </a:rPr>
              <a:t>type=</a:t>
            </a:r>
            <a:r>
              <a:rPr lang="en-US" sz="1600" b="1" dirty="0">
                <a:solidFill>
                  <a:srgbClr val="7030A0"/>
                </a:solidFill>
              </a:rPr>
              <a:t>"text/</a:t>
            </a:r>
            <a:r>
              <a:rPr lang="en-US" sz="1600" b="1" dirty="0" err="1">
                <a:solidFill>
                  <a:srgbClr val="7030A0"/>
                </a:solidFill>
              </a:rPr>
              <a:t>css</a:t>
            </a:r>
            <a:r>
              <a:rPr lang="en-US" sz="1600" b="1" dirty="0">
                <a:solidFill>
                  <a:srgbClr val="7030A0"/>
                </a:solidFill>
              </a:rPr>
              <a:t>"</a:t>
            </a:r>
            <a:r>
              <a:rPr lang="en-US" sz="1600" b="1" dirty="0"/>
              <a:t> </a:t>
            </a:r>
            <a:r>
              <a:rPr lang="en-US" sz="1600" b="1" dirty="0" err="1">
                <a:solidFill>
                  <a:srgbClr val="C00000"/>
                </a:solidFill>
              </a:rPr>
              <a:t>href</a:t>
            </a:r>
            <a:r>
              <a:rPr lang="en-US" sz="1600" b="1" dirty="0">
                <a:solidFill>
                  <a:srgbClr val="C00000"/>
                </a:solidFill>
              </a:rPr>
              <a:t>=</a:t>
            </a:r>
            <a:r>
              <a:rPr lang="en-US" sz="1600" b="1" dirty="0">
                <a:solidFill>
                  <a:srgbClr val="7030A0"/>
                </a:solidFill>
              </a:rPr>
              <a:t>"theme.css"</a:t>
            </a:r>
            <a:r>
              <a:rPr lang="en-US" sz="1600" b="1" dirty="0">
                <a:solidFill>
                  <a:schemeClr val="accent1">
                    <a:lumMod val="50000"/>
                  </a:schemeClr>
                </a:solidFill>
              </a:rPr>
              <a:t>&gt;</a:t>
            </a:r>
          </a:p>
          <a:p>
            <a:r>
              <a:rPr lang="en-US" sz="1500" b="1" dirty="0">
                <a:solidFill>
                  <a:srgbClr val="FF0033"/>
                </a:solidFill>
                <a:latin typeface="Garamond" panose="02020404030301010803" pitchFamily="18" charset="0"/>
              </a:rPr>
              <a:t>&lt;/head&gt;</a:t>
            </a:r>
            <a:endParaRPr lang="en-US" sz="1500" b="1" dirty="0">
              <a:latin typeface="Garamond" panose="02020404030301010803" pitchFamily="18" charset="0"/>
            </a:endParaRPr>
          </a:p>
        </p:txBody>
      </p:sp>
      <p:sp>
        <p:nvSpPr>
          <p:cNvPr id="5" name="Slide Number Placeholder 3">
            <a:extLst>
              <a:ext uri="{FF2B5EF4-FFF2-40B4-BE49-F238E27FC236}">
                <a16:creationId xmlns:a16="http://schemas.microsoft.com/office/drawing/2014/main" id="{DEC3CD9B-5F9D-4AA5-A0BD-EA3A4E9C2224}"/>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19</a:t>
            </a:fld>
            <a:endParaRPr lang="en-US" altLang="en-US" sz="1400" dirty="0"/>
          </a:p>
        </p:txBody>
      </p:sp>
    </p:spTree>
    <p:extLst>
      <p:ext uri="{BB962C8B-B14F-4D97-AF65-F5344CB8AC3E}">
        <p14:creationId xmlns:p14="http://schemas.microsoft.com/office/powerpoint/2010/main" val="235833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7038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HTML  </a:t>
            </a:r>
            <a:r>
              <a:rPr lang="en-US" sz="3600" b="1" u="sng" dirty="0" err="1">
                <a:latin typeface="Garamond" panose="02020404030301010803" pitchFamily="18" charset="0"/>
                <a:cs typeface="Arabic Typesetting" panose="03020402040406030203" pitchFamily="66" charset="-78"/>
              </a:rPr>
              <a:t>vs</a:t>
            </a:r>
            <a:r>
              <a:rPr lang="en-US" sz="3600" b="1" u="sng" dirty="0">
                <a:latin typeface="Garamond" panose="02020404030301010803" pitchFamily="18" charset="0"/>
                <a:cs typeface="Arabic Typesetting" panose="03020402040406030203" pitchFamily="66" charset="-78"/>
              </a:rPr>
              <a:t>  CSS  </a:t>
            </a:r>
            <a:r>
              <a:rPr lang="en-US" sz="3600" b="1" u="sng" dirty="0" err="1">
                <a:latin typeface="Garamond" panose="02020404030301010803" pitchFamily="18" charset="0"/>
                <a:cs typeface="Arabic Typesetting" panose="03020402040406030203" pitchFamily="66" charset="-78"/>
              </a:rPr>
              <a:t>vs</a:t>
            </a:r>
            <a:r>
              <a:rPr lang="en-US" sz="3600" b="1" u="sng" dirty="0">
                <a:latin typeface="Garamond" panose="02020404030301010803" pitchFamily="18" charset="0"/>
                <a:cs typeface="Arabic Typesetting" panose="03020402040406030203" pitchFamily="66" charset="-78"/>
              </a:rPr>
              <a:t>  JAVASCRIPT</a:t>
            </a:r>
          </a:p>
        </p:txBody>
      </p:sp>
      <p:sp>
        <p:nvSpPr>
          <p:cNvPr id="3" name="Content Placeholder 2"/>
          <p:cNvSpPr txBox="1">
            <a:spLocks/>
          </p:cNvSpPr>
          <p:nvPr/>
        </p:nvSpPr>
        <p:spPr>
          <a:xfrm>
            <a:off x="954314" y="1232452"/>
            <a:ext cx="10515600" cy="62285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u="sng" dirty="0">
                <a:latin typeface="Garamond" panose="02020404030301010803" pitchFamily="18" charset="0"/>
                <a:cs typeface="Arabic Typesetting" panose="03020402040406030203" pitchFamily="66" charset="-78"/>
              </a:rPr>
              <a:t>Overview</a:t>
            </a:r>
            <a:endParaRPr lang="en-US" sz="2000" b="1" u="sng"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361" y="1577009"/>
            <a:ext cx="7331505" cy="4837173"/>
          </a:xfrm>
          <a:prstGeom prst="rect">
            <a:avLst/>
          </a:prstGeom>
        </p:spPr>
      </p:pic>
      <p:sp>
        <p:nvSpPr>
          <p:cNvPr id="5" name="Slide Number Placeholder 3">
            <a:extLst>
              <a:ext uri="{FF2B5EF4-FFF2-40B4-BE49-F238E27FC236}">
                <a16:creationId xmlns:a16="http://schemas.microsoft.com/office/drawing/2014/main" id="{0F4A8524-88D4-4991-9FC4-B7D24FEFF3C8}"/>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a:t>
            </a:fld>
            <a:endParaRPr lang="en-US" altLang="en-US" sz="1400" dirty="0"/>
          </a:p>
        </p:txBody>
      </p:sp>
    </p:spTree>
    <p:extLst>
      <p:ext uri="{BB962C8B-B14F-4D97-AF65-F5344CB8AC3E}">
        <p14:creationId xmlns:p14="http://schemas.microsoft.com/office/powerpoint/2010/main" val="1996127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7016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&lt;head&gt; Elements (Cont.)</a:t>
            </a:r>
          </a:p>
        </p:txBody>
      </p:sp>
      <p:sp>
        <p:nvSpPr>
          <p:cNvPr id="3" name="Content Placeholder 2"/>
          <p:cNvSpPr txBox="1">
            <a:spLocks/>
          </p:cNvSpPr>
          <p:nvPr/>
        </p:nvSpPr>
        <p:spPr>
          <a:xfrm>
            <a:off x="682580" y="1403797"/>
            <a:ext cx="10671220" cy="47731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u="sng" dirty="0">
                <a:latin typeface="Garamond" panose="02020404030301010803" pitchFamily="18" charset="0"/>
              </a:rPr>
              <a:t>Script Tags</a:t>
            </a:r>
          </a:p>
          <a:p>
            <a:pPr algn="l"/>
            <a:r>
              <a:rPr lang="en-US" sz="1800" dirty="0">
                <a:latin typeface="Garamond" panose="02020404030301010803" pitchFamily="18" charset="0"/>
              </a:rPr>
              <a:t>The &lt;script&gt; tag is used to define a client-side script, such as a JavaScript.</a:t>
            </a:r>
          </a:p>
          <a:p>
            <a:pPr algn="l"/>
            <a:r>
              <a:rPr lang="en-US" sz="1800" dirty="0">
                <a:latin typeface="Garamond" panose="02020404030301010803" pitchFamily="18" charset="0"/>
              </a:rPr>
              <a:t>The &lt;script&gt; element either contains scripting statements, or it points to an external script file through the </a:t>
            </a:r>
            <a:r>
              <a:rPr lang="en-US" sz="1800" dirty="0" err="1">
                <a:latin typeface="Garamond" panose="02020404030301010803" pitchFamily="18" charset="0"/>
              </a:rPr>
              <a:t>src</a:t>
            </a:r>
            <a:r>
              <a:rPr lang="en-US" sz="1800" dirty="0">
                <a:latin typeface="Garamond" panose="02020404030301010803" pitchFamily="18" charset="0"/>
              </a:rPr>
              <a:t> attribute.</a:t>
            </a:r>
          </a:p>
          <a:p>
            <a:pPr algn="l"/>
            <a:endParaRPr lang="en-US" sz="1800" dirty="0">
              <a:latin typeface="Garamond" panose="02020404030301010803" pitchFamily="18" charset="0"/>
            </a:endParaRPr>
          </a:p>
          <a:p>
            <a:pPr algn="l"/>
            <a:r>
              <a:rPr lang="en-US" sz="1800" b="1" u="sng" dirty="0">
                <a:latin typeface="Garamond" panose="02020404030301010803" pitchFamily="18" charset="0"/>
              </a:rPr>
              <a:t>Example -</a:t>
            </a:r>
            <a:r>
              <a:rPr lang="en-US" sz="1800" dirty="0">
                <a:latin typeface="Garamond" panose="02020404030301010803" pitchFamily="18" charset="0"/>
              </a:rPr>
              <a:t> </a:t>
            </a:r>
          </a:p>
        </p:txBody>
      </p:sp>
      <p:graphicFrame>
        <p:nvGraphicFramePr>
          <p:cNvPr id="5" name="Table 4"/>
          <p:cNvGraphicFramePr>
            <a:graphicFrameLocks noGrp="1"/>
          </p:cNvGraphicFramePr>
          <p:nvPr/>
        </p:nvGraphicFramePr>
        <p:xfrm>
          <a:off x="1906071" y="3300856"/>
          <a:ext cx="5009883" cy="2605568"/>
        </p:xfrm>
        <a:graphic>
          <a:graphicData uri="http://schemas.openxmlformats.org/drawingml/2006/table">
            <a:tbl>
              <a:tblPr>
                <a:tableStyleId>{5940675A-B579-460E-94D1-54222C63F5DA}</a:tableStyleId>
              </a:tblPr>
              <a:tblGrid>
                <a:gridCol w="5009883">
                  <a:extLst>
                    <a:ext uri="{9D8B030D-6E8A-4147-A177-3AD203B41FA5}">
                      <a16:colId xmlns:a16="http://schemas.microsoft.com/office/drawing/2014/main" val="20000"/>
                    </a:ext>
                  </a:extLst>
                </a:gridCol>
              </a:tblGrid>
              <a:tr h="2605568">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6" name="Content Placeholder 2"/>
          <p:cNvSpPr txBox="1">
            <a:spLocks/>
          </p:cNvSpPr>
          <p:nvPr/>
        </p:nvSpPr>
        <p:spPr>
          <a:xfrm>
            <a:off x="1867436" y="3337647"/>
            <a:ext cx="5048519" cy="23884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1500" b="1" dirty="0">
                <a:solidFill>
                  <a:srgbClr val="7030A0"/>
                </a:solidFill>
                <a:latin typeface="Garamond" panose="02020404030301010803" pitchFamily="18" charset="0"/>
              </a:rPr>
              <a:t> </a:t>
            </a:r>
            <a:r>
              <a:rPr lang="en-US" sz="1500" b="1" dirty="0">
                <a:solidFill>
                  <a:srgbClr val="FF0000"/>
                </a:solidFill>
                <a:latin typeface="Garamond" panose="02020404030301010803" pitchFamily="18" charset="0"/>
              </a:rPr>
              <a:t>&lt;html&gt;</a:t>
            </a:r>
          </a:p>
          <a:p>
            <a:pPr algn="l">
              <a:spcBef>
                <a:spcPts val="0"/>
              </a:spcBef>
            </a:pPr>
            <a:r>
              <a:rPr lang="en-US" sz="1500" b="1" dirty="0">
                <a:solidFill>
                  <a:srgbClr val="C00000"/>
                </a:solidFill>
                <a:latin typeface="Garamond" panose="02020404030301010803" pitchFamily="18" charset="0"/>
              </a:rPr>
              <a:t>&lt;head&gt;</a:t>
            </a:r>
          </a:p>
          <a:p>
            <a:pPr algn="l">
              <a:spcBef>
                <a:spcPts val="0"/>
              </a:spcBef>
            </a:pPr>
            <a:r>
              <a:rPr lang="en-US" sz="1500" b="1" dirty="0">
                <a:solidFill>
                  <a:srgbClr val="002060"/>
                </a:solidFill>
                <a:latin typeface="Garamond" panose="02020404030301010803" pitchFamily="18" charset="0"/>
              </a:rPr>
              <a:t>&lt;title&gt;Align Attribute  Example&lt;/title&gt;</a:t>
            </a:r>
          </a:p>
          <a:p>
            <a:pPr algn="l">
              <a:spcBef>
                <a:spcPts val="0"/>
              </a:spcBef>
            </a:pPr>
            <a:r>
              <a:rPr lang="en-US" sz="1500" b="1" dirty="0">
                <a:solidFill>
                  <a:srgbClr val="C00000"/>
                </a:solidFill>
                <a:latin typeface="Garamond" panose="02020404030301010803" pitchFamily="18" charset="0"/>
              </a:rPr>
              <a:t>&lt;/head&gt;</a:t>
            </a:r>
          </a:p>
          <a:p>
            <a:pPr algn="l">
              <a:spcBef>
                <a:spcPts val="0"/>
              </a:spcBef>
            </a:pPr>
            <a:r>
              <a:rPr lang="en-US" sz="1500" b="1" dirty="0">
                <a:solidFill>
                  <a:srgbClr val="C00000"/>
                </a:solidFill>
                <a:latin typeface="Garamond" panose="02020404030301010803" pitchFamily="18" charset="0"/>
              </a:rPr>
              <a:t>&lt;body&gt;</a:t>
            </a:r>
          </a:p>
          <a:p>
            <a:pPr algn="l">
              <a:spcBef>
                <a:spcPts val="0"/>
              </a:spcBef>
            </a:pPr>
            <a:endParaRPr lang="en-US" sz="1400" b="1" dirty="0">
              <a:solidFill>
                <a:srgbClr val="C00000"/>
              </a:solidFill>
              <a:latin typeface="Garamond" panose="02020404030301010803" pitchFamily="18" charset="0"/>
            </a:endParaRPr>
          </a:p>
          <a:p>
            <a:pPr algn="l">
              <a:spcBef>
                <a:spcPts val="0"/>
              </a:spcBef>
            </a:pPr>
            <a:r>
              <a:rPr lang="en-US" sz="1500" b="1" dirty="0">
                <a:solidFill>
                  <a:schemeClr val="accent6">
                    <a:lumMod val="75000"/>
                  </a:schemeClr>
                </a:solidFill>
                <a:latin typeface="Garamond" panose="02020404030301010803" pitchFamily="18" charset="0"/>
              </a:rPr>
              <a:t>&lt;p </a:t>
            </a:r>
            <a:r>
              <a:rPr lang="en-US" sz="1500" b="1" dirty="0">
                <a:solidFill>
                  <a:srgbClr val="002060"/>
                </a:solidFill>
                <a:latin typeface="Garamond" panose="02020404030301010803" pitchFamily="18" charset="0"/>
              </a:rPr>
              <a:t>id="demo"&gt;</a:t>
            </a:r>
            <a:r>
              <a:rPr lang="en-US" sz="1500" b="1" dirty="0">
                <a:solidFill>
                  <a:schemeClr val="accent6">
                    <a:lumMod val="75000"/>
                  </a:schemeClr>
                </a:solidFill>
                <a:latin typeface="Garamond" panose="02020404030301010803" pitchFamily="18" charset="0"/>
              </a:rPr>
              <a:t>&lt;/p&gt;</a:t>
            </a:r>
          </a:p>
          <a:p>
            <a:pPr algn="l">
              <a:spcBef>
                <a:spcPts val="0"/>
              </a:spcBef>
            </a:pPr>
            <a:endParaRPr lang="en-US" sz="600" b="1" dirty="0">
              <a:solidFill>
                <a:schemeClr val="accent6">
                  <a:lumMod val="75000"/>
                </a:schemeClr>
              </a:solidFill>
              <a:latin typeface="Garamond" panose="02020404030301010803" pitchFamily="18" charset="0"/>
            </a:endParaRPr>
          </a:p>
          <a:p>
            <a:pPr algn="l">
              <a:spcBef>
                <a:spcPts val="0"/>
              </a:spcBef>
            </a:pPr>
            <a:r>
              <a:rPr lang="en-US" sz="1500" b="1" dirty="0">
                <a:solidFill>
                  <a:schemeClr val="accent6">
                    <a:lumMod val="75000"/>
                  </a:schemeClr>
                </a:solidFill>
                <a:latin typeface="Garamond" panose="02020404030301010803" pitchFamily="18" charset="0"/>
              </a:rPr>
              <a:t>&lt;script&gt;</a:t>
            </a:r>
            <a:r>
              <a:rPr lang="en-US" sz="1500" b="1" dirty="0" err="1">
                <a:solidFill>
                  <a:srgbClr val="002060"/>
                </a:solidFill>
                <a:latin typeface="Garamond" panose="02020404030301010803" pitchFamily="18" charset="0"/>
              </a:rPr>
              <a:t>document.getElementById</a:t>
            </a:r>
            <a:r>
              <a:rPr lang="en-US" sz="1500" b="1" dirty="0">
                <a:solidFill>
                  <a:srgbClr val="002060"/>
                </a:solidFill>
                <a:latin typeface="Garamond" panose="02020404030301010803" pitchFamily="18" charset="0"/>
              </a:rPr>
              <a:t>("demo").</a:t>
            </a:r>
            <a:r>
              <a:rPr lang="en-US" sz="1500" b="1" dirty="0" err="1">
                <a:solidFill>
                  <a:srgbClr val="002060"/>
                </a:solidFill>
                <a:latin typeface="Garamond" panose="02020404030301010803" pitchFamily="18" charset="0"/>
              </a:rPr>
              <a:t>innerHTML</a:t>
            </a:r>
            <a:r>
              <a:rPr lang="en-US" sz="1500" b="1" dirty="0">
                <a:solidFill>
                  <a:srgbClr val="002060"/>
                </a:solidFill>
                <a:latin typeface="Garamond" panose="02020404030301010803" pitchFamily="18" charset="0"/>
              </a:rPr>
              <a:t> = "Hello JavaScript!"; </a:t>
            </a:r>
            <a:r>
              <a:rPr lang="en-US" sz="1500" b="1" dirty="0">
                <a:solidFill>
                  <a:schemeClr val="accent6">
                    <a:lumMod val="75000"/>
                  </a:schemeClr>
                </a:solidFill>
                <a:latin typeface="Garamond" panose="02020404030301010803" pitchFamily="18" charset="0"/>
              </a:rPr>
              <a:t>&lt;/script&gt; </a:t>
            </a:r>
          </a:p>
          <a:p>
            <a:pPr algn="l">
              <a:spcBef>
                <a:spcPts val="0"/>
              </a:spcBef>
            </a:pPr>
            <a:endParaRPr lang="en-US" sz="900" b="1" dirty="0">
              <a:solidFill>
                <a:srgbClr val="C00000"/>
              </a:solidFill>
              <a:latin typeface="Garamond" panose="02020404030301010803" pitchFamily="18" charset="0"/>
            </a:endParaRPr>
          </a:p>
          <a:p>
            <a:pPr algn="l">
              <a:spcBef>
                <a:spcPts val="0"/>
              </a:spcBef>
            </a:pPr>
            <a:r>
              <a:rPr lang="en-US" sz="1500" b="1" dirty="0">
                <a:solidFill>
                  <a:srgbClr val="C00000"/>
                </a:solidFill>
                <a:latin typeface="Garamond" panose="02020404030301010803" pitchFamily="18" charset="0"/>
              </a:rPr>
              <a:t>&lt;/body&gt;	</a:t>
            </a:r>
          </a:p>
          <a:p>
            <a:pPr algn="l">
              <a:spcBef>
                <a:spcPts val="0"/>
              </a:spcBef>
            </a:pPr>
            <a:r>
              <a:rPr lang="en-US" sz="1500" b="1" dirty="0">
                <a:solidFill>
                  <a:srgbClr val="FF0000"/>
                </a:solidFill>
                <a:latin typeface="Garamond" panose="02020404030301010803" pitchFamily="18" charset="0"/>
              </a:rPr>
              <a:t>&lt;/html&gt;</a:t>
            </a:r>
          </a:p>
        </p:txBody>
      </p:sp>
      <p:graphicFrame>
        <p:nvGraphicFramePr>
          <p:cNvPr id="7" name="Table 6"/>
          <p:cNvGraphicFramePr>
            <a:graphicFrameLocks noGrp="1"/>
          </p:cNvGraphicFramePr>
          <p:nvPr/>
        </p:nvGraphicFramePr>
        <p:xfrm>
          <a:off x="7006107" y="3296820"/>
          <a:ext cx="2743199" cy="2596724"/>
        </p:xfrm>
        <a:graphic>
          <a:graphicData uri="http://schemas.openxmlformats.org/drawingml/2006/table">
            <a:tbl>
              <a:tblPr>
                <a:tableStyleId>{5940675A-B579-460E-94D1-54222C63F5DA}</a:tableStyleId>
              </a:tblPr>
              <a:tblGrid>
                <a:gridCol w="2743199">
                  <a:extLst>
                    <a:ext uri="{9D8B030D-6E8A-4147-A177-3AD203B41FA5}">
                      <a16:colId xmlns:a16="http://schemas.microsoft.com/office/drawing/2014/main" val="20000"/>
                    </a:ext>
                  </a:extLst>
                </a:gridCol>
              </a:tblGrid>
              <a:tr h="2596724">
                <a:tc>
                  <a:txBody>
                    <a:bodyPr/>
                    <a:lstStyle/>
                    <a:p>
                      <a:r>
                        <a:rPr lang="en-US" sz="1800" b="0" i="0" kern="1200" dirty="0">
                          <a:solidFill>
                            <a:schemeClr val="tx1"/>
                          </a:solidFill>
                          <a:effectLst/>
                          <a:latin typeface="+mn-lt"/>
                          <a:ea typeface="+mn-ea"/>
                          <a:cs typeface="+mn-cs"/>
                        </a:rPr>
                        <a:t>Hello JavaScript!</a:t>
                      </a:r>
                      <a:endParaRPr lang="en-US" dirty="0"/>
                    </a:p>
                  </a:txBody>
                  <a:tcPr/>
                </a:tc>
                <a:extLst>
                  <a:ext uri="{0D108BD9-81ED-4DB2-BD59-A6C34878D82A}">
                    <a16:rowId xmlns:a16="http://schemas.microsoft.com/office/drawing/2014/main" val="10000"/>
                  </a:ext>
                </a:extLst>
              </a:tr>
            </a:tbl>
          </a:graphicData>
        </a:graphic>
      </p:graphicFrame>
      <p:sp>
        <p:nvSpPr>
          <p:cNvPr id="8" name="Slide Number Placeholder 3">
            <a:extLst>
              <a:ext uri="{FF2B5EF4-FFF2-40B4-BE49-F238E27FC236}">
                <a16:creationId xmlns:a16="http://schemas.microsoft.com/office/drawing/2014/main" id="{F8E677DC-B9B5-4C73-A52C-ACF0212ACD14}"/>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20</a:t>
            </a:fld>
            <a:endParaRPr lang="en-US" altLang="en-US" sz="1400" dirty="0"/>
          </a:p>
        </p:txBody>
      </p:sp>
    </p:spTree>
    <p:extLst>
      <p:ext uri="{BB962C8B-B14F-4D97-AF65-F5344CB8AC3E}">
        <p14:creationId xmlns:p14="http://schemas.microsoft.com/office/powerpoint/2010/main" val="2982026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6635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&lt;head&gt; Elements (Cont.)</a:t>
            </a:r>
          </a:p>
        </p:txBody>
      </p:sp>
      <p:sp>
        <p:nvSpPr>
          <p:cNvPr id="3" name="Content Placeholder 2"/>
          <p:cNvSpPr txBox="1">
            <a:spLocks/>
          </p:cNvSpPr>
          <p:nvPr/>
        </p:nvSpPr>
        <p:spPr>
          <a:xfrm>
            <a:off x="704850" y="1118938"/>
            <a:ext cx="10839450" cy="50770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u="sng" dirty="0">
                <a:latin typeface="Garamond" panose="02020404030301010803" pitchFamily="18" charset="0"/>
              </a:rPr>
              <a:t>Style Tag</a:t>
            </a:r>
          </a:p>
          <a:p>
            <a:endParaRPr lang="en-US" sz="1200" b="1" u="sng" dirty="0">
              <a:latin typeface="Garamond" panose="02020404030301010803" pitchFamily="18" charset="0"/>
            </a:endParaRPr>
          </a:p>
          <a:p>
            <a:pPr algn="l"/>
            <a:r>
              <a:rPr lang="en-US" sz="1800" dirty="0">
                <a:latin typeface="Garamond" panose="02020404030301010803" pitchFamily="18" charset="0"/>
              </a:rPr>
              <a:t>The &lt;style&gt; tag is used to define style information for an HTML document.</a:t>
            </a:r>
          </a:p>
          <a:p>
            <a:pPr algn="l"/>
            <a:r>
              <a:rPr lang="en-US" sz="1800" dirty="0">
                <a:latin typeface="Garamond" panose="02020404030301010803" pitchFamily="18" charset="0"/>
              </a:rPr>
              <a:t>Inside the &lt;style&gt; element you specify how HTML elements should render in a browser.</a:t>
            </a:r>
          </a:p>
          <a:p>
            <a:pPr algn="l"/>
            <a:endParaRPr lang="en-US" sz="1800" b="1" u="sng" dirty="0">
              <a:latin typeface="Garamond" panose="02020404030301010803" pitchFamily="18" charset="0"/>
            </a:endParaRPr>
          </a:p>
          <a:p>
            <a:pPr algn="l"/>
            <a:r>
              <a:rPr lang="en-US" sz="1800" b="1" u="sng" dirty="0">
                <a:latin typeface="Garamond" panose="02020404030301010803" pitchFamily="18" charset="0"/>
              </a:rPr>
              <a:t>Example-</a:t>
            </a:r>
          </a:p>
        </p:txBody>
      </p:sp>
      <p:graphicFrame>
        <p:nvGraphicFramePr>
          <p:cNvPr id="4" name="Table 3"/>
          <p:cNvGraphicFramePr>
            <a:graphicFrameLocks noGrp="1"/>
          </p:cNvGraphicFramePr>
          <p:nvPr/>
        </p:nvGraphicFramePr>
        <p:xfrm>
          <a:off x="1935789" y="3059302"/>
          <a:ext cx="5009883" cy="2605568"/>
        </p:xfrm>
        <a:graphic>
          <a:graphicData uri="http://schemas.openxmlformats.org/drawingml/2006/table">
            <a:tbl>
              <a:tblPr>
                <a:tableStyleId>{5940675A-B579-460E-94D1-54222C63F5DA}</a:tableStyleId>
              </a:tblPr>
              <a:tblGrid>
                <a:gridCol w="5009883">
                  <a:extLst>
                    <a:ext uri="{9D8B030D-6E8A-4147-A177-3AD203B41FA5}">
                      <a16:colId xmlns:a16="http://schemas.microsoft.com/office/drawing/2014/main" val="20000"/>
                    </a:ext>
                  </a:extLst>
                </a:gridCol>
              </a:tblGrid>
              <a:tr h="2605568">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5" name="Content Placeholder 2"/>
          <p:cNvSpPr txBox="1">
            <a:spLocks/>
          </p:cNvSpPr>
          <p:nvPr/>
        </p:nvSpPr>
        <p:spPr>
          <a:xfrm>
            <a:off x="1897154" y="3096093"/>
            <a:ext cx="5048519" cy="23884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500" b="1" dirty="0">
                <a:solidFill>
                  <a:srgbClr val="FF0000"/>
                </a:solidFill>
                <a:latin typeface="Garamond" panose="02020404030301010803" pitchFamily="18" charset="0"/>
              </a:rPr>
              <a:t>&lt;html&gt;</a:t>
            </a:r>
          </a:p>
          <a:p>
            <a:pPr algn="l">
              <a:lnSpc>
                <a:spcPct val="100000"/>
              </a:lnSpc>
              <a:spcBef>
                <a:spcPts val="0"/>
              </a:spcBef>
            </a:pPr>
            <a:r>
              <a:rPr lang="en-US" sz="1500" b="1" dirty="0">
                <a:solidFill>
                  <a:srgbClr val="C00000"/>
                </a:solidFill>
                <a:latin typeface="Garamond" panose="02020404030301010803" pitchFamily="18" charset="0"/>
              </a:rPr>
              <a:t>&lt;head&gt;</a:t>
            </a:r>
          </a:p>
          <a:p>
            <a:pPr algn="l">
              <a:lnSpc>
                <a:spcPct val="100000"/>
              </a:lnSpc>
              <a:spcBef>
                <a:spcPts val="0"/>
              </a:spcBef>
            </a:pPr>
            <a:r>
              <a:rPr lang="en-US" sz="1600" dirty="0"/>
              <a:t>h1 {</a:t>
            </a:r>
            <a:r>
              <a:rPr lang="en-US" sz="1600" dirty="0" err="1"/>
              <a:t>color:red</a:t>
            </a:r>
            <a:r>
              <a:rPr lang="en-US" sz="1600" dirty="0"/>
              <a:t>;}</a:t>
            </a:r>
            <a:br>
              <a:rPr lang="en-US" sz="1600" dirty="0"/>
            </a:br>
            <a:r>
              <a:rPr lang="en-US" sz="1600" dirty="0"/>
              <a:t>p {</a:t>
            </a:r>
            <a:r>
              <a:rPr lang="en-US" sz="1600" dirty="0" err="1"/>
              <a:t>color:blue</a:t>
            </a:r>
            <a:r>
              <a:rPr lang="en-US" sz="1600" dirty="0"/>
              <a:t>;}</a:t>
            </a:r>
          </a:p>
          <a:p>
            <a:pPr algn="l">
              <a:lnSpc>
                <a:spcPct val="100000"/>
              </a:lnSpc>
              <a:spcBef>
                <a:spcPts val="0"/>
              </a:spcBef>
            </a:pPr>
            <a:r>
              <a:rPr lang="en-US" sz="1500" b="1" dirty="0">
                <a:solidFill>
                  <a:srgbClr val="C00000"/>
                </a:solidFill>
                <a:latin typeface="Garamond" panose="02020404030301010803" pitchFamily="18" charset="0"/>
              </a:rPr>
              <a:t>&lt;/head&gt;</a:t>
            </a:r>
          </a:p>
          <a:p>
            <a:pPr algn="l">
              <a:lnSpc>
                <a:spcPct val="100000"/>
              </a:lnSpc>
              <a:spcBef>
                <a:spcPts val="0"/>
              </a:spcBef>
            </a:pPr>
            <a:r>
              <a:rPr lang="en-US" sz="1500" b="1" dirty="0">
                <a:solidFill>
                  <a:srgbClr val="C00000"/>
                </a:solidFill>
                <a:latin typeface="Garamond" panose="02020404030301010803" pitchFamily="18" charset="0"/>
              </a:rPr>
              <a:t>&lt;body&gt;</a:t>
            </a:r>
          </a:p>
          <a:p>
            <a:pPr algn="l">
              <a:lnSpc>
                <a:spcPct val="100000"/>
              </a:lnSpc>
              <a:spcBef>
                <a:spcPts val="0"/>
              </a:spcBef>
            </a:pPr>
            <a:r>
              <a:rPr lang="pt-BR" sz="1600" b="1" dirty="0">
                <a:solidFill>
                  <a:schemeClr val="accent6">
                    <a:lumMod val="75000"/>
                  </a:schemeClr>
                </a:solidFill>
              </a:rPr>
              <a:t>&lt;h1&gt;</a:t>
            </a:r>
            <a:r>
              <a:rPr lang="pt-BR" sz="1600" dirty="0"/>
              <a:t>A heading</a:t>
            </a:r>
            <a:r>
              <a:rPr lang="pt-BR" sz="1600" b="1" dirty="0">
                <a:solidFill>
                  <a:schemeClr val="accent6">
                    <a:lumMod val="75000"/>
                  </a:schemeClr>
                </a:solidFill>
              </a:rPr>
              <a:t>&lt;/h1&gt;</a:t>
            </a:r>
            <a:br>
              <a:rPr lang="pt-BR" sz="1600" dirty="0"/>
            </a:br>
            <a:r>
              <a:rPr lang="pt-BR" sz="1600" b="1" dirty="0">
                <a:solidFill>
                  <a:schemeClr val="accent6">
                    <a:lumMod val="75000"/>
                  </a:schemeClr>
                </a:solidFill>
              </a:rPr>
              <a:t>&lt;p&gt;</a:t>
            </a:r>
            <a:r>
              <a:rPr lang="pt-BR" sz="1600" dirty="0"/>
              <a:t>A paragraph.</a:t>
            </a:r>
            <a:r>
              <a:rPr lang="pt-BR" sz="1600" b="1" dirty="0">
                <a:solidFill>
                  <a:schemeClr val="accent6">
                    <a:lumMod val="75000"/>
                  </a:schemeClr>
                </a:solidFill>
              </a:rPr>
              <a:t>&lt;/p&gt;</a:t>
            </a:r>
            <a:endParaRPr lang="en-US" sz="900" b="1" dirty="0">
              <a:solidFill>
                <a:schemeClr val="accent6">
                  <a:lumMod val="75000"/>
                </a:schemeClr>
              </a:solidFill>
              <a:latin typeface="Garamond" panose="02020404030301010803" pitchFamily="18" charset="0"/>
            </a:endParaRPr>
          </a:p>
          <a:p>
            <a:pPr algn="l">
              <a:lnSpc>
                <a:spcPct val="100000"/>
              </a:lnSpc>
              <a:spcBef>
                <a:spcPts val="0"/>
              </a:spcBef>
            </a:pPr>
            <a:r>
              <a:rPr lang="en-US" sz="1500" b="1" dirty="0">
                <a:solidFill>
                  <a:srgbClr val="C00000"/>
                </a:solidFill>
                <a:latin typeface="Garamond" panose="02020404030301010803" pitchFamily="18" charset="0"/>
              </a:rPr>
              <a:t>&lt;/body&gt;	</a:t>
            </a:r>
          </a:p>
          <a:p>
            <a:pPr algn="l">
              <a:lnSpc>
                <a:spcPct val="100000"/>
              </a:lnSpc>
              <a:spcBef>
                <a:spcPts val="0"/>
              </a:spcBef>
            </a:pPr>
            <a:r>
              <a:rPr lang="en-US" sz="1500" b="1" dirty="0">
                <a:solidFill>
                  <a:srgbClr val="FF0000"/>
                </a:solidFill>
                <a:latin typeface="Garamond" panose="02020404030301010803" pitchFamily="18" charset="0"/>
              </a:rPr>
              <a:t>&lt;/html&gt;</a:t>
            </a:r>
          </a:p>
        </p:txBody>
      </p:sp>
      <p:graphicFrame>
        <p:nvGraphicFramePr>
          <p:cNvPr id="6" name="Table 5"/>
          <p:cNvGraphicFramePr>
            <a:graphicFrameLocks noGrp="1"/>
          </p:cNvGraphicFramePr>
          <p:nvPr/>
        </p:nvGraphicFramePr>
        <p:xfrm>
          <a:off x="7035825" y="3055266"/>
          <a:ext cx="2743199" cy="2596724"/>
        </p:xfrm>
        <a:graphic>
          <a:graphicData uri="http://schemas.openxmlformats.org/drawingml/2006/table">
            <a:tbl>
              <a:tblPr>
                <a:tableStyleId>{5940675A-B579-460E-94D1-54222C63F5DA}</a:tableStyleId>
              </a:tblPr>
              <a:tblGrid>
                <a:gridCol w="2743199">
                  <a:extLst>
                    <a:ext uri="{9D8B030D-6E8A-4147-A177-3AD203B41FA5}">
                      <a16:colId xmlns:a16="http://schemas.microsoft.com/office/drawing/2014/main" val="20000"/>
                    </a:ext>
                  </a:extLst>
                </a:gridCol>
              </a:tblGrid>
              <a:tr h="2596724">
                <a:tc>
                  <a:txBody>
                    <a:bodyPr/>
                    <a:lstStyle/>
                    <a:p>
                      <a:r>
                        <a:rPr lang="en-US" sz="2400" b="0" i="0" kern="1200" dirty="0">
                          <a:solidFill>
                            <a:srgbClr val="FF0000"/>
                          </a:solidFill>
                          <a:effectLst/>
                          <a:latin typeface="+mn-lt"/>
                          <a:ea typeface="+mn-ea"/>
                          <a:cs typeface="+mn-cs"/>
                        </a:rPr>
                        <a:t>This is a heading</a:t>
                      </a:r>
                    </a:p>
                    <a:p>
                      <a:endParaRPr lang="en-US" sz="1800" b="0" i="0" kern="1200" dirty="0">
                        <a:solidFill>
                          <a:schemeClr val="tx1"/>
                        </a:solidFill>
                        <a:effectLst/>
                        <a:latin typeface="+mn-lt"/>
                        <a:ea typeface="+mn-ea"/>
                        <a:cs typeface="+mn-cs"/>
                      </a:endParaRPr>
                    </a:p>
                    <a:p>
                      <a:r>
                        <a:rPr lang="en-US" sz="1800" b="0" i="0" kern="1200" dirty="0">
                          <a:solidFill>
                            <a:srgbClr val="0070C0"/>
                          </a:solidFill>
                          <a:effectLst/>
                          <a:latin typeface="+mn-lt"/>
                          <a:ea typeface="+mn-ea"/>
                          <a:cs typeface="+mn-cs"/>
                        </a:rPr>
                        <a:t>This is a paragraph.</a:t>
                      </a:r>
                    </a:p>
                  </a:txBody>
                  <a:tcPr/>
                </a:tc>
                <a:extLst>
                  <a:ext uri="{0D108BD9-81ED-4DB2-BD59-A6C34878D82A}">
                    <a16:rowId xmlns:a16="http://schemas.microsoft.com/office/drawing/2014/main" val="10000"/>
                  </a:ext>
                </a:extLst>
              </a:tr>
            </a:tbl>
          </a:graphicData>
        </a:graphic>
      </p:graphicFrame>
      <p:sp>
        <p:nvSpPr>
          <p:cNvPr id="7" name="Slide Number Placeholder 3">
            <a:extLst>
              <a:ext uri="{FF2B5EF4-FFF2-40B4-BE49-F238E27FC236}">
                <a16:creationId xmlns:a16="http://schemas.microsoft.com/office/drawing/2014/main" id="{47589E29-C286-483E-A7EB-A63AF64699C2}"/>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21</a:t>
            </a:fld>
            <a:endParaRPr lang="en-US" altLang="en-US" sz="1400" dirty="0"/>
          </a:p>
        </p:txBody>
      </p:sp>
    </p:spTree>
    <p:extLst>
      <p:ext uri="{BB962C8B-B14F-4D97-AF65-F5344CB8AC3E}">
        <p14:creationId xmlns:p14="http://schemas.microsoft.com/office/powerpoint/2010/main" val="3454766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7016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a:t>
            </a:r>
          </a:p>
        </p:txBody>
      </p:sp>
      <p:sp>
        <p:nvSpPr>
          <p:cNvPr id="3" name="Content Placeholder 2"/>
          <p:cNvSpPr txBox="1">
            <a:spLocks/>
          </p:cNvSpPr>
          <p:nvPr/>
        </p:nvSpPr>
        <p:spPr>
          <a:xfrm>
            <a:off x="487681" y="1219200"/>
            <a:ext cx="11304269" cy="12763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u="sng" dirty="0">
                <a:latin typeface="Garamond" panose="02020404030301010803" pitchFamily="18" charset="0"/>
              </a:rPr>
              <a:t>Block-level elements </a:t>
            </a:r>
          </a:p>
          <a:p>
            <a:pPr algn="l"/>
            <a:endParaRPr lang="en-US" sz="400" dirty="0">
              <a:latin typeface="Garamond" panose="02020404030301010803" pitchFamily="18" charset="0"/>
            </a:endParaRPr>
          </a:p>
          <a:p>
            <a:pPr algn="l"/>
            <a:r>
              <a:rPr lang="en-US" sz="2000" dirty="0">
                <a:latin typeface="Garamond" panose="02020404030301010803" pitchFamily="18" charset="0"/>
              </a:rPr>
              <a:t>The BODY of a document consists of multiple block elements. If plain text is found inside the body, it is assumed to be inside a paragraph P. See the syntax rules for an explanation of the syntax used in the overview. </a:t>
            </a:r>
          </a:p>
          <a:p>
            <a:pPr algn="l"/>
            <a:endParaRPr lang="en-US" sz="1800" dirty="0">
              <a:latin typeface="Garamond" panose="02020404030301010803" pitchFamily="18" charset="0"/>
            </a:endParaRPr>
          </a:p>
        </p:txBody>
      </p:sp>
      <p:sp>
        <p:nvSpPr>
          <p:cNvPr id="4" name="TextBox 3"/>
          <p:cNvSpPr txBox="1"/>
          <p:nvPr/>
        </p:nvSpPr>
        <p:spPr>
          <a:xfrm>
            <a:off x="487681" y="2838304"/>
            <a:ext cx="2076450" cy="2739211"/>
          </a:xfrm>
          <a:prstGeom prst="rect">
            <a:avLst/>
          </a:prstGeom>
          <a:noFill/>
        </p:spPr>
        <p:txBody>
          <a:bodyPr wrap="square" numCol="1" rtlCol="0">
            <a:spAutoFit/>
          </a:bodyPr>
          <a:lstStyle/>
          <a:p>
            <a:r>
              <a:rPr lang="en-US" b="1" u="sng" dirty="0">
                <a:latin typeface="Garamond" panose="02020404030301010803" pitchFamily="18" charset="0"/>
              </a:rPr>
              <a:t>Headings </a:t>
            </a:r>
          </a:p>
          <a:p>
            <a:r>
              <a:rPr lang="en-US" dirty="0">
                <a:latin typeface="Garamond" panose="02020404030301010803" pitchFamily="18" charset="0"/>
              </a:rPr>
              <a:t>H1 - Level 1 header </a:t>
            </a:r>
          </a:p>
          <a:p>
            <a:r>
              <a:rPr lang="en-US" dirty="0">
                <a:latin typeface="Garamond" panose="02020404030301010803" pitchFamily="18" charset="0"/>
              </a:rPr>
              <a:t>H2 - Level 2 header </a:t>
            </a:r>
          </a:p>
          <a:p>
            <a:r>
              <a:rPr lang="en-US" dirty="0">
                <a:latin typeface="Garamond" panose="02020404030301010803" pitchFamily="18" charset="0"/>
              </a:rPr>
              <a:t>H3 - Level 3 header </a:t>
            </a:r>
          </a:p>
          <a:p>
            <a:r>
              <a:rPr lang="en-US" dirty="0">
                <a:latin typeface="Garamond" panose="02020404030301010803" pitchFamily="18" charset="0"/>
              </a:rPr>
              <a:t>H4 - Level 4 header </a:t>
            </a:r>
          </a:p>
          <a:p>
            <a:r>
              <a:rPr lang="en-US" dirty="0">
                <a:latin typeface="Garamond" panose="02020404030301010803" pitchFamily="18" charset="0"/>
              </a:rPr>
              <a:t>H5 - Level 5 header </a:t>
            </a:r>
          </a:p>
          <a:p>
            <a:r>
              <a:rPr lang="en-US" dirty="0">
                <a:latin typeface="Garamond" panose="02020404030301010803" pitchFamily="18" charset="0"/>
              </a:rPr>
              <a:t>H6 - Level 6 header </a:t>
            </a:r>
          </a:p>
          <a:p>
            <a:endParaRPr lang="en-US" sz="1000" dirty="0">
              <a:latin typeface="Garamond" panose="02020404030301010803" pitchFamily="18" charset="0"/>
            </a:endParaRP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TextBox 4"/>
          <p:cNvSpPr txBox="1"/>
          <p:nvPr/>
        </p:nvSpPr>
        <p:spPr>
          <a:xfrm>
            <a:off x="6419374" y="2838304"/>
            <a:ext cx="2541270" cy="3231654"/>
          </a:xfrm>
          <a:prstGeom prst="rect">
            <a:avLst/>
          </a:prstGeom>
          <a:noFill/>
        </p:spPr>
        <p:txBody>
          <a:bodyPr wrap="square" numCol="1" rtlCol="0">
            <a:spAutoFit/>
          </a:bodyPr>
          <a:lstStyle/>
          <a:p>
            <a:r>
              <a:rPr lang="en-US" sz="1700" b="1" u="sng" dirty="0">
                <a:latin typeface="Garamond" panose="02020404030301010803" pitchFamily="18" charset="0"/>
              </a:rPr>
              <a:t>Lists</a:t>
            </a:r>
            <a:r>
              <a:rPr lang="en-US" sz="1700" dirty="0">
                <a:latin typeface="Garamond" panose="02020404030301010803" pitchFamily="18" charset="0"/>
              </a:rPr>
              <a:t> </a:t>
            </a:r>
          </a:p>
          <a:p>
            <a:r>
              <a:rPr lang="en-US" sz="1700" dirty="0">
                <a:latin typeface="Garamond" panose="02020404030301010803" pitchFamily="18" charset="0"/>
              </a:rPr>
              <a:t>UL - Unordered list </a:t>
            </a:r>
          </a:p>
          <a:p>
            <a:r>
              <a:rPr lang="en-US" sz="1700" dirty="0">
                <a:latin typeface="Garamond" panose="02020404030301010803" pitchFamily="18" charset="0"/>
              </a:rPr>
              <a:t>OL - Ordered list </a:t>
            </a:r>
          </a:p>
          <a:p>
            <a:r>
              <a:rPr lang="en-US" sz="1700" dirty="0">
                <a:latin typeface="Garamond" panose="02020404030301010803" pitchFamily="18" charset="0"/>
              </a:rPr>
              <a:t>DIR - Directory list </a:t>
            </a:r>
          </a:p>
          <a:p>
            <a:r>
              <a:rPr lang="en-US" sz="1700" dirty="0">
                <a:latin typeface="Garamond" panose="02020404030301010803" pitchFamily="18" charset="0"/>
              </a:rPr>
              <a:t>MENU - Menu item list </a:t>
            </a:r>
          </a:p>
          <a:p>
            <a:r>
              <a:rPr lang="en-US" sz="1700" dirty="0">
                <a:latin typeface="Garamond" panose="02020404030301010803" pitchFamily="18" charset="0"/>
              </a:rPr>
              <a:t>LI - List item </a:t>
            </a:r>
          </a:p>
          <a:p>
            <a:r>
              <a:rPr lang="en-US" sz="1700" dirty="0">
                <a:latin typeface="Garamond" panose="02020404030301010803" pitchFamily="18" charset="0"/>
              </a:rPr>
              <a:t>DL - Definition list </a:t>
            </a:r>
          </a:p>
          <a:p>
            <a:r>
              <a:rPr lang="en-US" sz="1700" dirty="0">
                <a:latin typeface="Garamond" panose="02020404030301010803" pitchFamily="18" charset="0"/>
              </a:rPr>
              <a:t>        DT - Definition term </a:t>
            </a:r>
          </a:p>
          <a:p>
            <a:r>
              <a:rPr lang="en-US" sz="1700" dirty="0">
                <a:latin typeface="Garamond" panose="02020404030301010803" pitchFamily="18" charset="0"/>
              </a:rPr>
              <a:t>        DD- Definition </a:t>
            </a:r>
          </a:p>
          <a:p>
            <a:endParaRPr lang="en-US" sz="1700" dirty="0">
              <a:latin typeface="Garamond" panose="02020404030301010803" pitchFamily="18" charset="0"/>
            </a:endParaRPr>
          </a:p>
          <a:p>
            <a:endParaRPr lang="en-US" sz="1700" dirty="0">
              <a:latin typeface="Garamond" panose="02020404030301010803" pitchFamily="18" charset="0"/>
            </a:endParaRPr>
          </a:p>
          <a:p>
            <a:endParaRPr lang="en-US" sz="1700" dirty="0">
              <a:latin typeface="Garamond" panose="02020404030301010803" pitchFamily="18" charset="0"/>
            </a:endParaRPr>
          </a:p>
        </p:txBody>
      </p:sp>
      <p:sp>
        <p:nvSpPr>
          <p:cNvPr id="6" name="TextBox 5"/>
          <p:cNvSpPr txBox="1"/>
          <p:nvPr/>
        </p:nvSpPr>
        <p:spPr>
          <a:xfrm>
            <a:off x="9115425" y="2838304"/>
            <a:ext cx="2821305" cy="2185214"/>
          </a:xfrm>
          <a:prstGeom prst="rect">
            <a:avLst/>
          </a:prstGeom>
          <a:noFill/>
        </p:spPr>
        <p:txBody>
          <a:bodyPr wrap="square" numCol="1" rtlCol="0">
            <a:spAutoFit/>
          </a:bodyPr>
          <a:lstStyle/>
          <a:p>
            <a:r>
              <a:rPr lang="en-US" sz="1700" b="1" u="sng" dirty="0">
                <a:latin typeface="Garamond" panose="02020404030301010803" pitchFamily="18" charset="0"/>
              </a:rPr>
              <a:t>Others </a:t>
            </a:r>
          </a:p>
          <a:p>
            <a:r>
              <a:rPr lang="en-US" sz="1700" dirty="0">
                <a:latin typeface="Garamond" panose="02020404030301010803" pitchFamily="18" charset="0"/>
              </a:rPr>
              <a:t>DIV - Logical division </a:t>
            </a:r>
          </a:p>
          <a:p>
            <a:r>
              <a:rPr lang="en-US" sz="1700" dirty="0">
                <a:latin typeface="Garamond" panose="02020404030301010803" pitchFamily="18" charset="0"/>
              </a:rPr>
              <a:t>CENTER - Centered division </a:t>
            </a:r>
          </a:p>
          <a:p>
            <a:r>
              <a:rPr lang="en-US" sz="1700" dirty="0">
                <a:latin typeface="Garamond" panose="02020404030301010803" pitchFamily="18" charset="0"/>
              </a:rPr>
              <a:t>FORM - Input form </a:t>
            </a:r>
          </a:p>
          <a:p>
            <a:r>
              <a:rPr lang="en-US" sz="1700" dirty="0">
                <a:latin typeface="Garamond" panose="02020404030301010803" pitchFamily="18" charset="0"/>
              </a:rPr>
              <a:t>HR - Horizontal rule </a:t>
            </a:r>
          </a:p>
          <a:p>
            <a:r>
              <a:rPr lang="en-US" sz="1700" dirty="0">
                <a:latin typeface="Garamond" panose="02020404030301010803" pitchFamily="18" charset="0"/>
              </a:rPr>
              <a:t>TABLE - Tables </a:t>
            </a:r>
          </a:p>
          <a:p>
            <a:endParaRPr lang="en-US" sz="1700" dirty="0">
              <a:latin typeface="Garamond" panose="02020404030301010803" pitchFamily="18" charset="0"/>
            </a:endParaRPr>
          </a:p>
          <a:p>
            <a:endParaRPr lang="en-US" sz="1700" dirty="0">
              <a:latin typeface="Garamond" panose="02020404030301010803" pitchFamily="18" charset="0"/>
            </a:endParaRPr>
          </a:p>
        </p:txBody>
      </p:sp>
      <p:sp>
        <p:nvSpPr>
          <p:cNvPr id="8" name="TextBox 7"/>
          <p:cNvSpPr txBox="1"/>
          <p:nvPr/>
        </p:nvSpPr>
        <p:spPr>
          <a:xfrm>
            <a:off x="2897030" y="2838304"/>
            <a:ext cx="3543300" cy="3693319"/>
          </a:xfrm>
          <a:prstGeom prst="rect">
            <a:avLst/>
          </a:prstGeom>
          <a:noFill/>
        </p:spPr>
        <p:txBody>
          <a:bodyPr wrap="square" numCol="1" rtlCol="0">
            <a:spAutoFit/>
          </a:bodyPr>
          <a:lstStyle/>
          <a:p>
            <a:r>
              <a:rPr lang="en-US" b="1" u="sng" dirty="0">
                <a:latin typeface="Garamond" panose="02020404030301010803" pitchFamily="18" charset="0"/>
              </a:rPr>
              <a:t>Text containers </a:t>
            </a:r>
          </a:p>
          <a:p>
            <a:r>
              <a:rPr lang="en-US" dirty="0">
                <a:latin typeface="Garamond" panose="02020404030301010803" pitchFamily="18" charset="0"/>
              </a:rPr>
              <a:t>P - Paragraph </a:t>
            </a:r>
          </a:p>
          <a:p>
            <a:r>
              <a:rPr lang="en-US" dirty="0">
                <a:latin typeface="Garamond" panose="02020404030301010803" pitchFamily="18" charset="0"/>
              </a:rPr>
              <a:t>PRE - Preformatted text </a:t>
            </a:r>
          </a:p>
          <a:p>
            <a:r>
              <a:rPr lang="en-US" dirty="0">
                <a:latin typeface="Garamond" panose="02020404030301010803" pitchFamily="18" charset="0"/>
              </a:rPr>
              <a:t>BLOCKQUOTE - Large quotation </a:t>
            </a:r>
          </a:p>
          <a:p>
            <a:r>
              <a:rPr lang="en-US" dirty="0">
                <a:latin typeface="Garamond" panose="02020404030301010803" pitchFamily="18" charset="0"/>
              </a:rPr>
              <a:t>ADDRESS - Address information</a:t>
            </a:r>
          </a:p>
          <a:p>
            <a:endParaRPr lang="en-US" sz="1200" dirty="0">
              <a:latin typeface="Garamond" panose="02020404030301010803" pitchFamily="18" charset="0"/>
            </a:endParaRPr>
          </a:p>
          <a:p>
            <a:r>
              <a:rPr lang="en-US" b="1" u="sng" dirty="0">
                <a:latin typeface="Garamond" panose="02020404030301010803" pitchFamily="18" charset="0"/>
              </a:rPr>
              <a:t>Text Level Elements</a:t>
            </a:r>
          </a:p>
          <a:p>
            <a:r>
              <a:rPr lang="en-US" dirty="0">
                <a:latin typeface="Garamond" panose="02020404030301010803" pitchFamily="18" charset="0"/>
              </a:rPr>
              <a:t>Logical Markups</a:t>
            </a:r>
          </a:p>
          <a:p>
            <a:r>
              <a:rPr lang="en-US" dirty="0">
                <a:latin typeface="Garamond" panose="02020404030301010803" pitchFamily="18" charset="0"/>
              </a:rPr>
              <a:t>Physical Markups</a:t>
            </a:r>
          </a:p>
          <a:p>
            <a:r>
              <a:rPr lang="en-US" dirty="0">
                <a:latin typeface="Garamond" panose="02020404030301010803" pitchFamily="18" charset="0"/>
              </a:rPr>
              <a:t>Special Markups</a:t>
            </a:r>
            <a:br>
              <a:rPr lang="en-US" b="1" u="sng" dirty="0">
                <a:latin typeface="Garamond" panose="02020404030301010803" pitchFamily="18" charset="0"/>
              </a:rPr>
            </a:br>
            <a:r>
              <a:rPr lang="en-US" dirty="0">
                <a:latin typeface="Garamond" panose="02020404030301010803" pitchFamily="18" charset="0"/>
              </a:rPr>
              <a:t>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9" name="Slide Number Placeholder 3">
            <a:extLst>
              <a:ext uri="{FF2B5EF4-FFF2-40B4-BE49-F238E27FC236}">
                <a16:creationId xmlns:a16="http://schemas.microsoft.com/office/drawing/2014/main" id="{A29D4D89-936F-4066-A2B9-9A9B6ADD9B88}"/>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22</a:t>
            </a:fld>
            <a:endParaRPr lang="en-US" altLang="en-US" sz="1400" dirty="0"/>
          </a:p>
        </p:txBody>
      </p:sp>
    </p:spTree>
    <p:extLst>
      <p:ext uri="{BB962C8B-B14F-4D97-AF65-F5344CB8AC3E}">
        <p14:creationId xmlns:p14="http://schemas.microsoft.com/office/powerpoint/2010/main" val="1375921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203201"/>
            <a:ext cx="10515600" cy="5950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a:t>
            </a:r>
          </a:p>
        </p:txBody>
      </p:sp>
      <p:sp>
        <p:nvSpPr>
          <p:cNvPr id="3" name="Content Placeholder 2"/>
          <p:cNvSpPr txBox="1">
            <a:spLocks/>
          </p:cNvSpPr>
          <p:nvPr/>
        </p:nvSpPr>
        <p:spPr>
          <a:xfrm>
            <a:off x="838200" y="798286"/>
            <a:ext cx="10515600" cy="53786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u="sng" dirty="0">
                <a:latin typeface="Garamond" panose="02020404030301010803" pitchFamily="18" charset="0"/>
              </a:rPr>
              <a:t>Headings</a:t>
            </a:r>
          </a:p>
          <a:p>
            <a:endParaRPr lang="en-US" sz="1200" b="1" u="sng" dirty="0">
              <a:latin typeface="Garamond" panose="02020404030301010803" pitchFamily="18" charset="0"/>
            </a:endParaRPr>
          </a:p>
          <a:p>
            <a:pPr algn="l">
              <a:spcBef>
                <a:spcPts val="0"/>
              </a:spcBef>
            </a:pPr>
            <a:endParaRPr lang="en-US" sz="600" dirty="0">
              <a:latin typeface="Garamond" panose="02020404030301010803" pitchFamily="18" charset="0"/>
            </a:endParaRPr>
          </a:p>
          <a:p>
            <a:pPr algn="l">
              <a:spcBef>
                <a:spcPts val="0"/>
              </a:spcBef>
            </a:pPr>
            <a:r>
              <a:rPr lang="en-US" sz="2000" dirty="0">
                <a:latin typeface="Garamond" panose="02020404030301010803" pitchFamily="18" charset="0"/>
              </a:rPr>
              <a:t>There are 6 types of heading tags.</a:t>
            </a:r>
          </a:p>
          <a:p>
            <a:pPr algn="l">
              <a:spcBef>
                <a:spcPts val="0"/>
              </a:spcBef>
            </a:pPr>
            <a:endParaRPr lang="en-US" sz="1800" b="1" u="sng" dirty="0">
              <a:latin typeface="Garamond" panose="02020404030301010803" pitchFamily="18" charset="0"/>
            </a:endParaRPr>
          </a:p>
          <a:p>
            <a:pPr algn="l">
              <a:spcBef>
                <a:spcPts val="0"/>
              </a:spcBef>
            </a:pPr>
            <a:r>
              <a:rPr lang="en-US" sz="1800" b="1" u="sng" dirty="0" err="1">
                <a:latin typeface="Garamond" panose="02020404030301010803" pitchFamily="18" charset="0"/>
              </a:rPr>
              <a:t>Eg</a:t>
            </a:r>
            <a:r>
              <a:rPr lang="en-US" sz="1800" b="1" u="sng" dirty="0">
                <a:latin typeface="Garamond" panose="02020404030301010803" pitchFamily="18" charset="0"/>
              </a:rPr>
              <a:t>.: –</a:t>
            </a:r>
          </a:p>
          <a:p>
            <a:pPr algn="l">
              <a:spcBef>
                <a:spcPts val="0"/>
              </a:spcBef>
            </a:pPr>
            <a:endParaRPr lang="en-US" sz="1800" b="1" u="sng" dirty="0">
              <a:latin typeface="Garamond" panose="02020404030301010803" pitchFamily="18" charset="0"/>
            </a:endParaRPr>
          </a:p>
          <a:p>
            <a:pPr algn="l">
              <a:spcBef>
                <a:spcPts val="0"/>
              </a:spcBef>
            </a:pPr>
            <a:endParaRPr lang="en-US" sz="1800" b="1" u="sng" dirty="0">
              <a:latin typeface="Garamond" panose="02020404030301010803" pitchFamily="18" charset="0"/>
            </a:endParaRPr>
          </a:p>
        </p:txBody>
      </p:sp>
      <p:graphicFrame>
        <p:nvGraphicFramePr>
          <p:cNvPr id="4" name="Table 3"/>
          <p:cNvGraphicFramePr>
            <a:graphicFrameLocks noGrp="1"/>
          </p:cNvGraphicFramePr>
          <p:nvPr/>
        </p:nvGraphicFramePr>
        <p:xfrm>
          <a:off x="945415" y="2352762"/>
          <a:ext cx="5009883" cy="3635522"/>
        </p:xfrm>
        <a:graphic>
          <a:graphicData uri="http://schemas.openxmlformats.org/drawingml/2006/table">
            <a:tbl>
              <a:tblPr>
                <a:tableStyleId>{5940675A-B579-460E-94D1-54222C63F5DA}</a:tableStyleId>
              </a:tblPr>
              <a:tblGrid>
                <a:gridCol w="5009883">
                  <a:extLst>
                    <a:ext uri="{9D8B030D-6E8A-4147-A177-3AD203B41FA5}">
                      <a16:colId xmlns:a16="http://schemas.microsoft.com/office/drawing/2014/main" val="20000"/>
                    </a:ext>
                  </a:extLst>
                </a:gridCol>
              </a:tblGrid>
              <a:tr h="3635522">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5" name="Content Placeholder 2"/>
          <p:cNvSpPr txBox="1">
            <a:spLocks/>
          </p:cNvSpPr>
          <p:nvPr/>
        </p:nvSpPr>
        <p:spPr>
          <a:xfrm>
            <a:off x="906780" y="2453612"/>
            <a:ext cx="5048519" cy="3332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500" b="1" dirty="0">
                <a:solidFill>
                  <a:srgbClr val="FF0000"/>
                </a:solidFill>
                <a:latin typeface="Garamond" panose="02020404030301010803" pitchFamily="18" charset="0"/>
              </a:rPr>
              <a:t>&lt;html&gt;</a:t>
            </a:r>
          </a:p>
          <a:p>
            <a:pPr algn="l">
              <a:lnSpc>
                <a:spcPct val="100000"/>
              </a:lnSpc>
              <a:spcBef>
                <a:spcPts val="0"/>
              </a:spcBef>
            </a:pPr>
            <a:r>
              <a:rPr lang="en-US" sz="1500" b="1" dirty="0">
                <a:solidFill>
                  <a:srgbClr val="C00000"/>
                </a:solidFill>
                <a:latin typeface="Garamond" panose="02020404030301010803" pitchFamily="18" charset="0"/>
              </a:rPr>
              <a:t>&lt;body&gt;</a:t>
            </a:r>
          </a:p>
          <a:p>
            <a:pPr algn="l">
              <a:lnSpc>
                <a:spcPct val="100000"/>
              </a:lnSpc>
              <a:spcBef>
                <a:spcPts val="0"/>
              </a:spcBef>
            </a:pPr>
            <a:r>
              <a:rPr lang="en-US" sz="1600" b="1" dirty="0">
                <a:solidFill>
                  <a:schemeClr val="accent1">
                    <a:lumMod val="50000"/>
                  </a:schemeClr>
                </a:solidFill>
                <a:latin typeface="Garamond" panose="02020404030301010803" pitchFamily="18" charset="0"/>
              </a:rPr>
              <a:t>&lt;h1&gt;</a:t>
            </a:r>
            <a:r>
              <a:rPr lang="en-US" sz="1600" dirty="0">
                <a:latin typeface="Garamond" panose="02020404030301010803" pitchFamily="18" charset="0"/>
              </a:rPr>
              <a:t>This is heading 1</a:t>
            </a:r>
            <a:r>
              <a:rPr lang="en-US" sz="1600" b="1" dirty="0">
                <a:solidFill>
                  <a:schemeClr val="accent1">
                    <a:lumMod val="50000"/>
                  </a:schemeClr>
                </a:solidFill>
                <a:latin typeface="Garamond" panose="02020404030301010803" pitchFamily="18" charset="0"/>
              </a:rPr>
              <a:t>&lt;/h1&gt;</a:t>
            </a:r>
          </a:p>
          <a:p>
            <a:pPr algn="l">
              <a:lnSpc>
                <a:spcPct val="100000"/>
              </a:lnSpc>
              <a:spcBef>
                <a:spcPts val="0"/>
              </a:spcBef>
            </a:pPr>
            <a:r>
              <a:rPr lang="en-US" sz="1600" b="1" dirty="0">
                <a:solidFill>
                  <a:schemeClr val="accent1">
                    <a:lumMod val="50000"/>
                  </a:schemeClr>
                </a:solidFill>
                <a:latin typeface="Garamond" panose="02020404030301010803" pitchFamily="18" charset="0"/>
              </a:rPr>
              <a:t>&lt;h2&gt;</a:t>
            </a:r>
            <a:r>
              <a:rPr lang="en-US" sz="1600" dirty="0">
                <a:latin typeface="Garamond" panose="02020404030301010803" pitchFamily="18" charset="0"/>
              </a:rPr>
              <a:t>This is heading 2</a:t>
            </a:r>
            <a:r>
              <a:rPr lang="en-US" sz="1600" b="1" dirty="0">
                <a:solidFill>
                  <a:schemeClr val="accent1">
                    <a:lumMod val="50000"/>
                  </a:schemeClr>
                </a:solidFill>
                <a:latin typeface="Garamond" panose="02020404030301010803" pitchFamily="18" charset="0"/>
              </a:rPr>
              <a:t>&lt;/h2&gt;</a:t>
            </a:r>
          </a:p>
          <a:p>
            <a:pPr algn="l">
              <a:lnSpc>
                <a:spcPct val="100000"/>
              </a:lnSpc>
              <a:spcBef>
                <a:spcPts val="0"/>
              </a:spcBef>
            </a:pPr>
            <a:r>
              <a:rPr lang="en-US" sz="1600" b="1" dirty="0">
                <a:solidFill>
                  <a:schemeClr val="accent1">
                    <a:lumMod val="50000"/>
                  </a:schemeClr>
                </a:solidFill>
                <a:latin typeface="Garamond" panose="02020404030301010803" pitchFamily="18" charset="0"/>
              </a:rPr>
              <a:t>&lt;h3&gt;</a:t>
            </a:r>
            <a:r>
              <a:rPr lang="en-US" sz="1600" dirty="0">
                <a:latin typeface="Garamond" panose="02020404030301010803" pitchFamily="18" charset="0"/>
              </a:rPr>
              <a:t>This is heading 3</a:t>
            </a:r>
            <a:r>
              <a:rPr lang="en-US" sz="1600" b="1" dirty="0">
                <a:solidFill>
                  <a:schemeClr val="accent1">
                    <a:lumMod val="50000"/>
                  </a:schemeClr>
                </a:solidFill>
                <a:latin typeface="Garamond" panose="02020404030301010803" pitchFamily="18" charset="0"/>
              </a:rPr>
              <a:t>&lt;/h3&gt;</a:t>
            </a:r>
          </a:p>
          <a:p>
            <a:pPr algn="l">
              <a:lnSpc>
                <a:spcPct val="100000"/>
              </a:lnSpc>
              <a:spcBef>
                <a:spcPts val="0"/>
              </a:spcBef>
            </a:pPr>
            <a:r>
              <a:rPr lang="en-US" sz="1600" b="1" dirty="0">
                <a:solidFill>
                  <a:schemeClr val="accent1">
                    <a:lumMod val="50000"/>
                  </a:schemeClr>
                </a:solidFill>
                <a:latin typeface="Garamond" panose="02020404030301010803" pitchFamily="18" charset="0"/>
              </a:rPr>
              <a:t>&lt;h4&gt;</a:t>
            </a:r>
            <a:r>
              <a:rPr lang="en-US" sz="1600" dirty="0">
                <a:latin typeface="Garamond" panose="02020404030301010803" pitchFamily="18" charset="0"/>
              </a:rPr>
              <a:t>This is heading 4</a:t>
            </a:r>
            <a:r>
              <a:rPr lang="en-US" sz="1600" b="1" dirty="0">
                <a:solidFill>
                  <a:schemeClr val="accent1">
                    <a:lumMod val="50000"/>
                  </a:schemeClr>
                </a:solidFill>
                <a:latin typeface="Garamond" panose="02020404030301010803" pitchFamily="18" charset="0"/>
              </a:rPr>
              <a:t>&lt;/h4&gt;</a:t>
            </a:r>
          </a:p>
          <a:p>
            <a:pPr algn="l">
              <a:lnSpc>
                <a:spcPct val="100000"/>
              </a:lnSpc>
              <a:spcBef>
                <a:spcPts val="0"/>
              </a:spcBef>
            </a:pPr>
            <a:r>
              <a:rPr lang="en-US" sz="1600" b="1" dirty="0">
                <a:solidFill>
                  <a:schemeClr val="accent1">
                    <a:lumMod val="50000"/>
                  </a:schemeClr>
                </a:solidFill>
                <a:latin typeface="Garamond" panose="02020404030301010803" pitchFamily="18" charset="0"/>
              </a:rPr>
              <a:t>&lt;h5&gt;</a:t>
            </a:r>
            <a:r>
              <a:rPr lang="en-US" sz="1600" dirty="0">
                <a:latin typeface="Garamond" panose="02020404030301010803" pitchFamily="18" charset="0"/>
              </a:rPr>
              <a:t>This is heading 5</a:t>
            </a:r>
            <a:r>
              <a:rPr lang="en-US" sz="1600" b="1" dirty="0">
                <a:solidFill>
                  <a:schemeClr val="accent1">
                    <a:lumMod val="50000"/>
                  </a:schemeClr>
                </a:solidFill>
                <a:latin typeface="Garamond" panose="02020404030301010803" pitchFamily="18" charset="0"/>
              </a:rPr>
              <a:t>&lt;/h5&gt;</a:t>
            </a:r>
          </a:p>
          <a:p>
            <a:pPr algn="l">
              <a:lnSpc>
                <a:spcPct val="100000"/>
              </a:lnSpc>
              <a:spcBef>
                <a:spcPts val="0"/>
              </a:spcBef>
            </a:pPr>
            <a:r>
              <a:rPr lang="en-US" sz="1600" b="1" dirty="0">
                <a:solidFill>
                  <a:schemeClr val="accent1">
                    <a:lumMod val="50000"/>
                  </a:schemeClr>
                </a:solidFill>
                <a:latin typeface="Garamond" panose="02020404030301010803" pitchFamily="18" charset="0"/>
              </a:rPr>
              <a:t>&lt;h6&gt;</a:t>
            </a:r>
            <a:r>
              <a:rPr lang="en-US" sz="1600" dirty="0">
                <a:latin typeface="Garamond" panose="02020404030301010803" pitchFamily="18" charset="0"/>
              </a:rPr>
              <a:t>This is heading 6</a:t>
            </a:r>
            <a:r>
              <a:rPr lang="en-US" sz="1600" b="1" dirty="0">
                <a:solidFill>
                  <a:schemeClr val="accent1">
                    <a:lumMod val="50000"/>
                  </a:schemeClr>
                </a:solidFill>
                <a:latin typeface="Garamond" panose="02020404030301010803" pitchFamily="18" charset="0"/>
              </a:rPr>
              <a:t>&lt;/h6&gt;</a:t>
            </a:r>
          </a:p>
          <a:p>
            <a:pPr algn="l">
              <a:lnSpc>
                <a:spcPct val="100000"/>
              </a:lnSpc>
              <a:spcBef>
                <a:spcPts val="0"/>
              </a:spcBef>
            </a:pPr>
            <a:endParaRPr lang="en-US" sz="400" dirty="0">
              <a:latin typeface="Garamond" panose="02020404030301010803" pitchFamily="18" charset="0"/>
            </a:endParaRPr>
          </a:p>
          <a:p>
            <a:pPr algn="l">
              <a:lnSpc>
                <a:spcPct val="100000"/>
              </a:lnSpc>
              <a:spcBef>
                <a:spcPts val="0"/>
              </a:spcBef>
            </a:pPr>
            <a:r>
              <a:rPr lang="en-US" sz="1600" b="1" dirty="0">
                <a:solidFill>
                  <a:schemeClr val="accent1">
                    <a:lumMod val="50000"/>
                  </a:schemeClr>
                </a:solidFill>
                <a:latin typeface="Garamond" panose="02020404030301010803" pitchFamily="18" charset="0"/>
              </a:rPr>
              <a:t>&lt;p&gt;&lt;b&gt;</a:t>
            </a:r>
            <a:r>
              <a:rPr lang="en-US" sz="1600" dirty="0">
                <a:latin typeface="Garamond" panose="02020404030301010803" pitchFamily="18" charset="0"/>
              </a:rPr>
              <a:t>Tip:</a:t>
            </a:r>
            <a:r>
              <a:rPr lang="en-US" sz="1600" b="1" dirty="0">
                <a:solidFill>
                  <a:schemeClr val="accent1">
                    <a:lumMod val="50000"/>
                  </a:schemeClr>
                </a:solidFill>
                <a:latin typeface="Garamond" panose="02020404030301010803" pitchFamily="18" charset="0"/>
              </a:rPr>
              <a:t>&lt;/b&gt;</a:t>
            </a:r>
            <a:r>
              <a:rPr lang="en-US" sz="1600" dirty="0">
                <a:latin typeface="Garamond" panose="02020404030301010803" pitchFamily="18" charset="0"/>
              </a:rPr>
              <a:t> Use h1 to h6 elements only for headings. Do not use them just to make text bold or big. Use other tags for that.</a:t>
            </a:r>
            <a:r>
              <a:rPr lang="en-US" sz="1600" b="1" dirty="0">
                <a:solidFill>
                  <a:schemeClr val="accent1">
                    <a:lumMod val="50000"/>
                  </a:schemeClr>
                </a:solidFill>
                <a:latin typeface="Garamond" panose="02020404030301010803" pitchFamily="18" charset="0"/>
              </a:rPr>
              <a:t>&lt;/p&gt;</a:t>
            </a:r>
          </a:p>
          <a:p>
            <a:pPr algn="l">
              <a:lnSpc>
                <a:spcPct val="100000"/>
              </a:lnSpc>
              <a:spcBef>
                <a:spcPts val="0"/>
              </a:spcBef>
            </a:pPr>
            <a:r>
              <a:rPr lang="en-US" sz="1500" b="1" dirty="0">
                <a:solidFill>
                  <a:srgbClr val="C00000"/>
                </a:solidFill>
                <a:latin typeface="Garamond" panose="02020404030301010803" pitchFamily="18" charset="0"/>
              </a:rPr>
              <a:t>&lt;/body&gt;	</a:t>
            </a:r>
          </a:p>
          <a:p>
            <a:pPr algn="l">
              <a:lnSpc>
                <a:spcPct val="100000"/>
              </a:lnSpc>
              <a:spcBef>
                <a:spcPts val="0"/>
              </a:spcBef>
            </a:pPr>
            <a:r>
              <a:rPr lang="en-US" sz="1500" b="1" dirty="0">
                <a:solidFill>
                  <a:srgbClr val="FF0000"/>
                </a:solidFill>
                <a:latin typeface="Garamond" panose="02020404030301010803" pitchFamily="18" charset="0"/>
              </a:rPr>
              <a:t>&lt;/html&gt;</a:t>
            </a:r>
          </a:p>
        </p:txBody>
      </p:sp>
      <p:graphicFrame>
        <p:nvGraphicFramePr>
          <p:cNvPr id="6" name="Table 5"/>
          <p:cNvGraphicFramePr>
            <a:graphicFrameLocks noGrp="1"/>
          </p:cNvGraphicFramePr>
          <p:nvPr/>
        </p:nvGraphicFramePr>
        <p:xfrm>
          <a:off x="6050355" y="2338319"/>
          <a:ext cx="5264807" cy="3886200"/>
        </p:xfrm>
        <a:graphic>
          <a:graphicData uri="http://schemas.openxmlformats.org/drawingml/2006/table">
            <a:tbl>
              <a:tblPr>
                <a:tableStyleId>{5940675A-B579-460E-94D1-54222C63F5DA}</a:tableStyleId>
              </a:tblPr>
              <a:tblGrid>
                <a:gridCol w="5264807">
                  <a:extLst>
                    <a:ext uri="{9D8B030D-6E8A-4147-A177-3AD203B41FA5}">
                      <a16:colId xmlns:a16="http://schemas.microsoft.com/office/drawing/2014/main" val="20000"/>
                    </a:ext>
                  </a:extLst>
                </a:gridCol>
              </a:tblGrid>
              <a:tr h="3598449">
                <a:tc>
                  <a:txBody>
                    <a:bodyPr/>
                    <a:lstStyle/>
                    <a:p>
                      <a:pPr>
                        <a:lnSpc>
                          <a:spcPct val="100000"/>
                        </a:lnSpc>
                        <a:spcBef>
                          <a:spcPts val="600"/>
                        </a:spcBef>
                        <a:spcAft>
                          <a:spcPts val="600"/>
                        </a:spcAft>
                      </a:pPr>
                      <a:r>
                        <a:rPr lang="en-US" sz="2800" b="1" i="0" kern="1200" dirty="0">
                          <a:solidFill>
                            <a:schemeClr val="tx1"/>
                          </a:solidFill>
                          <a:effectLst/>
                          <a:latin typeface="+mn-lt"/>
                          <a:ea typeface="+mn-ea"/>
                          <a:cs typeface="+mn-cs"/>
                        </a:rPr>
                        <a:t>This is heading 1</a:t>
                      </a:r>
                    </a:p>
                    <a:p>
                      <a:pPr>
                        <a:lnSpc>
                          <a:spcPct val="100000"/>
                        </a:lnSpc>
                        <a:spcBef>
                          <a:spcPts val="600"/>
                        </a:spcBef>
                        <a:spcAft>
                          <a:spcPts val="600"/>
                        </a:spcAft>
                      </a:pPr>
                      <a:r>
                        <a:rPr lang="en-US" sz="2400" b="1" i="0" kern="1200" dirty="0">
                          <a:solidFill>
                            <a:schemeClr val="tx1"/>
                          </a:solidFill>
                          <a:effectLst/>
                          <a:latin typeface="+mn-lt"/>
                          <a:ea typeface="+mn-ea"/>
                          <a:cs typeface="+mn-cs"/>
                        </a:rPr>
                        <a:t>This is heading 2</a:t>
                      </a:r>
                      <a:endParaRPr lang="en-US" sz="1800" b="1" i="0" kern="1200" dirty="0">
                        <a:solidFill>
                          <a:schemeClr val="tx1"/>
                        </a:solidFill>
                        <a:effectLst/>
                        <a:latin typeface="+mn-lt"/>
                        <a:ea typeface="+mn-ea"/>
                        <a:cs typeface="+mn-cs"/>
                      </a:endParaRPr>
                    </a:p>
                    <a:p>
                      <a:pPr>
                        <a:lnSpc>
                          <a:spcPct val="100000"/>
                        </a:lnSpc>
                        <a:spcBef>
                          <a:spcPts val="600"/>
                        </a:spcBef>
                        <a:spcAft>
                          <a:spcPts val="600"/>
                        </a:spcAft>
                      </a:pPr>
                      <a:r>
                        <a:rPr lang="en-US" sz="2000" b="1" i="0" kern="1200" dirty="0">
                          <a:solidFill>
                            <a:schemeClr val="tx1"/>
                          </a:solidFill>
                          <a:effectLst/>
                          <a:latin typeface="+mn-lt"/>
                          <a:ea typeface="+mn-ea"/>
                          <a:cs typeface="+mn-cs"/>
                        </a:rPr>
                        <a:t>This is heading 3</a:t>
                      </a:r>
                      <a:endParaRPr lang="en-US" sz="1800" b="1" i="0" kern="1200" dirty="0">
                        <a:solidFill>
                          <a:schemeClr val="tx1"/>
                        </a:solidFill>
                        <a:effectLst/>
                        <a:latin typeface="+mn-lt"/>
                        <a:ea typeface="+mn-ea"/>
                        <a:cs typeface="+mn-cs"/>
                      </a:endParaRPr>
                    </a:p>
                    <a:p>
                      <a:pPr>
                        <a:lnSpc>
                          <a:spcPct val="100000"/>
                        </a:lnSpc>
                        <a:spcBef>
                          <a:spcPts val="600"/>
                        </a:spcBef>
                        <a:spcAft>
                          <a:spcPts val="600"/>
                        </a:spcAft>
                      </a:pPr>
                      <a:r>
                        <a:rPr lang="en-US" sz="1800" b="1" i="0" kern="1200" dirty="0">
                          <a:solidFill>
                            <a:schemeClr val="tx1"/>
                          </a:solidFill>
                          <a:effectLst/>
                          <a:latin typeface="+mn-lt"/>
                          <a:ea typeface="+mn-ea"/>
                          <a:cs typeface="+mn-cs"/>
                        </a:rPr>
                        <a:t>This is heading 4</a:t>
                      </a:r>
                    </a:p>
                    <a:p>
                      <a:pPr>
                        <a:lnSpc>
                          <a:spcPct val="100000"/>
                        </a:lnSpc>
                        <a:spcBef>
                          <a:spcPts val="600"/>
                        </a:spcBef>
                        <a:spcAft>
                          <a:spcPts val="600"/>
                        </a:spcAft>
                      </a:pPr>
                      <a:r>
                        <a:rPr lang="en-US" sz="1600" b="1" i="0" kern="1200" dirty="0">
                          <a:solidFill>
                            <a:schemeClr val="tx1"/>
                          </a:solidFill>
                          <a:effectLst/>
                          <a:latin typeface="+mn-lt"/>
                          <a:ea typeface="+mn-ea"/>
                          <a:cs typeface="+mn-cs"/>
                        </a:rPr>
                        <a:t>This is heading 5</a:t>
                      </a:r>
                      <a:endParaRPr lang="en-US" sz="1800" b="1" i="0" kern="1200" dirty="0">
                        <a:solidFill>
                          <a:schemeClr val="tx1"/>
                        </a:solidFill>
                        <a:effectLst/>
                        <a:latin typeface="+mn-lt"/>
                        <a:ea typeface="+mn-ea"/>
                        <a:cs typeface="+mn-cs"/>
                      </a:endParaRPr>
                    </a:p>
                    <a:p>
                      <a:pPr>
                        <a:lnSpc>
                          <a:spcPct val="100000"/>
                        </a:lnSpc>
                        <a:spcBef>
                          <a:spcPts val="600"/>
                        </a:spcBef>
                        <a:spcAft>
                          <a:spcPts val="600"/>
                        </a:spcAft>
                      </a:pPr>
                      <a:r>
                        <a:rPr lang="en-US" sz="1400" b="1" i="0" kern="1200" dirty="0">
                          <a:solidFill>
                            <a:schemeClr val="tx1"/>
                          </a:solidFill>
                          <a:effectLst/>
                          <a:latin typeface="+mn-lt"/>
                          <a:ea typeface="+mn-ea"/>
                          <a:cs typeface="+mn-cs"/>
                        </a:rPr>
                        <a:t>This is heading 6</a:t>
                      </a:r>
                      <a:endParaRPr lang="en-US" sz="1800" b="1" i="0" kern="1200" dirty="0">
                        <a:solidFill>
                          <a:schemeClr val="tx1"/>
                        </a:solidFill>
                        <a:effectLst/>
                        <a:latin typeface="+mn-lt"/>
                        <a:ea typeface="+mn-ea"/>
                        <a:cs typeface="+mn-cs"/>
                      </a:endParaRPr>
                    </a:p>
                    <a:p>
                      <a:endParaRPr lang="en-US" sz="800" b="1" i="0" kern="1200" dirty="0">
                        <a:solidFill>
                          <a:schemeClr val="tx1"/>
                        </a:solidFill>
                        <a:effectLst/>
                        <a:latin typeface="+mn-lt"/>
                        <a:ea typeface="+mn-ea"/>
                        <a:cs typeface="+mn-cs"/>
                      </a:endParaRPr>
                    </a:p>
                    <a:p>
                      <a:r>
                        <a:rPr lang="en-US" sz="1600" b="1" i="0" kern="1200" dirty="0">
                          <a:solidFill>
                            <a:schemeClr val="tx1"/>
                          </a:solidFill>
                          <a:effectLst/>
                          <a:latin typeface="+mn-lt"/>
                          <a:ea typeface="+mn-ea"/>
                          <a:cs typeface="+mn-cs"/>
                        </a:rPr>
                        <a:t>Tip:</a:t>
                      </a:r>
                      <a:r>
                        <a:rPr lang="en-US" sz="1600" b="0" i="0" kern="1200" dirty="0">
                          <a:solidFill>
                            <a:schemeClr val="tx1"/>
                          </a:solidFill>
                          <a:effectLst/>
                          <a:latin typeface="+mn-lt"/>
                          <a:ea typeface="+mn-ea"/>
                          <a:cs typeface="+mn-cs"/>
                        </a:rPr>
                        <a:t> Use h1 to h6 elements only for headings. Do not use them just to make text bold or big. Use other tags for that.</a:t>
                      </a:r>
                    </a:p>
                    <a:p>
                      <a:endParaRPr lang="en-US" sz="1800" b="0" i="0" kern="1200" dirty="0">
                        <a:solidFill>
                          <a:srgbClr val="0070C0"/>
                        </a:solidFill>
                        <a:effectLst/>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7" name="Slide Number Placeholder 3">
            <a:extLst>
              <a:ext uri="{FF2B5EF4-FFF2-40B4-BE49-F238E27FC236}">
                <a16:creationId xmlns:a16="http://schemas.microsoft.com/office/drawing/2014/main" id="{0CB58DCF-EC11-46D2-9BD8-4E5531A2EA26}"/>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23</a:t>
            </a:fld>
            <a:endParaRPr lang="en-US" altLang="en-US" sz="1400" dirty="0"/>
          </a:p>
        </p:txBody>
      </p:sp>
    </p:spTree>
    <p:extLst>
      <p:ext uri="{BB962C8B-B14F-4D97-AF65-F5344CB8AC3E}">
        <p14:creationId xmlns:p14="http://schemas.microsoft.com/office/powerpoint/2010/main" val="2980674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06894" y="365125"/>
            <a:ext cx="10515600" cy="7016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(Cont.)</a:t>
            </a:r>
          </a:p>
        </p:txBody>
      </p:sp>
      <p:sp>
        <p:nvSpPr>
          <p:cNvPr id="3" name="Content Placeholder 2"/>
          <p:cNvSpPr txBox="1">
            <a:spLocks/>
          </p:cNvSpPr>
          <p:nvPr/>
        </p:nvSpPr>
        <p:spPr>
          <a:xfrm>
            <a:off x="374373" y="1219200"/>
            <a:ext cx="10515600" cy="49577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u="sng" dirty="0">
                <a:latin typeface="Garamond" panose="02020404030301010803" pitchFamily="18" charset="0"/>
              </a:rPr>
              <a:t>&lt;p&gt; - Paragraph Tag and &lt;pre&gt; - Preformatted Tag</a:t>
            </a:r>
          </a:p>
          <a:p>
            <a:pPr algn="l">
              <a:spcBef>
                <a:spcPts val="0"/>
              </a:spcBef>
            </a:pPr>
            <a:endParaRPr lang="en-US" sz="2000" dirty="0">
              <a:latin typeface="Garamond" panose="02020404030301010803" pitchFamily="18" charset="0"/>
            </a:endParaRPr>
          </a:p>
          <a:p>
            <a:pPr algn="l">
              <a:lnSpc>
                <a:spcPct val="100000"/>
              </a:lnSpc>
              <a:spcBef>
                <a:spcPts val="0"/>
              </a:spcBef>
            </a:pPr>
            <a:r>
              <a:rPr lang="en-US" sz="2000" b="1" u="sng" dirty="0">
                <a:latin typeface="Garamond" panose="02020404030301010803" pitchFamily="18" charset="0"/>
              </a:rPr>
              <a:t>&lt;p&gt; Tag</a:t>
            </a:r>
            <a:r>
              <a:rPr lang="en-US" sz="2000" b="1" dirty="0">
                <a:latin typeface="Garamond" panose="02020404030301010803" pitchFamily="18" charset="0"/>
              </a:rPr>
              <a:t> </a:t>
            </a:r>
            <a:r>
              <a:rPr lang="en-US" sz="2000" dirty="0">
                <a:latin typeface="Garamond" panose="02020404030301010803" pitchFamily="18" charset="0"/>
              </a:rPr>
              <a:t>-</a:t>
            </a:r>
            <a:r>
              <a:rPr lang="en-US" sz="2000" b="1" dirty="0">
                <a:latin typeface="Garamond" panose="02020404030301010803" pitchFamily="18" charset="0"/>
              </a:rPr>
              <a:t> </a:t>
            </a:r>
            <a:r>
              <a:rPr lang="en-US" sz="2000" dirty="0">
                <a:latin typeface="Garamond" panose="02020404030301010803" pitchFamily="18" charset="0"/>
              </a:rPr>
              <a:t>Another way to structure your text in paragraph forms. </a:t>
            </a:r>
          </a:p>
          <a:p>
            <a:pPr algn="l">
              <a:lnSpc>
                <a:spcPct val="150000"/>
              </a:lnSpc>
              <a:spcBef>
                <a:spcPts val="0"/>
              </a:spcBef>
            </a:pPr>
            <a:r>
              <a:rPr lang="en-US" sz="2000" b="1" u="sng" dirty="0">
                <a:latin typeface="Garamond" panose="02020404030301010803" pitchFamily="18" charset="0"/>
              </a:rPr>
              <a:t>&lt;Pre&gt; Tag</a:t>
            </a:r>
            <a:r>
              <a:rPr lang="en-US" sz="2000" b="1" dirty="0">
                <a:latin typeface="Garamond" panose="02020404030301010803" pitchFamily="18" charset="0"/>
              </a:rPr>
              <a:t> </a:t>
            </a:r>
            <a:r>
              <a:rPr lang="en-US" sz="2000" dirty="0">
                <a:latin typeface="Garamond" panose="02020404030301010803" pitchFamily="18" charset="0"/>
              </a:rPr>
              <a:t>- is used to apply structural exactness.</a:t>
            </a:r>
          </a:p>
          <a:p>
            <a:pPr algn="l">
              <a:lnSpc>
                <a:spcPct val="150000"/>
              </a:lnSpc>
              <a:spcBef>
                <a:spcPts val="0"/>
              </a:spcBef>
            </a:pPr>
            <a:r>
              <a:rPr lang="en-US" sz="2000" b="1" u="sng" dirty="0" err="1">
                <a:latin typeface="Garamond" panose="02020404030301010803" pitchFamily="18" charset="0"/>
              </a:rPr>
              <a:t>Eg</a:t>
            </a:r>
            <a:r>
              <a:rPr lang="en-US" sz="2000" b="1" u="sng" dirty="0">
                <a:latin typeface="Garamond" panose="02020404030301010803" pitchFamily="18" charset="0"/>
              </a:rPr>
              <a:t>.:</a:t>
            </a:r>
          </a:p>
          <a:p>
            <a:pPr algn="l"/>
            <a:endParaRPr lang="en-US" sz="2000" b="1" u="sng" dirty="0">
              <a:latin typeface="Garamond" panose="02020404030301010803"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84267939"/>
              </p:ext>
            </p:extLst>
          </p:nvPr>
        </p:nvGraphicFramePr>
        <p:xfrm>
          <a:off x="625984" y="3110720"/>
          <a:ext cx="5009883" cy="2664754"/>
        </p:xfrm>
        <a:graphic>
          <a:graphicData uri="http://schemas.openxmlformats.org/drawingml/2006/table">
            <a:tbl>
              <a:tblPr>
                <a:tableStyleId>{5940675A-B579-460E-94D1-54222C63F5DA}</a:tableStyleId>
              </a:tblPr>
              <a:tblGrid>
                <a:gridCol w="5009883">
                  <a:extLst>
                    <a:ext uri="{9D8B030D-6E8A-4147-A177-3AD203B41FA5}">
                      <a16:colId xmlns:a16="http://schemas.microsoft.com/office/drawing/2014/main" val="20000"/>
                    </a:ext>
                  </a:extLst>
                </a:gridCol>
              </a:tblGrid>
              <a:tr h="2664754">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5" name="Content Placeholder 2"/>
          <p:cNvSpPr txBox="1">
            <a:spLocks/>
          </p:cNvSpPr>
          <p:nvPr/>
        </p:nvSpPr>
        <p:spPr>
          <a:xfrm>
            <a:off x="587349" y="3211571"/>
            <a:ext cx="5048519" cy="23501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500" b="1" dirty="0">
                <a:solidFill>
                  <a:srgbClr val="FF0000"/>
                </a:solidFill>
                <a:latin typeface="Garamond" panose="02020404030301010803" pitchFamily="18" charset="0"/>
              </a:rPr>
              <a:t>&lt;html&gt;</a:t>
            </a:r>
          </a:p>
          <a:p>
            <a:pPr algn="l">
              <a:lnSpc>
                <a:spcPct val="100000"/>
              </a:lnSpc>
              <a:spcBef>
                <a:spcPts val="0"/>
              </a:spcBef>
            </a:pPr>
            <a:r>
              <a:rPr lang="en-US" sz="1500" b="1" dirty="0">
                <a:solidFill>
                  <a:srgbClr val="C00000"/>
                </a:solidFill>
                <a:latin typeface="Garamond" panose="02020404030301010803" pitchFamily="18" charset="0"/>
              </a:rPr>
              <a:t>&lt;body&gt;</a:t>
            </a:r>
          </a:p>
          <a:p>
            <a:pPr algn="l">
              <a:lnSpc>
                <a:spcPct val="100000"/>
              </a:lnSpc>
              <a:spcBef>
                <a:spcPts val="0"/>
              </a:spcBef>
            </a:pPr>
            <a:r>
              <a:rPr lang="en-US" sz="1600" b="1" dirty="0">
                <a:solidFill>
                  <a:schemeClr val="accent1">
                    <a:lumMod val="50000"/>
                  </a:schemeClr>
                </a:solidFill>
                <a:latin typeface="Garamond" panose="02020404030301010803" pitchFamily="18" charset="0"/>
              </a:rPr>
              <a:t>&lt;p&gt;</a:t>
            </a:r>
            <a:r>
              <a:rPr lang="en-US" sz="1600" dirty="0">
                <a:latin typeface="Garamond" panose="02020404030301010803" pitchFamily="18" charset="0"/>
              </a:rPr>
              <a:t>This is a paragraph of text.</a:t>
            </a:r>
            <a:r>
              <a:rPr lang="en-US" sz="1600" b="1" dirty="0">
                <a:solidFill>
                  <a:schemeClr val="accent1">
                    <a:lumMod val="50000"/>
                  </a:schemeClr>
                </a:solidFill>
                <a:latin typeface="Garamond" panose="02020404030301010803" pitchFamily="18" charset="0"/>
              </a:rPr>
              <a:t>&lt;/p&gt;</a:t>
            </a:r>
          </a:p>
          <a:p>
            <a:pPr algn="l">
              <a:lnSpc>
                <a:spcPct val="100000"/>
              </a:lnSpc>
              <a:spcBef>
                <a:spcPts val="0"/>
              </a:spcBef>
            </a:pPr>
            <a:r>
              <a:rPr lang="en-US" sz="1600" b="1" dirty="0">
                <a:solidFill>
                  <a:schemeClr val="accent1">
                    <a:lumMod val="50000"/>
                  </a:schemeClr>
                </a:solidFill>
                <a:latin typeface="Garamond" panose="02020404030301010803" pitchFamily="18" charset="0"/>
              </a:rPr>
              <a:t>&lt;p&gt;</a:t>
            </a:r>
            <a:r>
              <a:rPr lang="en-US" sz="1600" dirty="0">
                <a:latin typeface="Garamond" panose="02020404030301010803" pitchFamily="18" charset="0"/>
              </a:rPr>
              <a:t>This is a second paragraph of text.</a:t>
            </a:r>
            <a:r>
              <a:rPr lang="en-US" sz="1600" b="1" dirty="0">
                <a:solidFill>
                  <a:schemeClr val="accent1">
                    <a:lumMod val="50000"/>
                  </a:schemeClr>
                </a:solidFill>
                <a:latin typeface="Garamond" panose="02020404030301010803" pitchFamily="18" charset="0"/>
              </a:rPr>
              <a:t>&lt;/p&gt;</a:t>
            </a:r>
          </a:p>
          <a:p>
            <a:pPr algn="l">
              <a:lnSpc>
                <a:spcPct val="100000"/>
              </a:lnSpc>
              <a:spcBef>
                <a:spcPts val="0"/>
              </a:spcBef>
            </a:pPr>
            <a:endParaRPr lang="en-US" sz="400" dirty="0">
              <a:latin typeface="Garamond" panose="02020404030301010803" pitchFamily="18" charset="0"/>
            </a:endParaRPr>
          </a:p>
          <a:p>
            <a:pPr algn="l">
              <a:lnSpc>
                <a:spcPct val="100000"/>
              </a:lnSpc>
              <a:spcBef>
                <a:spcPts val="0"/>
              </a:spcBef>
            </a:pPr>
            <a:r>
              <a:rPr lang="en-US" sz="1600" b="1" dirty="0">
                <a:solidFill>
                  <a:schemeClr val="accent1">
                    <a:lumMod val="50000"/>
                  </a:schemeClr>
                </a:solidFill>
                <a:latin typeface="Garamond" panose="02020404030301010803" pitchFamily="18" charset="0"/>
              </a:rPr>
              <a:t>&lt;pre</a:t>
            </a:r>
            <a:r>
              <a:rPr lang="en-US" sz="1600" dirty="0">
                <a:latin typeface="Garamond" panose="02020404030301010803" pitchFamily="18" charset="0"/>
              </a:rPr>
              <a:t>&gt;This is preformatted text with       exact space, </a:t>
            </a:r>
          </a:p>
          <a:p>
            <a:pPr algn="l">
              <a:lnSpc>
                <a:spcPct val="100000"/>
              </a:lnSpc>
              <a:spcBef>
                <a:spcPts val="0"/>
              </a:spcBef>
            </a:pPr>
            <a:r>
              <a:rPr lang="en-US" sz="1600" dirty="0">
                <a:latin typeface="Garamond" panose="02020404030301010803" pitchFamily="18" charset="0"/>
              </a:rPr>
              <a:t>line and breaks.&lt;/</a:t>
            </a:r>
            <a:r>
              <a:rPr lang="en-US" sz="1600" b="1" dirty="0">
                <a:solidFill>
                  <a:schemeClr val="accent1">
                    <a:lumMod val="50000"/>
                  </a:schemeClr>
                </a:solidFill>
                <a:latin typeface="Garamond" panose="02020404030301010803" pitchFamily="18" charset="0"/>
              </a:rPr>
              <a:t>pre&gt;</a:t>
            </a:r>
          </a:p>
          <a:p>
            <a:pPr algn="l">
              <a:lnSpc>
                <a:spcPct val="100000"/>
              </a:lnSpc>
              <a:spcBef>
                <a:spcPts val="0"/>
              </a:spcBef>
            </a:pPr>
            <a:r>
              <a:rPr lang="en-US" sz="1500" b="1" dirty="0">
                <a:solidFill>
                  <a:srgbClr val="C00000"/>
                </a:solidFill>
                <a:latin typeface="Garamond" panose="02020404030301010803" pitchFamily="18" charset="0"/>
              </a:rPr>
              <a:t>&lt;/body&gt;	</a:t>
            </a:r>
          </a:p>
          <a:p>
            <a:pPr algn="l">
              <a:lnSpc>
                <a:spcPct val="100000"/>
              </a:lnSpc>
              <a:spcBef>
                <a:spcPts val="0"/>
              </a:spcBef>
            </a:pPr>
            <a:r>
              <a:rPr lang="en-US" sz="1500" b="1" dirty="0">
                <a:solidFill>
                  <a:srgbClr val="FF0000"/>
                </a:solidFill>
                <a:latin typeface="Garamond" panose="02020404030301010803" pitchFamily="18" charset="0"/>
              </a:rPr>
              <a:t>&lt;/html&gt;</a:t>
            </a:r>
          </a:p>
        </p:txBody>
      </p:sp>
      <p:graphicFrame>
        <p:nvGraphicFramePr>
          <p:cNvPr id="6" name="Table 5"/>
          <p:cNvGraphicFramePr>
            <a:graphicFrameLocks noGrp="1"/>
          </p:cNvGraphicFramePr>
          <p:nvPr>
            <p:extLst>
              <p:ext uri="{D42A27DB-BD31-4B8C-83A1-F6EECF244321}">
                <p14:modId xmlns:p14="http://schemas.microsoft.com/office/powerpoint/2010/main" val="770734847"/>
              </p:ext>
            </p:extLst>
          </p:nvPr>
        </p:nvGraphicFramePr>
        <p:xfrm>
          <a:off x="5730924" y="3096278"/>
          <a:ext cx="5264807" cy="2667321"/>
        </p:xfrm>
        <a:graphic>
          <a:graphicData uri="http://schemas.openxmlformats.org/drawingml/2006/table">
            <a:tbl>
              <a:tblPr>
                <a:tableStyleId>{5940675A-B579-460E-94D1-54222C63F5DA}</a:tableStyleId>
              </a:tblPr>
              <a:tblGrid>
                <a:gridCol w="5264807">
                  <a:extLst>
                    <a:ext uri="{9D8B030D-6E8A-4147-A177-3AD203B41FA5}">
                      <a16:colId xmlns:a16="http://schemas.microsoft.com/office/drawing/2014/main" val="20000"/>
                    </a:ext>
                  </a:extLst>
                </a:gridCol>
              </a:tblGrid>
              <a:tr h="2667321">
                <a:tc>
                  <a:txBody>
                    <a:bodyPr/>
                    <a:lstStyle/>
                    <a:p>
                      <a:r>
                        <a:rPr lang="en-US" sz="1800" b="0" i="0" kern="1200" dirty="0">
                          <a:solidFill>
                            <a:schemeClr val="tx1"/>
                          </a:solidFill>
                          <a:effectLst/>
                          <a:latin typeface="+mn-lt"/>
                          <a:ea typeface="+mn-ea"/>
                          <a:cs typeface="+mn-cs"/>
                        </a:rPr>
                        <a:t>This is a paragraph of text.</a:t>
                      </a:r>
                    </a:p>
                    <a:p>
                      <a:endParaRPr lang="en-US" sz="1800" b="0" i="0" kern="1200" dirty="0">
                        <a:solidFill>
                          <a:schemeClr val="tx1"/>
                        </a:solidFill>
                        <a:effectLst/>
                        <a:latin typeface="+mn-lt"/>
                        <a:ea typeface="+mn-ea"/>
                        <a:cs typeface="+mn-cs"/>
                      </a:endParaRPr>
                    </a:p>
                    <a:p>
                      <a:r>
                        <a:rPr lang="en-US" sz="1800" b="0" i="0" kern="1200" dirty="0">
                          <a:solidFill>
                            <a:schemeClr val="tx1"/>
                          </a:solidFill>
                          <a:effectLst/>
                          <a:latin typeface="+mn-lt"/>
                          <a:ea typeface="+mn-ea"/>
                          <a:cs typeface="+mn-cs"/>
                        </a:rPr>
                        <a:t>This is a second paragraph of text.</a:t>
                      </a:r>
                    </a:p>
                    <a:p>
                      <a:endParaRPr lang="en-US" sz="1600" b="0" i="0" kern="1200" dirty="0">
                        <a:solidFill>
                          <a:schemeClr val="tx1"/>
                        </a:solidFill>
                        <a:effectLst/>
                        <a:latin typeface="+mn-lt"/>
                        <a:ea typeface="+mn-ea"/>
                        <a:cs typeface="+mn-cs"/>
                      </a:endParaRPr>
                    </a:p>
                    <a:p>
                      <a:r>
                        <a:rPr lang="en-US" sz="1200" dirty="0">
                          <a:latin typeface="Courier New" panose="02070309020205020404" pitchFamily="49" charset="0"/>
                          <a:cs typeface="Courier New" panose="02070309020205020404" pitchFamily="49" charset="0"/>
                        </a:rPr>
                        <a:t>This is preformatted text with         exact space, </a:t>
                      </a:r>
                    </a:p>
                    <a:p>
                      <a:r>
                        <a:rPr lang="en-US" sz="1200" dirty="0">
                          <a:latin typeface="Courier New" panose="02070309020205020404" pitchFamily="49" charset="0"/>
                          <a:cs typeface="Courier New" panose="02070309020205020404" pitchFamily="49" charset="0"/>
                        </a:rPr>
                        <a:t>line and breaks.</a:t>
                      </a:r>
                      <a:endParaRPr lang="en-US" sz="1200" b="0" i="0" kern="1200" dirty="0">
                        <a:solidFill>
                          <a:srgbClr val="0070C0"/>
                        </a:solidFill>
                        <a:effectLst/>
                        <a:latin typeface="Courier New" panose="02070309020205020404" pitchFamily="49" charset="0"/>
                        <a:ea typeface="+mn-ea"/>
                        <a:cs typeface="Courier New" panose="02070309020205020404" pitchFamily="49" charset="0"/>
                      </a:endParaRPr>
                    </a:p>
                    <a:p>
                      <a:endParaRPr lang="en-US" dirty="0"/>
                    </a:p>
                  </a:txBody>
                  <a:tcPr/>
                </a:tc>
                <a:extLst>
                  <a:ext uri="{0D108BD9-81ED-4DB2-BD59-A6C34878D82A}">
                    <a16:rowId xmlns:a16="http://schemas.microsoft.com/office/drawing/2014/main" val="10000"/>
                  </a:ext>
                </a:extLst>
              </a:tr>
            </a:tbl>
          </a:graphicData>
        </a:graphic>
      </p:graphicFrame>
      <p:sp>
        <p:nvSpPr>
          <p:cNvPr id="7" name="Slide Number Placeholder 3">
            <a:extLst>
              <a:ext uri="{FF2B5EF4-FFF2-40B4-BE49-F238E27FC236}">
                <a16:creationId xmlns:a16="http://schemas.microsoft.com/office/drawing/2014/main" id="{1358CC24-7445-4774-9D48-E9B0F232CF14}"/>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24</a:t>
            </a:fld>
            <a:endParaRPr lang="en-US" altLang="en-US" sz="1400" dirty="0"/>
          </a:p>
        </p:txBody>
      </p:sp>
    </p:spTree>
    <p:extLst>
      <p:ext uri="{BB962C8B-B14F-4D97-AF65-F5344CB8AC3E}">
        <p14:creationId xmlns:p14="http://schemas.microsoft.com/office/powerpoint/2010/main" val="3914427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5923" y="365125"/>
            <a:ext cx="10515600" cy="7016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(Cont.)</a:t>
            </a:r>
          </a:p>
        </p:txBody>
      </p:sp>
      <p:sp>
        <p:nvSpPr>
          <p:cNvPr id="3" name="Content Placeholder 2"/>
          <p:cNvSpPr txBox="1">
            <a:spLocks/>
          </p:cNvSpPr>
          <p:nvPr/>
        </p:nvSpPr>
        <p:spPr>
          <a:xfrm>
            <a:off x="665923" y="1219200"/>
            <a:ext cx="10515600" cy="49577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u="sng" dirty="0">
                <a:latin typeface="Garamond" panose="02020404030301010803" pitchFamily="18" charset="0"/>
              </a:rPr>
              <a:t>&lt;</a:t>
            </a:r>
            <a:r>
              <a:rPr lang="en-US" sz="2000" b="1" u="sng" dirty="0" err="1">
                <a:latin typeface="Garamond" panose="02020404030301010803" pitchFamily="18" charset="0"/>
              </a:rPr>
              <a:t>blockquote</a:t>
            </a:r>
            <a:r>
              <a:rPr lang="en-US" sz="2000" b="1" u="sng" dirty="0">
                <a:latin typeface="Garamond" panose="02020404030301010803" pitchFamily="18" charset="0"/>
              </a:rPr>
              <a:t>&gt; Tag and &lt;address&gt; Tag</a:t>
            </a:r>
          </a:p>
          <a:p>
            <a:pPr algn="l"/>
            <a:r>
              <a:rPr lang="en-US" sz="2000" b="1" u="sng" dirty="0" err="1">
                <a:latin typeface="Garamond" panose="02020404030301010803" pitchFamily="18" charset="0"/>
              </a:rPr>
              <a:t>Blockquote</a:t>
            </a:r>
            <a:r>
              <a:rPr lang="en-US" sz="2000" b="1" u="sng" dirty="0">
                <a:latin typeface="Garamond" panose="02020404030301010803" pitchFamily="18" charset="0"/>
              </a:rPr>
              <a:t> Tag</a:t>
            </a:r>
            <a:r>
              <a:rPr lang="en-US" sz="2000" dirty="0">
                <a:latin typeface="Garamond" panose="02020404030301010803" pitchFamily="18" charset="0"/>
              </a:rPr>
              <a:t> - Indicates that the enclosed text is an extended quotation.</a:t>
            </a:r>
          </a:p>
          <a:p>
            <a:pPr algn="l"/>
            <a:r>
              <a:rPr lang="en-US" sz="2000" b="1" u="sng" dirty="0">
                <a:latin typeface="Garamond" panose="02020404030301010803" pitchFamily="18" charset="0"/>
              </a:rPr>
              <a:t>Address Tag</a:t>
            </a:r>
            <a:r>
              <a:rPr lang="en-US" sz="2000" dirty="0">
                <a:latin typeface="Garamond" panose="02020404030301010803" pitchFamily="18" charset="0"/>
              </a:rPr>
              <a:t> - Address Information of the Author/Owner.</a:t>
            </a:r>
          </a:p>
          <a:p>
            <a:pPr algn="l"/>
            <a:r>
              <a:rPr lang="en-US" sz="2000" b="1" u="sng" dirty="0" err="1">
                <a:latin typeface="Garamond" panose="02020404030301010803" pitchFamily="18" charset="0"/>
              </a:rPr>
              <a:t>Eg</a:t>
            </a:r>
            <a:r>
              <a:rPr lang="en-US" sz="2000" b="1" u="sng" dirty="0">
                <a:latin typeface="Garamond" panose="02020404030301010803" pitchFamily="18" charset="0"/>
              </a:rPr>
              <a:t>.:</a:t>
            </a:r>
          </a:p>
          <a:p>
            <a:pPr algn="l"/>
            <a:endParaRPr lang="en-US" sz="2000" b="1" u="sng" dirty="0">
              <a:latin typeface="Garamond" panose="02020404030301010803"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980745035"/>
              </p:ext>
            </p:extLst>
          </p:nvPr>
        </p:nvGraphicFramePr>
        <p:xfrm>
          <a:off x="704558" y="2741527"/>
          <a:ext cx="5143955" cy="4027408"/>
        </p:xfrm>
        <a:graphic>
          <a:graphicData uri="http://schemas.openxmlformats.org/drawingml/2006/table">
            <a:tbl>
              <a:tblPr>
                <a:tableStyleId>{5940675A-B579-460E-94D1-54222C63F5DA}</a:tableStyleId>
              </a:tblPr>
              <a:tblGrid>
                <a:gridCol w="5143955">
                  <a:extLst>
                    <a:ext uri="{9D8B030D-6E8A-4147-A177-3AD203B41FA5}">
                      <a16:colId xmlns:a16="http://schemas.microsoft.com/office/drawing/2014/main" val="20000"/>
                    </a:ext>
                  </a:extLst>
                </a:gridCol>
              </a:tblGrid>
              <a:tr h="4027408">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5" name="Content Placeholder 2"/>
          <p:cNvSpPr txBox="1">
            <a:spLocks/>
          </p:cNvSpPr>
          <p:nvPr/>
        </p:nvSpPr>
        <p:spPr>
          <a:xfrm>
            <a:off x="665923" y="2842377"/>
            <a:ext cx="5048519" cy="39265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500" b="1" dirty="0">
                <a:solidFill>
                  <a:srgbClr val="FF0000"/>
                </a:solidFill>
                <a:latin typeface="Garamond" panose="02020404030301010803" pitchFamily="18" charset="0"/>
              </a:rPr>
              <a:t>&lt;html&gt;</a:t>
            </a:r>
          </a:p>
          <a:p>
            <a:pPr algn="l">
              <a:lnSpc>
                <a:spcPct val="100000"/>
              </a:lnSpc>
              <a:spcBef>
                <a:spcPts val="0"/>
              </a:spcBef>
            </a:pPr>
            <a:r>
              <a:rPr lang="en-US" sz="1500" b="1" dirty="0">
                <a:solidFill>
                  <a:srgbClr val="C00000"/>
                </a:solidFill>
                <a:latin typeface="Garamond" panose="02020404030301010803" pitchFamily="18" charset="0"/>
              </a:rPr>
              <a:t>&lt;body&gt;</a:t>
            </a:r>
          </a:p>
          <a:p>
            <a:pPr algn="l">
              <a:lnSpc>
                <a:spcPct val="100000"/>
              </a:lnSpc>
              <a:spcBef>
                <a:spcPts val="0"/>
              </a:spcBef>
            </a:pPr>
            <a:r>
              <a:rPr lang="en-US" sz="1500" b="1" dirty="0">
                <a:solidFill>
                  <a:schemeClr val="accent1">
                    <a:lumMod val="50000"/>
                  </a:schemeClr>
                </a:solidFill>
                <a:latin typeface="Garamond" panose="02020404030301010803" pitchFamily="18" charset="0"/>
              </a:rPr>
              <a:t>&lt;blockquote </a:t>
            </a:r>
            <a:r>
              <a:rPr lang="en-US" sz="1500" dirty="0">
                <a:solidFill>
                  <a:schemeClr val="accent6">
                    <a:lumMod val="75000"/>
                  </a:schemeClr>
                </a:solidFill>
                <a:latin typeface="Garamond" panose="02020404030301010803" pitchFamily="18" charset="0"/>
              </a:rPr>
              <a:t>cite=</a:t>
            </a:r>
            <a:r>
              <a:rPr lang="en-US" sz="1500" dirty="0">
                <a:solidFill>
                  <a:schemeClr val="tx1">
                    <a:lumMod val="95000"/>
                    <a:lumOff val="5000"/>
                  </a:schemeClr>
                </a:solidFill>
                <a:latin typeface="Garamond" panose="02020404030301010803" pitchFamily="18" charset="0"/>
              </a:rPr>
              <a:t>"http://www.sujatabatra.com/"</a:t>
            </a:r>
            <a:r>
              <a:rPr lang="en-US" sz="1500" b="1" dirty="0">
                <a:solidFill>
                  <a:schemeClr val="accent1">
                    <a:lumMod val="50000"/>
                  </a:schemeClr>
                </a:solidFill>
                <a:latin typeface="Garamond" panose="02020404030301010803" pitchFamily="18" charset="0"/>
              </a:rPr>
              <a:t>&gt;</a:t>
            </a:r>
          </a:p>
          <a:p>
            <a:pPr algn="l">
              <a:lnSpc>
                <a:spcPct val="100000"/>
              </a:lnSpc>
              <a:spcBef>
                <a:spcPts val="0"/>
              </a:spcBef>
            </a:pPr>
            <a:r>
              <a:rPr lang="en-US" sz="1500" dirty="0">
                <a:solidFill>
                  <a:srgbClr val="C00000"/>
                </a:solidFill>
                <a:latin typeface="Garamond" panose="02020404030301010803" pitchFamily="18" charset="0"/>
              </a:rPr>
              <a:t>  </a:t>
            </a:r>
            <a:r>
              <a:rPr lang="en-US" sz="1500" b="1" dirty="0">
                <a:solidFill>
                  <a:schemeClr val="accent1">
                    <a:lumMod val="50000"/>
                  </a:schemeClr>
                </a:solidFill>
                <a:latin typeface="Garamond" panose="02020404030301010803" pitchFamily="18" charset="0"/>
              </a:rPr>
              <a:t>&lt;p&gt;</a:t>
            </a:r>
            <a:r>
              <a:rPr lang="en-US" sz="1500" dirty="0">
                <a:solidFill>
                  <a:schemeClr val="tx1">
                    <a:lumMod val="95000"/>
                    <a:lumOff val="5000"/>
                  </a:schemeClr>
                </a:solidFill>
                <a:latin typeface="Garamond" panose="02020404030301010803" pitchFamily="18" charset="0"/>
              </a:rPr>
              <a:t>This is a quotation taken from the Sujata Batra.</a:t>
            </a:r>
            <a:r>
              <a:rPr lang="en-US" sz="1500" b="1" dirty="0">
                <a:solidFill>
                  <a:schemeClr val="accent1">
                    <a:lumMod val="50000"/>
                  </a:schemeClr>
                </a:solidFill>
                <a:latin typeface="Garamond" panose="02020404030301010803" pitchFamily="18" charset="0"/>
              </a:rPr>
              <a:t>&lt;/p&gt; </a:t>
            </a:r>
          </a:p>
          <a:p>
            <a:pPr algn="l">
              <a:lnSpc>
                <a:spcPct val="100000"/>
              </a:lnSpc>
              <a:spcBef>
                <a:spcPts val="0"/>
              </a:spcBef>
            </a:pPr>
            <a:r>
              <a:rPr lang="en-US" sz="1500" b="1" dirty="0">
                <a:solidFill>
                  <a:schemeClr val="accent1">
                    <a:lumMod val="50000"/>
                  </a:schemeClr>
                </a:solidFill>
                <a:latin typeface="Garamond" panose="02020404030301010803" pitchFamily="18" charset="0"/>
              </a:rPr>
              <a:t>&lt;/</a:t>
            </a:r>
            <a:r>
              <a:rPr lang="en-US" sz="1500" b="1" dirty="0" err="1">
                <a:solidFill>
                  <a:schemeClr val="accent1">
                    <a:lumMod val="50000"/>
                  </a:schemeClr>
                </a:solidFill>
                <a:latin typeface="Garamond" panose="02020404030301010803" pitchFamily="18" charset="0"/>
              </a:rPr>
              <a:t>blockquote</a:t>
            </a:r>
            <a:r>
              <a:rPr lang="en-US" sz="1500" b="1" dirty="0">
                <a:solidFill>
                  <a:schemeClr val="accent1">
                    <a:lumMod val="50000"/>
                  </a:schemeClr>
                </a:solidFill>
                <a:latin typeface="Garamond" panose="02020404030301010803" pitchFamily="18" charset="0"/>
              </a:rPr>
              <a:t>&gt;</a:t>
            </a:r>
          </a:p>
          <a:p>
            <a:pPr algn="l">
              <a:lnSpc>
                <a:spcPct val="100000"/>
              </a:lnSpc>
              <a:spcBef>
                <a:spcPts val="0"/>
              </a:spcBef>
            </a:pPr>
            <a:endParaRPr lang="en-US" sz="1500" b="1" dirty="0">
              <a:solidFill>
                <a:schemeClr val="accent1">
                  <a:lumMod val="50000"/>
                </a:schemeClr>
              </a:solidFill>
              <a:latin typeface="Garamond" panose="02020404030301010803" pitchFamily="18" charset="0"/>
            </a:endParaRPr>
          </a:p>
          <a:p>
            <a:pPr algn="l">
              <a:lnSpc>
                <a:spcPct val="100000"/>
              </a:lnSpc>
              <a:spcBef>
                <a:spcPts val="0"/>
              </a:spcBef>
            </a:pPr>
            <a:r>
              <a:rPr lang="en-US" sz="1500" b="1" dirty="0">
                <a:solidFill>
                  <a:schemeClr val="accent1">
                    <a:lumMod val="50000"/>
                  </a:schemeClr>
                </a:solidFill>
                <a:latin typeface="Garamond" panose="02020404030301010803" pitchFamily="18" charset="0"/>
              </a:rPr>
              <a:t>&lt;address&gt;</a:t>
            </a:r>
          </a:p>
          <a:p>
            <a:pPr algn="l">
              <a:lnSpc>
                <a:spcPct val="100000"/>
              </a:lnSpc>
              <a:spcBef>
                <a:spcPts val="0"/>
              </a:spcBef>
            </a:pPr>
            <a:r>
              <a:rPr lang="en-US" sz="1500" b="1" dirty="0">
                <a:solidFill>
                  <a:schemeClr val="accent1">
                    <a:lumMod val="50000"/>
                  </a:schemeClr>
                </a:solidFill>
                <a:latin typeface="Garamond" panose="02020404030301010803" pitchFamily="18" charset="0"/>
              </a:rPr>
              <a:t>Written by </a:t>
            </a:r>
          </a:p>
          <a:p>
            <a:pPr algn="l">
              <a:lnSpc>
                <a:spcPct val="100000"/>
              </a:lnSpc>
              <a:spcBef>
                <a:spcPts val="0"/>
              </a:spcBef>
            </a:pPr>
            <a:r>
              <a:rPr lang="en-US" sz="1500" b="1" dirty="0">
                <a:solidFill>
                  <a:schemeClr val="accent1">
                    <a:lumMod val="50000"/>
                  </a:schemeClr>
                </a:solidFill>
                <a:latin typeface="Garamond" panose="02020404030301010803" pitchFamily="18" charset="0"/>
              </a:rPr>
              <a:t>&lt;a </a:t>
            </a:r>
            <a:r>
              <a:rPr lang="en-US" sz="1500" b="1" dirty="0" err="1">
                <a:solidFill>
                  <a:schemeClr val="accent1">
                    <a:lumMod val="50000"/>
                  </a:schemeClr>
                </a:solidFill>
                <a:latin typeface="Garamond" panose="02020404030301010803" pitchFamily="18" charset="0"/>
              </a:rPr>
              <a:t>href</a:t>
            </a:r>
            <a:r>
              <a:rPr lang="en-US" sz="1500" b="1" dirty="0">
                <a:solidFill>
                  <a:schemeClr val="accent1">
                    <a:lumMod val="50000"/>
                  </a:schemeClr>
                </a:solidFill>
                <a:latin typeface="Garamond" panose="02020404030301010803" pitchFamily="18" charset="0"/>
              </a:rPr>
              <a:t>="</a:t>
            </a:r>
            <a:r>
              <a:rPr lang="en-US" sz="1500" dirty="0">
                <a:latin typeface="Garamond" panose="02020404030301010803" pitchFamily="18" charset="0"/>
              </a:rPr>
              <a:t>mailto:sujatabatra@hotmail.com</a:t>
            </a:r>
            <a:r>
              <a:rPr lang="en-US" sz="1500" b="1" dirty="0">
                <a:solidFill>
                  <a:schemeClr val="accent1">
                    <a:lumMod val="50000"/>
                  </a:schemeClr>
                </a:solidFill>
                <a:latin typeface="Garamond" panose="02020404030301010803" pitchFamily="18" charset="0"/>
              </a:rPr>
              <a:t>"&gt;</a:t>
            </a:r>
            <a:r>
              <a:rPr lang="en-US" sz="1500" dirty="0">
                <a:latin typeface="Garamond" panose="02020404030301010803" pitchFamily="18" charset="0"/>
              </a:rPr>
              <a:t>Sujata Batra</a:t>
            </a:r>
            <a:r>
              <a:rPr lang="en-US" sz="1500" b="1" dirty="0">
                <a:solidFill>
                  <a:schemeClr val="accent1">
                    <a:lumMod val="50000"/>
                  </a:schemeClr>
                </a:solidFill>
                <a:latin typeface="Garamond" panose="02020404030301010803" pitchFamily="18" charset="0"/>
              </a:rPr>
              <a:t>&lt;/a&gt;</a:t>
            </a:r>
            <a:r>
              <a:rPr lang="en-US" sz="1400" dirty="0">
                <a:solidFill>
                  <a:schemeClr val="accent1">
                    <a:lumMod val="50000"/>
                  </a:schemeClr>
                </a:solidFill>
                <a:latin typeface="Garamond" panose="02020404030301010803" pitchFamily="18" charset="0"/>
              </a:rPr>
              <a:t>.</a:t>
            </a:r>
            <a:r>
              <a:rPr lang="en-US" sz="1500" b="1" dirty="0">
                <a:solidFill>
                  <a:schemeClr val="accent1">
                    <a:lumMod val="50000"/>
                  </a:schemeClr>
                </a:solidFill>
                <a:latin typeface="Garamond" panose="02020404030301010803" pitchFamily="18" charset="0"/>
              </a:rPr>
              <a:t>&lt;</a:t>
            </a:r>
            <a:r>
              <a:rPr lang="en-US" sz="1500" b="1" dirty="0" err="1">
                <a:solidFill>
                  <a:schemeClr val="accent1">
                    <a:lumMod val="50000"/>
                  </a:schemeClr>
                </a:solidFill>
                <a:latin typeface="Garamond" panose="02020404030301010803" pitchFamily="18" charset="0"/>
              </a:rPr>
              <a:t>br</a:t>
            </a:r>
            <a:r>
              <a:rPr lang="en-US" sz="1500" b="1" dirty="0">
                <a:solidFill>
                  <a:schemeClr val="accent1">
                    <a:lumMod val="50000"/>
                  </a:schemeClr>
                </a:solidFill>
                <a:latin typeface="Garamond" panose="02020404030301010803" pitchFamily="18" charset="0"/>
              </a:rPr>
              <a:t>&gt; </a:t>
            </a:r>
          </a:p>
          <a:p>
            <a:pPr algn="l">
              <a:lnSpc>
                <a:spcPct val="100000"/>
              </a:lnSpc>
              <a:spcBef>
                <a:spcPts val="0"/>
              </a:spcBef>
            </a:pPr>
            <a:r>
              <a:rPr lang="en-US" sz="1500" dirty="0">
                <a:latin typeface="Garamond" panose="02020404030301010803" pitchFamily="18" charset="0"/>
              </a:rPr>
              <a:t>Visit us at:</a:t>
            </a:r>
            <a:r>
              <a:rPr lang="en-US" sz="1500" b="1" dirty="0">
                <a:solidFill>
                  <a:schemeClr val="accent1">
                    <a:lumMod val="50000"/>
                  </a:schemeClr>
                </a:solidFill>
                <a:latin typeface="Garamond" panose="02020404030301010803" pitchFamily="18" charset="0"/>
              </a:rPr>
              <a:t>&lt;</a:t>
            </a:r>
            <a:r>
              <a:rPr lang="en-US" sz="1500" b="1" dirty="0" err="1">
                <a:solidFill>
                  <a:schemeClr val="accent1">
                    <a:lumMod val="50000"/>
                  </a:schemeClr>
                </a:solidFill>
                <a:latin typeface="Garamond" panose="02020404030301010803" pitchFamily="18" charset="0"/>
              </a:rPr>
              <a:t>br</a:t>
            </a:r>
            <a:r>
              <a:rPr lang="en-US" sz="1500" b="1" dirty="0">
                <a:solidFill>
                  <a:schemeClr val="accent1">
                    <a:lumMod val="50000"/>
                  </a:schemeClr>
                </a:solidFill>
                <a:latin typeface="Garamond" panose="02020404030301010803" pitchFamily="18" charset="0"/>
              </a:rPr>
              <a:t>&gt;</a:t>
            </a:r>
          </a:p>
          <a:p>
            <a:pPr algn="l">
              <a:lnSpc>
                <a:spcPct val="100000"/>
              </a:lnSpc>
              <a:spcBef>
                <a:spcPts val="0"/>
              </a:spcBef>
            </a:pPr>
            <a:r>
              <a:rPr lang="en-US" sz="1500" dirty="0">
                <a:latin typeface="Garamond" panose="02020404030301010803" pitchFamily="18" charset="0"/>
              </a:rPr>
              <a:t>www.SujataBatra.com</a:t>
            </a:r>
            <a:r>
              <a:rPr lang="en-US" sz="1500" b="1" dirty="0">
                <a:solidFill>
                  <a:schemeClr val="accent1">
                    <a:lumMod val="50000"/>
                  </a:schemeClr>
                </a:solidFill>
                <a:latin typeface="Garamond" panose="02020404030301010803" pitchFamily="18" charset="0"/>
              </a:rPr>
              <a:t>&lt;br&gt;</a:t>
            </a:r>
          </a:p>
          <a:p>
            <a:pPr algn="l">
              <a:lnSpc>
                <a:spcPct val="100000"/>
              </a:lnSpc>
              <a:spcBef>
                <a:spcPts val="0"/>
              </a:spcBef>
            </a:pPr>
            <a:r>
              <a:rPr lang="en-US" sz="1500" dirty="0">
                <a:latin typeface="Garamond" panose="02020404030301010803" pitchFamily="18" charset="0"/>
              </a:rPr>
              <a:t>S1, </a:t>
            </a:r>
            <a:r>
              <a:rPr lang="en-US" sz="1500" dirty="0" err="1">
                <a:latin typeface="Garamond" panose="02020404030301010803" pitchFamily="18" charset="0"/>
              </a:rPr>
              <a:t>TowerX</a:t>
            </a:r>
            <a:r>
              <a:rPr lang="en-US" sz="1500" dirty="0">
                <a:latin typeface="Garamond" panose="02020404030301010803" pitchFamily="18" charset="0"/>
              </a:rPr>
              <a:t>, Some Business Bay,</a:t>
            </a:r>
            <a:r>
              <a:rPr lang="en-US" sz="1500" b="1" dirty="0">
                <a:solidFill>
                  <a:schemeClr val="accent1">
                    <a:lumMod val="50000"/>
                  </a:schemeClr>
                </a:solidFill>
                <a:latin typeface="Garamond" panose="02020404030301010803" pitchFamily="18" charset="0"/>
              </a:rPr>
              <a:t>&lt;</a:t>
            </a:r>
            <a:r>
              <a:rPr lang="en-US" sz="1500" b="1" dirty="0" err="1">
                <a:solidFill>
                  <a:schemeClr val="accent1">
                    <a:lumMod val="50000"/>
                  </a:schemeClr>
                </a:solidFill>
                <a:latin typeface="Garamond" panose="02020404030301010803" pitchFamily="18" charset="0"/>
              </a:rPr>
              <a:t>br</a:t>
            </a:r>
            <a:r>
              <a:rPr lang="en-US" sz="1500" b="1" dirty="0">
                <a:solidFill>
                  <a:schemeClr val="accent1">
                    <a:lumMod val="50000"/>
                  </a:schemeClr>
                </a:solidFill>
                <a:latin typeface="Garamond" panose="02020404030301010803" pitchFamily="18" charset="0"/>
              </a:rPr>
              <a:t>&gt;</a:t>
            </a:r>
          </a:p>
          <a:p>
            <a:pPr algn="l">
              <a:lnSpc>
                <a:spcPct val="100000"/>
              </a:lnSpc>
              <a:spcBef>
                <a:spcPts val="0"/>
              </a:spcBef>
            </a:pPr>
            <a:r>
              <a:rPr lang="en-US" sz="1500" dirty="0">
                <a:latin typeface="Garamond" panose="02020404030301010803" pitchFamily="18" charset="0"/>
              </a:rPr>
              <a:t>Outer Ring Road, Delhi.</a:t>
            </a:r>
          </a:p>
          <a:p>
            <a:pPr algn="l">
              <a:lnSpc>
                <a:spcPct val="100000"/>
              </a:lnSpc>
              <a:spcBef>
                <a:spcPts val="0"/>
              </a:spcBef>
            </a:pPr>
            <a:r>
              <a:rPr lang="en-US" sz="1500" b="1" dirty="0">
                <a:solidFill>
                  <a:schemeClr val="accent1">
                    <a:lumMod val="50000"/>
                  </a:schemeClr>
                </a:solidFill>
                <a:latin typeface="Garamond" panose="02020404030301010803" pitchFamily="18" charset="0"/>
              </a:rPr>
              <a:t>&lt;/address&gt;</a:t>
            </a:r>
          </a:p>
          <a:p>
            <a:pPr algn="l">
              <a:lnSpc>
                <a:spcPct val="100000"/>
              </a:lnSpc>
              <a:spcBef>
                <a:spcPts val="0"/>
              </a:spcBef>
            </a:pPr>
            <a:r>
              <a:rPr lang="en-US" sz="1500" b="1" dirty="0">
                <a:solidFill>
                  <a:srgbClr val="C00000"/>
                </a:solidFill>
                <a:latin typeface="Garamond" panose="02020404030301010803" pitchFamily="18" charset="0"/>
              </a:rPr>
              <a:t>&lt;/body&gt;	</a:t>
            </a:r>
          </a:p>
          <a:p>
            <a:pPr algn="l">
              <a:lnSpc>
                <a:spcPct val="100000"/>
              </a:lnSpc>
              <a:spcBef>
                <a:spcPts val="0"/>
              </a:spcBef>
            </a:pPr>
            <a:r>
              <a:rPr lang="en-US" sz="1500" b="1" dirty="0">
                <a:solidFill>
                  <a:srgbClr val="FF0000"/>
                </a:solidFill>
                <a:latin typeface="Garamond" panose="02020404030301010803" pitchFamily="18" charset="0"/>
              </a:rPr>
              <a:t>&lt;/html&gt;</a:t>
            </a:r>
          </a:p>
        </p:txBody>
      </p:sp>
      <p:graphicFrame>
        <p:nvGraphicFramePr>
          <p:cNvPr id="6" name="Table 5"/>
          <p:cNvGraphicFramePr>
            <a:graphicFrameLocks noGrp="1"/>
          </p:cNvGraphicFramePr>
          <p:nvPr>
            <p:extLst>
              <p:ext uri="{D42A27DB-BD31-4B8C-83A1-F6EECF244321}">
                <p14:modId xmlns:p14="http://schemas.microsoft.com/office/powerpoint/2010/main" val="639127803"/>
              </p:ext>
            </p:extLst>
          </p:nvPr>
        </p:nvGraphicFramePr>
        <p:xfrm>
          <a:off x="5896014" y="2727084"/>
          <a:ext cx="5178291" cy="4041851"/>
        </p:xfrm>
        <a:graphic>
          <a:graphicData uri="http://schemas.openxmlformats.org/drawingml/2006/table">
            <a:tbl>
              <a:tblPr>
                <a:tableStyleId>{5940675A-B579-460E-94D1-54222C63F5DA}</a:tableStyleId>
              </a:tblPr>
              <a:tblGrid>
                <a:gridCol w="5178291">
                  <a:extLst>
                    <a:ext uri="{9D8B030D-6E8A-4147-A177-3AD203B41FA5}">
                      <a16:colId xmlns:a16="http://schemas.microsoft.com/office/drawing/2014/main" val="20000"/>
                    </a:ext>
                  </a:extLst>
                </a:gridCol>
              </a:tblGrid>
              <a:tr h="4041851">
                <a:tc>
                  <a:txBody>
                    <a:bodyPr/>
                    <a:lstStyle/>
                    <a:p>
                      <a:r>
                        <a:rPr lang="en-US" sz="1800" dirty="0"/>
                        <a:t>  This is a quotation taken from the Sujata Batra.</a:t>
                      </a:r>
                    </a:p>
                    <a:p>
                      <a:endParaRPr lang="en-US" sz="1800" dirty="0"/>
                    </a:p>
                    <a:p>
                      <a:r>
                        <a:rPr lang="en-US" sz="1800" b="0" i="1" kern="1200" dirty="0">
                          <a:solidFill>
                            <a:schemeClr val="tx1"/>
                          </a:solidFill>
                          <a:effectLst/>
                          <a:latin typeface="+mn-lt"/>
                          <a:ea typeface="+mn-ea"/>
                          <a:cs typeface="+mn-cs"/>
                        </a:rPr>
                        <a:t>Written by Sujata Batra.</a:t>
                      </a:r>
                      <a:br>
                        <a:rPr lang="en-US" sz="1800" b="0" i="1" kern="1200" dirty="0">
                          <a:solidFill>
                            <a:schemeClr val="tx1"/>
                          </a:solidFill>
                          <a:effectLst/>
                          <a:latin typeface="+mn-lt"/>
                          <a:ea typeface="+mn-ea"/>
                          <a:cs typeface="+mn-cs"/>
                        </a:rPr>
                      </a:br>
                      <a:r>
                        <a:rPr lang="en-US" sz="1800" b="0" i="1" kern="1200" dirty="0">
                          <a:solidFill>
                            <a:schemeClr val="tx1"/>
                          </a:solidFill>
                          <a:effectLst/>
                          <a:latin typeface="+mn-lt"/>
                          <a:ea typeface="+mn-ea"/>
                          <a:cs typeface="+mn-cs"/>
                        </a:rPr>
                        <a:t>Visit us at:</a:t>
                      </a:r>
                      <a:br>
                        <a:rPr lang="en-US" sz="1800" b="0" i="1" kern="1200" dirty="0">
                          <a:solidFill>
                            <a:schemeClr val="tx1"/>
                          </a:solidFill>
                          <a:effectLst/>
                          <a:latin typeface="+mn-lt"/>
                          <a:ea typeface="+mn-ea"/>
                          <a:cs typeface="+mn-cs"/>
                        </a:rPr>
                      </a:br>
                      <a:r>
                        <a:rPr lang="en-US" sz="1800" b="0" i="1" kern="1200" dirty="0">
                          <a:solidFill>
                            <a:schemeClr val="tx1"/>
                          </a:solidFill>
                          <a:effectLst/>
                          <a:latin typeface="+mn-lt"/>
                          <a:ea typeface="+mn-ea"/>
                          <a:cs typeface="+mn-cs"/>
                        </a:rPr>
                        <a:t>www.SujataBatra.com</a:t>
                      </a:r>
                      <a:br>
                        <a:rPr lang="en-US" sz="1800" b="0" i="1" kern="1200" dirty="0">
                          <a:solidFill>
                            <a:schemeClr val="tx1"/>
                          </a:solidFill>
                          <a:effectLst/>
                          <a:latin typeface="+mn-lt"/>
                          <a:ea typeface="+mn-ea"/>
                          <a:cs typeface="+mn-cs"/>
                        </a:rPr>
                      </a:br>
                      <a:r>
                        <a:rPr lang="en-US" sz="1800" b="0" i="1" kern="1200" dirty="0">
                          <a:solidFill>
                            <a:schemeClr val="tx1"/>
                          </a:solidFill>
                          <a:effectLst/>
                          <a:latin typeface="+mn-lt"/>
                          <a:ea typeface="+mn-ea"/>
                          <a:cs typeface="+mn-cs"/>
                        </a:rPr>
                        <a:t>S1, </a:t>
                      </a:r>
                      <a:r>
                        <a:rPr lang="en-US" sz="1800" b="0" i="1" kern="1200" dirty="0" err="1">
                          <a:solidFill>
                            <a:schemeClr val="tx1"/>
                          </a:solidFill>
                          <a:effectLst/>
                          <a:latin typeface="+mn-lt"/>
                          <a:ea typeface="+mn-ea"/>
                          <a:cs typeface="+mn-cs"/>
                        </a:rPr>
                        <a:t>TowerX</a:t>
                      </a:r>
                      <a:r>
                        <a:rPr lang="en-US" sz="1800" b="0" i="1" kern="1200" dirty="0">
                          <a:solidFill>
                            <a:schemeClr val="tx1"/>
                          </a:solidFill>
                          <a:effectLst/>
                          <a:latin typeface="+mn-lt"/>
                          <a:ea typeface="+mn-ea"/>
                          <a:cs typeface="+mn-cs"/>
                        </a:rPr>
                        <a:t>, Some Business Bay,</a:t>
                      </a:r>
                      <a:br>
                        <a:rPr lang="en-US" sz="1800" b="0" i="1" kern="1200" dirty="0">
                          <a:solidFill>
                            <a:schemeClr val="tx1"/>
                          </a:solidFill>
                          <a:effectLst/>
                          <a:latin typeface="+mn-lt"/>
                          <a:ea typeface="+mn-ea"/>
                          <a:cs typeface="+mn-cs"/>
                        </a:rPr>
                      </a:br>
                      <a:r>
                        <a:rPr lang="en-US" sz="1800" b="0" i="1" kern="1200" dirty="0">
                          <a:solidFill>
                            <a:schemeClr val="tx1"/>
                          </a:solidFill>
                          <a:effectLst/>
                          <a:latin typeface="+mn-lt"/>
                          <a:ea typeface="+mn-ea"/>
                          <a:cs typeface="+mn-cs"/>
                        </a:rPr>
                        <a:t>Outer ring road, Delhi.</a:t>
                      </a:r>
                      <a:endParaRPr lang="en-US" sz="1800" b="0" i="0" kern="1200" dirty="0">
                        <a:solidFill>
                          <a:srgbClr val="0070C0"/>
                        </a:solidFill>
                        <a:effectLst/>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7" name="Slide Number Placeholder 3">
            <a:extLst>
              <a:ext uri="{FF2B5EF4-FFF2-40B4-BE49-F238E27FC236}">
                <a16:creationId xmlns:a16="http://schemas.microsoft.com/office/drawing/2014/main" id="{16B571AE-3C11-4709-86D7-57ABCC7B2A41}"/>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25</a:t>
            </a:fld>
            <a:endParaRPr lang="en-US" altLang="en-US" sz="1400" dirty="0"/>
          </a:p>
        </p:txBody>
      </p:sp>
    </p:spTree>
    <p:extLst>
      <p:ext uri="{BB962C8B-B14F-4D97-AF65-F5344CB8AC3E}">
        <p14:creationId xmlns:p14="http://schemas.microsoft.com/office/powerpoint/2010/main" val="2087958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39419" y="365125"/>
            <a:ext cx="10515600" cy="7016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(Cont.)</a:t>
            </a:r>
          </a:p>
        </p:txBody>
      </p:sp>
      <p:sp>
        <p:nvSpPr>
          <p:cNvPr id="3" name="Content Placeholder 2"/>
          <p:cNvSpPr txBox="1">
            <a:spLocks/>
          </p:cNvSpPr>
          <p:nvPr/>
        </p:nvSpPr>
        <p:spPr>
          <a:xfrm>
            <a:off x="639419" y="1341912"/>
            <a:ext cx="10515600" cy="48350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u="sng" dirty="0">
                <a:latin typeface="Garamond" panose="02020404030301010803" pitchFamily="18" charset="0"/>
              </a:rPr>
              <a:t>Text Formatting Elements</a:t>
            </a:r>
          </a:p>
          <a:p>
            <a:endParaRPr lang="en-US" dirty="0">
              <a:latin typeface="Garamond" panose="02020404030301010803" pitchFamily="18" charset="0"/>
            </a:endParaRPr>
          </a:p>
          <a:p>
            <a:pPr algn="l"/>
            <a:endParaRPr lang="en-US" sz="2000" b="1" u="sng" dirty="0">
              <a:latin typeface="Garamond" panose="02020404030301010803" pitchFamily="18" charset="0"/>
            </a:endParaRPr>
          </a:p>
        </p:txBody>
      </p:sp>
      <p:sp>
        <p:nvSpPr>
          <p:cNvPr id="7" name="TextBox 6"/>
          <p:cNvSpPr txBox="1"/>
          <p:nvPr/>
        </p:nvSpPr>
        <p:spPr>
          <a:xfrm>
            <a:off x="3930497" y="2160460"/>
            <a:ext cx="3543300" cy="3416320"/>
          </a:xfrm>
          <a:prstGeom prst="rect">
            <a:avLst/>
          </a:prstGeom>
          <a:noFill/>
        </p:spPr>
        <p:txBody>
          <a:bodyPr wrap="square" numCol="1" rtlCol="0">
            <a:spAutoFit/>
          </a:bodyPr>
          <a:lstStyle/>
          <a:p>
            <a:r>
              <a:rPr lang="en-US" b="1" u="sng" dirty="0">
                <a:latin typeface="Garamond" panose="02020404030301010803" pitchFamily="18" charset="0"/>
              </a:rPr>
              <a:t>Logical markup</a:t>
            </a:r>
          </a:p>
          <a:p>
            <a:r>
              <a:rPr lang="en-US" dirty="0">
                <a:latin typeface="Garamond" panose="02020404030301010803" pitchFamily="18" charset="0"/>
              </a:rPr>
              <a:t>EM - Emphasized text</a:t>
            </a:r>
          </a:p>
          <a:p>
            <a:r>
              <a:rPr lang="en-US" dirty="0">
                <a:latin typeface="Garamond" panose="02020404030301010803" pitchFamily="18" charset="0"/>
              </a:rPr>
              <a:t>STRONG - Strongly emphasized</a:t>
            </a:r>
          </a:p>
          <a:p>
            <a:r>
              <a:rPr lang="en-US" dirty="0">
                <a:latin typeface="Garamond" panose="02020404030301010803" pitchFamily="18" charset="0"/>
              </a:rPr>
              <a:t>DFN - Definition of a term</a:t>
            </a:r>
          </a:p>
          <a:p>
            <a:r>
              <a:rPr lang="en-US" dirty="0">
                <a:latin typeface="Garamond" panose="02020404030301010803" pitchFamily="18" charset="0"/>
              </a:rPr>
              <a:t>CODE - Code fragment</a:t>
            </a:r>
          </a:p>
          <a:p>
            <a:r>
              <a:rPr lang="en-US" dirty="0">
                <a:latin typeface="Garamond" panose="02020404030301010803" pitchFamily="18" charset="0"/>
              </a:rPr>
              <a:t>SAMP - Sample text</a:t>
            </a:r>
          </a:p>
          <a:p>
            <a:r>
              <a:rPr lang="en-US" dirty="0">
                <a:latin typeface="Garamond" panose="02020404030301010803" pitchFamily="18" charset="0"/>
              </a:rPr>
              <a:t>KBD - Keyboard input</a:t>
            </a:r>
          </a:p>
          <a:p>
            <a:r>
              <a:rPr lang="en-US" dirty="0">
                <a:latin typeface="Garamond" panose="02020404030301010803" pitchFamily="18" charset="0"/>
              </a:rPr>
              <a:t>VAR - Variable</a:t>
            </a:r>
          </a:p>
          <a:p>
            <a:r>
              <a:rPr lang="en-US" dirty="0">
                <a:latin typeface="Garamond" panose="02020404030301010803" pitchFamily="18" charset="0"/>
              </a:rPr>
              <a:t>CITE - Short citation </a:t>
            </a:r>
            <a:br>
              <a:rPr lang="en-US" b="1" u="sng" dirty="0">
                <a:latin typeface="Garamond" panose="02020404030301010803" pitchFamily="18" charset="0"/>
              </a:rPr>
            </a:br>
            <a:r>
              <a:rPr lang="en-US" dirty="0">
                <a:latin typeface="Garamond" panose="02020404030301010803" pitchFamily="18" charset="0"/>
              </a:rPr>
              <a:t>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8" name="TextBox 7"/>
          <p:cNvSpPr txBox="1"/>
          <p:nvPr/>
        </p:nvSpPr>
        <p:spPr>
          <a:xfrm>
            <a:off x="707275" y="2160460"/>
            <a:ext cx="3543300" cy="3970318"/>
          </a:xfrm>
          <a:prstGeom prst="rect">
            <a:avLst/>
          </a:prstGeom>
          <a:noFill/>
        </p:spPr>
        <p:txBody>
          <a:bodyPr wrap="square" numCol="1" rtlCol="0">
            <a:spAutoFit/>
          </a:bodyPr>
          <a:lstStyle/>
          <a:p>
            <a:r>
              <a:rPr lang="en-US" b="1" u="sng" dirty="0">
                <a:latin typeface="Garamond" panose="02020404030301010803" pitchFamily="18" charset="0"/>
              </a:rPr>
              <a:t>Physical markup</a:t>
            </a:r>
          </a:p>
          <a:p>
            <a:r>
              <a:rPr lang="en-US" dirty="0">
                <a:latin typeface="Garamond" panose="02020404030301010803" pitchFamily="18" charset="0"/>
              </a:rPr>
              <a:t>TT - Teletype</a:t>
            </a:r>
          </a:p>
          <a:p>
            <a:r>
              <a:rPr lang="en-US" dirty="0">
                <a:latin typeface="Garamond" panose="02020404030301010803" pitchFamily="18" charset="0"/>
              </a:rPr>
              <a:t>I - Italics</a:t>
            </a:r>
          </a:p>
          <a:p>
            <a:r>
              <a:rPr lang="en-US" dirty="0">
                <a:latin typeface="Garamond" panose="02020404030301010803" pitchFamily="18" charset="0"/>
              </a:rPr>
              <a:t>B - Bold</a:t>
            </a:r>
          </a:p>
          <a:p>
            <a:r>
              <a:rPr lang="en-US" dirty="0">
                <a:latin typeface="Garamond" panose="02020404030301010803" pitchFamily="18" charset="0"/>
              </a:rPr>
              <a:t>U - Underline</a:t>
            </a:r>
          </a:p>
          <a:p>
            <a:r>
              <a:rPr lang="en-US" dirty="0">
                <a:latin typeface="Garamond" panose="02020404030301010803" pitchFamily="18" charset="0"/>
              </a:rPr>
              <a:t>STRIKE - Strikeout</a:t>
            </a:r>
          </a:p>
          <a:p>
            <a:r>
              <a:rPr lang="en-US" dirty="0">
                <a:latin typeface="Garamond" panose="02020404030301010803" pitchFamily="18" charset="0"/>
              </a:rPr>
              <a:t>BIG - Larger text</a:t>
            </a:r>
          </a:p>
          <a:p>
            <a:r>
              <a:rPr lang="en-US" dirty="0">
                <a:latin typeface="Garamond" panose="02020404030301010803" pitchFamily="18" charset="0"/>
              </a:rPr>
              <a:t>SMALL - Smaller text</a:t>
            </a:r>
          </a:p>
          <a:p>
            <a:r>
              <a:rPr lang="en-US" dirty="0">
                <a:latin typeface="Garamond" panose="02020404030301010803" pitchFamily="18" charset="0"/>
              </a:rPr>
              <a:t>SUB - Subscript</a:t>
            </a:r>
          </a:p>
          <a:p>
            <a:r>
              <a:rPr lang="en-US" dirty="0">
                <a:latin typeface="Garamond" panose="02020404030301010803" pitchFamily="18" charset="0"/>
              </a:rPr>
              <a:t>SUP - Superscript </a:t>
            </a:r>
          </a:p>
          <a:p>
            <a:br>
              <a:rPr lang="en-US" b="1" u="sng" dirty="0">
                <a:latin typeface="Garamond" panose="02020404030301010803" pitchFamily="18" charset="0"/>
              </a:rPr>
            </a:br>
            <a:r>
              <a:rPr lang="en-US" dirty="0">
                <a:latin typeface="Garamond" panose="02020404030301010803" pitchFamily="18" charset="0"/>
              </a:rPr>
              <a:t>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9" name="TextBox 8"/>
          <p:cNvSpPr txBox="1"/>
          <p:nvPr/>
        </p:nvSpPr>
        <p:spPr>
          <a:xfrm>
            <a:off x="7611719" y="2161511"/>
            <a:ext cx="3543300" cy="3693319"/>
          </a:xfrm>
          <a:prstGeom prst="rect">
            <a:avLst/>
          </a:prstGeom>
          <a:noFill/>
        </p:spPr>
        <p:txBody>
          <a:bodyPr wrap="square" numCol="1" rtlCol="0">
            <a:spAutoFit/>
          </a:bodyPr>
          <a:lstStyle/>
          <a:p>
            <a:r>
              <a:rPr lang="en-US" b="1" u="sng" dirty="0">
                <a:latin typeface="Garamond" panose="02020404030301010803" pitchFamily="18" charset="0"/>
              </a:rPr>
              <a:t>Special markup</a:t>
            </a:r>
          </a:p>
          <a:p>
            <a:r>
              <a:rPr lang="en-US" dirty="0">
                <a:latin typeface="Garamond" panose="02020404030301010803" pitchFamily="18" charset="0"/>
              </a:rPr>
              <a:t>A - Anchor</a:t>
            </a:r>
          </a:p>
          <a:p>
            <a:r>
              <a:rPr lang="en-US" dirty="0">
                <a:latin typeface="Garamond" panose="02020404030301010803" pitchFamily="18" charset="0"/>
              </a:rPr>
              <a:t>IMG - Image</a:t>
            </a:r>
          </a:p>
          <a:p>
            <a:r>
              <a:rPr lang="en-US" dirty="0">
                <a:latin typeface="Garamond" panose="02020404030301010803" pitchFamily="18" charset="0"/>
              </a:rPr>
              <a:t>BASEFONT - Default font size</a:t>
            </a:r>
          </a:p>
          <a:p>
            <a:r>
              <a:rPr lang="en-US" dirty="0">
                <a:latin typeface="Garamond" panose="02020404030301010803" pitchFamily="18" charset="0"/>
              </a:rPr>
              <a:t>APPLET - Java applet</a:t>
            </a:r>
          </a:p>
          <a:p>
            <a:r>
              <a:rPr lang="en-US" dirty="0">
                <a:latin typeface="Garamond" panose="02020404030301010803" pitchFamily="18" charset="0"/>
              </a:rPr>
              <a:t>PARAM - Parameters for Java applet</a:t>
            </a:r>
          </a:p>
          <a:p>
            <a:r>
              <a:rPr lang="en-US" dirty="0">
                <a:latin typeface="Garamond" panose="02020404030301010803" pitchFamily="18" charset="0"/>
              </a:rPr>
              <a:t>FONT - Font modification</a:t>
            </a:r>
          </a:p>
          <a:p>
            <a:r>
              <a:rPr lang="en-US" dirty="0">
                <a:latin typeface="Garamond" panose="02020404030301010803" pitchFamily="18" charset="0"/>
              </a:rPr>
              <a:t>BR - Line break</a:t>
            </a:r>
          </a:p>
          <a:p>
            <a:r>
              <a:rPr lang="en-US" dirty="0">
                <a:latin typeface="Garamond" panose="02020404030301010803" pitchFamily="18" charset="0"/>
              </a:rPr>
              <a:t>MAP - Client-side </a:t>
            </a:r>
            <a:r>
              <a:rPr lang="en-US" dirty="0" err="1">
                <a:latin typeface="Garamond" panose="02020404030301010803" pitchFamily="18" charset="0"/>
              </a:rPr>
              <a:t>imagemap</a:t>
            </a:r>
            <a:endParaRPr lang="en-US" dirty="0">
              <a:latin typeface="Garamond" panose="02020404030301010803" pitchFamily="18" charset="0"/>
            </a:endParaRPr>
          </a:p>
          <a:p>
            <a:r>
              <a:rPr lang="en-US" dirty="0">
                <a:latin typeface="Garamond" panose="02020404030301010803" pitchFamily="18" charset="0"/>
              </a:rPr>
              <a:t>AREA - </a:t>
            </a:r>
            <a:r>
              <a:rPr lang="en-US" dirty="0" err="1">
                <a:latin typeface="Garamond" panose="02020404030301010803" pitchFamily="18" charset="0"/>
              </a:rPr>
              <a:t>Hotzone</a:t>
            </a:r>
            <a:r>
              <a:rPr lang="en-US" dirty="0">
                <a:latin typeface="Garamond" panose="02020404030301010803" pitchFamily="18" charset="0"/>
              </a:rPr>
              <a:t> in </a:t>
            </a:r>
            <a:r>
              <a:rPr lang="en-US" dirty="0" err="1">
                <a:latin typeface="Garamond" panose="02020404030301010803" pitchFamily="18" charset="0"/>
              </a:rPr>
              <a:t>imagemap</a:t>
            </a:r>
            <a:r>
              <a:rPr lang="en-US" dirty="0">
                <a:latin typeface="Garamond" panose="02020404030301010803" pitchFamily="18" charset="0"/>
              </a:rPr>
              <a:t> </a:t>
            </a:r>
            <a:br>
              <a:rPr lang="en-US" b="1" u="sng" dirty="0">
                <a:latin typeface="Garamond" panose="02020404030301010803" pitchFamily="18" charset="0"/>
              </a:rPr>
            </a:br>
            <a:r>
              <a:rPr lang="en-US" dirty="0">
                <a:latin typeface="Garamond" panose="02020404030301010803" pitchFamily="18" charset="0"/>
              </a:rPr>
              <a:t>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10" name="Slide Number Placeholder 3">
            <a:extLst>
              <a:ext uri="{FF2B5EF4-FFF2-40B4-BE49-F238E27FC236}">
                <a16:creationId xmlns:a16="http://schemas.microsoft.com/office/drawing/2014/main" id="{01123683-0114-4188-A992-1B57877762AA}"/>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26</a:t>
            </a:fld>
            <a:endParaRPr lang="en-US" altLang="en-US" sz="1400" dirty="0"/>
          </a:p>
        </p:txBody>
      </p:sp>
    </p:spTree>
    <p:extLst>
      <p:ext uri="{BB962C8B-B14F-4D97-AF65-F5344CB8AC3E}">
        <p14:creationId xmlns:p14="http://schemas.microsoft.com/office/powerpoint/2010/main" val="1205485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7016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(Cont.)</a:t>
            </a:r>
          </a:p>
        </p:txBody>
      </p:sp>
      <p:sp>
        <p:nvSpPr>
          <p:cNvPr id="3" name="Content Placeholder 2"/>
          <p:cNvSpPr txBox="1">
            <a:spLocks/>
          </p:cNvSpPr>
          <p:nvPr/>
        </p:nvSpPr>
        <p:spPr>
          <a:xfrm>
            <a:off x="679176" y="1296192"/>
            <a:ext cx="10515600" cy="48350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u="sng" dirty="0">
                <a:latin typeface="Garamond" panose="02020404030301010803" pitchFamily="18" charset="0"/>
              </a:rPr>
              <a:t>Text Formatting Elements (Physical Markup)</a:t>
            </a:r>
          </a:p>
          <a:p>
            <a:pPr>
              <a:spcBef>
                <a:spcPts val="0"/>
              </a:spcBef>
            </a:pPr>
            <a:r>
              <a:rPr lang="en-US" dirty="0"/>
              <a:t>	</a:t>
            </a:r>
          </a:p>
          <a:p>
            <a:pPr algn="l">
              <a:spcBef>
                <a:spcPts val="0"/>
              </a:spcBef>
            </a:pPr>
            <a:r>
              <a:rPr lang="en-US" b="1" dirty="0">
                <a:latin typeface="Garamond" panose="02020404030301010803" pitchFamily="18" charset="0"/>
              </a:rPr>
              <a:t>                               Tag 	  	                             Description</a:t>
            </a:r>
          </a:p>
          <a:p>
            <a:pPr>
              <a:lnSpc>
                <a:spcPct val="50000"/>
              </a:lnSpc>
              <a:spcBef>
                <a:spcPts val="0"/>
              </a:spcBef>
            </a:pPr>
            <a:endParaRPr lang="en-US" b="1" dirty="0">
              <a:latin typeface="Garamond" panose="02020404030301010803" pitchFamily="18" charset="0"/>
            </a:endParaRPr>
          </a:p>
          <a:p>
            <a:pPr>
              <a:lnSpc>
                <a:spcPct val="50000"/>
              </a:lnSpc>
              <a:spcBef>
                <a:spcPts val="600"/>
              </a:spcBef>
              <a:spcAft>
                <a:spcPts val="600"/>
              </a:spcAft>
            </a:pPr>
            <a:endParaRPr lang="en-US" sz="400" b="1" dirty="0">
              <a:solidFill>
                <a:schemeClr val="accent1">
                  <a:lumMod val="50000"/>
                </a:schemeClr>
              </a:solidFill>
              <a:latin typeface="Garamond" panose="02020404030301010803" pitchFamily="18" charset="0"/>
            </a:endParaRPr>
          </a:p>
          <a:p>
            <a:pPr algn="l">
              <a:lnSpc>
                <a:spcPct val="50000"/>
              </a:lnSpc>
              <a:spcBef>
                <a:spcPts val="600"/>
              </a:spcBef>
              <a:spcAft>
                <a:spcPts val="600"/>
              </a:spcAft>
            </a:pPr>
            <a:r>
              <a:rPr lang="en-US" b="1" dirty="0">
                <a:solidFill>
                  <a:schemeClr val="accent1">
                    <a:lumMod val="50000"/>
                  </a:schemeClr>
                </a:solidFill>
                <a:latin typeface="Garamond" panose="02020404030301010803" pitchFamily="18" charset="0"/>
              </a:rPr>
              <a:t>		&lt;b&gt;….&lt;/b&gt;  		</a:t>
            </a:r>
            <a:r>
              <a:rPr lang="en-US" b="1" dirty="0">
                <a:latin typeface="Garamond" panose="02020404030301010803" pitchFamily="18" charset="0"/>
              </a:rPr>
              <a:t>-    </a:t>
            </a:r>
            <a:r>
              <a:rPr lang="en-US" dirty="0">
                <a:latin typeface="Garamond" panose="02020404030301010803" pitchFamily="18" charset="0"/>
              </a:rPr>
              <a:t>bold.</a:t>
            </a:r>
            <a:r>
              <a:rPr lang="en-US" b="1" dirty="0">
                <a:solidFill>
                  <a:schemeClr val="accent1">
                    <a:lumMod val="50000"/>
                  </a:schemeClr>
                </a:solidFill>
                <a:latin typeface="Garamond" panose="02020404030301010803" pitchFamily="18" charset="0"/>
              </a:rPr>
              <a:t>	</a:t>
            </a:r>
          </a:p>
          <a:p>
            <a:pPr algn="l">
              <a:lnSpc>
                <a:spcPct val="50000"/>
              </a:lnSpc>
              <a:spcBef>
                <a:spcPts val="600"/>
              </a:spcBef>
              <a:spcAft>
                <a:spcPts val="600"/>
              </a:spcAft>
            </a:pPr>
            <a:r>
              <a:rPr lang="en-US" b="1" dirty="0">
                <a:solidFill>
                  <a:schemeClr val="accent1">
                    <a:lumMod val="50000"/>
                  </a:schemeClr>
                </a:solidFill>
                <a:latin typeface="Garamond" panose="02020404030301010803" pitchFamily="18" charset="0"/>
              </a:rPr>
              <a:t>		&lt;</a:t>
            </a:r>
            <a:r>
              <a:rPr lang="en-US" b="1" dirty="0" err="1">
                <a:solidFill>
                  <a:schemeClr val="accent1">
                    <a:lumMod val="50000"/>
                  </a:schemeClr>
                </a:solidFill>
                <a:latin typeface="Garamond" panose="02020404030301010803" pitchFamily="18" charset="0"/>
              </a:rPr>
              <a:t>i</a:t>
            </a:r>
            <a:r>
              <a:rPr lang="en-US" b="1" dirty="0">
                <a:solidFill>
                  <a:schemeClr val="accent1">
                    <a:lumMod val="50000"/>
                  </a:schemeClr>
                </a:solidFill>
                <a:latin typeface="Garamond" panose="02020404030301010803" pitchFamily="18" charset="0"/>
              </a:rPr>
              <a:t>&gt;……&lt;/</a:t>
            </a:r>
            <a:r>
              <a:rPr lang="en-US" b="1" dirty="0" err="1">
                <a:solidFill>
                  <a:schemeClr val="accent1">
                    <a:lumMod val="50000"/>
                  </a:schemeClr>
                </a:solidFill>
                <a:latin typeface="Garamond" panose="02020404030301010803" pitchFamily="18" charset="0"/>
              </a:rPr>
              <a:t>i</a:t>
            </a:r>
            <a:r>
              <a:rPr lang="en-US" b="1" dirty="0">
                <a:solidFill>
                  <a:schemeClr val="accent1">
                    <a:lumMod val="50000"/>
                  </a:schemeClr>
                </a:solidFill>
                <a:latin typeface="Garamond" panose="02020404030301010803" pitchFamily="18" charset="0"/>
              </a:rPr>
              <a:t>&gt; 	           	</a:t>
            </a:r>
            <a:r>
              <a:rPr lang="en-US" b="1" dirty="0">
                <a:latin typeface="Garamond" panose="02020404030301010803" pitchFamily="18" charset="0"/>
              </a:rPr>
              <a:t>-    </a:t>
            </a:r>
            <a:r>
              <a:rPr lang="en-US" dirty="0">
                <a:latin typeface="Garamond" panose="02020404030301010803" pitchFamily="18" charset="0"/>
              </a:rPr>
              <a:t>italic.</a:t>
            </a:r>
          </a:p>
          <a:p>
            <a:pPr algn="l">
              <a:lnSpc>
                <a:spcPct val="50000"/>
              </a:lnSpc>
              <a:spcBef>
                <a:spcPts val="600"/>
              </a:spcBef>
              <a:spcAft>
                <a:spcPts val="600"/>
              </a:spcAft>
            </a:pPr>
            <a:r>
              <a:rPr lang="en-US" b="1" dirty="0">
                <a:solidFill>
                  <a:schemeClr val="accent1">
                    <a:lumMod val="50000"/>
                  </a:schemeClr>
                </a:solidFill>
                <a:latin typeface="Garamond" panose="02020404030301010803" pitchFamily="18" charset="0"/>
              </a:rPr>
              <a:t>		&lt;u&gt;….&lt;/u&gt;	 	           </a:t>
            </a:r>
            <a:r>
              <a:rPr lang="en-US" b="1" dirty="0">
                <a:latin typeface="Garamond" panose="02020404030301010803" pitchFamily="18" charset="0"/>
              </a:rPr>
              <a:t>	-    </a:t>
            </a:r>
            <a:r>
              <a:rPr lang="en-US" dirty="0">
                <a:latin typeface="Garamond" panose="02020404030301010803" pitchFamily="18" charset="0"/>
              </a:rPr>
              <a:t>underline.</a:t>
            </a:r>
            <a:endParaRPr lang="en-US" dirty="0">
              <a:solidFill>
                <a:schemeClr val="accent1">
                  <a:lumMod val="50000"/>
                </a:schemeClr>
              </a:solidFill>
              <a:latin typeface="Garamond" panose="02020404030301010803" pitchFamily="18" charset="0"/>
            </a:endParaRPr>
          </a:p>
          <a:p>
            <a:pPr algn="l">
              <a:lnSpc>
                <a:spcPct val="50000"/>
              </a:lnSpc>
              <a:spcBef>
                <a:spcPts val="600"/>
              </a:spcBef>
              <a:spcAft>
                <a:spcPts val="600"/>
              </a:spcAft>
            </a:pPr>
            <a:r>
              <a:rPr lang="en-US" b="1" dirty="0">
                <a:solidFill>
                  <a:schemeClr val="accent1">
                    <a:lumMod val="50000"/>
                  </a:schemeClr>
                </a:solidFill>
                <a:latin typeface="Garamond" panose="02020404030301010803" pitchFamily="18" charset="0"/>
              </a:rPr>
              <a:t>		&lt;strike&gt;…&lt;/strike&gt; 	</a:t>
            </a:r>
            <a:r>
              <a:rPr lang="en-US" b="1" dirty="0">
                <a:latin typeface="Garamond" panose="02020404030301010803" pitchFamily="18" charset="0"/>
              </a:rPr>
              <a:t>-    </a:t>
            </a:r>
            <a:r>
              <a:rPr lang="en-US" dirty="0">
                <a:latin typeface="Garamond" panose="02020404030301010803" pitchFamily="18" charset="0"/>
              </a:rPr>
              <a:t>strikethrough.</a:t>
            </a:r>
          </a:p>
          <a:p>
            <a:pPr algn="l">
              <a:lnSpc>
                <a:spcPct val="50000"/>
              </a:lnSpc>
              <a:spcBef>
                <a:spcPts val="600"/>
              </a:spcBef>
              <a:spcAft>
                <a:spcPts val="600"/>
              </a:spcAft>
            </a:pPr>
            <a:r>
              <a:rPr lang="en-US" b="1" dirty="0">
                <a:solidFill>
                  <a:schemeClr val="accent1">
                    <a:lumMod val="50000"/>
                  </a:schemeClr>
                </a:solidFill>
                <a:latin typeface="Garamond" panose="02020404030301010803" pitchFamily="18" charset="0"/>
              </a:rPr>
              <a:t>		&lt;sub&gt;….&lt;/sub&gt;	     	</a:t>
            </a:r>
            <a:r>
              <a:rPr lang="en-US" b="1" dirty="0">
                <a:latin typeface="Garamond" panose="02020404030301010803" pitchFamily="18" charset="0"/>
              </a:rPr>
              <a:t>-    </a:t>
            </a:r>
            <a:r>
              <a:rPr lang="en-US" dirty="0">
                <a:latin typeface="Garamond" panose="02020404030301010803" pitchFamily="18" charset="0"/>
              </a:rPr>
              <a:t>subscript.</a:t>
            </a:r>
          </a:p>
          <a:p>
            <a:pPr algn="l">
              <a:lnSpc>
                <a:spcPct val="50000"/>
              </a:lnSpc>
              <a:spcBef>
                <a:spcPts val="600"/>
              </a:spcBef>
              <a:spcAft>
                <a:spcPts val="600"/>
              </a:spcAft>
            </a:pPr>
            <a:r>
              <a:rPr lang="en-US" b="1" dirty="0">
                <a:solidFill>
                  <a:schemeClr val="accent1">
                    <a:lumMod val="50000"/>
                  </a:schemeClr>
                </a:solidFill>
                <a:latin typeface="Garamond" panose="02020404030301010803" pitchFamily="18" charset="0"/>
              </a:rPr>
              <a:t>		&lt;sup&gt;….&lt;/sup&gt;		</a:t>
            </a:r>
            <a:r>
              <a:rPr lang="en-US" b="1" dirty="0">
                <a:latin typeface="Garamond" panose="02020404030301010803" pitchFamily="18" charset="0"/>
              </a:rPr>
              <a:t>-    </a:t>
            </a:r>
            <a:r>
              <a:rPr lang="en-US" dirty="0">
                <a:latin typeface="Garamond" panose="02020404030301010803" pitchFamily="18" charset="0"/>
              </a:rPr>
              <a:t>superscript.</a:t>
            </a:r>
          </a:p>
          <a:p>
            <a:pPr algn="l">
              <a:lnSpc>
                <a:spcPct val="50000"/>
              </a:lnSpc>
              <a:spcBef>
                <a:spcPts val="600"/>
              </a:spcBef>
              <a:spcAft>
                <a:spcPts val="600"/>
              </a:spcAft>
            </a:pPr>
            <a:r>
              <a:rPr lang="en-US" b="1" dirty="0">
                <a:solidFill>
                  <a:schemeClr val="accent1">
                    <a:lumMod val="50000"/>
                  </a:schemeClr>
                </a:solidFill>
                <a:latin typeface="Garamond" panose="02020404030301010803" pitchFamily="18" charset="0"/>
              </a:rPr>
              <a:t>		&lt;big&gt;….&lt;/big&gt;		</a:t>
            </a:r>
            <a:r>
              <a:rPr lang="en-US" b="1" dirty="0">
                <a:latin typeface="Garamond" panose="02020404030301010803" pitchFamily="18" charset="0"/>
              </a:rPr>
              <a:t>-    </a:t>
            </a:r>
            <a:r>
              <a:rPr lang="en-US" dirty="0">
                <a:latin typeface="Garamond" panose="02020404030301010803" pitchFamily="18" charset="0"/>
              </a:rPr>
              <a:t>bigger font (one font size bigger).</a:t>
            </a:r>
          </a:p>
          <a:p>
            <a:pPr algn="l">
              <a:lnSpc>
                <a:spcPct val="50000"/>
              </a:lnSpc>
              <a:spcBef>
                <a:spcPts val="600"/>
              </a:spcBef>
              <a:spcAft>
                <a:spcPts val="600"/>
              </a:spcAft>
            </a:pPr>
            <a:r>
              <a:rPr lang="en-US" b="1" dirty="0">
                <a:solidFill>
                  <a:schemeClr val="accent1">
                    <a:lumMod val="50000"/>
                  </a:schemeClr>
                </a:solidFill>
                <a:latin typeface="Garamond" panose="02020404030301010803" pitchFamily="18" charset="0"/>
              </a:rPr>
              <a:t>		&lt;small&gt;….&lt;/small&gt;	</a:t>
            </a:r>
            <a:r>
              <a:rPr lang="en-US" b="1" dirty="0">
                <a:latin typeface="Garamond" panose="02020404030301010803" pitchFamily="18" charset="0"/>
              </a:rPr>
              <a:t>-    </a:t>
            </a:r>
            <a:r>
              <a:rPr lang="en-US" dirty="0">
                <a:latin typeface="Garamond" panose="02020404030301010803" pitchFamily="18" charset="0"/>
              </a:rPr>
              <a:t>small font (one font size smaller).</a:t>
            </a:r>
          </a:p>
          <a:p>
            <a:pPr algn="l">
              <a:lnSpc>
                <a:spcPct val="50000"/>
              </a:lnSpc>
              <a:spcBef>
                <a:spcPts val="600"/>
              </a:spcBef>
              <a:spcAft>
                <a:spcPts val="600"/>
              </a:spcAft>
            </a:pPr>
            <a:r>
              <a:rPr lang="en-US" b="1" dirty="0">
                <a:solidFill>
                  <a:schemeClr val="accent1">
                    <a:lumMod val="50000"/>
                  </a:schemeClr>
                </a:solidFill>
                <a:latin typeface="Garamond" panose="02020404030301010803" pitchFamily="18" charset="0"/>
              </a:rPr>
              <a:t>		&lt;</a:t>
            </a:r>
            <a:r>
              <a:rPr lang="en-US" b="1" dirty="0" err="1">
                <a:solidFill>
                  <a:schemeClr val="accent1">
                    <a:lumMod val="50000"/>
                  </a:schemeClr>
                </a:solidFill>
                <a:latin typeface="Garamond" panose="02020404030301010803" pitchFamily="18" charset="0"/>
              </a:rPr>
              <a:t>tt</a:t>
            </a:r>
            <a:r>
              <a:rPr lang="en-US" b="1" dirty="0">
                <a:solidFill>
                  <a:schemeClr val="accent1">
                    <a:lumMod val="50000"/>
                  </a:schemeClr>
                </a:solidFill>
                <a:latin typeface="Garamond" panose="02020404030301010803" pitchFamily="18" charset="0"/>
              </a:rPr>
              <a:t>&gt;….&lt;/</a:t>
            </a:r>
            <a:r>
              <a:rPr lang="en-US" b="1" dirty="0" err="1">
                <a:solidFill>
                  <a:schemeClr val="accent1">
                    <a:lumMod val="50000"/>
                  </a:schemeClr>
                </a:solidFill>
                <a:latin typeface="Garamond" panose="02020404030301010803" pitchFamily="18" charset="0"/>
              </a:rPr>
              <a:t>tt</a:t>
            </a:r>
            <a:r>
              <a:rPr lang="en-US" b="1" dirty="0">
                <a:solidFill>
                  <a:schemeClr val="accent1">
                    <a:lumMod val="50000"/>
                  </a:schemeClr>
                </a:solidFill>
                <a:latin typeface="Garamond" panose="02020404030301010803" pitchFamily="18" charset="0"/>
              </a:rPr>
              <a:t>&gt;	           		</a:t>
            </a:r>
            <a:r>
              <a:rPr lang="en-US" b="1" dirty="0">
                <a:latin typeface="Garamond" panose="02020404030301010803" pitchFamily="18" charset="0"/>
              </a:rPr>
              <a:t>-    </a:t>
            </a:r>
            <a:r>
              <a:rPr lang="en-US" dirty="0">
                <a:latin typeface="Garamond" panose="02020404030301010803" pitchFamily="18" charset="0"/>
              </a:rPr>
              <a:t>typewriter (</a:t>
            </a:r>
            <a:r>
              <a:rPr lang="en-US" dirty="0" err="1">
                <a:latin typeface="Garamond" panose="02020404030301010803" pitchFamily="18" charset="0"/>
              </a:rPr>
              <a:t>monospaced</a:t>
            </a:r>
            <a:r>
              <a:rPr lang="en-US" dirty="0">
                <a:latin typeface="Garamond" panose="02020404030301010803" pitchFamily="18" charset="0"/>
              </a:rPr>
              <a:t>).</a:t>
            </a:r>
          </a:p>
          <a:p>
            <a:pPr algn="l">
              <a:lnSpc>
                <a:spcPct val="50000"/>
              </a:lnSpc>
              <a:spcBef>
                <a:spcPts val="600"/>
              </a:spcBef>
            </a:pPr>
            <a:endParaRPr lang="en-US" b="1" dirty="0">
              <a:latin typeface="Garamond" panose="02020404030301010803" pitchFamily="18" charset="0"/>
            </a:endParaRPr>
          </a:p>
          <a:p>
            <a:endParaRPr lang="en-US" dirty="0">
              <a:latin typeface="Garamond" panose="02020404030301010803" pitchFamily="18" charset="0"/>
            </a:endParaRPr>
          </a:p>
          <a:p>
            <a:pPr algn="l"/>
            <a:endParaRPr lang="en-US" sz="2000" b="1" u="sng"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70A94147-A25A-4639-BDD9-B0C57B7B3CA8}"/>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27</a:t>
            </a:fld>
            <a:endParaRPr lang="en-US" altLang="en-US" sz="1400" dirty="0"/>
          </a:p>
        </p:txBody>
      </p:sp>
    </p:spTree>
    <p:extLst>
      <p:ext uri="{BB962C8B-B14F-4D97-AF65-F5344CB8AC3E}">
        <p14:creationId xmlns:p14="http://schemas.microsoft.com/office/powerpoint/2010/main" val="1276628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7016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(Cont.)</a:t>
            </a:r>
          </a:p>
        </p:txBody>
      </p:sp>
      <p:sp>
        <p:nvSpPr>
          <p:cNvPr id="3" name="Content Placeholder 2"/>
          <p:cNvSpPr txBox="1">
            <a:spLocks/>
          </p:cNvSpPr>
          <p:nvPr/>
        </p:nvSpPr>
        <p:spPr>
          <a:xfrm>
            <a:off x="838200" y="1341912"/>
            <a:ext cx="10515600" cy="48350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u="sng" dirty="0">
                <a:latin typeface="Garamond" panose="02020404030301010803" pitchFamily="18" charset="0"/>
              </a:rPr>
              <a:t>Text Formatting Elements (Physical Markup)</a:t>
            </a:r>
          </a:p>
          <a:p>
            <a:endParaRPr lang="en-US" b="1" u="sng" dirty="0">
              <a:latin typeface="Garamond" panose="02020404030301010803" pitchFamily="18" charset="0"/>
            </a:endParaRPr>
          </a:p>
          <a:p>
            <a:endParaRPr lang="en-US" dirty="0">
              <a:latin typeface="Garamond" panose="02020404030301010803" pitchFamily="18" charset="0"/>
            </a:endParaRPr>
          </a:p>
          <a:p>
            <a:pPr algn="l"/>
            <a:endParaRPr lang="en-US" sz="2000" b="1" u="sng" dirty="0">
              <a:latin typeface="Garamond" panose="02020404030301010803" pitchFamily="18" charset="0"/>
            </a:endParaRPr>
          </a:p>
        </p:txBody>
      </p:sp>
      <p:graphicFrame>
        <p:nvGraphicFramePr>
          <p:cNvPr id="10" name="Table 9"/>
          <p:cNvGraphicFramePr>
            <a:graphicFrameLocks noGrp="1"/>
          </p:cNvGraphicFramePr>
          <p:nvPr/>
        </p:nvGraphicFramePr>
        <p:xfrm>
          <a:off x="876835" y="2242764"/>
          <a:ext cx="5143955" cy="4027408"/>
        </p:xfrm>
        <a:graphic>
          <a:graphicData uri="http://schemas.openxmlformats.org/drawingml/2006/table">
            <a:tbl>
              <a:tblPr>
                <a:tableStyleId>{5940675A-B579-460E-94D1-54222C63F5DA}</a:tableStyleId>
              </a:tblPr>
              <a:tblGrid>
                <a:gridCol w="5143955">
                  <a:extLst>
                    <a:ext uri="{9D8B030D-6E8A-4147-A177-3AD203B41FA5}">
                      <a16:colId xmlns:a16="http://schemas.microsoft.com/office/drawing/2014/main" val="20000"/>
                    </a:ext>
                  </a:extLst>
                </a:gridCol>
              </a:tblGrid>
              <a:tr h="4027408">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1" name="Content Placeholder 2"/>
          <p:cNvSpPr txBox="1">
            <a:spLocks/>
          </p:cNvSpPr>
          <p:nvPr/>
        </p:nvSpPr>
        <p:spPr>
          <a:xfrm>
            <a:off x="838200" y="2343614"/>
            <a:ext cx="5241966" cy="39265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500" b="1" dirty="0">
                <a:solidFill>
                  <a:srgbClr val="FF0000"/>
                </a:solidFill>
                <a:latin typeface="Garamond" panose="02020404030301010803" pitchFamily="18" charset="0"/>
              </a:rPr>
              <a:t>&lt;html&gt;</a:t>
            </a:r>
          </a:p>
          <a:p>
            <a:pPr algn="l">
              <a:lnSpc>
                <a:spcPct val="100000"/>
              </a:lnSpc>
              <a:spcBef>
                <a:spcPts val="0"/>
              </a:spcBef>
            </a:pPr>
            <a:r>
              <a:rPr lang="en-US" sz="1500" b="1" dirty="0">
                <a:solidFill>
                  <a:srgbClr val="C00000"/>
                </a:solidFill>
                <a:latin typeface="Garamond" panose="02020404030301010803" pitchFamily="18" charset="0"/>
              </a:rPr>
              <a:t>&lt;body&gt;</a:t>
            </a:r>
            <a:endParaRPr lang="en-US" sz="100" b="1" dirty="0">
              <a:solidFill>
                <a:srgbClr val="C00000"/>
              </a:solidFill>
              <a:latin typeface="Garamond" panose="02020404030301010803" pitchFamily="18" charset="0"/>
            </a:endParaRPr>
          </a:p>
          <a:p>
            <a:pPr algn="l">
              <a:lnSpc>
                <a:spcPct val="100000"/>
              </a:lnSpc>
              <a:spcBef>
                <a:spcPts val="0"/>
              </a:spcBef>
            </a:pPr>
            <a:endParaRPr lang="en-US" sz="100" b="1" dirty="0">
              <a:solidFill>
                <a:srgbClr val="C00000"/>
              </a:solidFill>
              <a:latin typeface="Garamond" panose="02020404030301010803" pitchFamily="18" charset="0"/>
            </a:endParaRPr>
          </a:p>
          <a:p>
            <a:pPr algn="l">
              <a:lnSpc>
                <a:spcPct val="150000"/>
              </a:lnSpc>
              <a:spcBef>
                <a:spcPts val="0"/>
              </a:spcBef>
            </a:pPr>
            <a:r>
              <a:rPr lang="en-US" sz="1500" b="1" dirty="0">
                <a:solidFill>
                  <a:schemeClr val="accent1">
                    <a:lumMod val="50000"/>
                  </a:schemeClr>
                </a:solidFill>
                <a:latin typeface="Garamond" panose="02020404030301010803" pitchFamily="18" charset="0"/>
              </a:rPr>
              <a:t>&lt;b&gt; </a:t>
            </a:r>
            <a:r>
              <a:rPr lang="en-US" sz="1500" dirty="0">
                <a:latin typeface="Garamond" panose="02020404030301010803" pitchFamily="18" charset="0"/>
              </a:rPr>
              <a:t>Sujata Training. </a:t>
            </a:r>
            <a:r>
              <a:rPr lang="en-US" sz="1500" b="1" dirty="0">
                <a:solidFill>
                  <a:schemeClr val="accent1">
                    <a:lumMod val="50000"/>
                  </a:schemeClr>
                </a:solidFill>
                <a:latin typeface="Garamond" panose="02020404030301010803" pitchFamily="18" charset="0"/>
              </a:rPr>
              <a:t>&lt;/b&gt; &lt;</a:t>
            </a:r>
            <a:r>
              <a:rPr lang="en-US" sz="1500" b="1" dirty="0" err="1">
                <a:solidFill>
                  <a:schemeClr val="accent1">
                    <a:lumMod val="50000"/>
                  </a:schemeClr>
                </a:solidFill>
                <a:latin typeface="Garamond" panose="02020404030301010803" pitchFamily="18" charset="0"/>
              </a:rPr>
              <a:t>br</a:t>
            </a:r>
            <a:r>
              <a:rPr lang="en-US" sz="1500" b="1" dirty="0">
                <a:solidFill>
                  <a:schemeClr val="accent1">
                    <a:lumMod val="50000"/>
                  </a:schemeClr>
                </a:solidFill>
                <a:latin typeface="Garamond" panose="02020404030301010803" pitchFamily="18" charset="0"/>
              </a:rPr>
              <a:t>&gt;</a:t>
            </a:r>
          </a:p>
          <a:p>
            <a:pPr algn="l">
              <a:lnSpc>
                <a:spcPct val="150000"/>
              </a:lnSpc>
              <a:spcBef>
                <a:spcPts val="0"/>
              </a:spcBef>
            </a:pPr>
            <a:r>
              <a:rPr lang="en-US" sz="1500" b="1" dirty="0">
                <a:solidFill>
                  <a:schemeClr val="accent1">
                    <a:lumMod val="50000"/>
                  </a:schemeClr>
                </a:solidFill>
                <a:latin typeface="Garamond" panose="02020404030301010803" pitchFamily="18" charset="0"/>
              </a:rPr>
              <a:t>&lt;i&gt;</a:t>
            </a:r>
            <a:r>
              <a:rPr lang="en-US" sz="1500" dirty="0">
                <a:solidFill>
                  <a:schemeClr val="accent1">
                    <a:lumMod val="50000"/>
                  </a:schemeClr>
                </a:solidFill>
                <a:latin typeface="Garamond" panose="02020404030301010803" pitchFamily="18" charset="0"/>
              </a:rPr>
              <a:t> </a:t>
            </a:r>
            <a:r>
              <a:rPr lang="en-US" sz="1500" dirty="0">
                <a:latin typeface="Garamond" panose="02020404030301010803" pitchFamily="18" charset="0"/>
              </a:rPr>
              <a:t>Java Training. </a:t>
            </a:r>
            <a:r>
              <a:rPr lang="en-US" sz="1500" b="1" dirty="0">
                <a:solidFill>
                  <a:schemeClr val="accent1">
                    <a:lumMod val="50000"/>
                  </a:schemeClr>
                </a:solidFill>
                <a:latin typeface="Garamond" panose="02020404030301010803" pitchFamily="18" charset="0"/>
              </a:rPr>
              <a:t>&lt;/i&gt; &lt;</a:t>
            </a:r>
            <a:r>
              <a:rPr lang="en-US" sz="1500" b="1" dirty="0" err="1">
                <a:solidFill>
                  <a:schemeClr val="accent1">
                    <a:lumMod val="50000"/>
                  </a:schemeClr>
                </a:solidFill>
                <a:latin typeface="Garamond" panose="02020404030301010803" pitchFamily="18" charset="0"/>
              </a:rPr>
              <a:t>br</a:t>
            </a:r>
            <a:r>
              <a:rPr lang="en-US" sz="1500" b="1" dirty="0">
                <a:solidFill>
                  <a:schemeClr val="accent1">
                    <a:lumMod val="50000"/>
                  </a:schemeClr>
                </a:solidFill>
                <a:latin typeface="Garamond" panose="02020404030301010803" pitchFamily="18" charset="0"/>
              </a:rPr>
              <a:t>&gt;</a:t>
            </a:r>
          </a:p>
          <a:p>
            <a:pPr algn="l">
              <a:lnSpc>
                <a:spcPct val="150000"/>
              </a:lnSpc>
              <a:spcBef>
                <a:spcPts val="0"/>
              </a:spcBef>
            </a:pPr>
            <a:r>
              <a:rPr lang="en-US" sz="1500" b="1" dirty="0">
                <a:solidFill>
                  <a:schemeClr val="accent1">
                    <a:lumMod val="50000"/>
                  </a:schemeClr>
                </a:solidFill>
                <a:latin typeface="Garamond" panose="02020404030301010803" pitchFamily="18" charset="0"/>
              </a:rPr>
              <a:t>&lt;u&gt; </a:t>
            </a:r>
            <a:r>
              <a:rPr lang="en-US" sz="1500" dirty="0">
                <a:latin typeface="Garamond" panose="02020404030301010803" pitchFamily="18" charset="0"/>
              </a:rPr>
              <a:t>Powered by – Sujata Batra. </a:t>
            </a:r>
            <a:r>
              <a:rPr lang="en-US" sz="1500" b="1" dirty="0">
                <a:solidFill>
                  <a:schemeClr val="accent1">
                    <a:lumMod val="50000"/>
                  </a:schemeClr>
                </a:solidFill>
                <a:latin typeface="Garamond" panose="02020404030301010803" pitchFamily="18" charset="0"/>
              </a:rPr>
              <a:t>&lt;/u&gt; &lt;</a:t>
            </a:r>
            <a:r>
              <a:rPr lang="en-US" sz="1500" b="1" dirty="0" err="1">
                <a:solidFill>
                  <a:schemeClr val="accent1">
                    <a:lumMod val="50000"/>
                  </a:schemeClr>
                </a:solidFill>
                <a:latin typeface="Garamond" panose="02020404030301010803" pitchFamily="18" charset="0"/>
              </a:rPr>
              <a:t>br</a:t>
            </a:r>
            <a:r>
              <a:rPr lang="en-US" sz="1500" b="1" dirty="0">
                <a:solidFill>
                  <a:schemeClr val="accent1">
                    <a:lumMod val="50000"/>
                  </a:schemeClr>
                </a:solidFill>
                <a:latin typeface="Garamond" panose="02020404030301010803" pitchFamily="18" charset="0"/>
              </a:rPr>
              <a:t>&gt;</a:t>
            </a:r>
          </a:p>
          <a:p>
            <a:pPr algn="l">
              <a:lnSpc>
                <a:spcPct val="150000"/>
              </a:lnSpc>
              <a:spcBef>
                <a:spcPts val="0"/>
              </a:spcBef>
            </a:pPr>
            <a:r>
              <a:rPr lang="en-US" sz="1500" b="1" dirty="0">
                <a:solidFill>
                  <a:schemeClr val="accent1">
                    <a:lumMod val="50000"/>
                  </a:schemeClr>
                </a:solidFill>
                <a:latin typeface="Garamond" panose="02020404030301010803" pitchFamily="18" charset="0"/>
              </a:rPr>
              <a:t>&lt;strike&gt; </a:t>
            </a:r>
            <a:r>
              <a:rPr lang="en-US" sz="1500" dirty="0">
                <a:latin typeface="Garamond" panose="02020404030301010803" pitchFamily="18" charset="0"/>
              </a:rPr>
              <a:t>Text. </a:t>
            </a:r>
            <a:r>
              <a:rPr lang="en-US" sz="1500" b="1" dirty="0">
                <a:solidFill>
                  <a:schemeClr val="accent1">
                    <a:lumMod val="50000"/>
                  </a:schemeClr>
                </a:solidFill>
                <a:latin typeface="Garamond" panose="02020404030301010803" pitchFamily="18" charset="0"/>
              </a:rPr>
              <a:t>&lt;/strike&gt; &lt;</a:t>
            </a:r>
            <a:r>
              <a:rPr lang="en-US" sz="1500" b="1" dirty="0" err="1">
                <a:solidFill>
                  <a:schemeClr val="accent1">
                    <a:lumMod val="50000"/>
                  </a:schemeClr>
                </a:solidFill>
                <a:latin typeface="Garamond" panose="02020404030301010803" pitchFamily="18" charset="0"/>
              </a:rPr>
              <a:t>br</a:t>
            </a:r>
            <a:r>
              <a:rPr lang="en-US" sz="1500" b="1" dirty="0">
                <a:solidFill>
                  <a:schemeClr val="accent1">
                    <a:lumMod val="50000"/>
                  </a:schemeClr>
                </a:solidFill>
                <a:latin typeface="Garamond" panose="02020404030301010803" pitchFamily="18" charset="0"/>
              </a:rPr>
              <a:t>&gt;</a:t>
            </a:r>
          </a:p>
          <a:p>
            <a:pPr algn="l">
              <a:lnSpc>
                <a:spcPct val="150000"/>
              </a:lnSpc>
              <a:spcBef>
                <a:spcPts val="0"/>
              </a:spcBef>
            </a:pPr>
            <a:r>
              <a:rPr lang="en-US" sz="1500" b="1" dirty="0">
                <a:solidFill>
                  <a:schemeClr val="accent1">
                    <a:lumMod val="50000"/>
                  </a:schemeClr>
                </a:solidFill>
                <a:latin typeface="Garamond" panose="02020404030301010803" pitchFamily="18" charset="0"/>
              </a:rPr>
              <a:t>&lt;small&gt; </a:t>
            </a:r>
            <a:r>
              <a:rPr lang="en-US" sz="1500" dirty="0">
                <a:latin typeface="Garamond" panose="02020404030301010803" pitchFamily="18" charset="0"/>
              </a:rPr>
              <a:t>Copyright &amp;copy Sujata Batra </a:t>
            </a:r>
            <a:r>
              <a:rPr lang="en-US" sz="1500" dirty="0" err="1">
                <a:latin typeface="Garamond" panose="02020404030301010803" pitchFamily="18" charset="0"/>
              </a:rPr>
              <a:t>Pvt.Ltd</a:t>
            </a:r>
            <a:r>
              <a:rPr lang="en-US" sz="1500" dirty="0">
                <a:latin typeface="Garamond" panose="02020404030301010803" pitchFamily="18" charset="0"/>
              </a:rPr>
              <a:t>. </a:t>
            </a:r>
            <a:r>
              <a:rPr lang="en-US" sz="1500" b="1" dirty="0">
                <a:solidFill>
                  <a:schemeClr val="accent1">
                    <a:lumMod val="50000"/>
                  </a:schemeClr>
                </a:solidFill>
                <a:latin typeface="Garamond" panose="02020404030301010803" pitchFamily="18" charset="0"/>
              </a:rPr>
              <a:t>&lt;/small&gt;</a:t>
            </a:r>
          </a:p>
          <a:p>
            <a:pPr algn="l">
              <a:lnSpc>
                <a:spcPct val="150000"/>
              </a:lnSpc>
              <a:spcBef>
                <a:spcPts val="0"/>
              </a:spcBef>
            </a:pPr>
            <a:r>
              <a:rPr lang="en-US" sz="1500" b="1" dirty="0">
                <a:solidFill>
                  <a:schemeClr val="accent1">
                    <a:lumMod val="50000"/>
                  </a:schemeClr>
                </a:solidFill>
                <a:latin typeface="Garamond" panose="02020404030301010803" pitchFamily="18" charset="0"/>
              </a:rPr>
              <a:t>&lt;sub&gt; </a:t>
            </a:r>
            <a:r>
              <a:rPr lang="en-US" sz="1500" dirty="0" err="1">
                <a:latin typeface="Garamond" panose="02020404030301010803" pitchFamily="18" charset="0"/>
              </a:rPr>
              <a:t>Subscipt</a:t>
            </a:r>
            <a:r>
              <a:rPr lang="en-US" sz="1500" dirty="0">
                <a:latin typeface="Garamond" panose="02020404030301010803" pitchFamily="18" charset="0"/>
              </a:rPr>
              <a:t>. </a:t>
            </a:r>
            <a:r>
              <a:rPr lang="en-US" sz="1500" b="1" dirty="0">
                <a:solidFill>
                  <a:schemeClr val="accent1">
                    <a:lumMod val="50000"/>
                  </a:schemeClr>
                </a:solidFill>
                <a:latin typeface="Garamond" panose="02020404030301010803" pitchFamily="18" charset="0"/>
              </a:rPr>
              <a:t>&lt;/sub&gt; </a:t>
            </a:r>
          </a:p>
          <a:p>
            <a:pPr algn="l">
              <a:lnSpc>
                <a:spcPct val="150000"/>
              </a:lnSpc>
              <a:spcBef>
                <a:spcPts val="0"/>
              </a:spcBef>
            </a:pPr>
            <a:r>
              <a:rPr lang="en-US" sz="1500" b="1" dirty="0">
                <a:solidFill>
                  <a:schemeClr val="accent1">
                    <a:lumMod val="50000"/>
                  </a:schemeClr>
                </a:solidFill>
                <a:latin typeface="Garamond" panose="02020404030301010803" pitchFamily="18" charset="0"/>
              </a:rPr>
              <a:t>&lt;sup&gt; </a:t>
            </a:r>
            <a:r>
              <a:rPr lang="en-US" sz="1500" dirty="0">
                <a:latin typeface="Garamond" panose="02020404030301010803" pitchFamily="18" charset="0"/>
              </a:rPr>
              <a:t>Superscript. </a:t>
            </a:r>
            <a:r>
              <a:rPr lang="en-US" sz="1500" b="1" dirty="0">
                <a:solidFill>
                  <a:schemeClr val="accent1">
                    <a:lumMod val="50000"/>
                  </a:schemeClr>
                </a:solidFill>
                <a:latin typeface="Garamond" panose="02020404030301010803" pitchFamily="18" charset="0"/>
              </a:rPr>
              <a:t>&lt;/sup&gt;</a:t>
            </a:r>
            <a:r>
              <a:rPr lang="en-US" sz="500" b="1" dirty="0">
                <a:solidFill>
                  <a:schemeClr val="accent1">
                    <a:lumMod val="50000"/>
                  </a:schemeClr>
                </a:solidFill>
                <a:latin typeface="Garamond" panose="02020404030301010803" pitchFamily="18" charset="0"/>
              </a:rPr>
              <a:t> </a:t>
            </a:r>
          </a:p>
          <a:p>
            <a:pPr algn="l">
              <a:lnSpc>
                <a:spcPct val="150000"/>
              </a:lnSpc>
              <a:spcBef>
                <a:spcPts val="0"/>
              </a:spcBef>
            </a:pPr>
            <a:endParaRPr lang="en-US" sz="400" b="1" dirty="0">
              <a:solidFill>
                <a:schemeClr val="accent1">
                  <a:lumMod val="50000"/>
                </a:schemeClr>
              </a:solidFill>
              <a:latin typeface="Garamond" panose="02020404030301010803" pitchFamily="18" charset="0"/>
            </a:endParaRPr>
          </a:p>
          <a:p>
            <a:pPr algn="l">
              <a:lnSpc>
                <a:spcPct val="100000"/>
              </a:lnSpc>
              <a:spcBef>
                <a:spcPts val="0"/>
              </a:spcBef>
            </a:pPr>
            <a:r>
              <a:rPr lang="en-US" sz="1500" b="1" dirty="0">
                <a:solidFill>
                  <a:srgbClr val="C00000"/>
                </a:solidFill>
                <a:latin typeface="Garamond" panose="02020404030301010803" pitchFamily="18" charset="0"/>
              </a:rPr>
              <a:t>&lt;/body&gt;	</a:t>
            </a:r>
          </a:p>
          <a:p>
            <a:pPr algn="l">
              <a:lnSpc>
                <a:spcPct val="100000"/>
              </a:lnSpc>
              <a:spcBef>
                <a:spcPts val="0"/>
              </a:spcBef>
            </a:pPr>
            <a:r>
              <a:rPr lang="en-US" sz="1500" b="1" dirty="0">
                <a:solidFill>
                  <a:srgbClr val="FF0000"/>
                </a:solidFill>
                <a:latin typeface="Garamond" panose="02020404030301010803" pitchFamily="18" charset="0"/>
              </a:rPr>
              <a:t>&lt;/html&gt;</a:t>
            </a:r>
          </a:p>
        </p:txBody>
      </p:sp>
      <p:graphicFrame>
        <p:nvGraphicFramePr>
          <p:cNvPr id="12" name="Table 11"/>
          <p:cNvGraphicFramePr>
            <a:graphicFrameLocks noGrp="1"/>
          </p:cNvGraphicFramePr>
          <p:nvPr>
            <p:extLst>
              <p:ext uri="{D42A27DB-BD31-4B8C-83A1-F6EECF244321}">
                <p14:modId xmlns:p14="http://schemas.microsoft.com/office/powerpoint/2010/main" val="1537396656"/>
              </p:ext>
            </p:extLst>
          </p:nvPr>
        </p:nvGraphicFramePr>
        <p:xfrm>
          <a:off x="6068291" y="2228321"/>
          <a:ext cx="5178291" cy="4041851"/>
        </p:xfrm>
        <a:graphic>
          <a:graphicData uri="http://schemas.openxmlformats.org/drawingml/2006/table">
            <a:tbl>
              <a:tblPr>
                <a:tableStyleId>{5940675A-B579-460E-94D1-54222C63F5DA}</a:tableStyleId>
              </a:tblPr>
              <a:tblGrid>
                <a:gridCol w="5178291">
                  <a:extLst>
                    <a:ext uri="{9D8B030D-6E8A-4147-A177-3AD203B41FA5}">
                      <a16:colId xmlns:a16="http://schemas.microsoft.com/office/drawing/2014/main" val="20000"/>
                    </a:ext>
                  </a:extLst>
                </a:gridCol>
              </a:tblGrid>
              <a:tr h="4041851">
                <a:tc>
                  <a:txBody>
                    <a:bodyPr/>
                    <a:lstStyle/>
                    <a:p>
                      <a:r>
                        <a:rPr lang="en-US" sz="1800" b="1" i="0" kern="1200" dirty="0">
                          <a:solidFill>
                            <a:schemeClr val="tx1"/>
                          </a:solidFill>
                          <a:effectLst/>
                          <a:latin typeface="+mn-lt"/>
                          <a:ea typeface="+mn-ea"/>
                          <a:cs typeface="+mn-cs"/>
                        </a:rPr>
                        <a:t>Sujata Training.</a:t>
                      </a:r>
                      <a:r>
                        <a:rPr lang="en-US" sz="1800" b="0" i="0" kern="1200" dirty="0">
                          <a:solidFill>
                            <a:schemeClr val="tx1"/>
                          </a:solidFill>
                          <a:effectLst/>
                          <a:latin typeface="+mn-lt"/>
                          <a:ea typeface="+mn-ea"/>
                          <a:cs typeface="+mn-cs"/>
                        </a:rPr>
                        <a:t> </a:t>
                      </a:r>
                      <a:br>
                        <a:rPr lang="en-US" dirty="0"/>
                      </a:br>
                      <a:r>
                        <a:rPr lang="en-US" sz="1800" b="0" i="1" kern="1200" dirty="0">
                          <a:solidFill>
                            <a:schemeClr val="tx1"/>
                          </a:solidFill>
                          <a:effectLst/>
                          <a:latin typeface="+mn-lt"/>
                          <a:ea typeface="+mn-ea"/>
                          <a:cs typeface="+mn-cs"/>
                        </a:rPr>
                        <a:t>Java Training.</a:t>
                      </a:r>
                      <a:r>
                        <a:rPr lang="en-US" sz="1800" b="0" i="0" kern="1200" dirty="0">
                          <a:solidFill>
                            <a:schemeClr val="tx1"/>
                          </a:solidFill>
                          <a:effectLst/>
                          <a:latin typeface="+mn-lt"/>
                          <a:ea typeface="+mn-ea"/>
                          <a:cs typeface="+mn-cs"/>
                        </a:rPr>
                        <a:t> </a:t>
                      </a:r>
                      <a:br>
                        <a:rPr lang="en-US" dirty="0"/>
                      </a:br>
                      <a:r>
                        <a:rPr lang="en-US" sz="1800" b="0" i="0" u="sng" kern="1200" dirty="0">
                          <a:solidFill>
                            <a:schemeClr val="tx1"/>
                          </a:solidFill>
                          <a:effectLst/>
                          <a:latin typeface="+mn-lt"/>
                          <a:ea typeface="+mn-ea"/>
                          <a:cs typeface="+mn-cs"/>
                        </a:rPr>
                        <a:t>Powered by – Sujata Batra.</a:t>
                      </a:r>
                      <a:r>
                        <a:rPr lang="en-US" sz="1800" b="0" i="0" kern="1200" dirty="0">
                          <a:solidFill>
                            <a:schemeClr val="tx1"/>
                          </a:solidFill>
                          <a:effectLst/>
                          <a:latin typeface="+mn-lt"/>
                          <a:ea typeface="+mn-ea"/>
                          <a:cs typeface="+mn-cs"/>
                        </a:rPr>
                        <a:t> </a:t>
                      </a:r>
                      <a:br>
                        <a:rPr lang="en-US" dirty="0"/>
                      </a:br>
                      <a:r>
                        <a:rPr lang="en-US" strike="sngStrike" dirty="0"/>
                        <a:t>Text.</a:t>
                      </a:r>
                      <a:r>
                        <a:rPr lang="en-US" sz="1800" b="0" i="0" kern="1200" dirty="0">
                          <a:solidFill>
                            <a:schemeClr val="tx1"/>
                          </a:solidFill>
                          <a:effectLst/>
                          <a:latin typeface="+mn-lt"/>
                          <a:ea typeface="+mn-ea"/>
                          <a:cs typeface="+mn-cs"/>
                        </a:rPr>
                        <a:t> </a:t>
                      </a:r>
                      <a:br>
                        <a:rPr lang="en-US" dirty="0"/>
                      </a:br>
                      <a:r>
                        <a:rPr lang="en-US" sz="1200" dirty="0"/>
                        <a:t>Copyright © Sujata Batra </a:t>
                      </a:r>
                      <a:r>
                        <a:rPr lang="en-US" sz="1200" dirty="0" err="1"/>
                        <a:t>Pvt.Ltd</a:t>
                      </a:r>
                      <a:r>
                        <a:rPr lang="en-US" sz="1200" dirty="0"/>
                        <a:t>.</a:t>
                      </a:r>
                      <a:r>
                        <a:rPr lang="en-US" sz="1800" b="0" i="0" kern="1200" dirty="0">
                          <a:solidFill>
                            <a:schemeClr val="tx1"/>
                          </a:solidFill>
                          <a:effectLst/>
                          <a:latin typeface="+mn-lt"/>
                          <a:ea typeface="+mn-ea"/>
                          <a:cs typeface="+mn-cs"/>
                        </a:rPr>
                        <a:t> </a:t>
                      </a:r>
                      <a:r>
                        <a:rPr lang="en-US" sz="1800" b="0" i="0" kern="1200" baseline="-25000" dirty="0" err="1">
                          <a:solidFill>
                            <a:schemeClr val="tx1"/>
                          </a:solidFill>
                          <a:effectLst/>
                          <a:latin typeface="+mn-lt"/>
                          <a:ea typeface="+mn-ea"/>
                          <a:cs typeface="+mn-cs"/>
                        </a:rPr>
                        <a:t>Subscipt</a:t>
                      </a:r>
                      <a:r>
                        <a:rPr lang="en-US" sz="1800" b="0" i="0" kern="1200" baseline="-25000" dirty="0">
                          <a:solidFill>
                            <a:schemeClr val="tx1"/>
                          </a:solidFill>
                          <a:effectLst/>
                          <a:latin typeface="+mn-lt"/>
                          <a:ea typeface="+mn-ea"/>
                          <a:cs typeface="+mn-cs"/>
                        </a:rPr>
                        <a:t>.</a:t>
                      </a:r>
                      <a:r>
                        <a:rPr lang="en-US" sz="1800" b="0" i="0" kern="1200" dirty="0">
                          <a:solidFill>
                            <a:schemeClr val="tx1"/>
                          </a:solidFill>
                          <a:effectLst/>
                          <a:latin typeface="+mn-lt"/>
                          <a:ea typeface="+mn-ea"/>
                          <a:cs typeface="+mn-cs"/>
                        </a:rPr>
                        <a:t> </a:t>
                      </a:r>
                      <a:r>
                        <a:rPr lang="en-US" sz="1800" b="0" i="0" kern="1200" baseline="30000" dirty="0">
                          <a:solidFill>
                            <a:schemeClr val="tx1"/>
                          </a:solidFill>
                          <a:effectLst/>
                          <a:latin typeface="+mn-lt"/>
                          <a:ea typeface="+mn-ea"/>
                          <a:cs typeface="+mn-cs"/>
                        </a:rPr>
                        <a:t>Superscript.</a:t>
                      </a:r>
                      <a:endParaRPr lang="en-US" sz="1800" b="0" i="0" kern="1200" dirty="0">
                        <a:solidFill>
                          <a:srgbClr val="0070C0"/>
                        </a:solidFill>
                        <a:effectLst/>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7" name="Slide Number Placeholder 3">
            <a:extLst>
              <a:ext uri="{FF2B5EF4-FFF2-40B4-BE49-F238E27FC236}">
                <a16:creationId xmlns:a16="http://schemas.microsoft.com/office/drawing/2014/main" id="{17733ACD-D736-4603-A9B0-1801616CF01A}"/>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28</a:t>
            </a:fld>
            <a:endParaRPr lang="en-US" altLang="en-US" sz="1400" dirty="0"/>
          </a:p>
        </p:txBody>
      </p:sp>
    </p:spTree>
    <p:extLst>
      <p:ext uri="{BB962C8B-B14F-4D97-AF65-F5344CB8AC3E}">
        <p14:creationId xmlns:p14="http://schemas.microsoft.com/office/powerpoint/2010/main" val="558412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7016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(Cont.)</a:t>
            </a:r>
          </a:p>
        </p:txBody>
      </p:sp>
      <p:sp>
        <p:nvSpPr>
          <p:cNvPr id="3" name="Content Placeholder 2"/>
          <p:cNvSpPr txBox="1">
            <a:spLocks/>
          </p:cNvSpPr>
          <p:nvPr/>
        </p:nvSpPr>
        <p:spPr>
          <a:xfrm>
            <a:off x="838200" y="1341912"/>
            <a:ext cx="10515600" cy="483505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u="sng" dirty="0">
                <a:latin typeface="Garamond" panose="02020404030301010803" pitchFamily="18" charset="0"/>
              </a:rPr>
              <a:t>Text Formatting Elements (Logical Markup)</a:t>
            </a:r>
          </a:p>
          <a:p>
            <a:pPr>
              <a:spcBef>
                <a:spcPts val="0"/>
              </a:spcBef>
            </a:pPr>
            <a:r>
              <a:rPr lang="en-US" dirty="0"/>
              <a:t>	</a:t>
            </a:r>
          </a:p>
          <a:p>
            <a:pPr algn="l">
              <a:spcBef>
                <a:spcPts val="0"/>
              </a:spcBef>
            </a:pPr>
            <a:r>
              <a:rPr lang="en-US" b="1" dirty="0">
                <a:latin typeface="Garamond" panose="02020404030301010803" pitchFamily="18" charset="0"/>
              </a:rPr>
              <a:t>                                      Tag 	  	            Description</a:t>
            </a:r>
          </a:p>
          <a:p>
            <a:pPr>
              <a:lnSpc>
                <a:spcPct val="50000"/>
              </a:lnSpc>
              <a:spcBef>
                <a:spcPts val="0"/>
              </a:spcBef>
            </a:pPr>
            <a:endParaRPr lang="en-US" b="1" dirty="0">
              <a:latin typeface="Garamond" panose="02020404030301010803" pitchFamily="18" charset="0"/>
            </a:endParaRPr>
          </a:p>
          <a:p>
            <a:pPr>
              <a:lnSpc>
                <a:spcPct val="50000"/>
              </a:lnSpc>
              <a:spcBef>
                <a:spcPts val="600"/>
              </a:spcBef>
            </a:pPr>
            <a:endParaRPr lang="en-US" b="1" dirty="0">
              <a:solidFill>
                <a:schemeClr val="accent1">
                  <a:lumMod val="50000"/>
                </a:schemeClr>
              </a:solidFill>
              <a:latin typeface="Garamond" panose="02020404030301010803" pitchFamily="18" charset="0"/>
            </a:endParaRPr>
          </a:p>
          <a:p>
            <a:pPr algn="just">
              <a:lnSpc>
                <a:spcPct val="50000"/>
              </a:lnSpc>
              <a:spcBef>
                <a:spcPts val="600"/>
              </a:spcBef>
            </a:pPr>
            <a:r>
              <a:rPr lang="en-US" b="1" dirty="0">
                <a:solidFill>
                  <a:schemeClr val="accent1">
                    <a:lumMod val="50000"/>
                  </a:schemeClr>
                </a:solidFill>
                <a:latin typeface="Garamond" panose="02020404030301010803" pitchFamily="18" charset="0"/>
              </a:rPr>
              <a:t>			&lt;</a:t>
            </a:r>
            <a:r>
              <a:rPr lang="en-US" b="1" dirty="0" err="1">
                <a:solidFill>
                  <a:schemeClr val="accent1">
                    <a:lumMod val="50000"/>
                  </a:schemeClr>
                </a:solidFill>
                <a:latin typeface="Garamond" panose="02020404030301010803" pitchFamily="18" charset="0"/>
              </a:rPr>
              <a:t>em</a:t>
            </a:r>
            <a:r>
              <a:rPr lang="en-US" b="1" dirty="0">
                <a:solidFill>
                  <a:schemeClr val="accent1">
                    <a:lumMod val="50000"/>
                  </a:schemeClr>
                </a:solidFill>
                <a:latin typeface="Garamond" panose="02020404030301010803" pitchFamily="18" charset="0"/>
              </a:rPr>
              <a:t>&gt;</a:t>
            </a:r>
            <a:r>
              <a:rPr lang="en-US" dirty="0">
                <a:latin typeface="Garamond" panose="02020404030301010803" pitchFamily="18" charset="0"/>
              </a:rPr>
              <a:t> 		-	Emphasized  </a:t>
            </a:r>
          </a:p>
          <a:p>
            <a:pPr algn="just">
              <a:lnSpc>
                <a:spcPct val="50000"/>
              </a:lnSpc>
              <a:spcBef>
                <a:spcPts val="600"/>
              </a:spcBef>
            </a:pPr>
            <a:endParaRPr lang="en-US" dirty="0">
              <a:latin typeface="Garamond" panose="02020404030301010803" pitchFamily="18" charset="0"/>
            </a:endParaRPr>
          </a:p>
          <a:p>
            <a:pPr algn="just">
              <a:lnSpc>
                <a:spcPct val="50000"/>
              </a:lnSpc>
              <a:spcBef>
                <a:spcPts val="600"/>
              </a:spcBef>
            </a:pPr>
            <a:r>
              <a:rPr lang="en-US" b="1" dirty="0">
                <a:solidFill>
                  <a:schemeClr val="accent1">
                    <a:lumMod val="50000"/>
                  </a:schemeClr>
                </a:solidFill>
                <a:latin typeface="Garamond" panose="02020404030301010803" pitchFamily="18" charset="0"/>
              </a:rPr>
              <a:t>			&lt;strong&gt;</a:t>
            </a:r>
            <a:r>
              <a:rPr lang="en-US" dirty="0">
                <a:latin typeface="Garamond" panose="02020404030301010803" pitchFamily="18" charset="0"/>
              </a:rPr>
              <a:t> 	-	Strongly emphasized </a:t>
            </a:r>
          </a:p>
          <a:p>
            <a:pPr algn="just">
              <a:lnSpc>
                <a:spcPct val="50000"/>
              </a:lnSpc>
              <a:spcBef>
                <a:spcPts val="600"/>
              </a:spcBef>
            </a:pPr>
            <a:endParaRPr lang="en-US" b="1" dirty="0">
              <a:solidFill>
                <a:schemeClr val="accent1">
                  <a:lumMod val="50000"/>
                </a:schemeClr>
              </a:solidFill>
              <a:latin typeface="Garamond" panose="02020404030301010803" pitchFamily="18" charset="0"/>
            </a:endParaRPr>
          </a:p>
          <a:p>
            <a:pPr algn="just">
              <a:lnSpc>
                <a:spcPct val="50000"/>
              </a:lnSpc>
              <a:spcBef>
                <a:spcPts val="600"/>
              </a:spcBef>
            </a:pPr>
            <a:r>
              <a:rPr lang="en-US" b="1" dirty="0">
                <a:solidFill>
                  <a:schemeClr val="accent1">
                    <a:lumMod val="50000"/>
                  </a:schemeClr>
                </a:solidFill>
                <a:latin typeface="Garamond" panose="02020404030301010803" pitchFamily="18" charset="0"/>
              </a:rPr>
              <a:t>			&lt;</a:t>
            </a:r>
            <a:r>
              <a:rPr lang="en-US" b="1" dirty="0" err="1">
                <a:solidFill>
                  <a:schemeClr val="accent1">
                    <a:lumMod val="50000"/>
                  </a:schemeClr>
                </a:solidFill>
                <a:latin typeface="Garamond" panose="02020404030301010803" pitchFamily="18" charset="0"/>
              </a:rPr>
              <a:t>dfn</a:t>
            </a:r>
            <a:r>
              <a:rPr lang="en-US" b="1" dirty="0">
                <a:solidFill>
                  <a:schemeClr val="accent1">
                    <a:lumMod val="50000"/>
                  </a:schemeClr>
                </a:solidFill>
                <a:latin typeface="Garamond" panose="02020404030301010803" pitchFamily="18" charset="0"/>
              </a:rPr>
              <a:t>&gt;</a:t>
            </a:r>
            <a:r>
              <a:rPr lang="en-US" dirty="0">
                <a:latin typeface="Garamond" panose="02020404030301010803" pitchFamily="18" charset="0"/>
              </a:rPr>
              <a:t>		-	A definition</a:t>
            </a:r>
          </a:p>
          <a:p>
            <a:pPr algn="just">
              <a:lnSpc>
                <a:spcPct val="50000"/>
              </a:lnSpc>
              <a:spcBef>
                <a:spcPts val="600"/>
              </a:spcBef>
            </a:pPr>
            <a:endParaRPr lang="en-US" dirty="0">
              <a:latin typeface="Garamond" panose="02020404030301010803" pitchFamily="18" charset="0"/>
            </a:endParaRPr>
          </a:p>
          <a:p>
            <a:pPr algn="just">
              <a:lnSpc>
                <a:spcPct val="50000"/>
              </a:lnSpc>
              <a:spcBef>
                <a:spcPts val="600"/>
              </a:spcBef>
            </a:pPr>
            <a:r>
              <a:rPr lang="en-US" b="1" dirty="0">
                <a:solidFill>
                  <a:schemeClr val="accent1">
                    <a:lumMod val="50000"/>
                  </a:schemeClr>
                </a:solidFill>
                <a:latin typeface="Garamond" panose="02020404030301010803" pitchFamily="18" charset="0"/>
              </a:rPr>
              <a:t>			&lt;code&gt;</a:t>
            </a:r>
            <a:r>
              <a:rPr lang="en-US" dirty="0">
                <a:latin typeface="Garamond" panose="02020404030301010803" pitchFamily="18" charset="0"/>
              </a:rPr>
              <a:t> 	-	Represents computer code </a:t>
            </a:r>
          </a:p>
          <a:p>
            <a:pPr algn="just">
              <a:lnSpc>
                <a:spcPct val="50000"/>
              </a:lnSpc>
              <a:spcBef>
                <a:spcPts val="600"/>
              </a:spcBef>
            </a:pPr>
            <a:r>
              <a:rPr lang="en-US" dirty="0">
                <a:latin typeface="Garamond" panose="02020404030301010803" pitchFamily="18" charset="0"/>
              </a:rPr>
              <a:t>		</a:t>
            </a:r>
          </a:p>
          <a:p>
            <a:pPr algn="just">
              <a:lnSpc>
                <a:spcPct val="50000"/>
              </a:lnSpc>
              <a:spcBef>
                <a:spcPts val="600"/>
              </a:spcBef>
            </a:pPr>
            <a:r>
              <a:rPr lang="en-US" b="1" dirty="0">
                <a:solidFill>
                  <a:schemeClr val="accent1">
                    <a:lumMod val="50000"/>
                  </a:schemeClr>
                </a:solidFill>
                <a:latin typeface="Garamond" panose="02020404030301010803" pitchFamily="18" charset="0"/>
              </a:rPr>
              <a:t>			&lt;</a:t>
            </a:r>
            <a:r>
              <a:rPr lang="en-US" b="1" dirty="0" err="1">
                <a:solidFill>
                  <a:schemeClr val="accent1">
                    <a:lumMod val="50000"/>
                  </a:schemeClr>
                </a:solidFill>
                <a:latin typeface="Garamond" panose="02020404030301010803" pitchFamily="18" charset="0"/>
              </a:rPr>
              <a:t>kbd</a:t>
            </a:r>
            <a:r>
              <a:rPr lang="en-US" b="1" dirty="0">
                <a:solidFill>
                  <a:schemeClr val="accent1">
                    <a:lumMod val="50000"/>
                  </a:schemeClr>
                </a:solidFill>
                <a:latin typeface="Garamond" panose="02020404030301010803" pitchFamily="18" charset="0"/>
              </a:rPr>
              <a:t>&gt;</a:t>
            </a:r>
            <a:r>
              <a:rPr lang="en-US" dirty="0">
                <a:latin typeface="Garamond" panose="02020404030301010803" pitchFamily="18" charset="0"/>
              </a:rPr>
              <a:t> 	-	keyboard characters </a:t>
            </a:r>
          </a:p>
          <a:p>
            <a:pPr algn="just">
              <a:lnSpc>
                <a:spcPct val="50000"/>
              </a:lnSpc>
              <a:spcBef>
                <a:spcPts val="600"/>
              </a:spcBef>
            </a:pPr>
            <a:endParaRPr lang="en-US" dirty="0">
              <a:latin typeface="Garamond" panose="02020404030301010803" pitchFamily="18" charset="0"/>
            </a:endParaRPr>
          </a:p>
          <a:p>
            <a:pPr algn="just">
              <a:lnSpc>
                <a:spcPct val="50000"/>
              </a:lnSpc>
              <a:spcBef>
                <a:spcPts val="600"/>
              </a:spcBef>
            </a:pPr>
            <a:r>
              <a:rPr lang="en-US" b="1" dirty="0">
                <a:solidFill>
                  <a:schemeClr val="accent1">
                    <a:lumMod val="50000"/>
                  </a:schemeClr>
                </a:solidFill>
                <a:latin typeface="Garamond" panose="02020404030301010803" pitchFamily="18" charset="0"/>
              </a:rPr>
              <a:t>			&lt;</a:t>
            </a:r>
            <a:r>
              <a:rPr lang="en-US" b="1" dirty="0" err="1">
                <a:solidFill>
                  <a:schemeClr val="accent1">
                    <a:lumMod val="50000"/>
                  </a:schemeClr>
                </a:solidFill>
                <a:latin typeface="Garamond" panose="02020404030301010803" pitchFamily="18" charset="0"/>
              </a:rPr>
              <a:t>var</a:t>
            </a:r>
            <a:r>
              <a:rPr lang="en-US" b="1" dirty="0">
                <a:solidFill>
                  <a:schemeClr val="accent1">
                    <a:lumMod val="50000"/>
                  </a:schemeClr>
                </a:solidFill>
                <a:latin typeface="Garamond" panose="02020404030301010803" pitchFamily="18" charset="0"/>
              </a:rPr>
              <a:t>&gt;</a:t>
            </a:r>
            <a:r>
              <a:rPr lang="en-US" dirty="0">
                <a:latin typeface="Garamond" panose="02020404030301010803" pitchFamily="18" charset="0"/>
              </a:rPr>
              <a:t> 		-	Program variable</a:t>
            </a:r>
          </a:p>
          <a:p>
            <a:pPr algn="just">
              <a:lnSpc>
                <a:spcPct val="50000"/>
              </a:lnSpc>
              <a:spcBef>
                <a:spcPts val="600"/>
              </a:spcBef>
            </a:pPr>
            <a:endParaRPr lang="en-US" dirty="0">
              <a:latin typeface="Garamond" panose="02020404030301010803" pitchFamily="18" charset="0"/>
            </a:endParaRPr>
          </a:p>
          <a:p>
            <a:pPr algn="just">
              <a:lnSpc>
                <a:spcPct val="50000"/>
              </a:lnSpc>
              <a:spcBef>
                <a:spcPts val="600"/>
              </a:spcBef>
            </a:pPr>
            <a:r>
              <a:rPr lang="en-US" b="1" dirty="0">
                <a:solidFill>
                  <a:schemeClr val="accent1">
                    <a:lumMod val="50000"/>
                  </a:schemeClr>
                </a:solidFill>
                <a:latin typeface="Garamond" panose="02020404030301010803" pitchFamily="18" charset="0"/>
              </a:rPr>
              <a:t>			&lt;cite&gt;</a:t>
            </a:r>
            <a:r>
              <a:rPr lang="en-US" dirty="0">
                <a:latin typeface="Garamond" panose="02020404030301010803" pitchFamily="18" charset="0"/>
              </a:rPr>
              <a:t> 	-	A  citation </a:t>
            </a:r>
          </a:p>
          <a:p>
            <a:pPr>
              <a:lnSpc>
                <a:spcPct val="50000"/>
              </a:lnSpc>
              <a:spcBef>
                <a:spcPts val="0"/>
              </a:spcBef>
            </a:pPr>
            <a:endParaRPr lang="en-US" dirty="0">
              <a:latin typeface="Garamond" panose="02020404030301010803" pitchFamily="18" charset="0"/>
            </a:endParaRPr>
          </a:p>
          <a:p>
            <a:pPr>
              <a:spcBef>
                <a:spcPts val="0"/>
              </a:spcBef>
            </a:pPr>
            <a:endParaRPr lang="en-US" dirty="0"/>
          </a:p>
          <a:p>
            <a:endParaRPr lang="en-US" b="1" u="sng" dirty="0">
              <a:latin typeface="Garamond" panose="02020404030301010803" pitchFamily="18" charset="0"/>
            </a:endParaRPr>
          </a:p>
          <a:p>
            <a:endParaRPr lang="en-US" dirty="0">
              <a:latin typeface="Garamond" panose="02020404030301010803" pitchFamily="18" charset="0"/>
            </a:endParaRPr>
          </a:p>
          <a:p>
            <a:pPr algn="l"/>
            <a:endParaRPr lang="en-US" sz="2000" b="1" u="sng"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A2F949B5-BC03-4E6C-B633-9101AA85DA0E}"/>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29</a:t>
            </a:fld>
            <a:endParaRPr lang="en-US" altLang="en-US" sz="1400" dirty="0"/>
          </a:p>
        </p:txBody>
      </p:sp>
    </p:spTree>
    <p:extLst>
      <p:ext uri="{BB962C8B-B14F-4D97-AF65-F5344CB8AC3E}">
        <p14:creationId xmlns:p14="http://schemas.microsoft.com/office/powerpoint/2010/main" val="3289582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2134" y="365126"/>
            <a:ext cx="11524343" cy="7038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HTML  </a:t>
            </a:r>
            <a:r>
              <a:rPr lang="en-US" sz="3600" b="1" u="sng" dirty="0" err="1">
                <a:latin typeface="Garamond" panose="02020404030301010803" pitchFamily="18" charset="0"/>
                <a:cs typeface="Arabic Typesetting" panose="03020402040406030203" pitchFamily="66" charset="-78"/>
              </a:rPr>
              <a:t>vs</a:t>
            </a:r>
            <a:r>
              <a:rPr lang="en-US" sz="3600" b="1" u="sng" dirty="0">
                <a:latin typeface="Garamond" panose="02020404030301010803" pitchFamily="18" charset="0"/>
                <a:cs typeface="Arabic Typesetting" panose="03020402040406030203" pitchFamily="66" charset="-78"/>
              </a:rPr>
              <a:t>  CSS  </a:t>
            </a:r>
            <a:r>
              <a:rPr lang="en-US" sz="3600" b="1" u="sng" dirty="0" err="1">
                <a:latin typeface="Garamond" panose="02020404030301010803" pitchFamily="18" charset="0"/>
                <a:cs typeface="Arabic Typesetting" panose="03020402040406030203" pitchFamily="66" charset="-78"/>
              </a:rPr>
              <a:t>vs</a:t>
            </a:r>
            <a:r>
              <a:rPr lang="en-US" sz="3600" b="1" u="sng" dirty="0">
                <a:latin typeface="Garamond" panose="02020404030301010803" pitchFamily="18" charset="0"/>
                <a:cs typeface="Arabic Typesetting" panose="03020402040406030203" pitchFamily="66" charset="-78"/>
              </a:rPr>
              <a:t>  JAVASCRIPT</a:t>
            </a:r>
          </a:p>
        </p:txBody>
      </p:sp>
      <p:sp>
        <p:nvSpPr>
          <p:cNvPr id="3" name="Content Placeholder 2"/>
          <p:cNvSpPr txBox="1">
            <a:spLocks/>
          </p:cNvSpPr>
          <p:nvPr/>
        </p:nvSpPr>
        <p:spPr>
          <a:xfrm>
            <a:off x="596505" y="1232452"/>
            <a:ext cx="10515600" cy="62285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u="sng" dirty="0">
                <a:latin typeface="Garamond" panose="02020404030301010803" pitchFamily="18" charset="0"/>
                <a:cs typeface="Arabic Typesetting" panose="03020402040406030203" pitchFamily="66" charset="-78"/>
              </a:rPr>
              <a:t>Overview</a:t>
            </a:r>
            <a:endParaRPr lang="en-US" sz="2000" b="1" u="sng"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04" y="1623389"/>
            <a:ext cx="6082182" cy="499379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5413" y="1855303"/>
            <a:ext cx="4546692" cy="4234473"/>
          </a:xfrm>
          <a:prstGeom prst="rect">
            <a:avLst/>
          </a:prstGeom>
        </p:spPr>
      </p:pic>
      <p:sp>
        <p:nvSpPr>
          <p:cNvPr id="6" name="Slide Number Placeholder 3">
            <a:extLst>
              <a:ext uri="{FF2B5EF4-FFF2-40B4-BE49-F238E27FC236}">
                <a16:creationId xmlns:a16="http://schemas.microsoft.com/office/drawing/2014/main" id="{49A49CBE-3028-41A7-AEF5-0CB98587C52A}"/>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3</a:t>
            </a:fld>
            <a:endParaRPr lang="en-US" altLang="en-US" sz="1400" dirty="0"/>
          </a:p>
        </p:txBody>
      </p:sp>
    </p:spTree>
    <p:extLst>
      <p:ext uri="{BB962C8B-B14F-4D97-AF65-F5344CB8AC3E}">
        <p14:creationId xmlns:p14="http://schemas.microsoft.com/office/powerpoint/2010/main" val="391658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7016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(Cont.)</a:t>
            </a:r>
          </a:p>
        </p:txBody>
      </p:sp>
      <p:sp>
        <p:nvSpPr>
          <p:cNvPr id="3" name="Content Placeholder 2"/>
          <p:cNvSpPr txBox="1">
            <a:spLocks/>
          </p:cNvSpPr>
          <p:nvPr/>
        </p:nvSpPr>
        <p:spPr>
          <a:xfrm>
            <a:off x="838200" y="1341912"/>
            <a:ext cx="10515600" cy="48350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u="sng" dirty="0">
                <a:latin typeface="Garamond" panose="02020404030301010803" pitchFamily="18" charset="0"/>
              </a:rPr>
              <a:t>Text Formatting Elements (Logical Markup)</a:t>
            </a:r>
          </a:p>
          <a:p>
            <a:pPr>
              <a:spcBef>
                <a:spcPts val="0"/>
              </a:spcBef>
            </a:pPr>
            <a:r>
              <a:rPr lang="en-US" dirty="0"/>
              <a:t>	</a:t>
            </a:r>
          </a:p>
          <a:p>
            <a:pPr>
              <a:spcBef>
                <a:spcPts val="0"/>
              </a:spcBef>
            </a:pPr>
            <a:endParaRPr lang="en-US" dirty="0"/>
          </a:p>
          <a:p>
            <a:endParaRPr lang="en-US" b="1" u="sng" dirty="0">
              <a:latin typeface="Garamond" panose="02020404030301010803" pitchFamily="18" charset="0"/>
            </a:endParaRPr>
          </a:p>
          <a:p>
            <a:endParaRPr lang="en-US" dirty="0">
              <a:latin typeface="Garamond" panose="02020404030301010803" pitchFamily="18" charset="0"/>
            </a:endParaRPr>
          </a:p>
          <a:p>
            <a:pPr algn="l"/>
            <a:endParaRPr lang="en-US" sz="2000" b="1" u="sng" dirty="0">
              <a:latin typeface="Garamond" panose="02020404030301010803" pitchFamily="18" charset="0"/>
            </a:endParaRPr>
          </a:p>
        </p:txBody>
      </p:sp>
      <p:graphicFrame>
        <p:nvGraphicFramePr>
          <p:cNvPr id="7" name="Table 6"/>
          <p:cNvGraphicFramePr>
            <a:graphicFrameLocks noGrp="1"/>
          </p:cNvGraphicFramePr>
          <p:nvPr/>
        </p:nvGraphicFramePr>
        <p:xfrm>
          <a:off x="876835" y="2007632"/>
          <a:ext cx="5143955" cy="4027408"/>
        </p:xfrm>
        <a:graphic>
          <a:graphicData uri="http://schemas.openxmlformats.org/drawingml/2006/table">
            <a:tbl>
              <a:tblPr>
                <a:tableStyleId>{5940675A-B579-460E-94D1-54222C63F5DA}</a:tableStyleId>
              </a:tblPr>
              <a:tblGrid>
                <a:gridCol w="5143955">
                  <a:extLst>
                    <a:ext uri="{9D8B030D-6E8A-4147-A177-3AD203B41FA5}">
                      <a16:colId xmlns:a16="http://schemas.microsoft.com/office/drawing/2014/main" val="20000"/>
                    </a:ext>
                  </a:extLst>
                </a:gridCol>
              </a:tblGrid>
              <a:tr h="4027408">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8" name="Content Placeholder 2"/>
          <p:cNvSpPr txBox="1">
            <a:spLocks/>
          </p:cNvSpPr>
          <p:nvPr/>
        </p:nvSpPr>
        <p:spPr>
          <a:xfrm>
            <a:off x="838200" y="2108482"/>
            <a:ext cx="5241966" cy="39265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500" b="1" dirty="0">
                <a:solidFill>
                  <a:srgbClr val="FF0000"/>
                </a:solidFill>
                <a:latin typeface="Garamond" panose="02020404030301010803" pitchFamily="18" charset="0"/>
              </a:rPr>
              <a:t>&lt;html&gt;</a:t>
            </a:r>
          </a:p>
          <a:p>
            <a:pPr algn="l">
              <a:lnSpc>
                <a:spcPct val="100000"/>
              </a:lnSpc>
              <a:spcBef>
                <a:spcPts val="0"/>
              </a:spcBef>
            </a:pPr>
            <a:r>
              <a:rPr lang="en-US" sz="1500" b="1" dirty="0">
                <a:solidFill>
                  <a:srgbClr val="C00000"/>
                </a:solidFill>
                <a:latin typeface="Garamond" panose="02020404030301010803" pitchFamily="18" charset="0"/>
              </a:rPr>
              <a:t>&lt;body&gt;</a:t>
            </a:r>
            <a:endParaRPr lang="en-US" sz="100" b="1" dirty="0">
              <a:solidFill>
                <a:srgbClr val="C00000"/>
              </a:solidFill>
              <a:latin typeface="Garamond" panose="02020404030301010803" pitchFamily="18" charset="0"/>
            </a:endParaRPr>
          </a:p>
          <a:p>
            <a:pPr algn="l">
              <a:lnSpc>
                <a:spcPct val="100000"/>
              </a:lnSpc>
              <a:spcBef>
                <a:spcPts val="0"/>
              </a:spcBef>
            </a:pPr>
            <a:endParaRPr lang="en-US" sz="100" b="1" dirty="0">
              <a:solidFill>
                <a:srgbClr val="C00000"/>
              </a:solidFill>
              <a:latin typeface="Garamond" panose="02020404030301010803" pitchFamily="18" charset="0"/>
            </a:endParaRPr>
          </a:p>
          <a:p>
            <a:pPr algn="l">
              <a:lnSpc>
                <a:spcPct val="150000"/>
              </a:lnSpc>
              <a:spcBef>
                <a:spcPts val="0"/>
              </a:spcBef>
            </a:pPr>
            <a:r>
              <a:rPr lang="en-US" sz="1500" b="1" dirty="0">
                <a:solidFill>
                  <a:schemeClr val="accent1">
                    <a:lumMod val="50000"/>
                  </a:schemeClr>
                </a:solidFill>
                <a:latin typeface="Garamond" panose="02020404030301010803" pitchFamily="18" charset="0"/>
              </a:rPr>
              <a:t>&lt;</a:t>
            </a:r>
            <a:r>
              <a:rPr lang="en-US" sz="1500" b="1" dirty="0" err="1">
                <a:solidFill>
                  <a:schemeClr val="accent1">
                    <a:lumMod val="50000"/>
                  </a:schemeClr>
                </a:solidFill>
                <a:latin typeface="Garamond" panose="02020404030301010803" pitchFamily="18" charset="0"/>
              </a:rPr>
              <a:t>em</a:t>
            </a:r>
            <a:r>
              <a:rPr lang="en-US" sz="1500" b="1" dirty="0">
                <a:solidFill>
                  <a:schemeClr val="accent1">
                    <a:lumMod val="50000"/>
                  </a:schemeClr>
                </a:solidFill>
                <a:latin typeface="Garamond" panose="02020404030301010803" pitchFamily="18" charset="0"/>
              </a:rPr>
              <a:t>&gt; </a:t>
            </a:r>
            <a:r>
              <a:rPr lang="en-US" sz="1500" dirty="0">
                <a:latin typeface="Garamond" panose="02020404030301010803" pitchFamily="18" charset="0"/>
              </a:rPr>
              <a:t>Sujata Training. </a:t>
            </a:r>
            <a:r>
              <a:rPr lang="en-US" sz="1500" b="1" dirty="0">
                <a:solidFill>
                  <a:schemeClr val="accent1">
                    <a:lumMod val="50000"/>
                  </a:schemeClr>
                </a:solidFill>
                <a:latin typeface="Garamond" panose="02020404030301010803" pitchFamily="18" charset="0"/>
              </a:rPr>
              <a:t>&lt;/</a:t>
            </a:r>
            <a:r>
              <a:rPr lang="en-US" sz="1500" b="1" dirty="0" err="1">
                <a:solidFill>
                  <a:schemeClr val="accent1">
                    <a:lumMod val="50000"/>
                  </a:schemeClr>
                </a:solidFill>
                <a:latin typeface="Garamond" panose="02020404030301010803" pitchFamily="18" charset="0"/>
              </a:rPr>
              <a:t>em</a:t>
            </a:r>
            <a:r>
              <a:rPr lang="en-US" sz="1500" b="1" dirty="0">
                <a:solidFill>
                  <a:schemeClr val="accent1">
                    <a:lumMod val="50000"/>
                  </a:schemeClr>
                </a:solidFill>
                <a:latin typeface="Garamond" panose="02020404030301010803" pitchFamily="18" charset="0"/>
              </a:rPr>
              <a:t>&gt; &lt;</a:t>
            </a:r>
            <a:r>
              <a:rPr lang="en-US" sz="1500" b="1" dirty="0" err="1">
                <a:solidFill>
                  <a:schemeClr val="accent1">
                    <a:lumMod val="50000"/>
                  </a:schemeClr>
                </a:solidFill>
                <a:latin typeface="Garamond" panose="02020404030301010803" pitchFamily="18" charset="0"/>
              </a:rPr>
              <a:t>br</a:t>
            </a:r>
            <a:r>
              <a:rPr lang="en-US" sz="1500" b="1" dirty="0">
                <a:solidFill>
                  <a:schemeClr val="accent1">
                    <a:lumMod val="50000"/>
                  </a:schemeClr>
                </a:solidFill>
                <a:latin typeface="Garamond" panose="02020404030301010803" pitchFamily="18" charset="0"/>
              </a:rPr>
              <a:t>&gt;</a:t>
            </a:r>
          </a:p>
          <a:p>
            <a:pPr algn="l">
              <a:lnSpc>
                <a:spcPct val="150000"/>
              </a:lnSpc>
              <a:spcBef>
                <a:spcPts val="0"/>
              </a:spcBef>
            </a:pPr>
            <a:r>
              <a:rPr lang="en-US" sz="1500" b="1" dirty="0">
                <a:solidFill>
                  <a:schemeClr val="accent1">
                    <a:lumMod val="50000"/>
                  </a:schemeClr>
                </a:solidFill>
                <a:latin typeface="Garamond" panose="02020404030301010803" pitchFamily="18" charset="0"/>
              </a:rPr>
              <a:t>&lt;strong&gt;</a:t>
            </a:r>
            <a:r>
              <a:rPr lang="en-US" sz="1500" dirty="0">
                <a:solidFill>
                  <a:schemeClr val="accent1">
                    <a:lumMod val="50000"/>
                  </a:schemeClr>
                </a:solidFill>
                <a:latin typeface="Garamond" panose="02020404030301010803" pitchFamily="18" charset="0"/>
              </a:rPr>
              <a:t> </a:t>
            </a:r>
            <a:r>
              <a:rPr lang="en-US" sz="1500" dirty="0">
                <a:latin typeface="Garamond" panose="02020404030301010803" pitchFamily="18" charset="0"/>
              </a:rPr>
              <a:t>Java Training. </a:t>
            </a:r>
            <a:r>
              <a:rPr lang="en-US" sz="1500" b="1" dirty="0">
                <a:solidFill>
                  <a:schemeClr val="accent1">
                    <a:lumMod val="50000"/>
                  </a:schemeClr>
                </a:solidFill>
                <a:latin typeface="Garamond" panose="02020404030301010803" pitchFamily="18" charset="0"/>
              </a:rPr>
              <a:t>&lt;/strong &gt; &lt;</a:t>
            </a:r>
            <a:r>
              <a:rPr lang="en-US" sz="1500" b="1" dirty="0" err="1">
                <a:solidFill>
                  <a:schemeClr val="accent1">
                    <a:lumMod val="50000"/>
                  </a:schemeClr>
                </a:solidFill>
                <a:latin typeface="Garamond" panose="02020404030301010803" pitchFamily="18" charset="0"/>
              </a:rPr>
              <a:t>br</a:t>
            </a:r>
            <a:r>
              <a:rPr lang="en-US" sz="1500" b="1" dirty="0">
                <a:solidFill>
                  <a:schemeClr val="accent1">
                    <a:lumMod val="50000"/>
                  </a:schemeClr>
                </a:solidFill>
                <a:latin typeface="Garamond" panose="02020404030301010803" pitchFamily="18" charset="0"/>
              </a:rPr>
              <a:t>&gt;</a:t>
            </a:r>
          </a:p>
          <a:p>
            <a:pPr algn="l">
              <a:lnSpc>
                <a:spcPct val="150000"/>
              </a:lnSpc>
              <a:spcBef>
                <a:spcPts val="0"/>
              </a:spcBef>
            </a:pPr>
            <a:r>
              <a:rPr lang="en-US" sz="1500" b="1" dirty="0">
                <a:solidFill>
                  <a:schemeClr val="accent1">
                    <a:lumMod val="50000"/>
                  </a:schemeClr>
                </a:solidFill>
                <a:latin typeface="Garamond" panose="02020404030301010803" pitchFamily="18" charset="0"/>
              </a:rPr>
              <a:t>&lt;</a:t>
            </a:r>
            <a:r>
              <a:rPr lang="en-US" sz="1500" b="1" dirty="0" err="1">
                <a:solidFill>
                  <a:schemeClr val="accent1">
                    <a:lumMod val="50000"/>
                  </a:schemeClr>
                </a:solidFill>
                <a:latin typeface="Garamond" panose="02020404030301010803" pitchFamily="18" charset="0"/>
              </a:rPr>
              <a:t>dfn</a:t>
            </a:r>
            <a:r>
              <a:rPr lang="en-US" sz="1500" b="1" dirty="0">
                <a:solidFill>
                  <a:schemeClr val="accent1">
                    <a:lumMod val="50000"/>
                  </a:schemeClr>
                </a:solidFill>
                <a:latin typeface="Garamond" panose="02020404030301010803" pitchFamily="18" charset="0"/>
              </a:rPr>
              <a:t>&gt; </a:t>
            </a:r>
            <a:r>
              <a:rPr lang="en-US" sz="1500" dirty="0">
                <a:latin typeface="Garamond" panose="02020404030301010803" pitchFamily="18" charset="0"/>
              </a:rPr>
              <a:t>Powered by - </a:t>
            </a:r>
            <a:r>
              <a:rPr lang="en-US" sz="1500" dirty="0" err="1">
                <a:latin typeface="Garamond" panose="02020404030301010803" pitchFamily="18" charset="0"/>
              </a:rPr>
              <a:t>SujataBatra</a:t>
            </a:r>
            <a:r>
              <a:rPr lang="en-US" sz="1500" dirty="0">
                <a:latin typeface="Garamond" panose="02020404030301010803" pitchFamily="18" charset="0"/>
              </a:rPr>
              <a:t>. </a:t>
            </a:r>
            <a:r>
              <a:rPr lang="en-US" sz="1500" b="1" dirty="0">
                <a:solidFill>
                  <a:schemeClr val="accent1">
                    <a:lumMod val="50000"/>
                  </a:schemeClr>
                </a:solidFill>
                <a:latin typeface="Garamond" panose="02020404030301010803" pitchFamily="18" charset="0"/>
              </a:rPr>
              <a:t>&lt;/</a:t>
            </a:r>
            <a:r>
              <a:rPr lang="en-US" sz="1500" b="1" dirty="0" err="1">
                <a:solidFill>
                  <a:schemeClr val="accent1">
                    <a:lumMod val="50000"/>
                  </a:schemeClr>
                </a:solidFill>
                <a:latin typeface="Garamond" panose="02020404030301010803" pitchFamily="18" charset="0"/>
              </a:rPr>
              <a:t>dfn</a:t>
            </a:r>
            <a:r>
              <a:rPr lang="en-US" sz="1500" b="1" dirty="0">
                <a:solidFill>
                  <a:schemeClr val="accent1">
                    <a:lumMod val="50000"/>
                  </a:schemeClr>
                </a:solidFill>
                <a:latin typeface="Garamond" panose="02020404030301010803" pitchFamily="18" charset="0"/>
              </a:rPr>
              <a:t> &gt; &lt;</a:t>
            </a:r>
            <a:r>
              <a:rPr lang="en-US" sz="1500" b="1" dirty="0" err="1">
                <a:solidFill>
                  <a:schemeClr val="accent1">
                    <a:lumMod val="50000"/>
                  </a:schemeClr>
                </a:solidFill>
                <a:latin typeface="Garamond" panose="02020404030301010803" pitchFamily="18" charset="0"/>
              </a:rPr>
              <a:t>br</a:t>
            </a:r>
            <a:r>
              <a:rPr lang="en-US" sz="1500" b="1" dirty="0">
                <a:solidFill>
                  <a:schemeClr val="accent1">
                    <a:lumMod val="50000"/>
                  </a:schemeClr>
                </a:solidFill>
                <a:latin typeface="Garamond" panose="02020404030301010803" pitchFamily="18" charset="0"/>
              </a:rPr>
              <a:t>&gt;</a:t>
            </a:r>
          </a:p>
          <a:p>
            <a:pPr algn="l">
              <a:lnSpc>
                <a:spcPct val="150000"/>
              </a:lnSpc>
              <a:spcBef>
                <a:spcPts val="0"/>
              </a:spcBef>
            </a:pPr>
            <a:r>
              <a:rPr lang="en-US" sz="1500" b="1" dirty="0">
                <a:solidFill>
                  <a:schemeClr val="accent1">
                    <a:lumMod val="50000"/>
                  </a:schemeClr>
                </a:solidFill>
                <a:latin typeface="Garamond" panose="02020404030301010803" pitchFamily="18" charset="0"/>
              </a:rPr>
              <a:t>&lt;code&gt; </a:t>
            </a:r>
            <a:r>
              <a:rPr lang="en-US" sz="1500" dirty="0">
                <a:latin typeface="Garamond" panose="02020404030301010803" pitchFamily="18" charset="0"/>
              </a:rPr>
              <a:t>Text. </a:t>
            </a:r>
            <a:r>
              <a:rPr lang="en-US" sz="1500" b="1" dirty="0">
                <a:solidFill>
                  <a:schemeClr val="accent1">
                    <a:lumMod val="50000"/>
                  </a:schemeClr>
                </a:solidFill>
                <a:latin typeface="Garamond" panose="02020404030301010803" pitchFamily="18" charset="0"/>
              </a:rPr>
              <a:t>&lt;/code&gt; &lt;</a:t>
            </a:r>
            <a:r>
              <a:rPr lang="en-US" sz="1500" b="1" dirty="0" err="1">
                <a:solidFill>
                  <a:schemeClr val="accent1">
                    <a:lumMod val="50000"/>
                  </a:schemeClr>
                </a:solidFill>
                <a:latin typeface="Garamond" panose="02020404030301010803" pitchFamily="18" charset="0"/>
              </a:rPr>
              <a:t>br</a:t>
            </a:r>
            <a:r>
              <a:rPr lang="en-US" sz="1500" b="1" dirty="0">
                <a:solidFill>
                  <a:schemeClr val="accent1">
                    <a:lumMod val="50000"/>
                  </a:schemeClr>
                </a:solidFill>
                <a:latin typeface="Garamond" panose="02020404030301010803" pitchFamily="18" charset="0"/>
              </a:rPr>
              <a:t>&gt;</a:t>
            </a:r>
          </a:p>
          <a:p>
            <a:pPr algn="l">
              <a:lnSpc>
                <a:spcPct val="150000"/>
              </a:lnSpc>
              <a:spcBef>
                <a:spcPts val="0"/>
              </a:spcBef>
            </a:pPr>
            <a:r>
              <a:rPr lang="en-US" sz="1500" b="1" dirty="0">
                <a:solidFill>
                  <a:schemeClr val="accent1">
                    <a:lumMod val="50000"/>
                  </a:schemeClr>
                </a:solidFill>
                <a:latin typeface="Garamond" panose="02020404030301010803" pitchFamily="18" charset="0"/>
              </a:rPr>
              <a:t>&lt;</a:t>
            </a:r>
            <a:r>
              <a:rPr lang="en-US" sz="1500" b="1" dirty="0" err="1">
                <a:solidFill>
                  <a:schemeClr val="accent1">
                    <a:lumMod val="50000"/>
                  </a:schemeClr>
                </a:solidFill>
                <a:latin typeface="Garamond" panose="02020404030301010803" pitchFamily="18" charset="0"/>
              </a:rPr>
              <a:t>kbd</a:t>
            </a:r>
            <a:r>
              <a:rPr lang="en-US" sz="1500" b="1" dirty="0">
                <a:solidFill>
                  <a:schemeClr val="accent1">
                    <a:lumMod val="50000"/>
                  </a:schemeClr>
                </a:solidFill>
                <a:latin typeface="Garamond" panose="02020404030301010803" pitchFamily="18" charset="0"/>
              </a:rPr>
              <a:t>&gt; </a:t>
            </a:r>
            <a:r>
              <a:rPr lang="en-US" sz="1500" dirty="0" err="1">
                <a:latin typeface="Garamond" panose="02020404030301010803" pitchFamily="18" charset="0"/>
              </a:rPr>
              <a:t>Subscipt</a:t>
            </a:r>
            <a:r>
              <a:rPr lang="en-US" sz="1500" dirty="0">
                <a:latin typeface="Garamond" panose="02020404030301010803" pitchFamily="18" charset="0"/>
              </a:rPr>
              <a:t>. </a:t>
            </a:r>
            <a:r>
              <a:rPr lang="en-US" sz="1500" b="1" dirty="0">
                <a:solidFill>
                  <a:schemeClr val="accent1">
                    <a:lumMod val="50000"/>
                  </a:schemeClr>
                </a:solidFill>
                <a:latin typeface="Garamond" panose="02020404030301010803" pitchFamily="18" charset="0"/>
              </a:rPr>
              <a:t>&lt;/</a:t>
            </a:r>
            <a:r>
              <a:rPr lang="en-US" sz="1500" b="1" dirty="0" err="1">
                <a:solidFill>
                  <a:schemeClr val="accent1">
                    <a:lumMod val="50000"/>
                  </a:schemeClr>
                </a:solidFill>
                <a:latin typeface="Garamond" panose="02020404030301010803" pitchFamily="18" charset="0"/>
              </a:rPr>
              <a:t>kbd</a:t>
            </a:r>
            <a:r>
              <a:rPr lang="en-US" sz="1500" b="1" dirty="0">
                <a:solidFill>
                  <a:schemeClr val="accent1">
                    <a:lumMod val="50000"/>
                  </a:schemeClr>
                </a:solidFill>
                <a:latin typeface="Garamond" panose="02020404030301010803" pitchFamily="18" charset="0"/>
              </a:rPr>
              <a:t>&gt; </a:t>
            </a:r>
          </a:p>
          <a:p>
            <a:pPr algn="l">
              <a:lnSpc>
                <a:spcPct val="150000"/>
              </a:lnSpc>
              <a:spcBef>
                <a:spcPts val="0"/>
              </a:spcBef>
            </a:pPr>
            <a:r>
              <a:rPr lang="en-US" sz="1500" b="1" dirty="0">
                <a:solidFill>
                  <a:schemeClr val="accent1">
                    <a:lumMod val="50000"/>
                  </a:schemeClr>
                </a:solidFill>
                <a:latin typeface="Garamond" panose="02020404030301010803" pitchFamily="18" charset="0"/>
              </a:rPr>
              <a:t>&lt;</a:t>
            </a:r>
            <a:r>
              <a:rPr lang="en-US" sz="1500" b="1" dirty="0" err="1">
                <a:solidFill>
                  <a:schemeClr val="accent1">
                    <a:lumMod val="50000"/>
                  </a:schemeClr>
                </a:solidFill>
                <a:latin typeface="Garamond" panose="02020404030301010803" pitchFamily="18" charset="0"/>
              </a:rPr>
              <a:t>var</a:t>
            </a:r>
            <a:r>
              <a:rPr lang="en-US" sz="1500" b="1" dirty="0">
                <a:solidFill>
                  <a:schemeClr val="accent1">
                    <a:lumMod val="50000"/>
                  </a:schemeClr>
                </a:solidFill>
                <a:latin typeface="Garamond" panose="02020404030301010803" pitchFamily="18" charset="0"/>
              </a:rPr>
              <a:t>&gt; </a:t>
            </a:r>
            <a:r>
              <a:rPr lang="en-US" sz="1500" dirty="0">
                <a:latin typeface="Garamond" panose="02020404030301010803" pitchFamily="18" charset="0"/>
              </a:rPr>
              <a:t>Superscript. </a:t>
            </a:r>
            <a:r>
              <a:rPr lang="en-US" sz="1500" b="1" dirty="0">
                <a:solidFill>
                  <a:schemeClr val="accent1">
                    <a:lumMod val="50000"/>
                  </a:schemeClr>
                </a:solidFill>
                <a:latin typeface="Garamond" panose="02020404030301010803" pitchFamily="18" charset="0"/>
              </a:rPr>
              <a:t>&lt;/</a:t>
            </a:r>
            <a:r>
              <a:rPr lang="en-US" sz="1500" b="1" dirty="0" err="1">
                <a:solidFill>
                  <a:schemeClr val="accent1">
                    <a:lumMod val="50000"/>
                  </a:schemeClr>
                </a:solidFill>
                <a:latin typeface="Garamond" panose="02020404030301010803" pitchFamily="18" charset="0"/>
              </a:rPr>
              <a:t>var</a:t>
            </a:r>
            <a:r>
              <a:rPr lang="en-US" sz="1500" b="1" dirty="0">
                <a:solidFill>
                  <a:schemeClr val="accent1">
                    <a:lumMod val="50000"/>
                  </a:schemeClr>
                </a:solidFill>
                <a:latin typeface="Garamond" panose="02020404030301010803" pitchFamily="18" charset="0"/>
              </a:rPr>
              <a:t>&gt;</a:t>
            </a:r>
            <a:r>
              <a:rPr lang="en-US" sz="500" b="1" dirty="0">
                <a:solidFill>
                  <a:schemeClr val="accent1">
                    <a:lumMod val="50000"/>
                  </a:schemeClr>
                </a:solidFill>
                <a:latin typeface="Garamond" panose="02020404030301010803" pitchFamily="18" charset="0"/>
              </a:rPr>
              <a:t> </a:t>
            </a:r>
          </a:p>
          <a:p>
            <a:pPr lvl="0" algn="l">
              <a:lnSpc>
                <a:spcPct val="150000"/>
              </a:lnSpc>
              <a:spcBef>
                <a:spcPts val="0"/>
              </a:spcBef>
            </a:pPr>
            <a:r>
              <a:rPr lang="en-US" sz="1500" b="1" dirty="0">
                <a:solidFill>
                  <a:srgbClr val="5B9BD5">
                    <a:lumMod val="50000"/>
                  </a:srgbClr>
                </a:solidFill>
                <a:latin typeface="Garamond" panose="02020404030301010803" pitchFamily="18" charset="0"/>
              </a:rPr>
              <a:t>&lt;cite&gt; </a:t>
            </a:r>
            <a:r>
              <a:rPr lang="en-US" sz="1500" dirty="0">
                <a:solidFill>
                  <a:prstClr val="black"/>
                </a:solidFill>
                <a:latin typeface="Garamond" panose="02020404030301010803" pitchFamily="18" charset="0"/>
              </a:rPr>
              <a:t>Superscript. </a:t>
            </a:r>
            <a:r>
              <a:rPr lang="en-US" sz="1500" b="1" dirty="0">
                <a:solidFill>
                  <a:srgbClr val="5B9BD5">
                    <a:lumMod val="50000"/>
                  </a:srgbClr>
                </a:solidFill>
                <a:latin typeface="Garamond" panose="02020404030301010803" pitchFamily="18" charset="0"/>
              </a:rPr>
              <a:t>&lt;/cite&gt;</a:t>
            </a:r>
            <a:r>
              <a:rPr lang="en-US" sz="500" b="1" dirty="0">
                <a:solidFill>
                  <a:srgbClr val="5B9BD5">
                    <a:lumMod val="50000"/>
                  </a:srgbClr>
                </a:solidFill>
                <a:latin typeface="Garamond" panose="02020404030301010803" pitchFamily="18" charset="0"/>
              </a:rPr>
              <a:t> </a:t>
            </a:r>
          </a:p>
          <a:p>
            <a:pPr algn="l">
              <a:lnSpc>
                <a:spcPct val="150000"/>
              </a:lnSpc>
              <a:spcBef>
                <a:spcPts val="0"/>
              </a:spcBef>
            </a:pPr>
            <a:endParaRPr lang="en-US" sz="500" b="1" dirty="0">
              <a:solidFill>
                <a:schemeClr val="accent1">
                  <a:lumMod val="50000"/>
                </a:schemeClr>
              </a:solidFill>
              <a:latin typeface="Garamond" panose="02020404030301010803" pitchFamily="18" charset="0"/>
            </a:endParaRPr>
          </a:p>
          <a:p>
            <a:pPr algn="l">
              <a:lnSpc>
                <a:spcPct val="100000"/>
              </a:lnSpc>
              <a:spcBef>
                <a:spcPts val="0"/>
              </a:spcBef>
            </a:pPr>
            <a:r>
              <a:rPr lang="en-US" sz="1500" b="1" dirty="0">
                <a:solidFill>
                  <a:srgbClr val="C00000"/>
                </a:solidFill>
                <a:latin typeface="Garamond" panose="02020404030301010803" pitchFamily="18" charset="0"/>
              </a:rPr>
              <a:t>&lt;/body&gt;	</a:t>
            </a:r>
          </a:p>
          <a:p>
            <a:pPr algn="l">
              <a:lnSpc>
                <a:spcPct val="100000"/>
              </a:lnSpc>
              <a:spcBef>
                <a:spcPts val="0"/>
              </a:spcBef>
            </a:pPr>
            <a:r>
              <a:rPr lang="en-US" sz="1500" b="1" dirty="0">
                <a:solidFill>
                  <a:srgbClr val="FF0000"/>
                </a:solidFill>
                <a:latin typeface="Garamond" panose="02020404030301010803" pitchFamily="18" charset="0"/>
              </a:rPr>
              <a:t>&lt;/html&gt;</a:t>
            </a:r>
          </a:p>
        </p:txBody>
      </p:sp>
      <p:graphicFrame>
        <p:nvGraphicFramePr>
          <p:cNvPr id="9" name="Table 8"/>
          <p:cNvGraphicFramePr>
            <a:graphicFrameLocks noGrp="1"/>
          </p:cNvGraphicFramePr>
          <p:nvPr>
            <p:extLst>
              <p:ext uri="{D42A27DB-BD31-4B8C-83A1-F6EECF244321}">
                <p14:modId xmlns:p14="http://schemas.microsoft.com/office/powerpoint/2010/main" val="4110449245"/>
              </p:ext>
            </p:extLst>
          </p:nvPr>
        </p:nvGraphicFramePr>
        <p:xfrm>
          <a:off x="6068291" y="1993189"/>
          <a:ext cx="5178291" cy="4041851"/>
        </p:xfrm>
        <a:graphic>
          <a:graphicData uri="http://schemas.openxmlformats.org/drawingml/2006/table">
            <a:tbl>
              <a:tblPr>
                <a:tableStyleId>{5940675A-B579-460E-94D1-54222C63F5DA}</a:tableStyleId>
              </a:tblPr>
              <a:tblGrid>
                <a:gridCol w="5178291">
                  <a:extLst>
                    <a:ext uri="{9D8B030D-6E8A-4147-A177-3AD203B41FA5}">
                      <a16:colId xmlns:a16="http://schemas.microsoft.com/office/drawing/2014/main" val="20000"/>
                    </a:ext>
                  </a:extLst>
                </a:gridCol>
              </a:tblGrid>
              <a:tr h="4041851">
                <a:tc>
                  <a:txBody>
                    <a:bodyPr/>
                    <a:lstStyle/>
                    <a:p>
                      <a:r>
                        <a:rPr lang="en-US" sz="1800" b="0" i="1" kern="1200" dirty="0">
                          <a:solidFill>
                            <a:schemeClr val="tx1"/>
                          </a:solidFill>
                          <a:effectLst/>
                          <a:latin typeface="+mn-lt"/>
                          <a:ea typeface="+mn-ea"/>
                          <a:cs typeface="+mn-cs"/>
                        </a:rPr>
                        <a:t>Sujata Training. </a:t>
                      </a:r>
                      <a:br>
                        <a:rPr lang="en-US" dirty="0"/>
                      </a:br>
                      <a:r>
                        <a:rPr lang="en-US" sz="1800" b="1" i="0" kern="1200" dirty="0">
                          <a:solidFill>
                            <a:schemeClr val="tx1"/>
                          </a:solidFill>
                          <a:effectLst/>
                          <a:latin typeface="+mn-lt"/>
                          <a:ea typeface="+mn-ea"/>
                          <a:cs typeface="+mn-cs"/>
                        </a:rPr>
                        <a:t>Java Training. </a:t>
                      </a:r>
                      <a:br>
                        <a:rPr lang="en-US" dirty="0"/>
                      </a:br>
                      <a:r>
                        <a:rPr lang="en-US" sz="1800" b="0" i="1" kern="1200" dirty="0">
                          <a:solidFill>
                            <a:schemeClr val="tx1"/>
                          </a:solidFill>
                          <a:effectLst/>
                          <a:latin typeface="+mn-lt"/>
                          <a:ea typeface="+mn-ea"/>
                          <a:cs typeface="+mn-cs"/>
                        </a:rPr>
                        <a:t>Powered by - </a:t>
                      </a:r>
                      <a:r>
                        <a:rPr lang="en-US" sz="1800" b="0" i="1" kern="1200" dirty="0" err="1">
                          <a:solidFill>
                            <a:schemeClr val="tx1"/>
                          </a:solidFill>
                          <a:effectLst/>
                          <a:latin typeface="+mn-lt"/>
                          <a:ea typeface="+mn-ea"/>
                          <a:cs typeface="+mn-cs"/>
                        </a:rPr>
                        <a:t>SujataBatra</a:t>
                      </a:r>
                      <a:r>
                        <a:rPr lang="en-US" sz="1800" b="0" i="1" kern="1200" dirty="0">
                          <a:solidFill>
                            <a:schemeClr val="tx1"/>
                          </a:solidFill>
                          <a:effectLst/>
                          <a:latin typeface="+mn-lt"/>
                          <a:ea typeface="+mn-ea"/>
                          <a:cs typeface="+mn-cs"/>
                        </a:rPr>
                        <a:t>. </a:t>
                      </a:r>
                      <a:br>
                        <a:rPr lang="en-US" dirty="0"/>
                      </a:br>
                      <a:r>
                        <a:rPr lang="en-US" dirty="0"/>
                        <a:t>Text. </a:t>
                      </a:r>
                      <a:br>
                        <a:rPr lang="en-US" dirty="0"/>
                      </a:br>
                      <a:r>
                        <a:rPr lang="en-US" dirty="0" err="1"/>
                        <a:t>Subscipt</a:t>
                      </a:r>
                      <a:r>
                        <a:rPr lang="en-US" dirty="0"/>
                        <a:t>. </a:t>
                      </a:r>
                      <a:r>
                        <a:rPr lang="en-US" sz="1800" b="0" i="1" kern="1200" dirty="0">
                          <a:solidFill>
                            <a:schemeClr val="tx1"/>
                          </a:solidFill>
                          <a:effectLst/>
                          <a:latin typeface="+mn-lt"/>
                          <a:ea typeface="+mn-ea"/>
                          <a:cs typeface="+mn-cs"/>
                        </a:rPr>
                        <a:t>Superscript. Superscript.</a:t>
                      </a:r>
                      <a:endParaRPr lang="en-US" sz="1800" b="0" i="0" kern="1200" dirty="0">
                        <a:solidFill>
                          <a:srgbClr val="0070C0"/>
                        </a:solidFill>
                        <a:effectLst/>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10" name="Slide Number Placeholder 3">
            <a:extLst>
              <a:ext uri="{FF2B5EF4-FFF2-40B4-BE49-F238E27FC236}">
                <a16:creationId xmlns:a16="http://schemas.microsoft.com/office/drawing/2014/main" id="{F6949AAD-2C52-4823-9495-863C265989F4}"/>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30</a:t>
            </a:fld>
            <a:endParaRPr lang="en-US" altLang="en-US" sz="1400" dirty="0"/>
          </a:p>
        </p:txBody>
      </p:sp>
    </p:spTree>
    <p:extLst>
      <p:ext uri="{BB962C8B-B14F-4D97-AF65-F5344CB8AC3E}">
        <p14:creationId xmlns:p14="http://schemas.microsoft.com/office/powerpoint/2010/main" val="2695348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7016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(Cont.)</a:t>
            </a:r>
          </a:p>
        </p:txBody>
      </p:sp>
      <p:sp>
        <p:nvSpPr>
          <p:cNvPr id="3" name="Content Placeholder 2"/>
          <p:cNvSpPr txBox="1">
            <a:spLocks/>
          </p:cNvSpPr>
          <p:nvPr/>
        </p:nvSpPr>
        <p:spPr>
          <a:xfrm>
            <a:off x="838200" y="1341912"/>
            <a:ext cx="10515600" cy="499689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u="sng" dirty="0">
                <a:latin typeface="Garamond" panose="02020404030301010803" pitchFamily="18" charset="0"/>
              </a:rPr>
              <a:t>Text Formatting Elements (Special markup)</a:t>
            </a:r>
          </a:p>
          <a:p>
            <a:endParaRPr lang="en-US" sz="1000" b="1" dirty="0">
              <a:latin typeface="Garamond" panose="02020404030301010803" pitchFamily="18" charset="0"/>
            </a:endParaRPr>
          </a:p>
          <a:p>
            <a:r>
              <a:rPr lang="en-US" b="1" dirty="0">
                <a:latin typeface="Garamond" panose="02020404030301010803" pitchFamily="18" charset="0"/>
              </a:rPr>
              <a:t>Links and Navigation</a:t>
            </a:r>
          </a:p>
          <a:p>
            <a:pPr algn="l"/>
            <a:r>
              <a:rPr lang="en-US" b="1" u="sng" dirty="0">
                <a:latin typeface="Garamond" panose="02020404030301010803" pitchFamily="18" charset="0"/>
              </a:rPr>
              <a:t>Anchor Element-</a:t>
            </a:r>
          </a:p>
          <a:p>
            <a:pPr algn="l"/>
            <a:r>
              <a:rPr lang="en-US" sz="2000" dirty="0">
                <a:cs typeface="Arial" panose="020B0604020202020204" pitchFamily="34" charset="0"/>
              </a:rPr>
              <a:t>An anchor can be used to create a link to another document (with the </a:t>
            </a:r>
            <a:r>
              <a:rPr lang="en-US" sz="2000" dirty="0" err="1">
                <a:cs typeface="Arial" panose="020B0604020202020204" pitchFamily="34" charset="0"/>
              </a:rPr>
              <a:t>href</a:t>
            </a:r>
            <a:r>
              <a:rPr lang="en-US" sz="2000" dirty="0">
                <a:cs typeface="Arial" panose="020B0604020202020204" pitchFamily="34" charset="0"/>
              </a:rPr>
              <a:t> attribute).</a:t>
            </a:r>
          </a:p>
          <a:p>
            <a:pPr algn="l"/>
            <a:r>
              <a:rPr lang="en-US" sz="2000" b="1" dirty="0">
                <a:latin typeface="Garamond" panose="02020404030301010803" pitchFamily="18" charset="0"/>
                <a:cs typeface="Arial" panose="020B0604020202020204" pitchFamily="34" charset="0"/>
              </a:rPr>
              <a:t>Types – </a:t>
            </a:r>
          </a:p>
          <a:p>
            <a:pPr algn="l"/>
            <a:r>
              <a:rPr lang="en-US" sz="2000" b="1" dirty="0">
                <a:latin typeface="Garamond" panose="02020404030301010803" pitchFamily="18" charset="0"/>
                <a:cs typeface="Arial" panose="020B0604020202020204" pitchFamily="34" charset="0"/>
              </a:rPr>
              <a:t>External : </a:t>
            </a:r>
            <a:r>
              <a:rPr lang="pt-BR" sz="2000" b="1" dirty="0">
                <a:solidFill>
                  <a:schemeClr val="accent1">
                    <a:lumMod val="50000"/>
                  </a:schemeClr>
                </a:solidFill>
                <a:latin typeface="Garamond" panose="02020404030301010803" pitchFamily="18" charset="0"/>
                <a:cs typeface="Arial" panose="020B0604020202020204" pitchFamily="34" charset="0"/>
              </a:rPr>
              <a:t>&lt;a href=</a:t>
            </a:r>
            <a:r>
              <a:rPr lang="pt-BR" sz="2000" dirty="0">
                <a:latin typeface="Garamond" panose="02020404030301010803" pitchFamily="18" charset="0"/>
                <a:cs typeface="Arial" panose="020B0604020202020204" pitchFamily="34" charset="0"/>
              </a:rPr>
              <a:t>“https://www.google.com”&gt;Our Best Friend</a:t>
            </a:r>
            <a:r>
              <a:rPr lang="pt-BR" sz="2000" b="1" dirty="0">
                <a:solidFill>
                  <a:schemeClr val="accent1">
                    <a:lumMod val="50000"/>
                  </a:schemeClr>
                </a:solidFill>
                <a:latin typeface="Garamond" panose="02020404030301010803" pitchFamily="18" charset="0"/>
                <a:cs typeface="Arial" panose="020B0604020202020204" pitchFamily="34" charset="0"/>
              </a:rPr>
              <a:t>&lt;/a&gt;</a:t>
            </a:r>
            <a:endParaRPr lang="en-US" sz="2000" b="1" dirty="0">
              <a:solidFill>
                <a:schemeClr val="accent1">
                  <a:lumMod val="50000"/>
                </a:schemeClr>
              </a:solidFill>
              <a:latin typeface="Garamond" panose="02020404030301010803" pitchFamily="18" charset="0"/>
              <a:cs typeface="Arial" panose="020B0604020202020204" pitchFamily="34" charset="0"/>
            </a:endParaRPr>
          </a:p>
          <a:p>
            <a:pPr algn="l"/>
            <a:r>
              <a:rPr lang="en-US" sz="2000" b="1" dirty="0">
                <a:latin typeface="Garamond" panose="02020404030301010803" pitchFamily="18" charset="0"/>
                <a:cs typeface="Arial" panose="020B0604020202020204" pitchFamily="34" charset="0"/>
              </a:rPr>
              <a:t>Internal :  </a:t>
            </a:r>
            <a:r>
              <a:rPr lang="en-US" sz="2000" b="1" dirty="0">
                <a:solidFill>
                  <a:schemeClr val="accent1">
                    <a:lumMod val="50000"/>
                  </a:schemeClr>
                </a:solidFill>
                <a:latin typeface="Garamond" panose="02020404030301010803" pitchFamily="18" charset="0"/>
                <a:cs typeface="Arial" panose="020B0604020202020204" pitchFamily="34" charset="0"/>
              </a:rPr>
              <a:t>&lt;a </a:t>
            </a:r>
            <a:r>
              <a:rPr lang="en-US" sz="2000" b="1" dirty="0" err="1">
                <a:solidFill>
                  <a:schemeClr val="accent1">
                    <a:lumMod val="50000"/>
                  </a:schemeClr>
                </a:solidFill>
                <a:latin typeface="Garamond" panose="02020404030301010803" pitchFamily="18" charset="0"/>
                <a:cs typeface="Arial" panose="020B0604020202020204" pitchFamily="34" charset="0"/>
              </a:rPr>
              <a:t>href</a:t>
            </a:r>
            <a:r>
              <a:rPr lang="en-US" sz="2000" b="1" dirty="0">
                <a:solidFill>
                  <a:schemeClr val="accent1">
                    <a:lumMod val="50000"/>
                  </a:schemeClr>
                </a:solidFill>
                <a:latin typeface="Garamond" panose="02020404030301010803" pitchFamily="18" charset="0"/>
                <a:cs typeface="Arial" panose="020B0604020202020204" pitchFamily="34" charset="0"/>
              </a:rPr>
              <a:t>=</a:t>
            </a:r>
            <a:r>
              <a:rPr lang="en-US" sz="2000" dirty="0">
                <a:latin typeface="Garamond" panose="02020404030301010803" pitchFamily="18" charset="0"/>
                <a:cs typeface="Arial" panose="020B0604020202020204" pitchFamily="34" charset="0"/>
              </a:rPr>
              <a:t>“\contact.htm”&gt;contact</a:t>
            </a:r>
            <a:r>
              <a:rPr lang="en-US" sz="2000" b="1" dirty="0">
                <a:solidFill>
                  <a:schemeClr val="accent1">
                    <a:lumMod val="50000"/>
                  </a:schemeClr>
                </a:solidFill>
                <a:latin typeface="Garamond" panose="02020404030301010803" pitchFamily="18" charset="0"/>
                <a:cs typeface="Arial" panose="020B0604020202020204" pitchFamily="34" charset="0"/>
              </a:rPr>
              <a:t>&lt;/a&gt;</a:t>
            </a:r>
          </a:p>
          <a:p>
            <a:pPr algn="l"/>
            <a:endParaRPr lang="en-US" sz="100" b="1" u="sng" dirty="0">
              <a:latin typeface="Garamond" panose="02020404030301010803" pitchFamily="18" charset="0"/>
            </a:endParaRPr>
          </a:p>
          <a:p>
            <a:pPr algn="l"/>
            <a:r>
              <a:rPr lang="en-US" b="1" u="sng" dirty="0">
                <a:latin typeface="Garamond" panose="02020404030301010803" pitchFamily="18" charset="0"/>
              </a:rPr>
              <a:t>Image Tag-</a:t>
            </a:r>
          </a:p>
          <a:p>
            <a:pPr algn="l"/>
            <a:r>
              <a:rPr lang="en-US" sz="2000" dirty="0">
                <a:latin typeface="Garamond" panose="02020404030301010803" pitchFamily="18" charset="0"/>
              </a:rPr>
              <a:t>The syntax for the tag to insert image into the webpage is-</a:t>
            </a:r>
            <a:br>
              <a:rPr lang="en-US" sz="2000" dirty="0">
                <a:latin typeface="Garamond" panose="02020404030301010803" pitchFamily="18" charset="0"/>
              </a:rPr>
            </a:br>
            <a:r>
              <a:rPr lang="en-US" b="1" dirty="0">
                <a:latin typeface="Garamond" panose="02020404030301010803" pitchFamily="18" charset="0"/>
              </a:rPr>
              <a:t>                                        </a:t>
            </a:r>
            <a:r>
              <a:rPr lang="en-US" sz="2200" b="1" dirty="0">
                <a:solidFill>
                  <a:schemeClr val="accent1">
                    <a:lumMod val="50000"/>
                  </a:schemeClr>
                </a:solidFill>
                <a:latin typeface="Garamond" panose="02020404030301010803" pitchFamily="18" charset="0"/>
              </a:rPr>
              <a:t>&lt;</a:t>
            </a:r>
            <a:r>
              <a:rPr lang="en-US" sz="2200" b="1" dirty="0" err="1">
                <a:solidFill>
                  <a:schemeClr val="accent1">
                    <a:lumMod val="50000"/>
                  </a:schemeClr>
                </a:solidFill>
                <a:latin typeface="Garamond" panose="02020404030301010803" pitchFamily="18" charset="0"/>
              </a:rPr>
              <a:t>img</a:t>
            </a:r>
            <a:r>
              <a:rPr lang="en-US" sz="2200" b="1" dirty="0">
                <a:solidFill>
                  <a:schemeClr val="accent1">
                    <a:lumMod val="50000"/>
                  </a:schemeClr>
                </a:solidFill>
                <a:latin typeface="Garamond" panose="02020404030301010803" pitchFamily="18" charset="0"/>
              </a:rPr>
              <a:t> </a:t>
            </a:r>
            <a:r>
              <a:rPr lang="en-US" sz="2200" b="1" dirty="0" err="1">
                <a:solidFill>
                  <a:schemeClr val="accent1">
                    <a:lumMod val="50000"/>
                  </a:schemeClr>
                </a:solidFill>
                <a:latin typeface="Garamond" panose="02020404030301010803" pitchFamily="18" charset="0"/>
              </a:rPr>
              <a:t>src</a:t>
            </a:r>
            <a:r>
              <a:rPr lang="en-US" sz="2200" dirty="0">
                <a:latin typeface="Garamond" panose="02020404030301010803" pitchFamily="18" charset="0"/>
              </a:rPr>
              <a:t>=“</a:t>
            </a:r>
            <a:r>
              <a:rPr lang="en-US" sz="2200" dirty="0" err="1">
                <a:latin typeface="Garamond" panose="02020404030301010803" pitchFamily="18" charset="0"/>
              </a:rPr>
              <a:t>url</a:t>
            </a:r>
            <a:r>
              <a:rPr lang="en-US" sz="2200" dirty="0">
                <a:latin typeface="Garamond" panose="02020404030301010803" pitchFamily="18" charset="0"/>
              </a:rPr>
              <a:t>” alt=“alternate text”</a:t>
            </a:r>
            <a:r>
              <a:rPr lang="en-US" sz="2200" b="1" dirty="0">
                <a:solidFill>
                  <a:schemeClr val="accent1">
                    <a:lumMod val="50000"/>
                  </a:schemeClr>
                </a:solidFill>
                <a:latin typeface="Garamond" panose="02020404030301010803" pitchFamily="18" charset="0"/>
              </a:rPr>
              <a:t>&gt;</a:t>
            </a:r>
          </a:p>
          <a:p>
            <a:pPr algn="l"/>
            <a:r>
              <a:rPr lang="en-US" sz="2200" dirty="0" err="1">
                <a:latin typeface="Garamond" panose="02020404030301010803" pitchFamily="18" charset="0"/>
              </a:rPr>
              <a:t>Eg.</a:t>
            </a:r>
            <a:r>
              <a:rPr lang="en-US" sz="2200" dirty="0">
                <a:latin typeface="Garamond" panose="02020404030301010803" pitchFamily="18" charset="0"/>
              </a:rPr>
              <a:t>: </a:t>
            </a:r>
            <a:r>
              <a:rPr lang="en-US" sz="2200" b="1" dirty="0">
                <a:solidFill>
                  <a:schemeClr val="accent1">
                    <a:lumMod val="50000"/>
                  </a:schemeClr>
                </a:solidFill>
                <a:latin typeface="Garamond" panose="02020404030301010803" pitchFamily="18" charset="0"/>
              </a:rPr>
              <a:t>&lt;</a:t>
            </a:r>
            <a:r>
              <a:rPr lang="en-US" sz="2200" b="1" dirty="0" err="1">
                <a:solidFill>
                  <a:schemeClr val="accent1">
                    <a:lumMod val="50000"/>
                  </a:schemeClr>
                </a:solidFill>
                <a:latin typeface="Garamond" panose="02020404030301010803" pitchFamily="18" charset="0"/>
              </a:rPr>
              <a:t>img</a:t>
            </a:r>
            <a:r>
              <a:rPr lang="en-US" sz="2200" b="1" dirty="0">
                <a:solidFill>
                  <a:schemeClr val="accent1">
                    <a:lumMod val="50000"/>
                  </a:schemeClr>
                </a:solidFill>
                <a:latin typeface="Garamond" panose="02020404030301010803" pitchFamily="18" charset="0"/>
              </a:rPr>
              <a:t> </a:t>
            </a:r>
            <a:r>
              <a:rPr lang="en-US" sz="2200" b="1" dirty="0" err="1">
                <a:solidFill>
                  <a:schemeClr val="accent1">
                    <a:lumMod val="50000"/>
                  </a:schemeClr>
                </a:solidFill>
                <a:latin typeface="Garamond" panose="02020404030301010803" pitchFamily="18" charset="0"/>
              </a:rPr>
              <a:t>src</a:t>
            </a:r>
            <a:r>
              <a:rPr lang="en-US" sz="2200" dirty="0">
                <a:latin typeface="Garamond" panose="02020404030301010803" pitchFamily="18" charset="0"/>
              </a:rPr>
              <a:t>=“\images\SomeImage.jpg” alt=“Some Image”</a:t>
            </a:r>
            <a:r>
              <a:rPr lang="en-US" sz="2200" b="1" dirty="0">
                <a:solidFill>
                  <a:schemeClr val="accent1">
                    <a:lumMod val="50000"/>
                  </a:schemeClr>
                </a:solidFill>
                <a:latin typeface="Garamond" panose="02020404030301010803" pitchFamily="18" charset="0"/>
              </a:rPr>
              <a:t>&gt;</a:t>
            </a:r>
          </a:p>
          <a:p>
            <a:pPr algn="l"/>
            <a:endParaRPr lang="en-US" dirty="0">
              <a:latin typeface="Garamond" panose="02020404030301010803" pitchFamily="18" charset="0"/>
            </a:endParaRPr>
          </a:p>
          <a:p>
            <a:pPr algn="l"/>
            <a:endParaRPr lang="en-US" b="1" u="sng" dirty="0">
              <a:latin typeface="Garamond" panose="02020404030301010803" pitchFamily="18" charset="0"/>
            </a:endParaRPr>
          </a:p>
          <a:p>
            <a:pPr algn="l"/>
            <a:endParaRPr lang="en-US" b="1" u="sng" dirty="0">
              <a:latin typeface="Garamond" panose="02020404030301010803" pitchFamily="18" charset="0"/>
            </a:endParaRPr>
          </a:p>
          <a:p>
            <a:pPr algn="l"/>
            <a:endParaRPr lang="en-US" sz="2000" dirty="0">
              <a:latin typeface="Garamond" panose="02020404030301010803" pitchFamily="18" charset="0"/>
              <a:cs typeface="Arial" panose="020B0604020202020204" pitchFamily="34" charset="0"/>
            </a:endParaRPr>
          </a:p>
          <a:p>
            <a:pPr algn="l"/>
            <a:endParaRPr lang="en-US" sz="2000" dirty="0">
              <a:latin typeface="Garamond" panose="02020404030301010803" pitchFamily="18" charset="0"/>
              <a:cs typeface="Arial" panose="020B0604020202020204" pitchFamily="34" charset="0"/>
            </a:endParaRPr>
          </a:p>
          <a:p>
            <a:pPr algn="l"/>
            <a:endParaRPr lang="en-US" sz="2000" dirty="0">
              <a:latin typeface="Garamond" panose="02020404030301010803" pitchFamily="18" charset="0"/>
              <a:cs typeface="Arial" panose="020B0604020202020204" pitchFamily="34" charset="0"/>
            </a:endParaRPr>
          </a:p>
          <a:p>
            <a:pPr algn="l"/>
            <a:endParaRPr lang="en-US" b="1" dirty="0">
              <a:latin typeface="Garamond" panose="02020404030301010803" pitchFamily="18" charset="0"/>
            </a:endParaRPr>
          </a:p>
          <a:p>
            <a:endParaRPr lang="en-US" b="1" u="sng" dirty="0">
              <a:latin typeface="Garamond" panose="02020404030301010803" pitchFamily="18" charset="0"/>
            </a:endParaRPr>
          </a:p>
          <a:p>
            <a:endParaRPr lang="en-US" dirty="0">
              <a:latin typeface="Garamond" panose="02020404030301010803" pitchFamily="18" charset="0"/>
            </a:endParaRPr>
          </a:p>
          <a:p>
            <a:pPr algn="l"/>
            <a:endParaRPr lang="en-US" sz="2000" b="1" u="sng"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B8B5B5F4-060F-4921-9F68-7E012B5EF5B1}"/>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31</a:t>
            </a:fld>
            <a:endParaRPr lang="en-US" altLang="en-US" sz="1400" dirty="0"/>
          </a:p>
        </p:txBody>
      </p:sp>
    </p:spTree>
    <p:extLst>
      <p:ext uri="{BB962C8B-B14F-4D97-AF65-F5344CB8AC3E}">
        <p14:creationId xmlns:p14="http://schemas.microsoft.com/office/powerpoint/2010/main" val="3954395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7016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(Cont.)</a:t>
            </a:r>
          </a:p>
        </p:txBody>
      </p:sp>
      <p:sp>
        <p:nvSpPr>
          <p:cNvPr id="3" name="Content Placeholder 2"/>
          <p:cNvSpPr txBox="1">
            <a:spLocks/>
          </p:cNvSpPr>
          <p:nvPr/>
        </p:nvSpPr>
        <p:spPr>
          <a:xfrm>
            <a:off x="838200" y="1219200"/>
            <a:ext cx="10515600" cy="49577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u="sng" dirty="0">
                <a:latin typeface="Garamond" panose="02020404030301010803" pitchFamily="18" charset="0"/>
              </a:rPr>
              <a:t>Unordered List and </a:t>
            </a:r>
            <a:r>
              <a:rPr lang="en-US" sz="2000" b="1" u="sng" dirty="0" err="1">
                <a:latin typeface="Garamond" panose="02020404030301010803" pitchFamily="18" charset="0"/>
              </a:rPr>
              <a:t>Odered</a:t>
            </a:r>
            <a:r>
              <a:rPr lang="en-US" sz="2000" b="1" u="sng" dirty="0">
                <a:latin typeface="Garamond" panose="02020404030301010803" pitchFamily="18" charset="0"/>
              </a:rPr>
              <a:t> Lists</a:t>
            </a:r>
          </a:p>
          <a:p>
            <a:pPr algn="l"/>
            <a:r>
              <a:rPr lang="en-US" sz="2000" b="1" u="sng" dirty="0">
                <a:latin typeface="Garamond" panose="02020404030301010803" pitchFamily="18" charset="0"/>
              </a:rPr>
              <a:t>Unordered Lists</a:t>
            </a:r>
            <a:r>
              <a:rPr lang="en-US" sz="2000" b="1" dirty="0">
                <a:latin typeface="Garamond" panose="02020404030301010803" pitchFamily="18" charset="0"/>
              </a:rPr>
              <a:t> -</a:t>
            </a:r>
            <a:r>
              <a:rPr lang="en-US" sz="2000" dirty="0">
                <a:latin typeface="Garamond" panose="02020404030301010803" pitchFamily="18" charset="0"/>
              </a:rPr>
              <a:t> &lt;</a:t>
            </a:r>
            <a:r>
              <a:rPr lang="en-US" sz="2000" dirty="0" err="1">
                <a:latin typeface="Garamond" panose="02020404030301010803" pitchFamily="18" charset="0"/>
              </a:rPr>
              <a:t>ul</a:t>
            </a:r>
            <a:r>
              <a:rPr lang="en-US" sz="2000" dirty="0">
                <a:latin typeface="Garamond" panose="02020404030301010803" pitchFamily="18" charset="0"/>
              </a:rPr>
              <a:t>&gt; tag. Item lists in &lt;li&gt; tag. The list items will be marked with bullets.</a:t>
            </a:r>
          </a:p>
          <a:p>
            <a:pPr algn="l"/>
            <a:r>
              <a:rPr lang="en-US" sz="2000" b="1" u="sng" dirty="0">
                <a:latin typeface="Garamond" panose="02020404030301010803" pitchFamily="18" charset="0"/>
              </a:rPr>
              <a:t>Ordered Lists </a:t>
            </a:r>
            <a:r>
              <a:rPr lang="en-US" sz="2000" dirty="0">
                <a:latin typeface="Garamond" panose="02020404030301010803" pitchFamily="18" charset="0"/>
              </a:rPr>
              <a:t>- &lt;</a:t>
            </a:r>
            <a:r>
              <a:rPr lang="en-US" sz="2000" dirty="0" err="1">
                <a:latin typeface="Garamond" panose="02020404030301010803" pitchFamily="18" charset="0"/>
              </a:rPr>
              <a:t>ol</a:t>
            </a:r>
            <a:r>
              <a:rPr lang="en-US" sz="2000" dirty="0">
                <a:latin typeface="Garamond" panose="02020404030301010803" pitchFamily="18" charset="0"/>
              </a:rPr>
              <a:t>&gt; tag. Item lists in &lt;li&gt; tag. . The list items will be marked with numbers.</a:t>
            </a:r>
          </a:p>
          <a:p>
            <a:pPr algn="l"/>
            <a:r>
              <a:rPr lang="en-US" sz="2000" b="1" u="sng" dirty="0" err="1">
                <a:latin typeface="Garamond" panose="02020404030301010803" pitchFamily="18" charset="0"/>
              </a:rPr>
              <a:t>Eg</a:t>
            </a:r>
            <a:r>
              <a:rPr lang="en-US" sz="2000" b="1" u="sng" dirty="0">
                <a:latin typeface="Garamond" panose="02020404030301010803" pitchFamily="18" charset="0"/>
              </a:rPr>
              <a:t>.:</a:t>
            </a:r>
            <a:endParaRPr lang="en-US" sz="1400" b="1" u="sng" dirty="0">
              <a:latin typeface="Garamond" panose="02020404030301010803" pitchFamily="18" charset="0"/>
            </a:endParaRPr>
          </a:p>
        </p:txBody>
      </p:sp>
      <p:graphicFrame>
        <p:nvGraphicFramePr>
          <p:cNvPr id="4" name="Table 3"/>
          <p:cNvGraphicFramePr>
            <a:graphicFrameLocks noGrp="1"/>
          </p:cNvGraphicFramePr>
          <p:nvPr/>
        </p:nvGraphicFramePr>
        <p:xfrm>
          <a:off x="945415" y="2789029"/>
          <a:ext cx="5009883" cy="3635522"/>
        </p:xfrm>
        <a:graphic>
          <a:graphicData uri="http://schemas.openxmlformats.org/drawingml/2006/table">
            <a:tbl>
              <a:tblPr>
                <a:tableStyleId>{5940675A-B579-460E-94D1-54222C63F5DA}</a:tableStyleId>
              </a:tblPr>
              <a:tblGrid>
                <a:gridCol w="5009883">
                  <a:extLst>
                    <a:ext uri="{9D8B030D-6E8A-4147-A177-3AD203B41FA5}">
                      <a16:colId xmlns:a16="http://schemas.microsoft.com/office/drawing/2014/main" val="20000"/>
                    </a:ext>
                  </a:extLst>
                </a:gridCol>
              </a:tblGrid>
              <a:tr h="3635522">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5" name="Content Placeholder 2"/>
          <p:cNvSpPr txBox="1">
            <a:spLocks/>
          </p:cNvSpPr>
          <p:nvPr/>
        </p:nvSpPr>
        <p:spPr>
          <a:xfrm>
            <a:off x="906780" y="2889879"/>
            <a:ext cx="5048519" cy="3332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400" b="1" dirty="0">
                <a:solidFill>
                  <a:srgbClr val="FF0000"/>
                </a:solidFill>
                <a:latin typeface="Garamond" panose="02020404030301010803" pitchFamily="18" charset="0"/>
              </a:rPr>
              <a:t>&lt;html&gt;</a:t>
            </a:r>
          </a:p>
          <a:p>
            <a:pPr algn="l">
              <a:lnSpc>
                <a:spcPct val="100000"/>
              </a:lnSpc>
              <a:spcBef>
                <a:spcPts val="0"/>
              </a:spcBef>
            </a:pPr>
            <a:r>
              <a:rPr lang="en-US" sz="1400" b="1" dirty="0">
                <a:solidFill>
                  <a:srgbClr val="C00000"/>
                </a:solidFill>
                <a:latin typeface="Garamond" panose="02020404030301010803" pitchFamily="18" charset="0"/>
              </a:rPr>
              <a:t>&lt;body&gt;</a:t>
            </a:r>
          </a:p>
          <a:p>
            <a:pPr algn="l">
              <a:lnSpc>
                <a:spcPct val="100000"/>
              </a:lnSpc>
              <a:spcBef>
                <a:spcPts val="0"/>
              </a:spcBef>
            </a:pPr>
            <a:r>
              <a:rPr lang="it-IT" sz="1400" b="1" dirty="0">
                <a:solidFill>
                  <a:schemeClr val="accent1">
                    <a:lumMod val="50000"/>
                  </a:schemeClr>
                </a:solidFill>
                <a:latin typeface="Garamond" panose="02020404030301010803" pitchFamily="18" charset="0"/>
              </a:rPr>
              <a:t>&lt;h2&gt;</a:t>
            </a:r>
            <a:r>
              <a:rPr lang="it-IT" sz="1400" dirty="0">
                <a:latin typeface="Garamond" panose="02020404030301010803" pitchFamily="18" charset="0"/>
              </a:rPr>
              <a:t>Unordered List </a:t>
            </a:r>
            <a:r>
              <a:rPr lang="it-IT" sz="1400" b="1" dirty="0">
                <a:solidFill>
                  <a:schemeClr val="accent1">
                    <a:lumMod val="50000"/>
                  </a:schemeClr>
                </a:solidFill>
                <a:latin typeface="Garamond" panose="02020404030301010803" pitchFamily="18" charset="0"/>
              </a:rPr>
              <a:t>&lt;/h2&gt;</a:t>
            </a:r>
          </a:p>
          <a:p>
            <a:pPr algn="l">
              <a:lnSpc>
                <a:spcPct val="100000"/>
              </a:lnSpc>
              <a:spcBef>
                <a:spcPts val="0"/>
              </a:spcBef>
            </a:pPr>
            <a:endParaRPr lang="it-IT" sz="100" b="1" dirty="0">
              <a:solidFill>
                <a:schemeClr val="accent1">
                  <a:lumMod val="50000"/>
                </a:schemeClr>
              </a:solidFill>
              <a:latin typeface="Garamond" panose="02020404030301010803" pitchFamily="18" charset="0"/>
            </a:endParaRPr>
          </a:p>
          <a:p>
            <a:pPr algn="l">
              <a:lnSpc>
                <a:spcPct val="100000"/>
              </a:lnSpc>
              <a:spcBef>
                <a:spcPts val="0"/>
              </a:spcBef>
            </a:pPr>
            <a:r>
              <a:rPr lang="it-IT" sz="1400" b="1" dirty="0">
                <a:solidFill>
                  <a:schemeClr val="accent1">
                    <a:lumMod val="50000"/>
                  </a:schemeClr>
                </a:solidFill>
                <a:latin typeface="Garamond" panose="02020404030301010803" pitchFamily="18" charset="0"/>
              </a:rPr>
              <a:t>&lt;ul&gt;</a:t>
            </a:r>
          </a:p>
          <a:p>
            <a:pPr algn="l">
              <a:lnSpc>
                <a:spcPct val="100000"/>
              </a:lnSpc>
              <a:spcBef>
                <a:spcPts val="0"/>
              </a:spcBef>
            </a:pPr>
            <a:r>
              <a:rPr lang="it-IT" sz="1400" b="1" dirty="0">
                <a:solidFill>
                  <a:schemeClr val="accent1">
                    <a:lumMod val="50000"/>
                  </a:schemeClr>
                </a:solidFill>
                <a:latin typeface="Garamond" panose="02020404030301010803" pitchFamily="18" charset="0"/>
              </a:rPr>
              <a:t>  </a:t>
            </a:r>
            <a:r>
              <a:rPr lang="it-IT" sz="1400" b="1" dirty="0">
                <a:solidFill>
                  <a:schemeClr val="accent6">
                    <a:lumMod val="50000"/>
                  </a:schemeClr>
                </a:solidFill>
                <a:latin typeface="Garamond" panose="02020404030301010803" pitchFamily="18" charset="0"/>
              </a:rPr>
              <a:t>&lt;li&gt;</a:t>
            </a:r>
            <a:r>
              <a:rPr lang="it-IT" sz="1400" dirty="0">
                <a:latin typeface="Garamond" panose="02020404030301010803" pitchFamily="18" charset="0"/>
              </a:rPr>
              <a:t>Java</a:t>
            </a:r>
            <a:r>
              <a:rPr lang="it-IT" sz="1400" b="1" dirty="0">
                <a:solidFill>
                  <a:schemeClr val="accent6">
                    <a:lumMod val="50000"/>
                  </a:schemeClr>
                </a:solidFill>
                <a:latin typeface="Garamond" panose="02020404030301010803" pitchFamily="18" charset="0"/>
              </a:rPr>
              <a:t>&lt;/li&gt;</a:t>
            </a:r>
          </a:p>
          <a:p>
            <a:pPr algn="l">
              <a:lnSpc>
                <a:spcPct val="100000"/>
              </a:lnSpc>
              <a:spcBef>
                <a:spcPts val="0"/>
              </a:spcBef>
            </a:pPr>
            <a:r>
              <a:rPr lang="it-IT" sz="1400" b="1" dirty="0">
                <a:solidFill>
                  <a:schemeClr val="accent1">
                    <a:lumMod val="50000"/>
                  </a:schemeClr>
                </a:solidFill>
                <a:latin typeface="Garamond" panose="02020404030301010803" pitchFamily="18" charset="0"/>
              </a:rPr>
              <a:t>  </a:t>
            </a:r>
            <a:r>
              <a:rPr lang="it-IT" sz="1400" b="1" dirty="0">
                <a:solidFill>
                  <a:schemeClr val="accent6">
                    <a:lumMod val="50000"/>
                  </a:schemeClr>
                </a:solidFill>
                <a:latin typeface="Garamond" panose="02020404030301010803" pitchFamily="18" charset="0"/>
              </a:rPr>
              <a:t>&lt;li&gt;</a:t>
            </a:r>
            <a:r>
              <a:rPr lang="it-IT" sz="1400" dirty="0">
                <a:latin typeface="Garamond" panose="02020404030301010803" pitchFamily="18" charset="0"/>
              </a:rPr>
              <a:t>Python</a:t>
            </a:r>
            <a:r>
              <a:rPr lang="it-IT" sz="1400" b="1" dirty="0">
                <a:solidFill>
                  <a:schemeClr val="accent6">
                    <a:lumMod val="50000"/>
                  </a:schemeClr>
                </a:solidFill>
                <a:latin typeface="Garamond" panose="02020404030301010803" pitchFamily="18" charset="0"/>
              </a:rPr>
              <a:t>&lt;/li&gt;</a:t>
            </a:r>
          </a:p>
          <a:p>
            <a:pPr algn="l">
              <a:lnSpc>
                <a:spcPct val="100000"/>
              </a:lnSpc>
              <a:spcBef>
                <a:spcPts val="0"/>
              </a:spcBef>
            </a:pPr>
            <a:r>
              <a:rPr lang="it-IT" sz="1400" b="1" dirty="0">
                <a:solidFill>
                  <a:schemeClr val="accent1">
                    <a:lumMod val="50000"/>
                  </a:schemeClr>
                </a:solidFill>
                <a:latin typeface="Garamond" panose="02020404030301010803" pitchFamily="18" charset="0"/>
              </a:rPr>
              <a:t>  </a:t>
            </a:r>
            <a:r>
              <a:rPr lang="it-IT" sz="1400" b="1" dirty="0">
                <a:solidFill>
                  <a:schemeClr val="accent6">
                    <a:lumMod val="50000"/>
                  </a:schemeClr>
                </a:solidFill>
                <a:latin typeface="Garamond" panose="02020404030301010803" pitchFamily="18" charset="0"/>
              </a:rPr>
              <a:t>&lt;li&gt;</a:t>
            </a:r>
            <a:r>
              <a:rPr lang="it-IT" sz="1400" dirty="0">
                <a:latin typeface="Garamond" panose="02020404030301010803" pitchFamily="18" charset="0"/>
              </a:rPr>
              <a:t>Ruby</a:t>
            </a:r>
            <a:r>
              <a:rPr lang="it-IT" sz="1400" b="1" dirty="0">
                <a:solidFill>
                  <a:schemeClr val="accent6">
                    <a:lumMod val="50000"/>
                  </a:schemeClr>
                </a:solidFill>
                <a:latin typeface="Garamond" panose="02020404030301010803" pitchFamily="18" charset="0"/>
              </a:rPr>
              <a:t>&lt;/li&gt;</a:t>
            </a:r>
          </a:p>
          <a:p>
            <a:pPr algn="l">
              <a:lnSpc>
                <a:spcPct val="100000"/>
              </a:lnSpc>
              <a:spcBef>
                <a:spcPts val="0"/>
              </a:spcBef>
            </a:pPr>
            <a:r>
              <a:rPr lang="it-IT" sz="1400" b="1" dirty="0">
                <a:solidFill>
                  <a:schemeClr val="accent1">
                    <a:lumMod val="50000"/>
                  </a:schemeClr>
                </a:solidFill>
                <a:latin typeface="Garamond" panose="02020404030301010803" pitchFamily="18" charset="0"/>
              </a:rPr>
              <a:t>&lt;/ul&gt;</a:t>
            </a:r>
          </a:p>
          <a:p>
            <a:pPr algn="l">
              <a:lnSpc>
                <a:spcPct val="100000"/>
              </a:lnSpc>
              <a:spcBef>
                <a:spcPts val="0"/>
              </a:spcBef>
            </a:pPr>
            <a:r>
              <a:rPr lang="it-IT" sz="1400" b="1" dirty="0">
                <a:solidFill>
                  <a:schemeClr val="accent1">
                    <a:lumMod val="50000"/>
                  </a:schemeClr>
                </a:solidFill>
                <a:latin typeface="Garamond" panose="02020404030301010803" pitchFamily="18" charset="0"/>
              </a:rPr>
              <a:t>&lt;h2&gt;</a:t>
            </a:r>
            <a:r>
              <a:rPr lang="it-IT" sz="1400" dirty="0">
                <a:latin typeface="Garamond" panose="02020404030301010803" pitchFamily="18" charset="0"/>
              </a:rPr>
              <a:t>Ordered List </a:t>
            </a:r>
            <a:r>
              <a:rPr lang="it-IT" sz="1400" b="1" dirty="0">
                <a:solidFill>
                  <a:schemeClr val="accent1">
                    <a:lumMod val="50000"/>
                  </a:schemeClr>
                </a:solidFill>
                <a:latin typeface="Garamond" panose="02020404030301010803" pitchFamily="18" charset="0"/>
              </a:rPr>
              <a:t>&lt;/h2&gt;</a:t>
            </a:r>
          </a:p>
          <a:p>
            <a:pPr algn="l">
              <a:lnSpc>
                <a:spcPct val="100000"/>
              </a:lnSpc>
              <a:spcBef>
                <a:spcPts val="0"/>
              </a:spcBef>
            </a:pPr>
            <a:endParaRPr lang="it-IT" sz="100" b="1" dirty="0">
              <a:solidFill>
                <a:schemeClr val="accent1">
                  <a:lumMod val="50000"/>
                </a:schemeClr>
              </a:solidFill>
              <a:latin typeface="Garamond" panose="02020404030301010803" pitchFamily="18" charset="0"/>
            </a:endParaRPr>
          </a:p>
          <a:p>
            <a:pPr algn="l">
              <a:lnSpc>
                <a:spcPct val="100000"/>
              </a:lnSpc>
              <a:spcBef>
                <a:spcPts val="0"/>
              </a:spcBef>
            </a:pPr>
            <a:r>
              <a:rPr lang="it-IT" sz="1400" b="1" dirty="0">
                <a:solidFill>
                  <a:schemeClr val="accent1">
                    <a:lumMod val="50000"/>
                  </a:schemeClr>
                </a:solidFill>
                <a:latin typeface="Garamond" panose="02020404030301010803" pitchFamily="18" charset="0"/>
              </a:rPr>
              <a:t>&lt;ol&gt;</a:t>
            </a:r>
          </a:p>
          <a:p>
            <a:pPr algn="l">
              <a:lnSpc>
                <a:spcPct val="100000"/>
              </a:lnSpc>
              <a:spcBef>
                <a:spcPts val="0"/>
              </a:spcBef>
            </a:pPr>
            <a:r>
              <a:rPr lang="it-IT" sz="1400" b="1" dirty="0">
                <a:solidFill>
                  <a:schemeClr val="accent1">
                    <a:lumMod val="50000"/>
                  </a:schemeClr>
                </a:solidFill>
                <a:latin typeface="Garamond" panose="02020404030301010803" pitchFamily="18" charset="0"/>
              </a:rPr>
              <a:t>  </a:t>
            </a:r>
            <a:r>
              <a:rPr lang="it-IT" sz="1400" b="1" dirty="0">
                <a:solidFill>
                  <a:schemeClr val="accent6">
                    <a:lumMod val="50000"/>
                  </a:schemeClr>
                </a:solidFill>
                <a:latin typeface="Garamond" panose="02020404030301010803" pitchFamily="18" charset="0"/>
              </a:rPr>
              <a:t>&lt;li&gt;</a:t>
            </a:r>
            <a:r>
              <a:rPr lang="it-IT" sz="1400" dirty="0">
                <a:latin typeface="Garamond" panose="02020404030301010803" pitchFamily="18" charset="0"/>
              </a:rPr>
              <a:t>Java</a:t>
            </a:r>
            <a:r>
              <a:rPr lang="it-IT" sz="1400" b="1" dirty="0">
                <a:solidFill>
                  <a:schemeClr val="accent6">
                    <a:lumMod val="50000"/>
                  </a:schemeClr>
                </a:solidFill>
                <a:latin typeface="Garamond" panose="02020404030301010803" pitchFamily="18" charset="0"/>
              </a:rPr>
              <a:t>&lt;/li&gt;</a:t>
            </a:r>
          </a:p>
          <a:p>
            <a:pPr algn="l">
              <a:lnSpc>
                <a:spcPct val="100000"/>
              </a:lnSpc>
              <a:spcBef>
                <a:spcPts val="0"/>
              </a:spcBef>
            </a:pPr>
            <a:r>
              <a:rPr lang="it-IT" sz="1400" b="1" dirty="0">
                <a:solidFill>
                  <a:schemeClr val="accent1">
                    <a:lumMod val="50000"/>
                  </a:schemeClr>
                </a:solidFill>
                <a:latin typeface="Garamond" panose="02020404030301010803" pitchFamily="18" charset="0"/>
              </a:rPr>
              <a:t>  </a:t>
            </a:r>
            <a:r>
              <a:rPr lang="it-IT" sz="1400" b="1" dirty="0">
                <a:solidFill>
                  <a:schemeClr val="accent6">
                    <a:lumMod val="50000"/>
                  </a:schemeClr>
                </a:solidFill>
                <a:latin typeface="Garamond" panose="02020404030301010803" pitchFamily="18" charset="0"/>
              </a:rPr>
              <a:t>&lt;li&gt;</a:t>
            </a:r>
            <a:r>
              <a:rPr lang="it-IT" sz="1400" dirty="0">
                <a:latin typeface="Garamond" panose="02020404030301010803" pitchFamily="18" charset="0"/>
              </a:rPr>
              <a:t>Python</a:t>
            </a:r>
            <a:r>
              <a:rPr lang="it-IT" sz="1400" b="1" dirty="0">
                <a:solidFill>
                  <a:schemeClr val="accent6">
                    <a:lumMod val="50000"/>
                  </a:schemeClr>
                </a:solidFill>
                <a:latin typeface="Garamond" panose="02020404030301010803" pitchFamily="18" charset="0"/>
              </a:rPr>
              <a:t>&lt;/li&gt;</a:t>
            </a:r>
          </a:p>
          <a:p>
            <a:pPr algn="l">
              <a:lnSpc>
                <a:spcPct val="100000"/>
              </a:lnSpc>
              <a:spcBef>
                <a:spcPts val="0"/>
              </a:spcBef>
            </a:pPr>
            <a:r>
              <a:rPr lang="it-IT" sz="1400" b="1" dirty="0">
                <a:solidFill>
                  <a:schemeClr val="accent1">
                    <a:lumMod val="50000"/>
                  </a:schemeClr>
                </a:solidFill>
                <a:latin typeface="Garamond" panose="02020404030301010803" pitchFamily="18" charset="0"/>
              </a:rPr>
              <a:t>  </a:t>
            </a:r>
            <a:r>
              <a:rPr lang="it-IT" sz="1400" b="1" dirty="0">
                <a:solidFill>
                  <a:schemeClr val="accent6">
                    <a:lumMod val="50000"/>
                  </a:schemeClr>
                </a:solidFill>
                <a:latin typeface="Garamond" panose="02020404030301010803" pitchFamily="18" charset="0"/>
              </a:rPr>
              <a:t>&lt;li&gt;</a:t>
            </a:r>
            <a:r>
              <a:rPr lang="it-IT" sz="1400" dirty="0">
                <a:latin typeface="Garamond" panose="02020404030301010803" pitchFamily="18" charset="0"/>
              </a:rPr>
              <a:t>Ruby</a:t>
            </a:r>
            <a:r>
              <a:rPr lang="it-IT" sz="1400" b="1" dirty="0">
                <a:solidFill>
                  <a:schemeClr val="accent6">
                    <a:lumMod val="50000"/>
                  </a:schemeClr>
                </a:solidFill>
                <a:latin typeface="Garamond" panose="02020404030301010803" pitchFamily="18" charset="0"/>
              </a:rPr>
              <a:t>&lt;/li&gt;</a:t>
            </a:r>
          </a:p>
          <a:p>
            <a:pPr algn="l">
              <a:lnSpc>
                <a:spcPct val="100000"/>
              </a:lnSpc>
              <a:spcBef>
                <a:spcPts val="0"/>
              </a:spcBef>
            </a:pPr>
            <a:r>
              <a:rPr lang="it-IT" sz="1400" b="1" dirty="0">
                <a:solidFill>
                  <a:schemeClr val="accent1">
                    <a:lumMod val="50000"/>
                  </a:schemeClr>
                </a:solidFill>
                <a:latin typeface="Garamond" panose="02020404030301010803" pitchFamily="18" charset="0"/>
              </a:rPr>
              <a:t>&lt;/ol&gt;</a:t>
            </a:r>
          </a:p>
          <a:p>
            <a:pPr algn="l">
              <a:lnSpc>
                <a:spcPct val="100000"/>
              </a:lnSpc>
              <a:spcBef>
                <a:spcPts val="0"/>
              </a:spcBef>
            </a:pPr>
            <a:r>
              <a:rPr lang="en-US" sz="1400" b="1" dirty="0">
                <a:solidFill>
                  <a:srgbClr val="C00000"/>
                </a:solidFill>
                <a:latin typeface="Garamond" panose="02020404030301010803" pitchFamily="18" charset="0"/>
              </a:rPr>
              <a:t>&lt;/body&gt;	</a:t>
            </a:r>
          </a:p>
          <a:p>
            <a:pPr algn="l">
              <a:lnSpc>
                <a:spcPct val="100000"/>
              </a:lnSpc>
              <a:spcBef>
                <a:spcPts val="0"/>
              </a:spcBef>
            </a:pPr>
            <a:r>
              <a:rPr lang="en-US" sz="1400" b="1" dirty="0">
                <a:solidFill>
                  <a:srgbClr val="FF0000"/>
                </a:solidFill>
                <a:latin typeface="Garamond" panose="02020404030301010803" pitchFamily="18" charset="0"/>
              </a:rPr>
              <a:t>&lt;/html&gt;</a:t>
            </a:r>
          </a:p>
        </p:txBody>
      </p:sp>
      <p:graphicFrame>
        <p:nvGraphicFramePr>
          <p:cNvPr id="6" name="Table 5"/>
          <p:cNvGraphicFramePr>
            <a:graphicFrameLocks noGrp="1"/>
          </p:cNvGraphicFramePr>
          <p:nvPr>
            <p:extLst>
              <p:ext uri="{D42A27DB-BD31-4B8C-83A1-F6EECF244321}">
                <p14:modId xmlns:p14="http://schemas.microsoft.com/office/powerpoint/2010/main" val="2002109830"/>
              </p:ext>
            </p:extLst>
          </p:nvPr>
        </p:nvGraphicFramePr>
        <p:xfrm>
          <a:off x="6050356" y="2774586"/>
          <a:ext cx="5009884" cy="3598449"/>
        </p:xfrm>
        <a:graphic>
          <a:graphicData uri="http://schemas.openxmlformats.org/drawingml/2006/table">
            <a:tbl>
              <a:tblPr>
                <a:tableStyleId>{5940675A-B579-460E-94D1-54222C63F5DA}</a:tableStyleId>
              </a:tblPr>
              <a:tblGrid>
                <a:gridCol w="5009884">
                  <a:extLst>
                    <a:ext uri="{9D8B030D-6E8A-4147-A177-3AD203B41FA5}">
                      <a16:colId xmlns:a16="http://schemas.microsoft.com/office/drawing/2014/main" val="20000"/>
                    </a:ext>
                  </a:extLst>
                </a:gridCol>
              </a:tblGrid>
              <a:tr h="3598449">
                <a:tc>
                  <a:txBody>
                    <a:bodyPr/>
                    <a:lstStyle/>
                    <a:p>
                      <a:r>
                        <a:rPr lang="en-US" sz="1800" b="1" i="0" kern="1200" dirty="0">
                          <a:solidFill>
                            <a:schemeClr val="tx1"/>
                          </a:solidFill>
                          <a:effectLst/>
                          <a:latin typeface="+mn-lt"/>
                          <a:ea typeface="+mn-ea"/>
                          <a:cs typeface="+mn-cs"/>
                        </a:rPr>
                        <a:t>Unordered List</a:t>
                      </a:r>
                    </a:p>
                    <a:p>
                      <a:endParaRPr lang="en-US" sz="1600" b="0" i="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600" b="0" i="0" kern="1200" dirty="0">
                          <a:solidFill>
                            <a:schemeClr val="tx1"/>
                          </a:solidFill>
                          <a:effectLst/>
                          <a:latin typeface="+mn-lt"/>
                          <a:ea typeface="+mn-ea"/>
                          <a:cs typeface="+mn-cs"/>
                        </a:rPr>
                        <a:t>Java</a:t>
                      </a:r>
                    </a:p>
                    <a:p>
                      <a:pPr marL="285750" indent="-285750">
                        <a:buFont typeface="Arial" panose="020B0604020202020204" pitchFamily="34" charset="0"/>
                        <a:buChar char="•"/>
                      </a:pPr>
                      <a:r>
                        <a:rPr lang="en-US" sz="1600" b="0" i="0" kern="1200" dirty="0">
                          <a:solidFill>
                            <a:schemeClr val="tx1"/>
                          </a:solidFill>
                          <a:effectLst/>
                          <a:latin typeface="+mn-lt"/>
                          <a:ea typeface="+mn-ea"/>
                          <a:cs typeface="+mn-cs"/>
                        </a:rPr>
                        <a:t>Python</a:t>
                      </a:r>
                    </a:p>
                    <a:p>
                      <a:pPr marL="285750" indent="-285750">
                        <a:buFont typeface="Arial" panose="020B0604020202020204" pitchFamily="34" charset="0"/>
                        <a:buChar char="•"/>
                      </a:pPr>
                      <a:r>
                        <a:rPr lang="en-US" sz="1600" b="0" i="0" kern="1200" dirty="0">
                          <a:solidFill>
                            <a:schemeClr val="tx1"/>
                          </a:solidFill>
                          <a:effectLst/>
                          <a:latin typeface="+mn-lt"/>
                          <a:ea typeface="+mn-ea"/>
                          <a:cs typeface="+mn-cs"/>
                        </a:rPr>
                        <a:t>Ruby</a:t>
                      </a:r>
                    </a:p>
                    <a:p>
                      <a:endParaRPr lang="en-US" sz="1600" b="0" i="0" kern="1200" dirty="0">
                        <a:solidFill>
                          <a:schemeClr val="tx1"/>
                        </a:solidFill>
                        <a:effectLst/>
                        <a:latin typeface="+mn-lt"/>
                        <a:ea typeface="+mn-ea"/>
                        <a:cs typeface="+mn-cs"/>
                      </a:endParaRPr>
                    </a:p>
                    <a:p>
                      <a:r>
                        <a:rPr lang="en-US" sz="1800" b="1" i="0" kern="1200" dirty="0">
                          <a:solidFill>
                            <a:schemeClr val="tx1"/>
                          </a:solidFill>
                          <a:effectLst/>
                          <a:latin typeface="+mn-lt"/>
                          <a:ea typeface="+mn-ea"/>
                          <a:cs typeface="+mn-cs"/>
                        </a:rPr>
                        <a:t>Ordered List</a:t>
                      </a:r>
                    </a:p>
                    <a:p>
                      <a:endParaRPr lang="en-US" sz="1600" b="0" i="0" kern="1200" dirty="0">
                        <a:solidFill>
                          <a:schemeClr val="tx1"/>
                        </a:solidFill>
                        <a:effectLst/>
                        <a:latin typeface="+mn-lt"/>
                        <a:ea typeface="+mn-ea"/>
                        <a:cs typeface="+mn-cs"/>
                      </a:endParaRPr>
                    </a:p>
                    <a:p>
                      <a:pPr marL="342900" indent="-342900">
                        <a:buFont typeface="+mj-lt"/>
                        <a:buAutoNum type="arabicPeriod"/>
                      </a:pPr>
                      <a:r>
                        <a:rPr lang="en-US" sz="1600" b="0" i="0" kern="1200" dirty="0">
                          <a:solidFill>
                            <a:schemeClr val="tx1"/>
                          </a:solidFill>
                          <a:effectLst/>
                          <a:latin typeface="+mn-lt"/>
                          <a:ea typeface="+mn-ea"/>
                          <a:cs typeface="+mn-cs"/>
                        </a:rPr>
                        <a:t>Java</a:t>
                      </a:r>
                    </a:p>
                    <a:p>
                      <a:pPr marL="342900" indent="-342900">
                        <a:buFont typeface="+mj-lt"/>
                        <a:buAutoNum type="arabicPeriod"/>
                      </a:pPr>
                      <a:r>
                        <a:rPr lang="en-US" sz="1600" b="0" i="0" kern="1200" dirty="0">
                          <a:solidFill>
                            <a:schemeClr val="tx1"/>
                          </a:solidFill>
                          <a:effectLst/>
                          <a:latin typeface="+mn-lt"/>
                          <a:ea typeface="+mn-ea"/>
                          <a:cs typeface="+mn-cs"/>
                        </a:rPr>
                        <a:t>Python</a:t>
                      </a:r>
                    </a:p>
                    <a:p>
                      <a:pPr marL="342900" indent="-342900">
                        <a:buFont typeface="+mj-lt"/>
                        <a:buAutoNum type="arabicPeriod"/>
                      </a:pPr>
                      <a:r>
                        <a:rPr lang="en-US" sz="1600" b="0" i="0" kern="1200" dirty="0">
                          <a:solidFill>
                            <a:schemeClr val="tx1"/>
                          </a:solidFill>
                          <a:effectLst/>
                          <a:latin typeface="+mn-lt"/>
                          <a:ea typeface="+mn-ea"/>
                          <a:cs typeface="+mn-cs"/>
                        </a:rPr>
                        <a:t>Ruby</a:t>
                      </a:r>
                    </a:p>
                  </a:txBody>
                  <a:tcPr/>
                </a:tc>
                <a:extLst>
                  <a:ext uri="{0D108BD9-81ED-4DB2-BD59-A6C34878D82A}">
                    <a16:rowId xmlns:a16="http://schemas.microsoft.com/office/drawing/2014/main" val="10000"/>
                  </a:ext>
                </a:extLst>
              </a:tr>
            </a:tbl>
          </a:graphicData>
        </a:graphic>
      </p:graphicFrame>
      <p:sp>
        <p:nvSpPr>
          <p:cNvPr id="7" name="Slide Number Placeholder 3">
            <a:extLst>
              <a:ext uri="{FF2B5EF4-FFF2-40B4-BE49-F238E27FC236}">
                <a16:creationId xmlns:a16="http://schemas.microsoft.com/office/drawing/2014/main" id="{728C3E2C-001C-40DB-8028-BB4F23724741}"/>
              </a:ext>
            </a:extLst>
          </p:cNvPr>
          <p:cNvSpPr>
            <a:spLocks noGrp="1"/>
          </p:cNvSpPr>
          <p:nvPr>
            <p:ph type="sldNum" sz="quarter" idx="12"/>
          </p:nvPr>
        </p:nvSpPr>
        <p:spPr>
          <a:xfrm>
            <a:off x="10352540" y="308981"/>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smtClean="0"/>
              <a:pPr>
                <a:spcBef>
                  <a:spcPct val="0"/>
                </a:spcBef>
                <a:buFontTx/>
                <a:buNone/>
              </a:pPr>
              <a:t>32</a:t>
            </a:fld>
            <a:endParaRPr lang="en-US" altLang="en-US" sz="1400" dirty="0"/>
          </a:p>
        </p:txBody>
      </p:sp>
    </p:spTree>
    <p:extLst>
      <p:ext uri="{BB962C8B-B14F-4D97-AF65-F5344CB8AC3E}">
        <p14:creationId xmlns:p14="http://schemas.microsoft.com/office/powerpoint/2010/main" val="1177777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7016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(Cont.)</a:t>
            </a:r>
          </a:p>
        </p:txBody>
      </p:sp>
      <p:sp>
        <p:nvSpPr>
          <p:cNvPr id="3" name="Content Placeholder 2"/>
          <p:cNvSpPr txBox="1">
            <a:spLocks/>
          </p:cNvSpPr>
          <p:nvPr/>
        </p:nvSpPr>
        <p:spPr>
          <a:xfrm>
            <a:off x="838200" y="1219200"/>
            <a:ext cx="10515600" cy="49577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u="sng" dirty="0" err="1">
                <a:latin typeface="Garamond" panose="02020404030301010803" pitchFamily="18" charset="0"/>
              </a:rPr>
              <a:t>Div</a:t>
            </a:r>
            <a:r>
              <a:rPr lang="en-US" sz="2000" b="1" u="sng" dirty="0">
                <a:latin typeface="Garamond" panose="02020404030301010803" pitchFamily="18" charset="0"/>
              </a:rPr>
              <a:t> Tag</a:t>
            </a:r>
          </a:p>
          <a:p>
            <a:pPr algn="l"/>
            <a:r>
              <a:rPr lang="en-US" sz="2000" b="1" u="sng" dirty="0">
                <a:latin typeface="Garamond" panose="02020404030301010803" pitchFamily="18" charset="0"/>
              </a:rPr>
              <a:t>&lt;div&gt; tag</a:t>
            </a:r>
            <a:r>
              <a:rPr lang="en-US" sz="2000" b="1" dirty="0">
                <a:latin typeface="Garamond" panose="02020404030301010803" pitchFamily="18" charset="0"/>
              </a:rPr>
              <a:t> – </a:t>
            </a:r>
            <a:r>
              <a:rPr lang="en-US" sz="2000" dirty="0">
                <a:latin typeface="Garamond" panose="02020404030301010803" pitchFamily="18" charset="0"/>
              </a:rPr>
              <a:t>Used to defines a division or a section in an HTML document. And to group block-elements to format them with CSS.</a:t>
            </a:r>
          </a:p>
          <a:p>
            <a:pPr algn="l"/>
            <a:r>
              <a:rPr lang="en-US" sz="2000" b="1" u="sng" dirty="0" err="1">
                <a:latin typeface="Garamond" panose="02020404030301010803" pitchFamily="18" charset="0"/>
              </a:rPr>
              <a:t>Eg</a:t>
            </a:r>
            <a:r>
              <a:rPr lang="en-US" sz="2000" b="1" u="sng" dirty="0">
                <a:latin typeface="Garamond" panose="02020404030301010803" pitchFamily="18"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904672627"/>
              </p:ext>
            </p:extLst>
          </p:nvPr>
        </p:nvGraphicFramePr>
        <p:xfrm>
          <a:off x="655130" y="3026535"/>
          <a:ext cx="5009883" cy="3588021"/>
        </p:xfrm>
        <a:graphic>
          <a:graphicData uri="http://schemas.openxmlformats.org/drawingml/2006/table">
            <a:tbl>
              <a:tblPr>
                <a:tableStyleId>{5940675A-B579-460E-94D1-54222C63F5DA}</a:tableStyleId>
              </a:tblPr>
              <a:tblGrid>
                <a:gridCol w="5009883">
                  <a:extLst>
                    <a:ext uri="{9D8B030D-6E8A-4147-A177-3AD203B41FA5}">
                      <a16:colId xmlns:a16="http://schemas.microsoft.com/office/drawing/2014/main" val="20000"/>
                    </a:ext>
                  </a:extLst>
                </a:gridCol>
              </a:tblGrid>
              <a:tr h="3588021">
                <a:tc>
                  <a:txBody>
                    <a:bodyPr/>
                    <a:lstStyle/>
                    <a:p>
                      <a:endParaRPr lang="en-US" u="sng" dirty="0"/>
                    </a:p>
                  </a:txBody>
                  <a:tcPr/>
                </a:tc>
                <a:extLst>
                  <a:ext uri="{0D108BD9-81ED-4DB2-BD59-A6C34878D82A}">
                    <a16:rowId xmlns:a16="http://schemas.microsoft.com/office/drawing/2014/main" val="10000"/>
                  </a:ext>
                </a:extLst>
              </a:tr>
            </a:tbl>
          </a:graphicData>
        </a:graphic>
      </p:graphicFrame>
      <p:sp>
        <p:nvSpPr>
          <p:cNvPr id="5" name="Content Placeholder 2"/>
          <p:cNvSpPr txBox="1">
            <a:spLocks/>
          </p:cNvSpPr>
          <p:nvPr/>
        </p:nvSpPr>
        <p:spPr>
          <a:xfrm>
            <a:off x="906780" y="3127385"/>
            <a:ext cx="5048519" cy="3332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500" b="1" dirty="0">
                <a:solidFill>
                  <a:srgbClr val="FF0000"/>
                </a:solidFill>
                <a:latin typeface="Garamond" panose="02020404030301010803" pitchFamily="18" charset="0"/>
              </a:rPr>
              <a:t>&lt;html&gt;</a:t>
            </a:r>
          </a:p>
          <a:p>
            <a:pPr algn="l">
              <a:lnSpc>
                <a:spcPct val="100000"/>
              </a:lnSpc>
              <a:spcBef>
                <a:spcPts val="0"/>
              </a:spcBef>
            </a:pPr>
            <a:r>
              <a:rPr lang="en-US" sz="1500" b="1" dirty="0">
                <a:solidFill>
                  <a:srgbClr val="C00000"/>
                </a:solidFill>
                <a:latin typeface="Garamond" panose="02020404030301010803" pitchFamily="18" charset="0"/>
              </a:rPr>
              <a:t>&lt;body&gt;</a:t>
            </a:r>
          </a:p>
          <a:p>
            <a:pPr algn="l">
              <a:lnSpc>
                <a:spcPct val="100000"/>
              </a:lnSpc>
              <a:spcBef>
                <a:spcPts val="0"/>
              </a:spcBef>
            </a:pPr>
            <a:r>
              <a:rPr lang="en-US" sz="1600" b="1" dirty="0">
                <a:solidFill>
                  <a:schemeClr val="accent1">
                    <a:lumMod val="50000"/>
                  </a:schemeClr>
                </a:solidFill>
                <a:latin typeface="Garamond" panose="02020404030301010803" pitchFamily="18" charset="0"/>
              </a:rPr>
              <a:t>&lt;div style="color:#00FF00"&gt;</a:t>
            </a:r>
          </a:p>
          <a:p>
            <a:pPr algn="l">
              <a:lnSpc>
                <a:spcPct val="100000"/>
              </a:lnSpc>
              <a:spcBef>
                <a:spcPts val="0"/>
              </a:spcBef>
            </a:pPr>
            <a:r>
              <a:rPr lang="en-US" sz="1600" b="1" dirty="0">
                <a:solidFill>
                  <a:schemeClr val="accent1">
                    <a:lumMod val="50000"/>
                  </a:schemeClr>
                </a:solidFill>
                <a:latin typeface="Garamond" panose="02020404030301010803" pitchFamily="18" charset="0"/>
              </a:rPr>
              <a:t>  &lt;h2&gt;</a:t>
            </a:r>
            <a:r>
              <a:rPr lang="en-US" sz="1600" dirty="0">
                <a:latin typeface="Garamond" panose="02020404030301010803" pitchFamily="18" charset="0"/>
              </a:rPr>
              <a:t>Sujata Academy</a:t>
            </a:r>
            <a:r>
              <a:rPr lang="en-US" sz="1600" b="1" dirty="0">
                <a:solidFill>
                  <a:schemeClr val="accent1">
                    <a:lumMod val="50000"/>
                  </a:schemeClr>
                </a:solidFill>
                <a:latin typeface="Garamond" panose="02020404030301010803" pitchFamily="18" charset="0"/>
              </a:rPr>
              <a:t>&lt;/h2&gt;</a:t>
            </a:r>
          </a:p>
          <a:p>
            <a:pPr algn="l">
              <a:lnSpc>
                <a:spcPct val="100000"/>
              </a:lnSpc>
              <a:spcBef>
                <a:spcPts val="0"/>
              </a:spcBef>
            </a:pPr>
            <a:r>
              <a:rPr lang="en-US" sz="1600" b="1" dirty="0">
                <a:solidFill>
                  <a:schemeClr val="accent1">
                    <a:lumMod val="50000"/>
                  </a:schemeClr>
                </a:solidFill>
                <a:latin typeface="Garamond" panose="02020404030301010803" pitchFamily="18" charset="0"/>
              </a:rPr>
              <a:t>  &lt;p&gt;</a:t>
            </a:r>
            <a:r>
              <a:rPr lang="en-US" sz="1600" dirty="0">
                <a:latin typeface="Garamond" panose="02020404030301010803" pitchFamily="18" charset="0"/>
              </a:rPr>
              <a:t>Welcome to Java Training</a:t>
            </a:r>
            <a:r>
              <a:rPr lang="en-US" sz="1600" b="1" dirty="0">
                <a:solidFill>
                  <a:schemeClr val="accent1">
                    <a:lumMod val="50000"/>
                  </a:schemeClr>
                </a:solidFill>
                <a:latin typeface="Garamond" panose="02020404030301010803" pitchFamily="18" charset="0"/>
              </a:rPr>
              <a:t>&lt;/p&gt;</a:t>
            </a:r>
          </a:p>
          <a:p>
            <a:pPr algn="l">
              <a:lnSpc>
                <a:spcPct val="100000"/>
              </a:lnSpc>
              <a:spcBef>
                <a:spcPts val="0"/>
              </a:spcBef>
            </a:pPr>
            <a:r>
              <a:rPr lang="en-US" sz="1600" b="1" dirty="0">
                <a:solidFill>
                  <a:schemeClr val="accent1">
                    <a:lumMod val="50000"/>
                  </a:schemeClr>
                </a:solidFill>
                <a:latin typeface="Garamond" panose="02020404030301010803" pitchFamily="18" charset="0"/>
              </a:rPr>
              <a:t>&lt;/div&gt;</a:t>
            </a:r>
          </a:p>
          <a:p>
            <a:pPr algn="l">
              <a:lnSpc>
                <a:spcPct val="100000"/>
              </a:lnSpc>
              <a:spcBef>
                <a:spcPts val="0"/>
              </a:spcBef>
            </a:pPr>
            <a:r>
              <a:rPr lang="en-US" sz="1500" b="1" dirty="0">
                <a:solidFill>
                  <a:srgbClr val="C00000"/>
                </a:solidFill>
                <a:latin typeface="Garamond" panose="02020404030301010803" pitchFamily="18" charset="0"/>
              </a:rPr>
              <a:t>&lt;/body&gt;	</a:t>
            </a:r>
          </a:p>
          <a:p>
            <a:pPr algn="l">
              <a:lnSpc>
                <a:spcPct val="100000"/>
              </a:lnSpc>
              <a:spcBef>
                <a:spcPts val="0"/>
              </a:spcBef>
            </a:pPr>
            <a:r>
              <a:rPr lang="en-US" sz="1500" b="1" dirty="0">
                <a:solidFill>
                  <a:srgbClr val="FF0000"/>
                </a:solidFill>
                <a:latin typeface="Garamond" panose="02020404030301010803" pitchFamily="18" charset="0"/>
              </a:rPr>
              <a:t>&lt;/html&gt;</a:t>
            </a:r>
          </a:p>
        </p:txBody>
      </p:sp>
      <p:graphicFrame>
        <p:nvGraphicFramePr>
          <p:cNvPr id="6" name="Table 5"/>
          <p:cNvGraphicFramePr>
            <a:graphicFrameLocks noGrp="1"/>
          </p:cNvGraphicFramePr>
          <p:nvPr>
            <p:extLst>
              <p:ext uri="{D42A27DB-BD31-4B8C-83A1-F6EECF244321}">
                <p14:modId xmlns:p14="http://schemas.microsoft.com/office/powerpoint/2010/main" val="3070120276"/>
              </p:ext>
            </p:extLst>
          </p:nvPr>
        </p:nvGraphicFramePr>
        <p:xfrm>
          <a:off x="5760070" y="3012092"/>
          <a:ext cx="5264807" cy="3598449"/>
        </p:xfrm>
        <a:graphic>
          <a:graphicData uri="http://schemas.openxmlformats.org/drawingml/2006/table">
            <a:tbl>
              <a:tblPr>
                <a:tableStyleId>{5940675A-B579-460E-94D1-54222C63F5DA}</a:tableStyleId>
              </a:tblPr>
              <a:tblGrid>
                <a:gridCol w="5264807">
                  <a:extLst>
                    <a:ext uri="{9D8B030D-6E8A-4147-A177-3AD203B41FA5}">
                      <a16:colId xmlns:a16="http://schemas.microsoft.com/office/drawing/2014/main" val="20000"/>
                    </a:ext>
                  </a:extLst>
                </a:gridCol>
              </a:tblGrid>
              <a:tr h="3598449">
                <a:tc>
                  <a:txBody>
                    <a:bodyPr/>
                    <a:lstStyle/>
                    <a:p>
                      <a:pPr algn="just">
                        <a:lnSpc>
                          <a:spcPct val="100000"/>
                        </a:lnSpc>
                        <a:spcBef>
                          <a:spcPts val="600"/>
                        </a:spcBef>
                        <a:spcAft>
                          <a:spcPts val="600"/>
                        </a:spcAft>
                      </a:pPr>
                      <a:r>
                        <a:rPr lang="en-US" sz="2400" b="0" i="0" kern="1200" dirty="0">
                          <a:solidFill>
                            <a:srgbClr val="0091FE"/>
                          </a:solidFill>
                          <a:effectLst/>
                          <a:latin typeface="+mn-lt"/>
                          <a:ea typeface="+mn-ea"/>
                          <a:cs typeface="+mn-cs"/>
                        </a:rPr>
                        <a:t>Sujata</a:t>
                      </a:r>
                      <a:r>
                        <a:rPr lang="en-US" sz="2400" b="0" i="0" kern="1200" baseline="0" dirty="0">
                          <a:solidFill>
                            <a:srgbClr val="0091FE"/>
                          </a:solidFill>
                          <a:effectLst/>
                          <a:latin typeface="+mn-lt"/>
                          <a:ea typeface="+mn-ea"/>
                          <a:cs typeface="+mn-cs"/>
                        </a:rPr>
                        <a:t> Academy</a:t>
                      </a:r>
                      <a:endParaRPr lang="en-US" sz="1800" b="0" i="0" kern="1200" dirty="0">
                        <a:solidFill>
                          <a:srgbClr val="0091FE"/>
                        </a:solidFill>
                        <a:effectLst/>
                        <a:latin typeface="+mn-lt"/>
                        <a:ea typeface="+mn-ea"/>
                        <a:cs typeface="+mn-cs"/>
                      </a:endParaRPr>
                    </a:p>
                    <a:p>
                      <a:pPr algn="just"/>
                      <a:r>
                        <a:rPr lang="en-US" sz="1600" b="0" i="0" kern="1200" dirty="0">
                          <a:solidFill>
                            <a:srgbClr val="0091FE"/>
                          </a:solidFill>
                          <a:effectLst/>
                          <a:latin typeface="+mn-lt"/>
                          <a:ea typeface="+mn-ea"/>
                          <a:cs typeface="+mn-cs"/>
                        </a:rPr>
                        <a:t>Welcome to</a:t>
                      </a:r>
                      <a:r>
                        <a:rPr lang="en-US" sz="1600" b="0" i="0" kern="1200" baseline="0" dirty="0">
                          <a:solidFill>
                            <a:srgbClr val="0091FE"/>
                          </a:solidFill>
                          <a:effectLst/>
                          <a:latin typeface="+mn-lt"/>
                          <a:ea typeface="+mn-ea"/>
                          <a:cs typeface="+mn-cs"/>
                        </a:rPr>
                        <a:t> Java Training</a:t>
                      </a:r>
                      <a:r>
                        <a:rPr lang="en-US" sz="1600" b="0" i="0" kern="1200" dirty="0">
                          <a:solidFill>
                            <a:srgbClr val="0091FE"/>
                          </a:solidFill>
                          <a:effectLst/>
                          <a:latin typeface="+mn-lt"/>
                          <a:ea typeface="+mn-ea"/>
                          <a:cs typeface="+mn-cs"/>
                        </a:rPr>
                        <a:t>.</a:t>
                      </a:r>
                    </a:p>
                    <a:p>
                      <a:endParaRPr lang="en-US" sz="1800" b="0" i="0" kern="1200" dirty="0">
                        <a:solidFill>
                          <a:srgbClr val="0070C0"/>
                        </a:solidFill>
                        <a:effectLst/>
                        <a:latin typeface="+mn-lt"/>
                        <a:ea typeface="+mn-ea"/>
                        <a:cs typeface="+mn-cs"/>
                      </a:endParaRPr>
                    </a:p>
                    <a:p>
                      <a:endParaRPr lang="en-US" sz="1800" b="0" i="0" kern="1200" dirty="0">
                        <a:solidFill>
                          <a:srgbClr val="0070C0"/>
                        </a:solidFill>
                        <a:effectLst/>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7" name="Slide Number Placeholder 3">
            <a:extLst>
              <a:ext uri="{FF2B5EF4-FFF2-40B4-BE49-F238E27FC236}">
                <a16:creationId xmlns:a16="http://schemas.microsoft.com/office/drawing/2014/main" id="{BFB7B55F-6481-4ACD-98F3-6C955E35CCBA}"/>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33</a:t>
            </a:fld>
            <a:endParaRPr lang="en-US" altLang="en-US" sz="1400" dirty="0"/>
          </a:p>
        </p:txBody>
      </p:sp>
    </p:spTree>
    <p:extLst>
      <p:ext uri="{BB962C8B-B14F-4D97-AF65-F5344CB8AC3E}">
        <p14:creationId xmlns:p14="http://schemas.microsoft.com/office/powerpoint/2010/main" val="3180204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6042794" y="2404852"/>
          <a:ext cx="5009883" cy="4364085"/>
        </p:xfrm>
        <a:graphic>
          <a:graphicData uri="http://schemas.openxmlformats.org/drawingml/2006/table">
            <a:tbl>
              <a:tblPr>
                <a:tableStyleId>{5940675A-B579-460E-94D1-54222C63F5DA}</a:tableStyleId>
              </a:tblPr>
              <a:tblGrid>
                <a:gridCol w="5009883">
                  <a:extLst>
                    <a:ext uri="{9D8B030D-6E8A-4147-A177-3AD203B41FA5}">
                      <a16:colId xmlns:a16="http://schemas.microsoft.com/office/drawing/2014/main" val="20000"/>
                    </a:ext>
                  </a:extLst>
                </a:gridCol>
              </a:tblGrid>
              <a:tr h="4364085">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 name="Title 1"/>
          <p:cNvSpPr txBox="1">
            <a:spLocks/>
          </p:cNvSpPr>
          <p:nvPr/>
        </p:nvSpPr>
        <p:spPr>
          <a:xfrm>
            <a:off x="838200" y="261257"/>
            <a:ext cx="10515600" cy="54626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(Cont.)</a:t>
            </a:r>
          </a:p>
        </p:txBody>
      </p:sp>
      <p:sp>
        <p:nvSpPr>
          <p:cNvPr id="3" name="Content Placeholder 2"/>
          <p:cNvSpPr txBox="1">
            <a:spLocks/>
          </p:cNvSpPr>
          <p:nvPr/>
        </p:nvSpPr>
        <p:spPr>
          <a:xfrm>
            <a:off x="838200" y="896594"/>
            <a:ext cx="10515600" cy="52803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u="sng" dirty="0">
                <a:latin typeface="Garamond" panose="02020404030301010803" pitchFamily="18" charset="0"/>
              </a:rPr>
              <a:t>Table Element</a:t>
            </a:r>
          </a:p>
          <a:p>
            <a:pPr algn="l"/>
            <a:r>
              <a:rPr lang="en-US" sz="2000" b="1" u="sng" dirty="0">
                <a:latin typeface="Garamond" panose="02020404030301010803" pitchFamily="18" charset="0"/>
              </a:rPr>
              <a:t>&lt;table&gt; Tag :</a:t>
            </a:r>
            <a:r>
              <a:rPr lang="en-US" sz="2000" dirty="0">
                <a:latin typeface="Garamond" panose="02020404030301010803" pitchFamily="18" charset="0"/>
              </a:rPr>
              <a:t> </a:t>
            </a:r>
            <a:r>
              <a:rPr lang="en-US" sz="2000" b="1" dirty="0">
                <a:latin typeface="Garamond" panose="02020404030301010803" pitchFamily="18" charset="0"/>
              </a:rPr>
              <a:t>&lt;</a:t>
            </a:r>
            <a:r>
              <a:rPr lang="en-US" sz="2000" b="1" dirty="0" err="1">
                <a:latin typeface="Garamond" panose="02020404030301010803" pitchFamily="18" charset="0"/>
              </a:rPr>
              <a:t>tr</a:t>
            </a:r>
            <a:r>
              <a:rPr lang="en-US" sz="2000" b="1" dirty="0">
                <a:latin typeface="Garamond" panose="02020404030301010803" pitchFamily="18" charset="0"/>
              </a:rPr>
              <a:t>&gt;    T</a:t>
            </a:r>
            <a:r>
              <a:rPr lang="en-US" sz="2000" dirty="0">
                <a:latin typeface="Garamond" panose="02020404030301010803" pitchFamily="18" charset="0"/>
              </a:rPr>
              <a:t>able </a:t>
            </a:r>
            <a:r>
              <a:rPr lang="en-US" sz="2000" b="1" dirty="0">
                <a:latin typeface="Garamond" panose="02020404030301010803" pitchFamily="18" charset="0"/>
              </a:rPr>
              <a:t>R</a:t>
            </a:r>
            <a:r>
              <a:rPr lang="en-US" sz="2000" dirty="0">
                <a:latin typeface="Garamond" panose="02020404030301010803" pitchFamily="18" charset="0"/>
              </a:rPr>
              <a:t>ow -          Defines a new row, </a:t>
            </a:r>
            <a:br>
              <a:rPr lang="en-US" sz="2000" dirty="0">
                <a:latin typeface="Garamond" panose="02020404030301010803" pitchFamily="18" charset="0"/>
              </a:rPr>
            </a:br>
            <a:r>
              <a:rPr lang="en-US" sz="2000" dirty="0">
                <a:latin typeface="Garamond" panose="02020404030301010803" pitchFamily="18" charset="0"/>
              </a:rPr>
              <a:t>	          </a:t>
            </a:r>
            <a:r>
              <a:rPr lang="en-US" sz="2000" b="1" dirty="0">
                <a:latin typeface="Garamond" panose="02020404030301010803" pitchFamily="18" charset="0"/>
              </a:rPr>
              <a:t>&lt;td&gt;   T</a:t>
            </a:r>
            <a:r>
              <a:rPr lang="en-US" sz="2000" dirty="0">
                <a:latin typeface="Garamond" panose="02020404030301010803" pitchFamily="18" charset="0"/>
              </a:rPr>
              <a:t>able </a:t>
            </a:r>
            <a:r>
              <a:rPr lang="en-US" sz="2000" b="1" dirty="0">
                <a:latin typeface="Garamond" panose="02020404030301010803" pitchFamily="18" charset="0"/>
              </a:rPr>
              <a:t>D</a:t>
            </a:r>
            <a:r>
              <a:rPr lang="en-US" sz="2000" dirty="0">
                <a:latin typeface="Garamond" panose="02020404030301010803" pitchFamily="18" charset="0"/>
              </a:rPr>
              <a:t>ata -          Defines a single cell, </a:t>
            </a:r>
            <a:br>
              <a:rPr lang="en-US" sz="2000" dirty="0">
                <a:latin typeface="Garamond" panose="02020404030301010803" pitchFamily="18" charset="0"/>
              </a:rPr>
            </a:br>
            <a:r>
              <a:rPr lang="en-US" sz="2000" dirty="0">
                <a:latin typeface="Garamond" panose="02020404030301010803" pitchFamily="18" charset="0"/>
              </a:rPr>
              <a:t>                        </a:t>
            </a:r>
            <a:r>
              <a:rPr lang="en-US" sz="2000" b="1" dirty="0">
                <a:latin typeface="Garamond" panose="02020404030301010803" pitchFamily="18" charset="0"/>
              </a:rPr>
              <a:t>&lt;</a:t>
            </a:r>
            <a:r>
              <a:rPr lang="en-US" sz="2000" b="1" dirty="0" err="1">
                <a:latin typeface="Garamond" panose="02020404030301010803" pitchFamily="18" charset="0"/>
              </a:rPr>
              <a:t>th</a:t>
            </a:r>
            <a:r>
              <a:rPr lang="en-US" sz="2000" b="1" dirty="0">
                <a:latin typeface="Garamond" panose="02020404030301010803" pitchFamily="18" charset="0"/>
              </a:rPr>
              <a:t>&gt;   T</a:t>
            </a:r>
            <a:r>
              <a:rPr lang="en-US" sz="2000" dirty="0">
                <a:latin typeface="Garamond" panose="02020404030301010803" pitchFamily="18" charset="0"/>
              </a:rPr>
              <a:t>able </a:t>
            </a:r>
            <a:r>
              <a:rPr lang="en-US" sz="2000" b="1" dirty="0">
                <a:latin typeface="Garamond" panose="02020404030301010803" pitchFamily="18" charset="0"/>
              </a:rPr>
              <a:t>H</a:t>
            </a:r>
            <a:r>
              <a:rPr lang="en-US" sz="2000" dirty="0">
                <a:latin typeface="Garamond" panose="02020404030301010803" pitchFamily="18" charset="0"/>
              </a:rPr>
              <a:t>eadings -   Defines header cell. </a:t>
            </a:r>
          </a:p>
          <a:p>
            <a:pPr algn="l"/>
            <a:endParaRPr lang="en-US" sz="2000" dirty="0">
              <a:latin typeface="Garamond" panose="02020404030301010803" pitchFamily="18" charset="0"/>
            </a:endParaRPr>
          </a:p>
          <a:p>
            <a:pPr algn="l"/>
            <a:endParaRPr lang="en-US" sz="2000" b="1" u="sng" dirty="0">
              <a:latin typeface="Garamond" panose="02020404030301010803" pitchFamily="18" charset="0"/>
            </a:endParaRPr>
          </a:p>
        </p:txBody>
      </p:sp>
      <p:graphicFrame>
        <p:nvGraphicFramePr>
          <p:cNvPr id="4" name="Table 3"/>
          <p:cNvGraphicFramePr>
            <a:graphicFrameLocks noGrp="1"/>
          </p:cNvGraphicFramePr>
          <p:nvPr/>
        </p:nvGraphicFramePr>
        <p:xfrm>
          <a:off x="945415" y="2420894"/>
          <a:ext cx="5009883" cy="4336167"/>
        </p:xfrm>
        <a:graphic>
          <a:graphicData uri="http://schemas.openxmlformats.org/drawingml/2006/table">
            <a:tbl>
              <a:tblPr>
                <a:tableStyleId>{5940675A-B579-460E-94D1-54222C63F5DA}</a:tableStyleId>
              </a:tblPr>
              <a:tblGrid>
                <a:gridCol w="5009883">
                  <a:extLst>
                    <a:ext uri="{9D8B030D-6E8A-4147-A177-3AD203B41FA5}">
                      <a16:colId xmlns:a16="http://schemas.microsoft.com/office/drawing/2014/main" val="20000"/>
                    </a:ext>
                  </a:extLst>
                </a:gridCol>
              </a:tblGrid>
              <a:tr h="4336167">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5" name="Content Placeholder 2"/>
          <p:cNvSpPr txBox="1">
            <a:spLocks/>
          </p:cNvSpPr>
          <p:nvPr/>
        </p:nvSpPr>
        <p:spPr>
          <a:xfrm>
            <a:off x="906780" y="2521745"/>
            <a:ext cx="5048519" cy="3332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500" b="1" dirty="0">
                <a:solidFill>
                  <a:srgbClr val="FF0000"/>
                </a:solidFill>
                <a:latin typeface="Garamond" panose="02020404030301010803" pitchFamily="18" charset="0"/>
              </a:rPr>
              <a:t>&lt;html&gt;</a:t>
            </a:r>
          </a:p>
          <a:p>
            <a:pPr algn="l">
              <a:lnSpc>
                <a:spcPct val="100000"/>
              </a:lnSpc>
              <a:spcBef>
                <a:spcPts val="0"/>
              </a:spcBef>
            </a:pPr>
            <a:r>
              <a:rPr lang="en-US" sz="1500" b="1" dirty="0">
                <a:solidFill>
                  <a:srgbClr val="C00000"/>
                </a:solidFill>
                <a:latin typeface="Garamond" panose="02020404030301010803" pitchFamily="18" charset="0"/>
              </a:rPr>
              <a:t>&lt;body&gt;</a:t>
            </a:r>
          </a:p>
          <a:p>
            <a:pPr algn="l">
              <a:lnSpc>
                <a:spcPct val="100000"/>
              </a:lnSpc>
              <a:spcBef>
                <a:spcPts val="0"/>
              </a:spcBef>
            </a:pPr>
            <a:r>
              <a:rPr lang="en-US" sz="1600" b="1" dirty="0">
                <a:solidFill>
                  <a:schemeClr val="accent1">
                    <a:lumMod val="50000"/>
                  </a:schemeClr>
                </a:solidFill>
                <a:latin typeface="Garamond" panose="02020404030301010803" pitchFamily="18" charset="0"/>
              </a:rPr>
              <a:t>&lt;style&gt; table, </a:t>
            </a:r>
            <a:r>
              <a:rPr lang="en-US" sz="1600" b="1" dirty="0" err="1">
                <a:solidFill>
                  <a:schemeClr val="accent1">
                    <a:lumMod val="50000"/>
                  </a:schemeClr>
                </a:solidFill>
                <a:latin typeface="Garamond" panose="02020404030301010803" pitchFamily="18" charset="0"/>
              </a:rPr>
              <a:t>th</a:t>
            </a:r>
            <a:r>
              <a:rPr lang="en-US" sz="1600" b="1" dirty="0">
                <a:solidFill>
                  <a:schemeClr val="accent1">
                    <a:lumMod val="50000"/>
                  </a:schemeClr>
                </a:solidFill>
                <a:latin typeface="Garamond" panose="02020404030301010803" pitchFamily="18" charset="0"/>
              </a:rPr>
              <a:t>, td { border: 1px solid black; }</a:t>
            </a:r>
          </a:p>
          <a:p>
            <a:pPr algn="l">
              <a:lnSpc>
                <a:spcPct val="100000"/>
              </a:lnSpc>
              <a:spcBef>
                <a:spcPts val="0"/>
              </a:spcBef>
            </a:pPr>
            <a:r>
              <a:rPr lang="en-US" sz="1600" b="1" dirty="0">
                <a:solidFill>
                  <a:schemeClr val="accent1">
                    <a:lumMod val="50000"/>
                  </a:schemeClr>
                </a:solidFill>
                <a:latin typeface="Garamond" panose="02020404030301010803" pitchFamily="18" charset="0"/>
              </a:rPr>
              <a:t>&lt;/style&gt;</a:t>
            </a:r>
          </a:p>
          <a:p>
            <a:pPr algn="l">
              <a:lnSpc>
                <a:spcPct val="100000"/>
              </a:lnSpc>
              <a:spcBef>
                <a:spcPts val="0"/>
              </a:spcBef>
            </a:pPr>
            <a:r>
              <a:rPr lang="en-US" sz="1600" b="1" dirty="0">
                <a:solidFill>
                  <a:schemeClr val="accent1">
                    <a:lumMod val="50000"/>
                  </a:schemeClr>
                </a:solidFill>
                <a:latin typeface="Garamond" panose="02020404030301010803" pitchFamily="18" charset="0"/>
              </a:rPr>
              <a:t>&lt;table&gt;</a:t>
            </a:r>
          </a:p>
          <a:p>
            <a:pPr algn="l">
              <a:lnSpc>
                <a:spcPct val="100000"/>
              </a:lnSpc>
              <a:spcBef>
                <a:spcPts val="0"/>
              </a:spcBef>
            </a:pPr>
            <a:r>
              <a:rPr lang="en-US" sz="1600" b="1" dirty="0">
                <a:solidFill>
                  <a:schemeClr val="accent1">
                    <a:lumMod val="50000"/>
                  </a:schemeClr>
                </a:solidFill>
                <a:latin typeface="Garamond" panose="02020404030301010803" pitchFamily="18" charset="0"/>
              </a:rPr>
              <a:t>  &lt;</a:t>
            </a:r>
            <a:r>
              <a:rPr lang="en-US" sz="1600" b="1" dirty="0" err="1">
                <a:solidFill>
                  <a:schemeClr val="accent1">
                    <a:lumMod val="50000"/>
                  </a:schemeClr>
                </a:solidFill>
                <a:latin typeface="Garamond" panose="02020404030301010803" pitchFamily="18" charset="0"/>
              </a:rPr>
              <a:t>tr</a:t>
            </a:r>
            <a:r>
              <a:rPr lang="en-US" sz="1600" b="1" dirty="0">
                <a:solidFill>
                  <a:schemeClr val="accent1">
                    <a:lumMod val="50000"/>
                  </a:schemeClr>
                </a:solidFill>
                <a:latin typeface="Garamond" panose="02020404030301010803" pitchFamily="18" charset="0"/>
              </a:rPr>
              <a:t>&gt;</a:t>
            </a:r>
          </a:p>
          <a:p>
            <a:pPr algn="l">
              <a:lnSpc>
                <a:spcPct val="100000"/>
              </a:lnSpc>
              <a:spcBef>
                <a:spcPts val="0"/>
              </a:spcBef>
            </a:pPr>
            <a:r>
              <a:rPr lang="en-US" sz="1600" b="1" dirty="0">
                <a:solidFill>
                  <a:schemeClr val="accent1">
                    <a:lumMod val="50000"/>
                  </a:schemeClr>
                </a:solidFill>
                <a:latin typeface="Garamond" panose="02020404030301010803" pitchFamily="18" charset="0"/>
              </a:rPr>
              <a:t>    &lt;</a:t>
            </a:r>
            <a:r>
              <a:rPr lang="en-US" sz="1600" b="1" dirty="0" err="1">
                <a:solidFill>
                  <a:schemeClr val="accent1">
                    <a:lumMod val="50000"/>
                  </a:schemeClr>
                </a:solidFill>
                <a:latin typeface="Garamond" panose="02020404030301010803" pitchFamily="18" charset="0"/>
              </a:rPr>
              <a:t>th</a:t>
            </a:r>
            <a:r>
              <a:rPr lang="en-US" sz="1600" b="1" dirty="0">
                <a:solidFill>
                  <a:schemeClr val="accent1">
                    <a:lumMod val="50000"/>
                  </a:schemeClr>
                </a:solidFill>
                <a:latin typeface="Garamond" panose="02020404030301010803" pitchFamily="18" charset="0"/>
              </a:rPr>
              <a:t>&gt;</a:t>
            </a:r>
            <a:r>
              <a:rPr lang="en-US" sz="1600" dirty="0">
                <a:latin typeface="Garamond" panose="02020404030301010803" pitchFamily="18" charset="0"/>
              </a:rPr>
              <a:t>Day</a:t>
            </a:r>
            <a:r>
              <a:rPr lang="en-US" sz="1600" b="1" dirty="0">
                <a:solidFill>
                  <a:schemeClr val="accent1">
                    <a:lumMod val="50000"/>
                  </a:schemeClr>
                </a:solidFill>
                <a:latin typeface="Garamond" panose="02020404030301010803" pitchFamily="18" charset="0"/>
              </a:rPr>
              <a:t>&lt;/</a:t>
            </a:r>
            <a:r>
              <a:rPr lang="en-US" sz="1600" b="1" dirty="0" err="1">
                <a:solidFill>
                  <a:schemeClr val="accent1">
                    <a:lumMod val="50000"/>
                  </a:schemeClr>
                </a:solidFill>
                <a:latin typeface="Garamond" panose="02020404030301010803" pitchFamily="18" charset="0"/>
              </a:rPr>
              <a:t>th</a:t>
            </a:r>
            <a:r>
              <a:rPr lang="en-US" sz="1600" b="1" dirty="0">
                <a:solidFill>
                  <a:schemeClr val="accent1">
                    <a:lumMod val="50000"/>
                  </a:schemeClr>
                </a:solidFill>
                <a:latin typeface="Garamond" panose="02020404030301010803" pitchFamily="18" charset="0"/>
              </a:rPr>
              <a:t>&gt; &lt;</a:t>
            </a:r>
            <a:r>
              <a:rPr lang="en-US" sz="1600" b="1" dirty="0" err="1">
                <a:solidFill>
                  <a:schemeClr val="accent1">
                    <a:lumMod val="50000"/>
                  </a:schemeClr>
                </a:solidFill>
                <a:latin typeface="Garamond" panose="02020404030301010803" pitchFamily="18" charset="0"/>
              </a:rPr>
              <a:t>th</a:t>
            </a:r>
            <a:r>
              <a:rPr lang="en-US" sz="1600" b="1" dirty="0">
                <a:solidFill>
                  <a:schemeClr val="accent1">
                    <a:lumMod val="50000"/>
                  </a:schemeClr>
                </a:solidFill>
                <a:latin typeface="Garamond" panose="02020404030301010803" pitchFamily="18" charset="0"/>
              </a:rPr>
              <a:t>&gt;</a:t>
            </a:r>
            <a:r>
              <a:rPr lang="en-US" sz="1600" dirty="0">
                <a:latin typeface="Garamond" panose="02020404030301010803" pitchFamily="18" charset="0"/>
              </a:rPr>
              <a:t>Session</a:t>
            </a:r>
            <a:r>
              <a:rPr lang="en-US" sz="1600" b="1" dirty="0">
                <a:solidFill>
                  <a:schemeClr val="accent1">
                    <a:lumMod val="50000"/>
                  </a:schemeClr>
                </a:solidFill>
                <a:latin typeface="Garamond" panose="02020404030301010803" pitchFamily="18" charset="0"/>
              </a:rPr>
              <a:t>&lt;/</a:t>
            </a:r>
            <a:r>
              <a:rPr lang="en-US" sz="1600" b="1" dirty="0" err="1">
                <a:solidFill>
                  <a:schemeClr val="accent1">
                    <a:lumMod val="50000"/>
                  </a:schemeClr>
                </a:solidFill>
                <a:latin typeface="Garamond" panose="02020404030301010803" pitchFamily="18" charset="0"/>
              </a:rPr>
              <a:t>th</a:t>
            </a:r>
            <a:r>
              <a:rPr lang="en-US" sz="1600" b="1" dirty="0">
                <a:solidFill>
                  <a:schemeClr val="accent1">
                    <a:lumMod val="50000"/>
                  </a:schemeClr>
                </a:solidFill>
                <a:latin typeface="Garamond" panose="02020404030301010803" pitchFamily="18" charset="0"/>
              </a:rPr>
              <a:t>&gt;</a:t>
            </a:r>
          </a:p>
          <a:p>
            <a:pPr algn="l">
              <a:lnSpc>
                <a:spcPct val="100000"/>
              </a:lnSpc>
              <a:spcBef>
                <a:spcPts val="0"/>
              </a:spcBef>
            </a:pPr>
            <a:r>
              <a:rPr lang="en-US" sz="1600" b="1" dirty="0">
                <a:solidFill>
                  <a:schemeClr val="accent1">
                    <a:lumMod val="50000"/>
                  </a:schemeClr>
                </a:solidFill>
                <a:latin typeface="Garamond" panose="02020404030301010803" pitchFamily="18" charset="0"/>
              </a:rPr>
              <a:t>  &lt;/</a:t>
            </a:r>
            <a:r>
              <a:rPr lang="en-US" sz="1600" b="1" dirty="0" err="1">
                <a:solidFill>
                  <a:schemeClr val="accent1">
                    <a:lumMod val="50000"/>
                  </a:schemeClr>
                </a:solidFill>
                <a:latin typeface="Garamond" panose="02020404030301010803" pitchFamily="18" charset="0"/>
              </a:rPr>
              <a:t>tr</a:t>
            </a:r>
            <a:r>
              <a:rPr lang="en-US" sz="1600" b="1" dirty="0">
                <a:solidFill>
                  <a:schemeClr val="accent1">
                    <a:lumMod val="50000"/>
                  </a:schemeClr>
                </a:solidFill>
                <a:latin typeface="Garamond" panose="02020404030301010803" pitchFamily="18" charset="0"/>
              </a:rPr>
              <a:t>&gt;</a:t>
            </a:r>
          </a:p>
          <a:p>
            <a:pPr algn="l">
              <a:lnSpc>
                <a:spcPct val="100000"/>
              </a:lnSpc>
              <a:spcBef>
                <a:spcPts val="0"/>
              </a:spcBef>
            </a:pPr>
            <a:r>
              <a:rPr lang="en-US" sz="1600" b="1" dirty="0">
                <a:solidFill>
                  <a:schemeClr val="accent1">
                    <a:lumMod val="50000"/>
                  </a:schemeClr>
                </a:solidFill>
                <a:latin typeface="Garamond" panose="02020404030301010803" pitchFamily="18" charset="0"/>
              </a:rPr>
              <a:t>  &lt;</a:t>
            </a:r>
            <a:r>
              <a:rPr lang="en-US" sz="1600" b="1" dirty="0" err="1">
                <a:solidFill>
                  <a:schemeClr val="accent1">
                    <a:lumMod val="50000"/>
                  </a:schemeClr>
                </a:solidFill>
                <a:latin typeface="Garamond" panose="02020404030301010803" pitchFamily="18" charset="0"/>
              </a:rPr>
              <a:t>tr</a:t>
            </a:r>
            <a:r>
              <a:rPr lang="en-US" sz="1600" b="1" dirty="0">
                <a:solidFill>
                  <a:schemeClr val="accent1">
                    <a:lumMod val="50000"/>
                  </a:schemeClr>
                </a:solidFill>
                <a:latin typeface="Garamond" panose="02020404030301010803" pitchFamily="18" charset="0"/>
              </a:rPr>
              <a:t>&gt;</a:t>
            </a:r>
          </a:p>
          <a:p>
            <a:pPr algn="l">
              <a:lnSpc>
                <a:spcPct val="100000"/>
              </a:lnSpc>
              <a:spcBef>
                <a:spcPts val="0"/>
              </a:spcBef>
            </a:pPr>
            <a:r>
              <a:rPr lang="en-US" sz="1600" b="1" dirty="0">
                <a:solidFill>
                  <a:schemeClr val="accent1">
                    <a:lumMod val="50000"/>
                  </a:schemeClr>
                </a:solidFill>
                <a:latin typeface="Garamond" panose="02020404030301010803" pitchFamily="18" charset="0"/>
              </a:rPr>
              <a:t>    &lt;td&gt;</a:t>
            </a:r>
            <a:r>
              <a:rPr lang="en-US" sz="1600" dirty="0">
                <a:latin typeface="Garamond" panose="02020404030301010803" pitchFamily="18" charset="0"/>
              </a:rPr>
              <a:t>Thursday</a:t>
            </a:r>
            <a:r>
              <a:rPr lang="en-US" sz="1600" b="1" dirty="0">
                <a:solidFill>
                  <a:schemeClr val="accent1">
                    <a:lumMod val="50000"/>
                  </a:schemeClr>
                </a:solidFill>
                <a:latin typeface="Garamond" panose="02020404030301010803" pitchFamily="18" charset="0"/>
              </a:rPr>
              <a:t>&lt;/td&gt; &lt;td&gt;</a:t>
            </a:r>
            <a:r>
              <a:rPr lang="en-US" sz="1600" dirty="0">
                <a:latin typeface="Garamond" panose="02020404030301010803" pitchFamily="18" charset="0"/>
              </a:rPr>
              <a:t>HTML</a:t>
            </a:r>
            <a:r>
              <a:rPr lang="en-US" sz="1600" b="1" dirty="0">
                <a:solidFill>
                  <a:schemeClr val="accent1">
                    <a:lumMod val="50000"/>
                  </a:schemeClr>
                </a:solidFill>
                <a:latin typeface="Garamond" panose="02020404030301010803" pitchFamily="18" charset="0"/>
              </a:rPr>
              <a:t>&lt;/td&gt;</a:t>
            </a:r>
          </a:p>
          <a:p>
            <a:pPr algn="l">
              <a:lnSpc>
                <a:spcPct val="100000"/>
              </a:lnSpc>
              <a:spcBef>
                <a:spcPts val="0"/>
              </a:spcBef>
            </a:pPr>
            <a:r>
              <a:rPr lang="en-US" sz="1600" b="1" dirty="0">
                <a:solidFill>
                  <a:schemeClr val="accent1">
                    <a:lumMod val="50000"/>
                  </a:schemeClr>
                </a:solidFill>
                <a:latin typeface="Garamond" panose="02020404030301010803" pitchFamily="18" charset="0"/>
              </a:rPr>
              <a:t>  &lt;/</a:t>
            </a:r>
            <a:r>
              <a:rPr lang="en-US" sz="1600" b="1" dirty="0" err="1">
                <a:solidFill>
                  <a:schemeClr val="accent1">
                    <a:lumMod val="50000"/>
                  </a:schemeClr>
                </a:solidFill>
                <a:latin typeface="Garamond" panose="02020404030301010803" pitchFamily="18" charset="0"/>
              </a:rPr>
              <a:t>tr</a:t>
            </a:r>
            <a:r>
              <a:rPr lang="en-US" sz="1600" b="1" dirty="0">
                <a:solidFill>
                  <a:schemeClr val="accent1">
                    <a:lumMod val="50000"/>
                  </a:schemeClr>
                </a:solidFill>
                <a:latin typeface="Garamond" panose="02020404030301010803" pitchFamily="18" charset="0"/>
              </a:rPr>
              <a:t>&gt;</a:t>
            </a:r>
          </a:p>
          <a:p>
            <a:pPr algn="l">
              <a:lnSpc>
                <a:spcPct val="100000"/>
              </a:lnSpc>
              <a:spcBef>
                <a:spcPts val="0"/>
              </a:spcBef>
            </a:pPr>
            <a:r>
              <a:rPr lang="en-US" sz="1600" b="1" dirty="0">
                <a:solidFill>
                  <a:schemeClr val="accent1">
                    <a:lumMod val="50000"/>
                  </a:schemeClr>
                </a:solidFill>
                <a:latin typeface="Garamond" panose="02020404030301010803" pitchFamily="18" charset="0"/>
              </a:rPr>
              <a:t>  &lt;</a:t>
            </a:r>
            <a:r>
              <a:rPr lang="en-US" sz="1600" b="1" dirty="0" err="1">
                <a:solidFill>
                  <a:schemeClr val="accent1">
                    <a:lumMod val="50000"/>
                  </a:schemeClr>
                </a:solidFill>
                <a:latin typeface="Garamond" panose="02020404030301010803" pitchFamily="18" charset="0"/>
              </a:rPr>
              <a:t>tr</a:t>
            </a:r>
            <a:r>
              <a:rPr lang="en-US" sz="1600" b="1" dirty="0">
                <a:solidFill>
                  <a:schemeClr val="accent1">
                    <a:lumMod val="50000"/>
                  </a:schemeClr>
                </a:solidFill>
                <a:latin typeface="Garamond" panose="02020404030301010803" pitchFamily="18" charset="0"/>
              </a:rPr>
              <a:t>&gt;</a:t>
            </a:r>
          </a:p>
          <a:p>
            <a:pPr algn="l">
              <a:lnSpc>
                <a:spcPct val="100000"/>
              </a:lnSpc>
              <a:spcBef>
                <a:spcPts val="0"/>
              </a:spcBef>
            </a:pPr>
            <a:r>
              <a:rPr lang="en-US" sz="1600" b="1" dirty="0">
                <a:solidFill>
                  <a:schemeClr val="accent1">
                    <a:lumMod val="50000"/>
                  </a:schemeClr>
                </a:solidFill>
                <a:latin typeface="Garamond" panose="02020404030301010803" pitchFamily="18" charset="0"/>
              </a:rPr>
              <a:t>    &lt;td&gt;</a:t>
            </a:r>
            <a:r>
              <a:rPr lang="en-US" sz="1600" dirty="0">
                <a:latin typeface="Garamond" panose="02020404030301010803" pitchFamily="18" charset="0"/>
              </a:rPr>
              <a:t>Friday</a:t>
            </a:r>
            <a:r>
              <a:rPr lang="en-US" sz="1600" b="1" dirty="0">
                <a:solidFill>
                  <a:schemeClr val="accent1">
                    <a:lumMod val="50000"/>
                  </a:schemeClr>
                </a:solidFill>
                <a:latin typeface="Garamond" panose="02020404030301010803" pitchFamily="18" charset="0"/>
              </a:rPr>
              <a:t>&lt;/td&gt; &lt;td&gt;</a:t>
            </a:r>
            <a:r>
              <a:rPr lang="en-US" sz="1600" dirty="0">
                <a:latin typeface="Garamond" panose="02020404030301010803" pitchFamily="18" charset="0"/>
              </a:rPr>
              <a:t>CSS</a:t>
            </a:r>
            <a:r>
              <a:rPr lang="en-US" sz="1600" b="1" dirty="0">
                <a:solidFill>
                  <a:schemeClr val="accent1">
                    <a:lumMod val="50000"/>
                  </a:schemeClr>
                </a:solidFill>
                <a:latin typeface="Garamond" panose="02020404030301010803" pitchFamily="18" charset="0"/>
              </a:rPr>
              <a:t>&lt;/td&gt;</a:t>
            </a:r>
          </a:p>
          <a:p>
            <a:pPr algn="l">
              <a:lnSpc>
                <a:spcPct val="100000"/>
              </a:lnSpc>
              <a:spcBef>
                <a:spcPts val="0"/>
              </a:spcBef>
            </a:pPr>
            <a:r>
              <a:rPr lang="en-US" sz="1600" b="1" dirty="0">
                <a:solidFill>
                  <a:schemeClr val="accent1">
                    <a:lumMod val="50000"/>
                  </a:schemeClr>
                </a:solidFill>
                <a:latin typeface="Garamond" panose="02020404030301010803" pitchFamily="18" charset="0"/>
              </a:rPr>
              <a:t>  &lt;/</a:t>
            </a:r>
            <a:r>
              <a:rPr lang="en-US" sz="1600" b="1" dirty="0" err="1">
                <a:solidFill>
                  <a:schemeClr val="accent1">
                    <a:lumMod val="50000"/>
                  </a:schemeClr>
                </a:solidFill>
                <a:latin typeface="Garamond" panose="02020404030301010803" pitchFamily="18" charset="0"/>
              </a:rPr>
              <a:t>tr</a:t>
            </a:r>
            <a:r>
              <a:rPr lang="en-US" sz="1600" b="1" dirty="0">
                <a:solidFill>
                  <a:schemeClr val="accent1">
                    <a:lumMod val="50000"/>
                  </a:schemeClr>
                </a:solidFill>
                <a:latin typeface="Garamond" panose="02020404030301010803" pitchFamily="18" charset="0"/>
              </a:rPr>
              <a:t>&gt;</a:t>
            </a:r>
          </a:p>
          <a:p>
            <a:pPr algn="l">
              <a:lnSpc>
                <a:spcPct val="100000"/>
              </a:lnSpc>
              <a:spcBef>
                <a:spcPts val="0"/>
              </a:spcBef>
            </a:pPr>
            <a:r>
              <a:rPr lang="en-US" sz="1600" b="1" dirty="0">
                <a:solidFill>
                  <a:schemeClr val="accent1">
                    <a:lumMod val="50000"/>
                  </a:schemeClr>
                </a:solidFill>
                <a:latin typeface="Garamond" panose="02020404030301010803" pitchFamily="18" charset="0"/>
              </a:rPr>
              <a:t>&lt;/table&gt;</a:t>
            </a:r>
          </a:p>
          <a:p>
            <a:pPr algn="l">
              <a:lnSpc>
                <a:spcPct val="100000"/>
              </a:lnSpc>
              <a:spcBef>
                <a:spcPts val="0"/>
              </a:spcBef>
            </a:pPr>
            <a:r>
              <a:rPr lang="en-US" sz="1500" b="1" dirty="0">
                <a:solidFill>
                  <a:srgbClr val="C00000"/>
                </a:solidFill>
                <a:latin typeface="Garamond" panose="02020404030301010803" pitchFamily="18" charset="0"/>
              </a:rPr>
              <a:t>&lt;/body&gt;	</a:t>
            </a:r>
          </a:p>
          <a:p>
            <a:pPr algn="l">
              <a:lnSpc>
                <a:spcPct val="100000"/>
              </a:lnSpc>
              <a:spcBef>
                <a:spcPts val="0"/>
              </a:spcBef>
            </a:pPr>
            <a:r>
              <a:rPr lang="en-US" sz="1500" b="1" dirty="0">
                <a:solidFill>
                  <a:srgbClr val="FF0000"/>
                </a:solidFill>
                <a:latin typeface="Garamond" panose="02020404030301010803" pitchFamily="18" charset="0"/>
              </a:rPr>
              <a:t>&lt;/html&gt;</a:t>
            </a:r>
          </a:p>
        </p:txBody>
      </p:sp>
      <p:graphicFrame>
        <p:nvGraphicFramePr>
          <p:cNvPr id="6" name="Table 5"/>
          <p:cNvGraphicFramePr>
            <a:graphicFrameLocks noGrp="1"/>
          </p:cNvGraphicFramePr>
          <p:nvPr/>
        </p:nvGraphicFramePr>
        <p:xfrm>
          <a:off x="6158635" y="2521745"/>
          <a:ext cx="2263470" cy="1371600"/>
        </p:xfrm>
        <a:graphic>
          <a:graphicData uri="http://schemas.openxmlformats.org/drawingml/2006/table">
            <a:tbl>
              <a:tblPr>
                <a:tableStyleId>{5940675A-B579-460E-94D1-54222C63F5DA}</a:tableStyleId>
              </a:tblPr>
              <a:tblGrid>
                <a:gridCol w="1131735">
                  <a:extLst>
                    <a:ext uri="{9D8B030D-6E8A-4147-A177-3AD203B41FA5}">
                      <a16:colId xmlns:a16="http://schemas.microsoft.com/office/drawing/2014/main" val="20000"/>
                    </a:ext>
                  </a:extLst>
                </a:gridCol>
                <a:gridCol w="1131735">
                  <a:extLst>
                    <a:ext uri="{9D8B030D-6E8A-4147-A177-3AD203B41FA5}">
                      <a16:colId xmlns:a16="http://schemas.microsoft.com/office/drawing/2014/main" val="20001"/>
                    </a:ext>
                  </a:extLst>
                </a:gridCol>
              </a:tblGrid>
              <a:tr h="339496">
                <a:tc>
                  <a:txBody>
                    <a:bodyPr/>
                    <a:lstStyle/>
                    <a:p>
                      <a:r>
                        <a:rPr lang="en-US" dirty="0"/>
                        <a:t>Day</a:t>
                      </a:r>
                    </a:p>
                  </a:txBody>
                  <a:tcPr anchor="ctr"/>
                </a:tc>
                <a:tc>
                  <a:txBody>
                    <a:bodyPr/>
                    <a:lstStyle/>
                    <a:p>
                      <a:r>
                        <a:rPr lang="en-US"/>
                        <a:t>Session</a:t>
                      </a:r>
                    </a:p>
                  </a:txBody>
                  <a:tcPr anchor="ctr"/>
                </a:tc>
                <a:extLst>
                  <a:ext uri="{0D108BD9-81ED-4DB2-BD59-A6C34878D82A}">
                    <a16:rowId xmlns:a16="http://schemas.microsoft.com/office/drawing/2014/main" val="10000"/>
                  </a:ext>
                </a:extLst>
              </a:tr>
              <a:tr h="339496">
                <a:tc>
                  <a:txBody>
                    <a:bodyPr/>
                    <a:lstStyle/>
                    <a:p>
                      <a:r>
                        <a:rPr lang="en-US"/>
                        <a:t>Thursday</a:t>
                      </a:r>
                    </a:p>
                  </a:txBody>
                  <a:tcPr anchor="ctr"/>
                </a:tc>
                <a:tc>
                  <a:txBody>
                    <a:bodyPr/>
                    <a:lstStyle/>
                    <a:p>
                      <a:r>
                        <a:rPr lang="en-US"/>
                        <a:t>HTML</a:t>
                      </a:r>
                    </a:p>
                  </a:txBody>
                  <a:tcPr anchor="ctr"/>
                </a:tc>
                <a:extLst>
                  <a:ext uri="{0D108BD9-81ED-4DB2-BD59-A6C34878D82A}">
                    <a16:rowId xmlns:a16="http://schemas.microsoft.com/office/drawing/2014/main" val="10001"/>
                  </a:ext>
                </a:extLst>
              </a:tr>
              <a:tr h="339496">
                <a:tc>
                  <a:txBody>
                    <a:bodyPr/>
                    <a:lstStyle/>
                    <a:p>
                      <a:r>
                        <a:rPr lang="en-US"/>
                        <a:t>Friday</a:t>
                      </a:r>
                    </a:p>
                  </a:txBody>
                  <a:tcPr anchor="ctr"/>
                </a:tc>
                <a:tc>
                  <a:txBody>
                    <a:bodyPr/>
                    <a:lstStyle/>
                    <a:p>
                      <a:r>
                        <a:rPr lang="en-US" dirty="0"/>
                        <a:t>CSS</a:t>
                      </a:r>
                    </a:p>
                  </a:txBody>
                  <a:tcPr anchor="ctr"/>
                </a:tc>
                <a:extLst>
                  <a:ext uri="{0D108BD9-81ED-4DB2-BD59-A6C34878D82A}">
                    <a16:rowId xmlns:a16="http://schemas.microsoft.com/office/drawing/2014/main" val="10002"/>
                  </a:ext>
                </a:extLst>
              </a:tr>
            </a:tbl>
          </a:graphicData>
        </a:graphic>
      </p:graphicFrame>
      <p:sp>
        <p:nvSpPr>
          <p:cNvPr id="8" name="Slide Number Placeholder 3">
            <a:extLst>
              <a:ext uri="{FF2B5EF4-FFF2-40B4-BE49-F238E27FC236}">
                <a16:creationId xmlns:a16="http://schemas.microsoft.com/office/drawing/2014/main" id="{C931ACD7-6A44-4A73-BA21-837754D0DEFA}"/>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34</a:t>
            </a:fld>
            <a:endParaRPr lang="en-US" altLang="en-US" sz="1400" dirty="0"/>
          </a:p>
        </p:txBody>
      </p:sp>
    </p:spTree>
    <p:extLst>
      <p:ext uri="{BB962C8B-B14F-4D97-AF65-F5344CB8AC3E}">
        <p14:creationId xmlns:p14="http://schemas.microsoft.com/office/powerpoint/2010/main" val="2762194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57A7F04-9132-4D33-B7E0-4A150009EFFF}"/>
              </a:ext>
            </a:extLst>
          </p:cNvPr>
          <p:cNvSpPr>
            <a:spLocks noGrp="1" noChangeArrowheads="1"/>
          </p:cNvSpPr>
          <p:nvPr>
            <p:ph type="title"/>
          </p:nvPr>
        </p:nvSpPr>
        <p:spPr>
          <a:xfrm>
            <a:off x="1806575" y="228600"/>
            <a:ext cx="8832850" cy="990600"/>
          </a:xfrm>
        </p:spPr>
        <p:txBody>
          <a:bodyPr/>
          <a:lstStyle/>
          <a:p>
            <a:pPr eaLnBrk="1" hangingPunct="1"/>
            <a:r>
              <a:rPr lang="en-US" altLang="en-US"/>
              <a:t>Tables	</a:t>
            </a:r>
          </a:p>
        </p:txBody>
      </p:sp>
      <p:sp>
        <p:nvSpPr>
          <p:cNvPr id="86019" name="Rectangle 3">
            <a:extLst>
              <a:ext uri="{FF2B5EF4-FFF2-40B4-BE49-F238E27FC236}">
                <a16:creationId xmlns:a16="http://schemas.microsoft.com/office/drawing/2014/main" id="{2D3E861D-9221-4241-BB5E-82EBF056AF1D}"/>
              </a:ext>
            </a:extLst>
          </p:cNvPr>
          <p:cNvSpPr>
            <a:spLocks noGrp="1" noChangeArrowheads="1"/>
          </p:cNvSpPr>
          <p:nvPr>
            <p:ph sz="quarter" idx="1"/>
          </p:nvPr>
        </p:nvSpPr>
        <p:spPr>
          <a:xfrm>
            <a:off x="1161143" y="1335314"/>
            <a:ext cx="9557657" cy="5065486"/>
          </a:xfrm>
        </p:spPr>
        <p:txBody>
          <a:bodyPr/>
          <a:lstStyle/>
          <a:p>
            <a:pPr eaLnBrk="1" hangingPunct="1"/>
            <a:r>
              <a:rPr lang="en-US" altLang="en-US" sz="1800" dirty="0"/>
              <a:t>Display data in a tabular format.</a:t>
            </a:r>
          </a:p>
          <a:p>
            <a:pPr eaLnBrk="1" hangingPunct="1"/>
            <a:r>
              <a:rPr lang="en-US" altLang="en-US" sz="1800" dirty="0"/>
              <a:t>Helps in positioning the contents of the page in a more structured way.</a:t>
            </a:r>
          </a:p>
          <a:p>
            <a:pPr eaLnBrk="1" hangingPunct="1"/>
            <a:r>
              <a:rPr lang="en-US" altLang="en-US" sz="1600" b="1" dirty="0">
                <a:solidFill>
                  <a:schemeClr val="bg2">
                    <a:lumMod val="60000"/>
                    <a:lumOff val="40000"/>
                  </a:schemeClr>
                </a:solidFill>
                <a:latin typeface="Courier New" panose="02070309020205020404" pitchFamily="49" charset="0"/>
              </a:rPr>
              <a:t>&lt;</a:t>
            </a:r>
            <a:r>
              <a:rPr lang="en-US" altLang="en-US" sz="1800" b="1" dirty="0">
                <a:solidFill>
                  <a:schemeClr val="bg2">
                    <a:lumMod val="60000"/>
                    <a:lumOff val="40000"/>
                  </a:schemeClr>
                </a:solidFill>
                <a:latin typeface="Courier New" panose="02070309020205020404" pitchFamily="49" charset="0"/>
              </a:rPr>
              <a:t>TABLE&gt; ….. &lt;/TABLE&gt;</a:t>
            </a:r>
            <a:r>
              <a:rPr lang="en-US" altLang="en-US" sz="1800" dirty="0">
                <a:solidFill>
                  <a:schemeClr val="bg2">
                    <a:lumMod val="60000"/>
                    <a:lumOff val="40000"/>
                  </a:schemeClr>
                </a:solidFill>
              </a:rPr>
              <a:t>   </a:t>
            </a:r>
            <a:r>
              <a:rPr lang="en-US" altLang="en-US" sz="1800" dirty="0"/>
              <a:t>:  define a table.</a:t>
            </a:r>
            <a:endParaRPr lang="en-US" altLang="en-US" dirty="0"/>
          </a:p>
          <a:p>
            <a:pPr eaLnBrk="1" hangingPunct="1"/>
            <a:r>
              <a:rPr lang="en-GB" altLang="en-US" sz="1800" dirty="0"/>
              <a:t>Some attributes</a:t>
            </a:r>
          </a:p>
          <a:p>
            <a:pPr lvl="1" eaLnBrk="1" hangingPunct="1"/>
            <a:r>
              <a:rPr lang="en-US" altLang="en-US" b="1" dirty="0">
                <a:solidFill>
                  <a:schemeClr val="bg2">
                    <a:lumMod val="60000"/>
                    <a:lumOff val="40000"/>
                  </a:schemeClr>
                </a:solidFill>
                <a:latin typeface="Courier New" panose="02070309020205020404" pitchFamily="49" charset="0"/>
              </a:rPr>
              <a:t>ALIGN  =  LEFT | RIGHT | CENTER 	</a:t>
            </a:r>
          </a:p>
          <a:p>
            <a:pPr lvl="1" eaLnBrk="1" hangingPunct="1"/>
            <a:r>
              <a:rPr lang="en-US" altLang="en-US" b="1" dirty="0">
                <a:solidFill>
                  <a:schemeClr val="bg2">
                    <a:lumMod val="60000"/>
                    <a:lumOff val="40000"/>
                  </a:schemeClr>
                </a:solidFill>
                <a:latin typeface="Courier New" panose="02070309020205020404" pitchFamily="49" charset="0"/>
              </a:rPr>
              <a:t>BORDER  =  n  (Number of Pixels )   	</a:t>
            </a:r>
          </a:p>
          <a:p>
            <a:pPr lvl="1" eaLnBrk="1" hangingPunct="1"/>
            <a:r>
              <a:rPr lang="en-US" altLang="en-US" b="1" dirty="0">
                <a:solidFill>
                  <a:schemeClr val="bg2">
                    <a:lumMod val="60000"/>
                    <a:lumOff val="40000"/>
                  </a:schemeClr>
                </a:solidFill>
                <a:latin typeface="Courier New" panose="02070309020205020404" pitchFamily="49" charset="0"/>
              </a:rPr>
              <a:t>BGCOLOR = “color”  |  “#</a:t>
            </a:r>
            <a:r>
              <a:rPr lang="en-US" altLang="en-US" b="1" dirty="0" err="1">
                <a:solidFill>
                  <a:schemeClr val="bg2">
                    <a:lumMod val="60000"/>
                    <a:lumOff val="40000"/>
                  </a:schemeClr>
                </a:solidFill>
                <a:latin typeface="Courier New" panose="02070309020205020404" pitchFamily="49" charset="0"/>
              </a:rPr>
              <a:t>rrggbb</a:t>
            </a:r>
            <a:r>
              <a:rPr lang="en-US" altLang="en-US" b="1" dirty="0">
                <a:solidFill>
                  <a:schemeClr val="bg2">
                    <a:lumMod val="60000"/>
                    <a:lumOff val="40000"/>
                  </a:schemeClr>
                </a:solidFill>
                <a:latin typeface="Courier New" panose="02070309020205020404" pitchFamily="49" charset="0"/>
              </a:rPr>
              <a:t>”		</a:t>
            </a:r>
          </a:p>
          <a:p>
            <a:pPr lvl="1" eaLnBrk="1" hangingPunct="1"/>
            <a:r>
              <a:rPr lang="en-US" altLang="en-US" b="1" dirty="0">
                <a:solidFill>
                  <a:schemeClr val="bg2">
                    <a:lumMod val="60000"/>
                    <a:lumOff val="40000"/>
                  </a:schemeClr>
                </a:solidFill>
                <a:latin typeface="Courier New" panose="02070309020205020404" pitchFamily="49" charset="0"/>
              </a:rPr>
              <a:t>CELLSPACING = n     (Number of Pixels ) </a:t>
            </a:r>
          </a:p>
          <a:p>
            <a:pPr lvl="1" eaLnBrk="1" hangingPunct="1"/>
            <a:r>
              <a:rPr lang="en-GB" altLang="en-US" b="1" dirty="0">
                <a:solidFill>
                  <a:schemeClr val="bg2">
                    <a:lumMod val="60000"/>
                    <a:lumOff val="40000"/>
                  </a:schemeClr>
                </a:solidFill>
                <a:latin typeface="Courier New" panose="02070309020205020404" pitchFamily="49" charset="0"/>
              </a:rPr>
              <a:t>CELLPADDING = n    </a:t>
            </a:r>
            <a:r>
              <a:rPr lang="en-US" altLang="en-US" b="1" dirty="0">
                <a:solidFill>
                  <a:schemeClr val="bg2">
                    <a:lumMod val="60000"/>
                    <a:lumOff val="40000"/>
                  </a:schemeClr>
                </a:solidFill>
                <a:latin typeface="Courier New" panose="02070309020205020404" pitchFamily="49" charset="0"/>
              </a:rPr>
              <a:t>(Number of Pixels )</a:t>
            </a:r>
            <a:r>
              <a:rPr lang="en-GB" altLang="en-US" b="1" dirty="0">
                <a:solidFill>
                  <a:schemeClr val="bg2">
                    <a:lumMod val="60000"/>
                    <a:lumOff val="40000"/>
                  </a:schemeClr>
                </a:solidFill>
                <a:latin typeface="Courier New" panose="02070309020205020404" pitchFamily="49" charset="0"/>
              </a:rPr>
              <a:t> 	</a:t>
            </a:r>
            <a:r>
              <a:rPr lang="en-US" altLang="en-US" b="1" dirty="0">
                <a:solidFill>
                  <a:schemeClr val="bg2">
                    <a:lumMod val="60000"/>
                    <a:lumOff val="40000"/>
                  </a:schemeClr>
                </a:solidFill>
                <a:latin typeface="Courier New" panose="02070309020205020404" pitchFamily="49" charset="0"/>
              </a:rPr>
              <a:t> 		</a:t>
            </a:r>
          </a:p>
          <a:p>
            <a:pPr lvl="1" eaLnBrk="1" hangingPunct="1"/>
            <a:r>
              <a:rPr lang="en-US" altLang="en-US" b="1" dirty="0">
                <a:solidFill>
                  <a:schemeClr val="bg2">
                    <a:lumMod val="60000"/>
                    <a:lumOff val="40000"/>
                  </a:schemeClr>
                </a:solidFill>
                <a:latin typeface="Courier New" panose="02070309020205020404" pitchFamily="49" charset="0"/>
              </a:rPr>
              <a:t>WIDTH= % Of Parent  | n (pixels)    	</a:t>
            </a:r>
          </a:p>
        </p:txBody>
      </p:sp>
    </p:spTree>
    <p:extLst>
      <p:ext uri="{BB962C8B-B14F-4D97-AF65-F5344CB8AC3E}">
        <p14:creationId xmlns:p14="http://schemas.microsoft.com/office/powerpoint/2010/main" val="2295656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6019"/>
                                        </p:tgtEl>
                                        <p:attrNameLst>
                                          <p:attrName>style.visibility</p:attrName>
                                        </p:attrNameLst>
                                      </p:cBhvr>
                                      <p:to>
                                        <p:strVal val="visible"/>
                                      </p:to>
                                    </p:set>
                                    <p:animEffect transition="in" filter="blinds(horizontal)">
                                      <p:cBhvr>
                                        <p:cTn id="7" dur="500"/>
                                        <p:tgtEl>
                                          <p:spTgt spid="86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DD7594A-FF06-44B0-BB45-8160E27624E3}"/>
              </a:ext>
            </a:extLst>
          </p:cNvPr>
          <p:cNvSpPr>
            <a:spLocks noGrp="1" noChangeArrowheads="1"/>
          </p:cNvSpPr>
          <p:nvPr>
            <p:ph type="title"/>
          </p:nvPr>
        </p:nvSpPr>
        <p:spPr>
          <a:xfrm>
            <a:off x="1806575" y="228600"/>
            <a:ext cx="8832850" cy="990600"/>
          </a:xfrm>
        </p:spPr>
        <p:txBody>
          <a:bodyPr/>
          <a:lstStyle/>
          <a:p>
            <a:pPr eaLnBrk="1" hangingPunct="1"/>
            <a:r>
              <a:rPr lang="en-US" altLang="en-US" sz="2400"/>
              <a:t>Table structure</a:t>
            </a:r>
            <a:r>
              <a:rPr lang="en-US" altLang="en-US" sz="2400" b="1"/>
              <a:t>	</a:t>
            </a:r>
            <a:r>
              <a:rPr lang="en-US" altLang="en-US" sz="2400"/>
              <a:t>	</a:t>
            </a:r>
          </a:p>
        </p:txBody>
      </p:sp>
      <p:sp>
        <p:nvSpPr>
          <p:cNvPr id="68611" name="Rectangle 3">
            <a:extLst>
              <a:ext uri="{FF2B5EF4-FFF2-40B4-BE49-F238E27FC236}">
                <a16:creationId xmlns:a16="http://schemas.microsoft.com/office/drawing/2014/main" id="{05C529AC-5CA3-4782-8A59-86AB4C0203AD}"/>
              </a:ext>
            </a:extLst>
          </p:cNvPr>
          <p:cNvSpPr>
            <a:spLocks noGrp="1" noChangeArrowheads="1"/>
          </p:cNvSpPr>
          <p:nvPr>
            <p:ph sz="quarter" idx="1"/>
          </p:nvPr>
        </p:nvSpPr>
        <p:spPr>
          <a:xfrm>
            <a:off x="1473200" y="968376"/>
            <a:ext cx="9245600" cy="250825"/>
          </a:xfrm>
        </p:spPr>
        <p:txBody>
          <a:bodyPr vert="horz" lIns="0" tIns="0" rIns="0" bIns="0" rtlCol="0">
            <a:normAutofit/>
          </a:bodyPr>
          <a:lstStyle/>
          <a:p>
            <a:pPr eaLnBrk="1" hangingPunct="1">
              <a:lnSpc>
                <a:spcPct val="90000"/>
              </a:lnSpc>
              <a:buFont typeface="Wingdings" panose="05000000000000000000" pitchFamily="2" charset="2"/>
              <a:buNone/>
            </a:pPr>
            <a:r>
              <a:rPr lang="en-US" altLang="en-US" sz="1600" b="1" i="1" dirty="0">
                <a:solidFill>
                  <a:srgbClr val="0000FF"/>
                </a:solidFill>
                <a:latin typeface="Courier New" panose="02070309020205020404" pitchFamily="49" charset="0"/>
              </a:rPr>
              <a:t>&lt;</a:t>
            </a:r>
            <a:r>
              <a:rPr lang="en-US" altLang="en-US" sz="1600" b="1" dirty="0">
                <a:solidFill>
                  <a:srgbClr val="0000FF"/>
                </a:solidFill>
                <a:latin typeface="Courier New" panose="02070309020205020404" pitchFamily="49" charset="0"/>
              </a:rPr>
              <a:t>TABLE BORDER=1&gt;</a:t>
            </a:r>
            <a:r>
              <a:rPr lang="en-US" altLang="en-US" sz="1600" dirty="0"/>
              <a:t>	</a:t>
            </a:r>
            <a:r>
              <a:rPr lang="en-US" altLang="en-US" sz="1600" i="1" dirty="0">
                <a:solidFill>
                  <a:srgbClr val="0066CC"/>
                </a:solidFill>
                <a:latin typeface="Courier New" panose="02070309020205020404" pitchFamily="49" charset="0"/>
              </a:rPr>
              <a:t>&lt;!-- start of table definition --&gt;</a:t>
            </a:r>
          </a:p>
        </p:txBody>
      </p:sp>
      <p:sp>
        <p:nvSpPr>
          <p:cNvPr id="68612" name="Rectangle 4">
            <a:extLst>
              <a:ext uri="{FF2B5EF4-FFF2-40B4-BE49-F238E27FC236}">
                <a16:creationId xmlns:a16="http://schemas.microsoft.com/office/drawing/2014/main" id="{A77F0DD0-9A43-42E3-8786-D30536E11C1C}"/>
              </a:ext>
            </a:extLst>
          </p:cNvPr>
          <p:cNvSpPr>
            <a:spLocks noChangeArrowheads="1"/>
          </p:cNvSpPr>
          <p:nvPr/>
        </p:nvSpPr>
        <p:spPr bwMode="auto">
          <a:xfrm>
            <a:off x="1390650" y="1028700"/>
            <a:ext cx="924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9pPr>
          </a:lstStyle>
          <a:p>
            <a:pPr algn="l" eaLnBrk="1" hangingPunct="1">
              <a:lnSpc>
                <a:spcPct val="160000"/>
              </a:lnSpc>
              <a:spcBef>
                <a:spcPct val="20000"/>
              </a:spcBef>
              <a:buClrTx/>
              <a:buSzPct val="110000"/>
              <a:buFont typeface="Wingdings" panose="05000000000000000000" pitchFamily="2" charset="2"/>
              <a:buNone/>
            </a:pPr>
            <a:r>
              <a:rPr lang="en-US" altLang="en-US" sz="1600" dirty="0">
                <a:solidFill>
                  <a:srgbClr val="0000FF"/>
                </a:solidFill>
                <a:latin typeface="Courier New" panose="02070309020205020404" pitchFamily="49" charset="0"/>
              </a:rPr>
              <a:t>&lt;CAPTION&gt;</a:t>
            </a:r>
            <a:r>
              <a:rPr lang="en-US" altLang="en-US" sz="1600" b="0" dirty="0"/>
              <a:t> caption contents  </a:t>
            </a:r>
            <a:r>
              <a:rPr lang="en-US" altLang="en-US" sz="1600" dirty="0">
                <a:solidFill>
                  <a:srgbClr val="0000FF"/>
                </a:solidFill>
                <a:latin typeface="Courier New" panose="02070309020205020404" pitchFamily="49" charset="0"/>
              </a:rPr>
              <a:t>&lt;/CAPTION&gt;</a:t>
            </a:r>
            <a:r>
              <a:rPr lang="en-US" altLang="en-US" sz="1600" b="0" dirty="0"/>
              <a:t>     </a:t>
            </a:r>
            <a:r>
              <a:rPr lang="en-US" altLang="en-US" sz="1600" b="0" i="1" dirty="0">
                <a:solidFill>
                  <a:srgbClr val="0066CC"/>
                </a:solidFill>
                <a:latin typeface="Courier New" panose="02070309020205020404" pitchFamily="49" charset="0"/>
              </a:rPr>
              <a:t>&lt;!--caption definition --&gt;</a:t>
            </a:r>
          </a:p>
        </p:txBody>
      </p:sp>
      <p:sp>
        <p:nvSpPr>
          <p:cNvPr id="68613" name="Rectangle 5">
            <a:extLst>
              <a:ext uri="{FF2B5EF4-FFF2-40B4-BE49-F238E27FC236}">
                <a16:creationId xmlns:a16="http://schemas.microsoft.com/office/drawing/2014/main" id="{17E2074D-76A1-46FF-A49E-D1361A9889A3}"/>
              </a:ext>
            </a:extLst>
          </p:cNvPr>
          <p:cNvSpPr>
            <a:spLocks noChangeArrowheads="1"/>
          </p:cNvSpPr>
          <p:nvPr/>
        </p:nvSpPr>
        <p:spPr bwMode="auto">
          <a:xfrm>
            <a:off x="1473200" y="1524000"/>
            <a:ext cx="9245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9pPr>
          </a:lstStyle>
          <a:p>
            <a:pPr algn="l" eaLnBrk="1" hangingPunct="1">
              <a:lnSpc>
                <a:spcPct val="160000"/>
              </a:lnSpc>
              <a:spcBef>
                <a:spcPct val="20000"/>
              </a:spcBef>
              <a:buClrTx/>
              <a:buSzPct val="110000"/>
              <a:buFont typeface="Wingdings" panose="05000000000000000000" pitchFamily="2" charset="2"/>
              <a:buNone/>
            </a:pPr>
            <a:r>
              <a:rPr lang="en-US" altLang="en-US" sz="1600">
                <a:solidFill>
                  <a:srgbClr val="0000FF"/>
                </a:solidFill>
                <a:latin typeface="Courier New" panose="02070309020205020404" pitchFamily="49" charset="0"/>
              </a:rPr>
              <a:t>&lt;TR&gt;</a:t>
            </a:r>
            <a:r>
              <a:rPr lang="en-US" altLang="en-US" sz="1600" b="0"/>
              <a:t> 		</a:t>
            </a:r>
            <a:r>
              <a:rPr lang="en-US" altLang="en-US" sz="1600" b="0" i="1">
                <a:solidFill>
                  <a:srgbClr val="0066CC"/>
                </a:solidFill>
                <a:latin typeface="Courier New" panose="02070309020205020404" pitchFamily="49" charset="0"/>
              </a:rPr>
              <a:t>&lt;!-- start of header row definition --&gt;</a:t>
            </a:r>
            <a:br>
              <a:rPr lang="en-US" altLang="en-US" sz="1600">
                <a:solidFill>
                  <a:schemeClr val="hlink"/>
                </a:solidFill>
                <a:latin typeface="Courier New" panose="02070309020205020404" pitchFamily="49" charset="0"/>
              </a:rPr>
            </a:br>
            <a:r>
              <a:rPr lang="en-US" altLang="en-US" sz="1600">
                <a:solidFill>
                  <a:srgbClr val="0000FF"/>
                </a:solidFill>
                <a:latin typeface="Courier New" panose="02070309020205020404" pitchFamily="49" charset="0"/>
              </a:rPr>
              <a:t>&lt;TH&gt;</a:t>
            </a:r>
            <a:r>
              <a:rPr lang="en-US" altLang="en-US" sz="1600" b="0"/>
              <a:t> first header cell contents </a:t>
            </a:r>
            <a:r>
              <a:rPr lang="en-US" altLang="en-US" sz="1600">
                <a:solidFill>
                  <a:srgbClr val="0000FF"/>
                </a:solidFill>
                <a:latin typeface="Courier New" panose="02070309020205020404" pitchFamily="49" charset="0"/>
              </a:rPr>
              <a:t>&lt;/TH&gt;</a:t>
            </a:r>
            <a:r>
              <a:rPr lang="en-US" altLang="en-US" sz="1600" b="0"/>
              <a:t> </a:t>
            </a:r>
            <a:br>
              <a:rPr lang="en-US" altLang="en-US" sz="1600" b="0"/>
            </a:br>
            <a:r>
              <a:rPr lang="en-US" altLang="en-US" sz="1600">
                <a:solidFill>
                  <a:srgbClr val="0000FF"/>
                </a:solidFill>
                <a:latin typeface="Courier New" panose="02070309020205020404" pitchFamily="49" charset="0"/>
              </a:rPr>
              <a:t>&lt;TH&gt;</a:t>
            </a:r>
            <a:r>
              <a:rPr lang="en-US" altLang="en-US" sz="1600" b="0"/>
              <a:t> last header cell contents </a:t>
            </a:r>
            <a:r>
              <a:rPr lang="en-US" altLang="en-US" sz="1600">
                <a:solidFill>
                  <a:srgbClr val="0000FF"/>
                </a:solidFill>
                <a:latin typeface="Courier New" panose="02070309020205020404" pitchFamily="49" charset="0"/>
              </a:rPr>
              <a:t>&lt;/TH&gt;</a:t>
            </a:r>
            <a:r>
              <a:rPr lang="en-US" altLang="en-US" sz="1600" b="0"/>
              <a:t> </a:t>
            </a:r>
          </a:p>
          <a:p>
            <a:pPr algn="l" eaLnBrk="1" hangingPunct="1">
              <a:lnSpc>
                <a:spcPct val="160000"/>
              </a:lnSpc>
              <a:spcBef>
                <a:spcPct val="20000"/>
              </a:spcBef>
              <a:buClrTx/>
              <a:buSzPct val="110000"/>
              <a:buFont typeface="Wingdings" panose="05000000000000000000" pitchFamily="2" charset="2"/>
              <a:buNone/>
            </a:pPr>
            <a:r>
              <a:rPr lang="en-US" altLang="en-US" sz="1600">
                <a:solidFill>
                  <a:srgbClr val="0000FF"/>
                </a:solidFill>
                <a:latin typeface="Courier New" panose="02070309020205020404" pitchFamily="49" charset="0"/>
              </a:rPr>
              <a:t>&lt;/TR&gt;</a:t>
            </a:r>
            <a:r>
              <a:rPr lang="en-US" altLang="en-US" sz="1600" b="0"/>
              <a:t>		 </a:t>
            </a:r>
            <a:r>
              <a:rPr lang="en-US" altLang="en-US" sz="1600" b="0" i="1">
                <a:solidFill>
                  <a:srgbClr val="0066CC"/>
                </a:solidFill>
                <a:latin typeface="Courier New" panose="02070309020205020404" pitchFamily="49" charset="0"/>
              </a:rPr>
              <a:t>&lt;!-- end of header row definition --&gt;</a:t>
            </a:r>
          </a:p>
        </p:txBody>
      </p:sp>
      <p:sp>
        <p:nvSpPr>
          <p:cNvPr id="68614" name="Rectangle 6">
            <a:extLst>
              <a:ext uri="{FF2B5EF4-FFF2-40B4-BE49-F238E27FC236}">
                <a16:creationId xmlns:a16="http://schemas.microsoft.com/office/drawing/2014/main" id="{5F76319C-5D93-4F84-BA9B-5D4A37B004FD}"/>
              </a:ext>
            </a:extLst>
          </p:cNvPr>
          <p:cNvSpPr>
            <a:spLocks noChangeArrowheads="1"/>
          </p:cNvSpPr>
          <p:nvPr/>
        </p:nvSpPr>
        <p:spPr bwMode="auto">
          <a:xfrm>
            <a:off x="1390650" y="2971800"/>
            <a:ext cx="9245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9pPr>
          </a:lstStyle>
          <a:p>
            <a:pPr algn="l" eaLnBrk="1" hangingPunct="1">
              <a:lnSpc>
                <a:spcPct val="160000"/>
              </a:lnSpc>
              <a:spcBef>
                <a:spcPct val="20000"/>
              </a:spcBef>
              <a:buClrTx/>
              <a:buSzPct val="110000"/>
              <a:buFont typeface="Wingdings" panose="05000000000000000000" pitchFamily="2" charset="2"/>
              <a:buNone/>
            </a:pPr>
            <a:r>
              <a:rPr lang="en-US" altLang="en-US" sz="1600">
                <a:solidFill>
                  <a:srgbClr val="0000FF"/>
                </a:solidFill>
                <a:latin typeface="Courier New" panose="02070309020205020404" pitchFamily="49" charset="0"/>
              </a:rPr>
              <a:t>&lt;TR&gt;</a:t>
            </a:r>
            <a:r>
              <a:rPr lang="en-US" altLang="en-US" sz="1600" b="0"/>
              <a:t> 		</a:t>
            </a:r>
            <a:r>
              <a:rPr lang="en-US" altLang="en-US" sz="1600" b="0" i="1">
                <a:solidFill>
                  <a:srgbClr val="0066CC"/>
                </a:solidFill>
                <a:latin typeface="Courier New" panose="02070309020205020404" pitchFamily="49" charset="0"/>
              </a:rPr>
              <a:t>&lt;!-- start of first row definition --&gt;</a:t>
            </a:r>
            <a:br>
              <a:rPr lang="en-US" altLang="en-US" sz="1600" b="0" i="1">
                <a:solidFill>
                  <a:srgbClr val="0066CC"/>
                </a:solidFill>
              </a:rPr>
            </a:br>
            <a:r>
              <a:rPr lang="en-US" altLang="en-US" sz="1600">
                <a:solidFill>
                  <a:srgbClr val="0000FF"/>
                </a:solidFill>
                <a:latin typeface="Courier New" panose="02070309020205020404" pitchFamily="49" charset="0"/>
              </a:rPr>
              <a:t>&lt;TD&gt;</a:t>
            </a:r>
            <a:r>
              <a:rPr lang="en-US" altLang="en-US" sz="1600" b="0"/>
              <a:t> first row, first cell contents </a:t>
            </a:r>
            <a:r>
              <a:rPr lang="en-US" altLang="en-US" sz="1600">
                <a:solidFill>
                  <a:srgbClr val="0000FF"/>
                </a:solidFill>
                <a:latin typeface="Courier New" panose="02070309020205020404" pitchFamily="49" charset="0"/>
              </a:rPr>
              <a:t>&lt;/TD&gt;</a:t>
            </a:r>
            <a:br>
              <a:rPr lang="en-US" altLang="en-US" sz="1600" b="0"/>
            </a:br>
            <a:r>
              <a:rPr lang="en-US" altLang="en-US" sz="1600">
                <a:solidFill>
                  <a:srgbClr val="0000FF"/>
                </a:solidFill>
                <a:latin typeface="Courier New" panose="02070309020205020404" pitchFamily="49" charset="0"/>
              </a:rPr>
              <a:t>&lt;TD&gt;</a:t>
            </a:r>
            <a:r>
              <a:rPr lang="en-US" altLang="en-US" sz="1600" b="0"/>
              <a:t> first row, last cell contents </a:t>
            </a:r>
            <a:r>
              <a:rPr lang="en-US" altLang="en-US" sz="1600">
                <a:solidFill>
                  <a:srgbClr val="0000FF"/>
                </a:solidFill>
                <a:latin typeface="Courier New" panose="02070309020205020404" pitchFamily="49" charset="0"/>
              </a:rPr>
              <a:t>&lt;/TD&gt;</a:t>
            </a:r>
          </a:p>
          <a:p>
            <a:pPr algn="l" eaLnBrk="1" hangingPunct="1">
              <a:lnSpc>
                <a:spcPct val="160000"/>
              </a:lnSpc>
              <a:spcBef>
                <a:spcPct val="20000"/>
              </a:spcBef>
              <a:buClrTx/>
              <a:buSzPct val="110000"/>
              <a:buFont typeface="Wingdings" panose="05000000000000000000" pitchFamily="2" charset="2"/>
              <a:buNone/>
            </a:pPr>
            <a:r>
              <a:rPr lang="en-US" altLang="en-US" sz="1600">
                <a:solidFill>
                  <a:srgbClr val="0000FF"/>
                </a:solidFill>
                <a:latin typeface="Courier New" panose="02070309020205020404" pitchFamily="49" charset="0"/>
              </a:rPr>
              <a:t>&lt;/TR&gt;</a:t>
            </a:r>
            <a:r>
              <a:rPr lang="en-US" altLang="en-US" sz="1600" b="0"/>
              <a:t> 		</a:t>
            </a:r>
            <a:r>
              <a:rPr lang="en-US" altLang="en-US" sz="1600" b="0" i="1">
                <a:solidFill>
                  <a:srgbClr val="0066CC"/>
                </a:solidFill>
                <a:latin typeface="Courier New" panose="02070309020205020404" pitchFamily="49" charset="0"/>
              </a:rPr>
              <a:t>&lt;!-- end of first row definition --&gt;</a:t>
            </a:r>
          </a:p>
        </p:txBody>
      </p:sp>
      <p:sp>
        <p:nvSpPr>
          <p:cNvPr id="68615" name="Rectangle 7">
            <a:extLst>
              <a:ext uri="{FF2B5EF4-FFF2-40B4-BE49-F238E27FC236}">
                <a16:creationId xmlns:a16="http://schemas.microsoft.com/office/drawing/2014/main" id="{996C957F-1BC6-4310-B029-62C344D1361B}"/>
              </a:ext>
            </a:extLst>
          </p:cNvPr>
          <p:cNvSpPr>
            <a:spLocks noChangeArrowheads="1"/>
          </p:cNvSpPr>
          <p:nvPr/>
        </p:nvSpPr>
        <p:spPr bwMode="auto">
          <a:xfrm>
            <a:off x="1473200" y="4419600"/>
            <a:ext cx="9245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9pPr>
          </a:lstStyle>
          <a:p>
            <a:pPr algn="l" eaLnBrk="1" hangingPunct="1">
              <a:lnSpc>
                <a:spcPct val="160000"/>
              </a:lnSpc>
              <a:spcBef>
                <a:spcPct val="20000"/>
              </a:spcBef>
              <a:buClrTx/>
              <a:buSzPct val="110000"/>
              <a:buFont typeface="Wingdings" panose="05000000000000000000" pitchFamily="2" charset="2"/>
              <a:buNone/>
            </a:pPr>
            <a:r>
              <a:rPr lang="en-US" altLang="en-US" sz="1600">
                <a:solidFill>
                  <a:srgbClr val="0000FF"/>
                </a:solidFill>
                <a:latin typeface="Courier New" panose="02070309020205020404" pitchFamily="49" charset="0"/>
              </a:rPr>
              <a:t>&lt;TR&gt;</a:t>
            </a:r>
            <a:r>
              <a:rPr lang="en-US" altLang="en-US" sz="1600" b="0"/>
              <a:t> 		</a:t>
            </a:r>
            <a:r>
              <a:rPr lang="en-US" altLang="en-US" sz="1600" b="0" i="1">
                <a:solidFill>
                  <a:srgbClr val="0066CC"/>
                </a:solidFill>
                <a:latin typeface="Courier New" panose="02070309020205020404" pitchFamily="49" charset="0"/>
              </a:rPr>
              <a:t>&lt;!-- start of last row definition --&gt;</a:t>
            </a:r>
            <a:br>
              <a:rPr lang="en-US" altLang="en-US" sz="1600" b="0" i="1">
                <a:solidFill>
                  <a:srgbClr val="0066CC"/>
                </a:solidFill>
              </a:rPr>
            </a:br>
            <a:r>
              <a:rPr lang="en-US" altLang="en-US" sz="1600">
                <a:solidFill>
                  <a:srgbClr val="0000FF"/>
                </a:solidFill>
                <a:latin typeface="Courier New" panose="02070309020205020404" pitchFamily="49" charset="0"/>
              </a:rPr>
              <a:t>&lt;TD&gt;</a:t>
            </a:r>
            <a:r>
              <a:rPr lang="en-US" altLang="en-US" sz="1600" b="0"/>
              <a:t> last row, first cell contents </a:t>
            </a:r>
            <a:r>
              <a:rPr lang="en-US" altLang="en-US" sz="1600">
                <a:solidFill>
                  <a:srgbClr val="0000FF"/>
                </a:solidFill>
                <a:latin typeface="Courier New" panose="02070309020205020404" pitchFamily="49" charset="0"/>
              </a:rPr>
              <a:t>&lt;/TD&gt;</a:t>
            </a:r>
            <a:br>
              <a:rPr lang="en-US" altLang="en-US" sz="1600" b="0"/>
            </a:br>
            <a:r>
              <a:rPr lang="en-US" altLang="en-US" sz="1600">
                <a:solidFill>
                  <a:srgbClr val="0000FF"/>
                </a:solidFill>
                <a:latin typeface="Courier New" panose="02070309020205020404" pitchFamily="49" charset="0"/>
              </a:rPr>
              <a:t>&lt;TD&gt;</a:t>
            </a:r>
            <a:r>
              <a:rPr lang="en-US" altLang="en-US" sz="1600" b="0"/>
              <a:t> last row, last cell contents </a:t>
            </a:r>
            <a:r>
              <a:rPr lang="en-US" altLang="en-US" sz="1600">
                <a:solidFill>
                  <a:srgbClr val="0000FF"/>
                </a:solidFill>
                <a:latin typeface="Courier New" panose="02070309020205020404" pitchFamily="49" charset="0"/>
              </a:rPr>
              <a:t>&lt;/TD&gt;</a:t>
            </a:r>
            <a:r>
              <a:rPr lang="en-US" altLang="en-US" sz="1600" b="0"/>
              <a:t> </a:t>
            </a:r>
          </a:p>
          <a:p>
            <a:pPr algn="l" eaLnBrk="1" hangingPunct="1">
              <a:lnSpc>
                <a:spcPct val="160000"/>
              </a:lnSpc>
              <a:spcBef>
                <a:spcPct val="20000"/>
              </a:spcBef>
              <a:buClrTx/>
              <a:buSzPct val="110000"/>
              <a:buFont typeface="Wingdings" panose="05000000000000000000" pitchFamily="2" charset="2"/>
              <a:buNone/>
            </a:pPr>
            <a:r>
              <a:rPr lang="en-US" altLang="en-US" sz="1600">
                <a:solidFill>
                  <a:srgbClr val="0000FF"/>
                </a:solidFill>
                <a:latin typeface="Courier New" panose="02070309020205020404" pitchFamily="49" charset="0"/>
              </a:rPr>
              <a:t>&lt;/TR&gt;</a:t>
            </a:r>
            <a:r>
              <a:rPr lang="en-US" altLang="en-US" sz="1600" b="0"/>
              <a:t> 		</a:t>
            </a:r>
            <a:r>
              <a:rPr lang="en-US" altLang="en-US" sz="1600" b="0" i="1">
                <a:solidFill>
                  <a:srgbClr val="0066CC"/>
                </a:solidFill>
                <a:latin typeface="Courier New" panose="02070309020205020404" pitchFamily="49" charset="0"/>
              </a:rPr>
              <a:t>&lt;!-- end of last row definition –&gt;</a:t>
            </a:r>
          </a:p>
        </p:txBody>
      </p:sp>
      <p:sp>
        <p:nvSpPr>
          <p:cNvPr id="68616" name="Rectangle 8">
            <a:extLst>
              <a:ext uri="{FF2B5EF4-FFF2-40B4-BE49-F238E27FC236}">
                <a16:creationId xmlns:a16="http://schemas.microsoft.com/office/drawing/2014/main" id="{2AA0A3C1-3299-4488-9E9A-FB4DEA81BA20}"/>
              </a:ext>
            </a:extLst>
          </p:cNvPr>
          <p:cNvSpPr>
            <a:spLocks noChangeArrowheads="1"/>
          </p:cNvSpPr>
          <p:nvPr/>
        </p:nvSpPr>
        <p:spPr bwMode="auto">
          <a:xfrm>
            <a:off x="1454150" y="5848350"/>
            <a:ext cx="924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9pPr>
          </a:lstStyle>
          <a:p>
            <a:pPr algn="l" eaLnBrk="1" hangingPunct="1">
              <a:lnSpc>
                <a:spcPct val="160000"/>
              </a:lnSpc>
              <a:spcBef>
                <a:spcPct val="20000"/>
              </a:spcBef>
              <a:buClrTx/>
              <a:buSzPct val="110000"/>
              <a:buFont typeface="Wingdings" panose="05000000000000000000" pitchFamily="2" charset="2"/>
              <a:buNone/>
            </a:pPr>
            <a:r>
              <a:rPr lang="en-US" altLang="en-US" sz="1600">
                <a:solidFill>
                  <a:srgbClr val="0000FF"/>
                </a:solidFill>
                <a:latin typeface="Courier New" panose="02070309020205020404" pitchFamily="49" charset="0"/>
              </a:rPr>
              <a:t>&lt;/TABLE&gt;</a:t>
            </a:r>
            <a:r>
              <a:rPr lang="en-US" altLang="en-US" sz="1600" b="0"/>
              <a:t>	</a:t>
            </a:r>
            <a:r>
              <a:rPr lang="en-US" altLang="en-US" sz="1600" b="0" i="1">
                <a:solidFill>
                  <a:srgbClr val="0066CC"/>
                </a:solidFill>
                <a:latin typeface="Courier New" panose="02070309020205020404" pitchFamily="49" charset="0"/>
              </a:rPr>
              <a:t>&lt;!-- end of table definition --&gt;</a:t>
            </a:r>
          </a:p>
        </p:txBody>
      </p:sp>
    </p:spTree>
    <p:extLst>
      <p:ext uri="{BB962C8B-B14F-4D97-AF65-F5344CB8AC3E}">
        <p14:creationId xmlns:p14="http://schemas.microsoft.com/office/powerpoint/2010/main" val="826057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blinds(horizontal)">
                                      <p:cBhvr>
                                        <p:cTn id="7" dur="500"/>
                                        <p:tgtEl>
                                          <p:spTgt spid="686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616"/>
                                        </p:tgtEl>
                                        <p:attrNameLst>
                                          <p:attrName>style.visibility</p:attrName>
                                        </p:attrNameLst>
                                      </p:cBhvr>
                                      <p:to>
                                        <p:strVal val="visible"/>
                                      </p:to>
                                    </p:set>
                                    <p:animEffect transition="in" filter="blinds(horizontal)">
                                      <p:cBhvr>
                                        <p:cTn id="12" dur="500"/>
                                        <p:tgtEl>
                                          <p:spTgt spid="686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8612"/>
                                        </p:tgtEl>
                                        <p:attrNameLst>
                                          <p:attrName>style.visibility</p:attrName>
                                        </p:attrNameLst>
                                      </p:cBhvr>
                                      <p:to>
                                        <p:strVal val="visible"/>
                                      </p:to>
                                    </p:set>
                                    <p:animEffect transition="in" filter="blinds(horizontal)">
                                      <p:cBhvr>
                                        <p:cTn id="17" dur="500"/>
                                        <p:tgtEl>
                                          <p:spTgt spid="686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8613"/>
                                        </p:tgtEl>
                                        <p:attrNameLst>
                                          <p:attrName>style.visibility</p:attrName>
                                        </p:attrNameLst>
                                      </p:cBhvr>
                                      <p:to>
                                        <p:strVal val="visible"/>
                                      </p:to>
                                    </p:set>
                                    <p:animEffect transition="in" filter="blinds(horizontal)">
                                      <p:cBhvr>
                                        <p:cTn id="22" dur="500"/>
                                        <p:tgtEl>
                                          <p:spTgt spid="686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8614"/>
                                        </p:tgtEl>
                                        <p:attrNameLst>
                                          <p:attrName>style.visibility</p:attrName>
                                        </p:attrNameLst>
                                      </p:cBhvr>
                                      <p:to>
                                        <p:strVal val="visible"/>
                                      </p:to>
                                    </p:set>
                                    <p:animEffect transition="in" filter="blinds(horizontal)">
                                      <p:cBhvr>
                                        <p:cTn id="27" dur="500"/>
                                        <p:tgtEl>
                                          <p:spTgt spid="686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8615"/>
                                        </p:tgtEl>
                                        <p:attrNameLst>
                                          <p:attrName>style.visibility</p:attrName>
                                        </p:attrNameLst>
                                      </p:cBhvr>
                                      <p:to>
                                        <p:strVal val="visible"/>
                                      </p:to>
                                    </p:set>
                                    <p:animEffect transition="in" filter="blinds(horizontal)">
                                      <p:cBhvr>
                                        <p:cTn id="32" dur="500"/>
                                        <p:tgtEl>
                                          <p:spTgt spid="68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p:bldP spid="68612" grpId="0"/>
      <p:bldP spid="68613" grpId="0"/>
      <p:bldP spid="68614" grpId="0"/>
      <p:bldP spid="68615" grpId="0"/>
      <p:bldP spid="68616"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308F0624-95FC-447B-B39B-D2AF2C8C89C0}"/>
              </a:ext>
            </a:extLst>
          </p:cNvPr>
          <p:cNvSpPr>
            <a:spLocks noGrp="1" noChangeArrowheads="1"/>
          </p:cNvSpPr>
          <p:nvPr>
            <p:ph type="title"/>
          </p:nvPr>
        </p:nvSpPr>
        <p:spPr/>
        <p:txBody>
          <a:bodyPr/>
          <a:lstStyle/>
          <a:p>
            <a:pPr eaLnBrk="1" hangingPunct="1"/>
            <a:r>
              <a:rPr lang="en-US" altLang="en-US"/>
              <a:t>Creating tables</a:t>
            </a:r>
          </a:p>
        </p:txBody>
      </p:sp>
      <p:sp>
        <p:nvSpPr>
          <p:cNvPr id="70659" name="Rectangle 3">
            <a:extLst>
              <a:ext uri="{FF2B5EF4-FFF2-40B4-BE49-F238E27FC236}">
                <a16:creationId xmlns:a16="http://schemas.microsoft.com/office/drawing/2014/main" id="{90268A3E-0B95-4945-874A-35A825E473B9}"/>
              </a:ext>
            </a:extLst>
          </p:cNvPr>
          <p:cNvSpPr>
            <a:spLocks noGrp="1" noChangeArrowheads="1"/>
          </p:cNvSpPr>
          <p:nvPr>
            <p:ph type="body" sz="half" idx="1"/>
          </p:nvPr>
        </p:nvSpPr>
        <p:spPr>
          <a:xfrm>
            <a:off x="845458" y="2790373"/>
            <a:ext cx="8667750" cy="4152900"/>
          </a:xfrm>
        </p:spPr>
        <p:txBody>
          <a:bodyPr>
            <a:normAutofit lnSpcReduction="10000"/>
          </a:bodyPr>
          <a:lstStyle/>
          <a:p>
            <a:pPr eaLnBrk="1" hangingPunct="1">
              <a:buFont typeface="Wingdings" panose="05000000000000000000" pitchFamily="2" charset="2"/>
              <a:buNone/>
            </a:pPr>
            <a:r>
              <a:rPr lang="en-US" altLang="en-US" sz="1600" b="1" dirty="0">
                <a:solidFill>
                  <a:schemeClr val="bg2">
                    <a:lumMod val="60000"/>
                    <a:lumOff val="40000"/>
                  </a:schemeClr>
                </a:solidFill>
                <a:latin typeface="Courier New" panose="02070309020205020404" pitchFamily="49" charset="0"/>
              </a:rPr>
              <a:t>&lt;TABLE BORDER=1 CELLSPACING=1 CELLPADDING=1 WIDTH=30%&gt;</a:t>
            </a:r>
          </a:p>
          <a:p>
            <a:pPr eaLnBrk="1" hangingPunct="1">
              <a:buFont typeface="Wingdings" panose="05000000000000000000" pitchFamily="2" charset="2"/>
              <a:buNone/>
            </a:pPr>
            <a:r>
              <a:rPr lang="en-US" altLang="en-US" sz="1600" b="1" dirty="0">
                <a:solidFill>
                  <a:schemeClr val="bg2">
                    <a:lumMod val="60000"/>
                    <a:lumOff val="40000"/>
                  </a:schemeClr>
                </a:solidFill>
                <a:latin typeface="Courier New" panose="02070309020205020404" pitchFamily="49" charset="0"/>
              </a:rPr>
              <a:t>&lt;CAPTION&gt; Simple sample table &lt;/CAPTION&gt;</a:t>
            </a:r>
          </a:p>
          <a:p>
            <a:pPr eaLnBrk="1" hangingPunct="1">
              <a:buFont typeface="Wingdings" panose="05000000000000000000" pitchFamily="2" charset="2"/>
              <a:buNone/>
            </a:pPr>
            <a:r>
              <a:rPr lang="en-US" altLang="en-US" sz="1600" b="1" dirty="0">
                <a:solidFill>
                  <a:schemeClr val="bg2">
                    <a:lumMod val="60000"/>
                    <a:lumOff val="40000"/>
                  </a:schemeClr>
                </a:solidFill>
                <a:latin typeface="Courier New" panose="02070309020205020404" pitchFamily="49" charset="0"/>
              </a:rPr>
              <a:t>	&lt;TR&gt;</a:t>
            </a:r>
          </a:p>
          <a:p>
            <a:pPr eaLnBrk="1" hangingPunct="1">
              <a:buFont typeface="Wingdings" panose="05000000000000000000" pitchFamily="2" charset="2"/>
              <a:buNone/>
            </a:pPr>
            <a:r>
              <a:rPr lang="en-US" altLang="en-US" sz="1600" b="1" dirty="0">
                <a:solidFill>
                  <a:schemeClr val="bg2">
                    <a:lumMod val="60000"/>
                    <a:lumOff val="40000"/>
                  </a:schemeClr>
                </a:solidFill>
                <a:latin typeface="Courier New" panose="02070309020205020404" pitchFamily="49" charset="0"/>
              </a:rPr>
              <a:t>	   &lt;TH&gt;Heading1&lt;/TH&gt;</a:t>
            </a:r>
            <a:br>
              <a:rPr lang="en-US" altLang="en-US" sz="1600" b="1" dirty="0">
                <a:solidFill>
                  <a:schemeClr val="bg2">
                    <a:lumMod val="60000"/>
                    <a:lumOff val="40000"/>
                  </a:schemeClr>
                </a:solidFill>
                <a:latin typeface="Courier New" panose="02070309020205020404" pitchFamily="49" charset="0"/>
              </a:rPr>
            </a:br>
            <a:r>
              <a:rPr lang="en-US" altLang="en-US" sz="1600" b="1" dirty="0">
                <a:solidFill>
                  <a:schemeClr val="bg2">
                    <a:lumMod val="60000"/>
                    <a:lumOff val="40000"/>
                  </a:schemeClr>
                </a:solidFill>
                <a:latin typeface="Courier New" panose="02070309020205020404" pitchFamily="49" charset="0"/>
              </a:rPr>
              <a:t>   &lt;TH&gt;Heading2&lt;/TH&gt;</a:t>
            </a:r>
            <a:br>
              <a:rPr lang="en-US" altLang="en-US" sz="1600" b="1" dirty="0">
                <a:solidFill>
                  <a:schemeClr val="bg2">
                    <a:lumMod val="60000"/>
                    <a:lumOff val="40000"/>
                  </a:schemeClr>
                </a:solidFill>
                <a:latin typeface="Courier New" panose="02070309020205020404" pitchFamily="49" charset="0"/>
              </a:rPr>
            </a:br>
            <a:r>
              <a:rPr lang="en-US" altLang="en-US" sz="1600" b="1" dirty="0">
                <a:solidFill>
                  <a:schemeClr val="bg2">
                    <a:lumMod val="60000"/>
                    <a:lumOff val="40000"/>
                  </a:schemeClr>
                </a:solidFill>
                <a:latin typeface="Courier New" panose="02070309020205020404" pitchFamily="49" charset="0"/>
              </a:rPr>
              <a:t>  &lt;/TR&gt;</a:t>
            </a:r>
            <a:br>
              <a:rPr lang="en-US" altLang="en-US" sz="1600" b="1" dirty="0">
                <a:solidFill>
                  <a:schemeClr val="bg2">
                    <a:lumMod val="60000"/>
                    <a:lumOff val="40000"/>
                  </a:schemeClr>
                </a:solidFill>
                <a:latin typeface="Courier New" panose="02070309020205020404" pitchFamily="49" charset="0"/>
              </a:rPr>
            </a:br>
            <a:r>
              <a:rPr lang="en-US" altLang="en-US" sz="1600" b="1" dirty="0">
                <a:solidFill>
                  <a:schemeClr val="bg2">
                    <a:lumMod val="60000"/>
                    <a:lumOff val="40000"/>
                  </a:schemeClr>
                </a:solidFill>
                <a:latin typeface="Courier New" panose="02070309020205020404" pitchFamily="49" charset="0"/>
              </a:rPr>
              <a:t>&lt;TR&gt;</a:t>
            </a:r>
            <a:br>
              <a:rPr lang="en-US" altLang="en-US" sz="1600" b="1" dirty="0">
                <a:solidFill>
                  <a:schemeClr val="bg2">
                    <a:lumMod val="60000"/>
                    <a:lumOff val="40000"/>
                  </a:schemeClr>
                </a:solidFill>
                <a:latin typeface="Courier New" panose="02070309020205020404" pitchFamily="49" charset="0"/>
              </a:rPr>
            </a:br>
            <a:r>
              <a:rPr lang="en-US" altLang="en-US" sz="1600" b="1" dirty="0">
                <a:solidFill>
                  <a:schemeClr val="bg2">
                    <a:lumMod val="60000"/>
                    <a:lumOff val="40000"/>
                  </a:schemeClr>
                </a:solidFill>
                <a:latin typeface="Courier New" panose="02070309020205020404" pitchFamily="49" charset="0"/>
              </a:rPr>
              <a:t>   &lt;TD&gt;Cell 1&lt;/TD&gt;</a:t>
            </a:r>
            <a:br>
              <a:rPr lang="en-US" altLang="en-US" sz="1600" b="1" dirty="0">
                <a:solidFill>
                  <a:schemeClr val="bg2">
                    <a:lumMod val="60000"/>
                    <a:lumOff val="40000"/>
                  </a:schemeClr>
                </a:solidFill>
                <a:latin typeface="Courier New" panose="02070309020205020404" pitchFamily="49" charset="0"/>
              </a:rPr>
            </a:br>
            <a:r>
              <a:rPr lang="en-US" altLang="en-US" sz="1600" b="1" dirty="0">
                <a:solidFill>
                  <a:schemeClr val="bg2">
                    <a:lumMod val="60000"/>
                    <a:lumOff val="40000"/>
                  </a:schemeClr>
                </a:solidFill>
                <a:latin typeface="Courier New" panose="02070309020205020404" pitchFamily="49" charset="0"/>
              </a:rPr>
              <a:t>   &lt;TD&gt;Cell 2&lt;/TD&gt;</a:t>
            </a:r>
            <a:br>
              <a:rPr lang="en-US" altLang="en-US" sz="1600" b="1" dirty="0">
                <a:solidFill>
                  <a:schemeClr val="bg2">
                    <a:lumMod val="60000"/>
                    <a:lumOff val="40000"/>
                  </a:schemeClr>
                </a:solidFill>
                <a:latin typeface="Courier New" panose="02070309020205020404" pitchFamily="49" charset="0"/>
              </a:rPr>
            </a:br>
            <a:r>
              <a:rPr lang="en-US" altLang="en-US" sz="1600" b="1" dirty="0">
                <a:solidFill>
                  <a:schemeClr val="bg2">
                    <a:lumMod val="60000"/>
                    <a:lumOff val="40000"/>
                  </a:schemeClr>
                </a:solidFill>
                <a:latin typeface="Courier New" panose="02070309020205020404" pitchFamily="49" charset="0"/>
              </a:rPr>
              <a:t>  &lt;/TR&gt;</a:t>
            </a:r>
            <a:br>
              <a:rPr lang="en-US" altLang="en-US" sz="1600" b="1" dirty="0">
                <a:solidFill>
                  <a:schemeClr val="bg2">
                    <a:lumMod val="60000"/>
                    <a:lumOff val="40000"/>
                  </a:schemeClr>
                </a:solidFill>
                <a:latin typeface="Courier New" panose="02070309020205020404" pitchFamily="49" charset="0"/>
              </a:rPr>
            </a:br>
            <a:r>
              <a:rPr lang="en-US" altLang="en-US" sz="1600" b="1" dirty="0">
                <a:solidFill>
                  <a:schemeClr val="bg2">
                    <a:lumMod val="60000"/>
                    <a:lumOff val="40000"/>
                  </a:schemeClr>
                </a:solidFill>
                <a:latin typeface="Courier New" panose="02070309020205020404" pitchFamily="49" charset="0"/>
              </a:rPr>
              <a:t>&lt;TR&gt;</a:t>
            </a:r>
            <a:br>
              <a:rPr lang="en-US" altLang="en-US" sz="1600" b="1" dirty="0">
                <a:solidFill>
                  <a:schemeClr val="bg2">
                    <a:lumMod val="60000"/>
                    <a:lumOff val="40000"/>
                  </a:schemeClr>
                </a:solidFill>
                <a:latin typeface="Courier New" panose="02070309020205020404" pitchFamily="49" charset="0"/>
              </a:rPr>
            </a:br>
            <a:r>
              <a:rPr lang="en-US" altLang="en-US" sz="1600" b="1" dirty="0">
                <a:solidFill>
                  <a:schemeClr val="bg2">
                    <a:lumMod val="60000"/>
                    <a:lumOff val="40000"/>
                  </a:schemeClr>
                </a:solidFill>
                <a:latin typeface="Courier New" panose="02070309020205020404" pitchFamily="49" charset="0"/>
              </a:rPr>
              <a:t>   &lt;TD&gt;Cell 4&lt;/TD&gt;</a:t>
            </a:r>
            <a:br>
              <a:rPr lang="en-US" altLang="en-US" sz="1600" b="1" dirty="0">
                <a:solidFill>
                  <a:schemeClr val="bg2">
                    <a:lumMod val="60000"/>
                    <a:lumOff val="40000"/>
                  </a:schemeClr>
                </a:solidFill>
                <a:latin typeface="Courier New" panose="02070309020205020404" pitchFamily="49" charset="0"/>
              </a:rPr>
            </a:br>
            <a:r>
              <a:rPr lang="en-US" altLang="en-US" sz="1600" b="1" dirty="0">
                <a:solidFill>
                  <a:schemeClr val="bg2">
                    <a:lumMod val="60000"/>
                    <a:lumOff val="40000"/>
                  </a:schemeClr>
                </a:solidFill>
                <a:latin typeface="Courier New" panose="02070309020205020404" pitchFamily="49" charset="0"/>
              </a:rPr>
              <a:t>   &lt;TD&gt;Cell 5&lt;/TD&gt;</a:t>
            </a:r>
            <a:br>
              <a:rPr lang="en-US" altLang="en-US" sz="1600" b="1" dirty="0">
                <a:solidFill>
                  <a:schemeClr val="bg2">
                    <a:lumMod val="60000"/>
                    <a:lumOff val="40000"/>
                  </a:schemeClr>
                </a:solidFill>
                <a:latin typeface="Courier New" panose="02070309020205020404" pitchFamily="49" charset="0"/>
              </a:rPr>
            </a:br>
            <a:r>
              <a:rPr lang="en-US" altLang="en-US" sz="1600" b="1" dirty="0">
                <a:solidFill>
                  <a:schemeClr val="bg2">
                    <a:lumMod val="60000"/>
                    <a:lumOff val="40000"/>
                  </a:schemeClr>
                </a:solidFill>
                <a:latin typeface="Courier New" panose="02070309020205020404" pitchFamily="49" charset="0"/>
              </a:rPr>
              <a:t> &lt;/TR&gt;</a:t>
            </a:r>
          </a:p>
          <a:p>
            <a:pPr eaLnBrk="1" hangingPunct="1">
              <a:buFont typeface="Wingdings" panose="05000000000000000000" pitchFamily="2" charset="2"/>
              <a:buNone/>
            </a:pPr>
            <a:r>
              <a:rPr lang="en-US" altLang="en-US" sz="1600" b="1" dirty="0">
                <a:solidFill>
                  <a:schemeClr val="bg2">
                    <a:lumMod val="60000"/>
                    <a:lumOff val="40000"/>
                  </a:schemeClr>
                </a:solidFill>
                <a:latin typeface="Courier New" panose="02070309020205020404" pitchFamily="49" charset="0"/>
              </a:rPr>
              <a:t>&lt;/TABLE&gt;</a:t>
            </a:r>
          </a:p>
        </p:txBody>
      </p:sp>
      <p:sp>
        <p:nvSpPr>
          <p:cNvPr id="63492" name="Rectangle 4">
            <a:extLst>
              <a:ext uri="{FF2B5EF4-FFF2-40B4-BE49-F238E27FC236}">
                <a16:creationId xmlns:a16="http://schemas.microsoft.com/office/drawing/2014/main" id="{7EA1BACD-EDF8-4F37-84BD-9698AEC8BAD7}"/>
              </a:ext>
            </a:extLst>
          </p:cNvPr>
          <p:cNvSpPr>
            <a:spLocks noChangeArrowheads="1"/>
          </p:cNvSpPr>
          <p:nvPr/>
        </p:nvSpPr>
        <p:spPr bwMode="auto">
          <a:xfrm>
            <a:off x="6003635" y="2630959"/>
            <a:ext cx="184731" cy="230832"/>
          </a:xfrm>
          <a:prstGeom prst="rect">
            <a:avLst/>
          </a:prstGeom>
          <a:solidFill>
            <a:srgbClr val="FAEBD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9pPr>
          </a:lstStyle>
          <a:p>
            <a:endParaRPr lang="en-IN" altLang="en-US"/>
          </a:p>
        </p:txBody>
      </p:sp>
      <p:graphicFrame>
        <p:nvGraphicFramePr>
          <p:cNvPr id="70777" name="Group 121">
            <a:extLst>
              <a:ext uri="{FF2B5EF4-FFF2-40B4-BE49-F238E27FC236}">
                <a16:creationId xmlns:a16="http://schemas.microsoft.com/office/drawing/2014/main" id="{2EB7B27B-5550-4689-8997-683420FE8D1F}"/>
              </a:ext>
            </a:extLst>
          </p:cNvPr>
          <p:cNvGraphicFramePr>
            <a:graphicFrameLocks noGrp="1"/>
          </p:cNvGraphicFramePr>
          <p:nvPr>
            <p:extLst>
              <p:ext uri="{D42A27DB-BD31-4B8C-83A1-F6EECF244321}">
                <p14:modId xmlns:p14="http://schemas.microsoft.com/office/powerpoint/2010/main" val="3049857233"/>
              </p:ext>
            </p:extLst>
          </p:nvPr>
        </p:nvGraphicFramePr>
        <p:xfrm>
          <a:off x="3158673" y="1164999"/>
          <a:ext cx="3136900" cy="1444626"/>
        </p:xfrm>
        <a:graphic>
          <a:graphicData uri="http://schemas.openxmlformats.org/drawingml/2006/table">
            <a:tbl>
              <a:tblPr/>
              <a:tblGrid>
                <a:gridCol w="1568450">
                  <a:extLst>
                    <a:ext uri="{9D8B030D-6E8A-4147-A177-3AD203B41FA5}">
                      <a16:colId xmlns:a16="http://schemas.microsoft.com/office/drawing/2014/main" val="20000"/>
                    </a:ext>
                  </a:extLst>
                </a:gridCol>
                <a:gridCol w="1568450">
                  <a:extLst>
                    <a:ext uri="{9D8B030D-6E8A-4147-A177-3AD203B41FA5}">
                      <a16:colId xmlns:a16="http://schemas.microsoft.com/office/drawing/2014/main" val="20001"/>
                    </a:ext>
                  </a:extLst>
                </a:gridCol>
              </a:tblGrid>
              <a:tr h="481542">
                <a:tc>
                  <a:txBody>
                    <a:bodyPr/>
                    <a:lstStyle/>
                    <a:p>
                      <a:pPr marL="342900" marR="0" lvl="0" indent="-342900" algn="ctr" defTabSz="914400" rtl="0" eaLnBrk="1" fontAlgn="base" latinLnBrk="0" hangingPunct="1">
                        <a:lnSpc>
                          <a:spcPct val="160000"/>
                        </a:lnSpc>
                        <a:spcBef>
                          <a:spcPct val="0"/>
                        </a:spcBef>
                        <a:spcAft>
                          <a:spcPct val="0"/>
                        </a:spcAft>
                        <a:buClrTx/>
                        <a:buSzPct val="110000"/>
                        <a:buFont typeface="Wingdings" pitchFamily="2" charset="2"/>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Heading1</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342900" marR="0" lvl="0" indent="-342900" algn="ctr" defTabSz="914400" rtl="0" eaLnBrk="1" fontAlgn="base" latinLnBrk="0" hangingPunct="1">
                        <a:lnSpc>
                          <a:spcPct val="160000"/>
                        </a:lnSpc>
                        <a:spcBef>
                          <a:spcPct val="0"/>
                        </a:spcBef>
                        <a:spcAft>
                          <a:spcPct val="0"/>
                        </a:spcAft>
                        <a:buClrTx/>
                        <a:buSzPct val="110000"/>
                        <a:buFont typeface="Wingdings" pitchFamily="2" charset="2"/>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Heading2</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0000"/>
                  </a:ext>
                </a:extLst>
              </a:tr>
              <a:tr h="481542">
                <a:tc>
                  <a:txBody>
                    <a:bodyPr/>
                    <a:lstStyle/>
                    <a:p>
                      <a:pPr marL="342900" marR="0" lvl="0" indent="-342900" algn="ctr" defTabSz="914400" rtl="0" eaLnBrk="1" fontAlgn="base" latinLnBrk="0" hangingPunct="1">
                        <a:lnSpc>
                          <a:spcPct val="160000"/>
                        </a:lnSpc>
                        <a:spcBef>
                          <a:spcPct val="0"/>
                        </a:spcBef>
                        <a:spcAft>
                          <a:spcPct val="0"/>
                        </a:spcAft>
                        <a:buClrTx/>
                        <a:buSzPct val="110000"/>
                        <a:buFont typeface="Wingdings" pitchFamily="2" charset="2"/>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Cell 1</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342900" marR="0" lvl="0" indent="-342900" algn="ctr" defTabSz="914400" rtl="0" eaLnBrk="1" fontAlgn="base" latinLnBrk="0" hangingPunct="1">
                        <a:lnSpc>
                          <a:spcPct val="160000"/>
                        </a:lnSpc>
                        <a:spcBef>
                          <a:spcPct val="0"/>
                        </a:spcBef>
                        <a:spcAft>
                          <a:spcPct val="0"/>
                        </a:spcAft>
                        <a:buClrTx/>
                        <a:buSzPct val="110000"/>
                        <a:buFont typeface="Wingdings" pitchFamily="2" charset="2"/>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Cell 2</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0001"/>
                  </a:ext>
                </a:extLst>
              </a:tr>
              <a:tr h="481542">
                <a:tc>
                  <a:txBody>
                    <a:bodyPr/>
                    <a:lstStyle/>
                    <a:p>
                      <a:pPr marL="342900" marR="0" lvl="0" indent="-342900" algn="ctr" defTabSz="914400" rtl="0" eaLnBrk="1" fontAlgn="base" latinLnBrk="0" hangingPunct="1">
                        <a:lnSpc>
                          <a:spcPct val="160000"/>
                        </a:lnSpc>
                        <a:spcBef>
                          <a:spcPct val="0"/>
                        </a:spcBef>
                        <a:spcAft>
                          <a:spcPct val="0"/>
                        </a:spcAft>
                        <a:buClrTx/>
                        <a:buSzPct val="110000"/>
                        <a:buFont typeface="Wingdings" pitchFamily="2" charset="2"/>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Cell 3</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342900" marR="0" lvl="0" indent="-342900" algn="ctr" defTabSz="914400" rtl="0" eaLnBrk="1" fontAlgn="base" latinLnBrk="0" hangingPunct="1">
                        <a:lnSpc>
                          <a:spcPct val="160000"/>
                        </a:lnSpc>
                        <a:spcBef>
                          <a:spcPct val="0"/>
                        </a:spcBef>
                        <a:spcAft>
                          <a:spcPct val="0"/>
                        </a:spcAft>
                        <a:buClrTx/>
                        <a:buSzPct val="110000"/>
                        <a:buFont typeface="Wingdings" pitchFamily="2" charset="2"/>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Cell 4</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0002"/>
                  </a:ext>
                </a:extLst>
              </a:tr>
            </a:tbl>
          </a:graphicData>
        </a:graphic>
      </p:graphicFrame>
      <p:sp>
        <p:nvSpPr>
          <p:cNvPr id="63507" name="Text Box 73">
            <a:extLst>
              <a:ext uri="{FF2B5EF4-FFF2-40B4-BE49-F238E27FC236}">
                <a16:creationId xmlns:a16="http://schemas.microsoft.com/office/drawing/2014/main" id="{390C8047-DE5F-49C8-B53B-90AC07728A4C}"/>
              </a:ext>
            </a:extLst>
          </p:cNvPr>
          <p:cNvSpPr txBox="1">
            <a:spLocks noChangeArrowheads="1"/>
          </p:cNvSpPr>
          <p:nvPr/>
        </p:nvSpPr>
        <p:spPr bwMode="auto">
          <a:xfrm>
            <a:off x="214085" y="1238251"/>
            <a:ext cx="25726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9pPr>
          </a:lstStyle>
          <a:p>
            <a:r>
              <a:rPr lang="en-US" altLang="en-US" sz="1800" dirty="0">
                <a:latin typeface="Times New Roman" panose="02020603050405020304" pitchFamily="18" charset="0"/>
                <a:cs typeface="Times New Roman" panose="02020603050405020304" pitchFamily="18" charset="0"/>
              </a:rPr>
              <a:t>Simple </a:t>
            </a:r>
            <a:r>
              <a:rPr lang="en-US" altLang="en-US" sz="1800" dirty="0">
                <a:cs typeface="Times New Roman" panose="02020603050405020304" pitchFamily="18" charset="0"/>
              </a:rPr>
              <a:t>sample</a:t>
            </a:r>
            <a:r>
              <a:rPr lang="en-US" altLang="en-US" sz="1800" dirty="0">
                <a:latin typeface="Times New Roman" panose="02020603050405020304" pitchFamily="18" charset="0"/>
                <a:cs typeface="Times New Roman" panose="02020603050405020304" pitchFamily="18" charset="0"/>
              </a:rPr>
              <a:t> table :</a:t>
            </a:r>
          </a:p>
        </p:txBody>
      </p:sp>
    </p:spTree>
    <p:extLst>
      <p:ext uri="{BB962C8B-B14F-4D97-AF65-F5344CB8AC3E}">
        <p14:creationId xmlns:p14="http://schemas.microsoft.com/office/powerpoint/2010/main" val="39533094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blinds(horizontal)">
                                      <p:cBhvr>
                                        <p:cTn id="7" dur="500"/>
                                        <p:tgtEl>
                                          <p:spTgt spid="70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6DDEB644-F421-4A05-9132-595A34D14BF9}"/>
              </a:ext>
            </a:extLst>
          </p:cNvPr>
          <p:cNvSpPr>
            <a:spLocks noGrp="1" noChangeArrowheads="1"/>
          </p:cNvSpPr>
          <p:nvPr>
            <p:ph type="title"/>
          </p:nvPr>
        </p:nvSpPr>
        <p:spPr>
          <a:xfrm>
            <a:off x="1806575" y="228600"/>
            <a:ext cx="8832850" cy="990600"/>
          </a:xfrm>
        </p:spPr>
        <p:txBody>
          <a:bodyPr/>
          <a:lstStyle/>
          <a:p>
            <a:pPr eaLnBrk="1" hangingPunct="1"/>
            <a:r>
              <a:rPr lang="en-US" altLang="en-US"/>
              <a:t>Creating tables</a:t>
            </a:r>
            <a:r>
              <a:rPr lang="en-US" altLang="en-US" b="1"/>
              <a:t>	</a:t>
            </a:r>
            <a:r>
              <a:rPr lang="en-US" altLang="en-US"/>
              <a:t>	</a:t>
            </a:r>
          </a:p>
        </p:txBody>
      </p:sp>
      <p:sp>
        <p:nvSpPr>
          <p:cNvPr id="78851" name="Rectangle 3">
            <a:extLst>
              <a:ext uri="{FF2B5EF4-FFF2-40B4-BE49-F238E27FC236}">
                <a16:creationId xmlns:a16="http://schemas.microsoft.com/office/drawing/2014/main" id="{58289956-2349-41EF-8BA0-A20782A40D55}"/>
              </a:ext>
            </a:extLst>
          </p:cNvPr>
          <p:cNvSpPr>
            <a:spLocks noGrp="1" noChangeArrowheads="1"/>
          </p:cNvSpPr>
          <p:nvPr>
            <p:ph sz="quarter" idx="1"/>
          </p:nvPr>
        </p:nvSpPr>
        <p:spPr>
          <a:xfrm>
            <a:off x="769257" y="1407886"/>
            <a:ext cx="10003971" cy="5145314"/>
          </a:xfrm>
        </p:spPr>
        <p:txBody>
          <a:bodyPr/>
          <a:lstStyle/>
          <a:p>
            <a:pPr eaLnBrk="1" hangingPunct="1">
              <a:lnSpc>
                <a:spcPct val="90000"/>
              </a:lnSpc>
              <a:buFont typeface="Wingdings" panose="05000000000000000000" pitchFamily="2" charset="2"/>
              <a:buNone/>
            </a:pPr>
            <a:r>
              <a:rPr lang="en-US" altLang="en-US" sz="1800" b="1" dirty="0">
                <a:solidFill>
                  <a:schemeClr val="accent1">
                    <a:lumMod val="60000"/>
                    <a:lumOff val="40000"/>
                  </a:schemeClr>
                </a:solidFill>
                <a:latin typeface="Courier New" panose="02070309020205020404" pitchFamily="49" charset="0"/>
              </a:rPr>
              <a:t>&lt;TABLE  WIDTH="100%" BORDER=1 BGCOLOR=gray&gt;</a:t>
            </a:r>
            <a:br>
              <a:rPr lang="en-US" altLang="en-US" sz="1800" b="1" dirty="0">
                <a:solidFill>
                  <a:schemeClr val="accent1">
                    <a:lumMod val="60000"/>
                    <a:lumOff val="40000"/>
                  </a:schemeClr>
                </a:solidFill>
                <a:latin typeface="Courier New" panose="02070309020205020404" pitchFamily="49" charset="0"/>
              </a:rPr>
            </a:br>
            <a:r>
              <a:rPr lang="en-US" altLang="en-US" sz="1800" b="1" dirty="0">
                <a:solidFill>
                  <a:schemeClr val="accent1">
                    <a:lumMod val="60000"/>
                    <a:lumOff val="40000"/>
                  </a:schemeClr>
                </a:solidFill>
                <a:latin typeface="Courier New" panose="02070309020205020404" pitchFamily="49" charset="0"/>
              </a:rPr>
              <a:t>&lt;TR ALIGN=CENTER &gt;</a:t>
            </a:r>
            <a:br>
              <a:rPr lang="en-US" altLang="en-US" sz="1800" b="1" dirty="0">
                <a:solidFill>
                  <a:schemeClr val="accent1">
                    <a:lumMod val="60000"/>
                    <a:lumOff val="40000"/>
                  </a:schemeClr>
                </a:solidFill>
                <a:latin typeface="Courier New" panose="02070309020205020404" pitchFamily="49" charset="0"/>
              </a:rPr>
            </a:br>
            <a:r>
              <a:rPr lang="en-US" altLang="en-US" sz="1800" b="1" dirty="0">
                <a:solidFill>
                  <a:schemeClr val="accent1">
                    <a:lumMod val="60000"/>
                    <a:lumOff val="40000"/>
                  </a:schemeClr>
                </a:solidFill>
                <a:latin typeface="Courier New" panose="02070309020205020404" pitchFamily="49" charset="0"/>
              </a:rPr>
              <a:t>	&lt;TD </a:t>
            </a:r>
            <a:r>
              <a:rPr lang="en-US" altLang="en-US" sz="1800" b="1" u="sng" dirty="0">
                <a:solidFill>
                  <a:schemeClr val="accent1">
                    <a:lumMod val="60000"/>
                    <a:lumOff val="40000"/>
                  </a:schemeClr>
                </a:solidFill>
                <a:latin typeface="Courier New" panose="02070309020205020404" pitchFamily="49" charset="0"/>
              </a:rPr>
              <a:t>COLSPAN</a:t>
            </a:r>
            <a:r>
              <a:rPr lang="en-US" altLang="en-US" sz="1800" b="1" dirty="0">
                <a:solidFill>
                  <a:schemeClr val="accent1">
                    <a:lumMod val="60000"/>
                    <a:lumOff val="40000"/>
                  </a:schemeClr>
                </a:solidFill>
                <a:latin typeface="Courier New" panose="02070309020205020404" pitchFamily="49" charset="0"/>
              </a:rPr>
              <a:t>=2&gt;This cell spans 2 columns!&lt;/TD&gt;</a:t>
            </a:r>
            <a:br>
              <a:rPr lang="en-US" altLang="en-US" sz="1800" b="1" dirty="0">
                <a:solidFill>
                  <a:schemeClr val="accent1">
                    <a:lumMod val="60000"/>
                    <a:lumOff val="40000"/>
                  </a:schemeClr>
                </a:solidFill>
                <a:latin typeface="Courier New" panose="02070309020205020404" pitchFamily="49" charset="0"/>
              </a:rPr>
            </a:br>
            <a:r>
              <a:rPr lang="en-US" altLang="en-US" sz="1800" b="1" dirty="0">
                <a:solidFill>
                  <a:schemeClr val="accent1">
                    <a:lumMod val="60000"/>
                    <a:lumOff val="40000"/>
                  </a:schemeClr>
                </a:solidFill>
                <a:latin typeface="Courier New" panose="02070309020205020404" pitchFamily="49" charset="0"/>
              </a:rPr>
              <a:t>	&lt;TD&gt; Cell &lt;/TD&gt;&lt;/TR&gt;</a:t>
            </a:r>
            <a:br>
              <a:rPr lang="en-US" altLang="en-US" sz="1800" b="1" dirty="0">
                <a:solidFill>
                  <a:schemeClr val="accent1">
                    <a:lumMod val="60000"/>
                    <a:lumOff val="40000"/>
                  </a:schemeClr>
                </a:solidFill>
                <a:latin typeface="Courier New" panose="02070309020205020404" pitchFamily="49" charset="0"/>
              </a:rPr>
            </a:br>
            <a:r>
              <a:rPr lang="en-US" altLang="en-US" sz="1800" b="1" dirty="0">
                <a:solidFill>
                  <a:schemeClr val="accent1">
                    <a:lumMod val="60000"/>
                    <a:lumOff val="40000"/>
                  </a:schemeClr>
                </a:solidFill>
                <a:latin typeface="Courier New" panose="02070309020205020404" pitchFamily="49" charset="0"/>
              </a:rPr>
              <a:t>&lt;TR ALIGN=CENTER &gt;</a:t>
            </a:r>
            <a:br>
              <a:rPr lang="en-US" altLang="en-US" sz="1800" b="1" dirty="0">
                <a:solidFill>
                  <a:schemeClr val="accent1">
                    <a:lumMod val="60000"/>
                    <a:lumOff val="40000"/>
                  </a:schemeClr>
                </a:solidFill>
                <a:latin typeface="Courier New" panose="02070309020205020404" pitchFamily="49" charset="0"/>
              </a:rPr>
            </a:br>
            <a:r>
              <a:rPr lang="en-US" altLang="en-US" sz="1800" b="1" dirty="0">
                <a:solidFill>
                  <a:schemeClr val="accent1">
                    <a:lumMod val="60000"/>
                    <a:lumOff val="40000"/>
                  </a:schemeClr>
                </a:solidFill>
                <a:latin typeface="Courier New" panose="02070309020205020404" pitchFamily="49" charset="0"/>
              </a:rPr>
              <a:t>	&lt;TD </a:t>
            </a:r>
            <a:r>
              <a:rPr lang="en-US" altLang="en-US" sz="1800" b="1" u="sng" dirty="0">
                <a:solidFill>
                  <a:schemeClr val="accent1">
                    <a:lumMod val="60000"/>
                    <a:lumOff val="40000"/>
                  </a:schemeClr>
                </a:solidFill>
                <a:latin typeface="Courier New" panose="02070309020205020404" pitchFamily="49" charset="0"/>
              </a:rPr>
              <a:t>ROWSPAN</a:t>
            </a:r>
            <a:r>
              <a:rPr lang="en-US" altLang="en-US" sz="1800" b="1" dirty="0">
                <a:solidFill>
                  <a:schemeClr val="accent1">
                    <a:lumMod val="60000"/>
                    <a:lumOff val="40000"/>
                  </a:schemeClr>
                </a:solidFill>
                <a:latin typeface="Courier New" panose="02070309020205020404" pitchFamily="49" charset="0"/>
              </a:rPr>
              <a:t>=3&gt;This cell spans 3 rows!!&lt;/TD&gt;</a:t>
            </a:r>
            <a:br>
              <a:rPr lang="en-US" altLang="en-US" sz="1800" b="1" dirty="0">
                <a:solidFill>
                  <a:schemeClr val="accent1">
                    <a:lumMod val="60000"/>
                    <a:lumOff val="40000"/>
                  </a:schemeClr>
                </a:solidFill>
                <a:latin typeface="Courier New" panose="02070309020205020404" pitchFamily="49" charset="0"/>
              </a:rPr>
            </a:br>
            <a:r>
              <a:rPr lang="en-US" altLang="en-US" sz="1800" b="1" dirty="0">
                <a:solidFill>
                  <a:schemeClr val="accent1">
                    <a:lumMod val="60000"/>
                    <a:lumOff val="40000"/>
                  </a:schemeClr>
                </a:solidFill>
                <a:latin typeface="Courier New" panose="02070309020205020404" pitchFamily="49" charset="0"/>
              </a:rPr>
              <a:t>	&lt;TD&gt; Cell &lt;/TD&gt;</a:t>
            </a:r>
            <a:br>
              <a:rPr lang="en-US" altLang="en-US" sz="1800" b="1" dirty="0">
                <a:solidFill>
                  <a:schemeClr val="accent1">
                    <a:lumMod val="60000"/>
                    <a:lumOff val="40000"/>
                  </a:schemeClr>
                </a:solidFill>
                <a:latin typeface="Courier New" panose="02070309020205020404" pitchFamily="49" charset="0"/>
              </a:rPr>
            </a:br>
            <a:r>
              <a:rPr lang="en-US" altLang="en-US" sz="1800" b="1" dirty="0">
                <a:solidFill>
                  <a:schemeClr val="accent1">
                    <a:lumMod val="60000"/>
                    <a:lumOff val="40000"/>
                  </a:schemeClr>
                </a:solidFill>
                <a:latin typeface="Courier New" panose="02070309020205020404" pitchFamily="49" charset="0"/>
              </a:rPr>
              <a:t>	&lt;TD&gt; Cell &lt;/TD&gt;&lt;/TR&gt;</a:t>
            </a:r>
            <a:br>
              <a:rPr lang="en-US" altLang="en-US" sz="1800" b="1" dirty="0">
                <a:solidFill>
                  <a:schemeClr val="accent1">
                    <a:lumMod val="60000"/>
                    <a:lumOff val="40000"/>
                  </a:schemeClr>
                </a:solidFill>
                <a:latin typeface="Courier New" panose="02070309020205020404" pitchFamily="49" charset="0"/>
              </a:rPr>
            </a:br>
            <a:r>
              <a:rPr lang="en-US" altLang="en-US" sz="1800" b="1" dirty="0">
                <a:solidFill>
                  <a:schemeClr val="accent1">
                    <a:lumMod val="60000"/>
                    <a:lumOff val="40000"/>
                  </a:schemeClr>
                </a:solidFill>
                <a:latin typeface="Courier New" panose="02070309020205020404" pitchFamily="49" charset="0"/>
              </a:rPr>
              <a:t>&lt;TR ALIGN=CENTER &gt;</a:t>
            </a:r>
            <a:br>
              <a:rPr lang="en-US" altLang="en-US" sz="1800" b="1" dirty="0">
                <a:solidFill>
                  <a:schemeClr val="accent1">
                    <a:lumMod val="60000"/>
                    <a:lumOff val="40000"/>
                  </a:schemeClr>
                </a:solidFill>
                <a:latin typeface="Courier New" panose="02070309020205020404" pitchFamily="49" charset="0"/>
              </a:rPr>
            </a:br>
            <a:r>
              <a:rPr lang="en-US" altLang="en-US" sz="1800" b="1" dirty="0">
                <a:solidFill>
                  <a:schemeClr val="accent1">
                    <a:lumMod val="60000"/>
                    <a:lumOff val="40000"/>
                  </a:schemeClr>
                </a:solidFill>
                <a:latin typeface="Courier New" panose="02070309020205020404" pitchFamily="49" charset="0"/>
              </a:rPr>
              <a:t>	&lt;TD&gt; Cell &lt;/TD&gt;</a:t>
            </a:r>
            <a:br>
              <a:rPr lang="en-US" altLang="en-US" sz="1800" b="1" dirty="0">
                <a:solidFill>
                  <a:schemeClr val="accent1">
                    <a:lumMod val="60000"/>
                    <a:lumOff val="40000"/>
                  </a:schemeClr>
                </a:solidFill>
                <a:latin typeface="Courier New" panose="02070309020205020404" pitchFamily="49" charset="0"/>
              </a:rPr>
            </a:br>
            <a:r>
              <a:rPr lang="en-US" altLang="en-US" sz="1800" b="1" dirty="0">
                <a:solidFill>
                  <a:schemeClr val="accent1">
                    <a:lumMod val="60000"/>
                    <a:lumOff val="40000"/>
                  </a:schemeClr>
                </a:solidFill>
                <a:latin typeface="Courier New" panose="02070309020205020404" pitchFamily="49" charset="0"/>
              </a:rPr>
              <a:t>	&lt;TD&gt; Cell &lt;/TD&gt;&lt;/TR&gt;</a:t>
            </a:r>
            <a:br>
              <a:rPr lang="en-US" altLang="en-US" sz="1800" b="1" dirty="0">
                <a:solidFill>
                  <a:schemeClr val="accent1">
                    <a:lumMod val="60000"/>
                    <a:lumOff val="40000"/>
                  </a:schemeClr>
                </a:solidFill>
                <a:latin typeface="Courier New" panose="02070309020205020404" pitchFamily="49" charset="0"/>
              </a:rPr>
            </a:br>
            <a:r>
              <a:rPr lang="en-US" altLang="en-US" sz="1800" b="1" dirty="0">
                <a:solidFill>
                  <a:schemeClr val="accent1">
                    <a:lumMod val="60000"/>
                    <a:lumOff val="40000"/>
                  </a:schemeClr>
                </a:solidFill>
                <a:latin typeface="Courier New" panose="02070309020205020404" pitchFamily="49" charset="0"/>
              </a:rPr>
              <a:t>&lt;TR ALIGN=CENTER &gt;</a:t>
            </a:r>
            <a:br>
              <a:rPr lang="en-US" altLang="en-US" sz="1800" b="1" dirty="0">
                <a:solidFill>
                  <a:schemeClr val="accent1">
                    <a:lumMod val="60000"/>
                    <a:lumOff val="40000"/>
                  </a:schemeClr>
                </a:solidFill>
                <a:latin typeface="Courier New" panose="02070309020205020404" pitchFamily="49" charset="0"/>
              </a:rPr>
            </a:br>
            <a:r>
              <a:rPr lang="en-US" altLang="en-US" sz="1800" b="1" dirty="0">
                <a:solidFill>
                  <a:schemeClr val="accent1">
                    <a:lumMod val="60000"/>
                    <a:lumOff val="40000"/>
                  </a:schemeClr>
                </a:solidFill>
                <a:latin typeface="Courier New" panose="02070309020205020404" pitchFamily="49" charset="0"/>
              </a:rPr>
              <a:t>	&lt;TD&gt; Cell &lt;/TD&gt;</a:t>
            </a:r>
            <a:br>
              <a:rPr lang="en-US" altLang="en-US" sz="1800" b="1" dirty="0">
                <a:solidFill>
                  <a:schemeClr val="accent1">
                    <a:lumMod val="60000"/>
                    <a:lumOff val="40000"/>
                  </a:schemeClr>
                </a:solidFill>
                <a:latin typeface="Courier New" panose="02070309020205020404" pitchFamily="49" charset="0"/>
              </a:rPr>
            </a:br>
            <a:r>
              <a:rPr lang="en-US" altLang="en-US" sz="1800" b="1" dirty="0">
                <a:solidFill>
                  <a:schemeClr val="accent1">
                    <a:lumMod val="60000"/>
                    <a:lumOff val="40000"/>
                  </a:schemeClr>
                </a:solidFill>
                <a:latin typeface="Courier New" panose="02070309020205020404" pitchFamily="49" charset="0"/>
              </a:rPr>
              <a:t>	&lt;TD&gt; Cell &lt;/TD&gt;</a:t>
            </a:r>
            <a:br>
              <a:rPr lang="en-US" altLang="en-US" sz="1800" b="1" dirty="0">
                <a:solidFill>
                  <a:schemeClr val="accent1">
                    <a:lumMod val="60000"/>
                    <a:lumOff val="40000"/>
                  </a:schemeClr>
                </a:solidFill>
                <a:latin typeface="Courier New" panose="02070309020205020404" pitchFamily="49" charset="0"/>
              </a:rPr>
            </a:br>
            <a:r>
              <a:rPr lang="en-US" altLang="en-US" sz="1800" b="1" dirty="0">
                <a:solidFill>
                  <a:schemeClr val="accent1">
                    <a:lumMod val="60000"/>
                    <a:lumOff val="40000"/>
                  </a:schemeClr>
                </a:solidFill>
                <a:latin typeface="Courier New" panose="02070309020205020404" pitchFamily="49" charset="0"/>
              </a:rPr>
              <a:t>&lt;/TR&gt;</a:t>
            </a:r>
          </a:p>
          <a:p>
            <a:pPr eaLnBrk="1" hangingPunct="1">
              <a:lnSpc>
                <a:spcPct val="90000"/>
              </a:lnSpc>
              <a:buFont typeface="Wingdings" panose="05000000000000000000" pitchFamily="2" charset="2"/>
              <a:buNone/>
            </a:pPr>
            <a:r>
              <a:rPr lang="en-US" altLang="en-US" sz="1800" b="1" dirty="0">
                <a:solidFill>
                  <a:schemeClr val="accent1">
                    <a:lumMod val="60000"/>
                    <a:lumOff val="40000"/>
                  </a:schemeClr>
                </a:solidFill>
                <a:latin typeface="Courier New" panose="02070309020205020404" pitchFamily="49" charset="0"/>
              </a:rPr>
              <a:t>&lt;/TABLE&gt;</a:t>
            </a:r>
          </a:p>
        </p:txBody>
      </p:sp>
      <p:sp>
        <p:nvSpPr>
          <p:cNvPr id="65540" name="Rectangle 4">
            <a:extLst>
              <a:ext uri="{FF2B5EF4-FFF2-40B4-BE49-F238E27FC236}">
                <a16:creationId xmlns:a16="http://schemas.microsoft.com/office/drawing/2014/main" id="{5757E6C3-1FB2-42BC-90FA-0677B3C1727C}"/>
              </a:ext>
            </a:extLst>
          </p:cNvPr>
          <p:cNvSpPr>
            <a:spLocks noChangeArrowheads="1"/>
          </p:cNvSpPr>
          <p:nvPr/>
        </p:nvSpPr>
        <p:spPr bwMode="auto">
          <a:xfrm>
            <a:off x="6003635" y="2630959"/>
            <a:ext cx="184731" cy="230832"/>
          </a:xfrm>
          <a:prstGeom prst="rect">
            <a:avLst/>
          </a:prstGeom>
          <a:solidFill>
            <a:srgbClr val="FAEBD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9pPr>
          </a:lstStyle>
          <a:p>
            <a:endParaRPr lang="en-IN" altLang="en-US"/>
          </a:p>
        </p:txBody>
      </p:sp>
      <p:sp>
        <p:nvSpPr>
          <p:cNvPr id="65541" name="Rectangle 19">
            <a:extLst>
              <a:ext uri="{FF2B5EF4-FFF2-40B4-BE49-F238E27FC236}">
                <a16:creationId xmlns:a16="http://schemas.microsoft.com/office/drawing/2014/main" id="{3B9E2D69-0F77-4DAB-A5B8-00A5CD0A1F3A}"/>
              </a:ext>
            </a:extLst>
          </p:cNvPr>
          <p:cNvSpPr>
            <a:spLocks noChangeArrowheads="1"/>
          </p:cNvSpPr>
          <p:nvPr/>
        </p:nvSpPr>
        <p:spPr bwMode="auto">
          <a:xfrm>
            <a:off x="6003635" y="2764309"/>
            <a:ext cx="184731" cy="230832"/>
          </a:xfrm>
          <a:prstGeom prst="rect">
            <a:avLst/>
          </a:prstGeom>
          <a:solidFill>
            <a:srgbClr val="E6E6E6"/>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9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9pPr>
          </a:lstStyle>
          <a:p>
            <a:endParaRPr lang="en-IN" altLang="en-US"/>
          </a:p>
        </p:txBody>
      </p:sp>
      <p:graphicFrame>
        <p:nvGraphicFramePr>
          <p:cNvPr id="78946" name="Group 98">
            <a:extLst>
              <a:ext uri="{FF2B5EF4-FFF2-40B4-BE49-F238E27FC236}">
                <a16:creationId xmlns:a16="http://schemas.microsoft.com/office/drawing/2014/main" id="{D2F6C80B-37BE-4FD7-A8DE-7519803EB811}"/>
              </a:ext>
            </a:extLst>
          </p:cNvPr>
          <p:cNvGraphicFramePr>
            <a:graphicFrameLocks noGrp="1"/>
          </p:cNvGraphicFramePr>
          <p:nvPr>
            <p:extLst>
              <p:ext uri="{D42A27DB-BD31-4B8C-83A1-F6EECF244321}">
                <p14:modId xmlns:p14="http://schemas.microsoft.com/office/powerpoint/2010/main" val="500870399"/>
              </p:ext>
            </p:extLst>
          </p:nvPr>
        </p:nvGraphicFramePr>
        <p:xfrm>
          <a:off x="5867401" y="4267200"/>
          <a:ext cx="4800599" cy="1731964"/>
        </p:xfrm>
        <a:graphic>
          <a:graphicData uri="http://schemas.openxmlformats.org/drawingml/2006/table">
            <a:tbl>
              <a:tblPr/>
              <a:tblGrid>
                <a:gridCol w="2000567">
                  <a:extLst>
                    <a:ext uri="{9D8B030D-6E8A-4147-A177-3AD203B41FA5}">
                      <a16:colId xmlns:a16="http://schemas.microsoft.com/office/drawing/2014/main" val="20000"/>
                    </a:ext>
                  </a:extLst>
                </a:gridCol>
                <a:gridCol w="1394306">
                  <a:extLst>
                    <a:ext uri="{9D8B030D-6E8A-4147-A177-3AD203B41FA5}">
                      <a16:colId xmlns:a16="http://schemas.microsoft.com/office/drawing/2014/main" val="20001"/>
                    </a:ext>
                  </a:extLst>
                </a:gridCol>
                <a:gridCol w="1405726">
                  <a:extLst>
                    <a:ext uri="{9D8B030D-6E8A-4147-A177-3AD203B41FA5}">
                      <a16:colId xmlns:a16="http://schemas.microsoft.com/office/drawing/2014/main" val="20002"/>
                    </a:ext>
                  </a:extLst>
                </a:gridCol>
              </a:tblGrid>
              <a:tr h="432991">
                <a:tc gridSpan="2">
                  <a:txBody>
                    <a:bodyPr/>
                    <a:lstStyle/>
                    <a:p>
                      <a:pPr marL="0" marR="0" lvl="0" indent="0" algn="ctr" defTabSz="914400" rtl="0" eaLnBrk="1" fontAlgn="base" latinLnBrk="0" hangingPunct="1">
                        <a:lnSpc>
                          <a:spcPct val="160000"/>
                        </a:lnSpc>
                        <a:spcBef>
                          <a:spcPct val="0"/>
                        </a:spcBef>
                        <a:spcAft>
                          <a:spcPct val="0"/>
                        </a:spcAft>
                        <a:buClrTx/>
                        <a:buSzPct val="110000"/>
                        <a:buFont typeface="Wingdings" pitchFamily="2" charset="2"/>
                        <a:buNone/>
                        <a:tabLst/>
                      </a:pPr>
                      <a:r>
                        <a:rPr kumimoji="0" lang="en-US" sz="1400" b="1" i="0" u="none" strike="noStrike" cap="none" normalizeH="0" baseline="0" dirty="0">
                          <a:ln>
                            <a:noFill/>
                          </a:ln>
                          <a:solidFill>
                            <a:schemeClr val="bg1"/>
                          </a:solidFill>
                          <a:effectLst/>
                          <a:latin typeface="Arial" pitchFamily="34" charset="0"/>
                          <a:cs typeface="Times New Roman" pitchFamily="18" charset="0"/>
                        </a:rPr>
                        <a:t>This cell spans 2 columns!</a:t>
                      </a:r>
                      <a:endParaRPr kumimoji="0" lang="en-US" sz="1400" b="1" i="0" u="none" strike="noStrike" cap="none" normalizeH="0" baseline="0" dirty="0">
                        <a:ln>
                          <a:noFill/>
                        </a:ln>
                        <a:solidFill>
                          <a:schemeClr val="bg1"/>
                        </a:solidFill>
                        <a:effectLst/>
                        <a:latin typeface="Arial" pitchFamily="34" charset="0"/>
                      </a:endParaRPr>
                    </a:p>
                  </a:txBody>
                  <a:tcPr marT="45738" marB="457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hMerge="1">
                  <a:txBody>
                    <a:bodyPr/>
                    <a:lstStyle/>
                    <a:p>
                      <a:endParaRPr lang="en-IN"/>
                    </a:p>
                  </a:txBody>
                  <a:tcPr/>
                </a:tc>
                <a:tc>
                  <a:txBody>
                    <a:bodyPr/>
                    <a:lstStyle/>
                    <a:p>
                      <a:pPr marL="0" marR="0" lvl="0" indent="0" algn="ctr" defTabSz="914400" rtl="0" eaLnBrk="1" fontAlgn="base" latinLnBrk="0" hangingPunct="1">
                        <a:lnSpc>
                          <a:spcPct val="160000"/>
                        </a:lnSpc>
                        <a:spcBef>
                          <a:spcPct val="0"/>
                        </a:spcBef>
                        <a:spcAft>
                          <a:spcPct val="0"/>
                        </a:spcAft>
                        <a:buClrTx/>
                        <a:buSzPct val="110000"/>
                        <a:buFont typeface="Wingdings" pitchFamily="2" charset="2"/>
                        <a:buNone/>
                        <a:tabLst/>
                      </a:pPr>
                      <a:r>
                        <a:rPr kumimoji="0" lang="en-US" sz="1400" b="1" i="0" u="none" strike="noStrike" cap="none" normalizeH="0" baseline="0">
                          <a:ln>
                            <a:noFill/>
                          </a:ln>
                          <a:solidFill>
                            <a:schemeClr val="bg1"/>
                          </a:solidFill>
                          <a:effectLst/>
                          <a:latin typeface="Arial" pitchFamily="34" charset="0"/>
                          <a:cs typeface="Times New Roman" pitchFamily="18" charset="0"/>
                        </a:rPr>
                        <a:t>Cell</a:t>
                      </a:r>
                      <a:endParaRPr kumimoji="0" lang="en-US" sz="1400" b="1" i="0" u="none" strike="noStrike" cap="none" normalizeH="0" baseline="0">
                        <a:ln>
                          <a:noFill/>
                        </a:ln>
                        <a:solidFill>
                          <a:schemeClr val="bg1"/>
                        </a:solidFill>
                        <a:effectLst/>
                        <a:latin typeface="Arial" pitchFamily="34" charset="0"/>
                      </a:endParaRPr>
                    </a:p>
                  </a:txBody>
                  <a:tcPr marT="45738" marB="457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432991">
                <a:tc rowSpan="3">
                  <a:txBody>
                    <a:bodyPr/>
                    <a:lstStyle/>
                    <a:p>
                      <a:pPr marL="0" marR="0" lvl="0" indent="0" algn="ctr" defTabSz="914400" rtl="0" eaLnBrk="1" fontAlgn="base" latinLnBrk="0" hangingPunct="1">
                        <a:lnSpc>
                          <a:spcPct val="160000"/>
                        </a:lnSpc>
                        <a:spcBef>
                          <a:spcPct val="0"/>
                        </a:spcBef>
                        <a:spcAft>
                          <a:spcPct val="0"/>
                        </a:spcAft>
                        <a:buClrTx/>
                        <a:buSzPct val="110000"/>
                        <a:buFont typeface="Wingdings" pitchFamily="2" charset="2"/>
                        <a:buNone/>
                        <a:tabLst/>
                      </a:pPr>
                      <a:r>
                        <a:rPr kumimoji="0" lang="en-US" sz="1400" b="1" i="0" u="none" strike="noStrike" cap="none" normalizeH="0" baseline="0" dirty="0">
                          <a:ln>
                            <a:noFill/>
                          </a:ln>
                          <a:solidFill>
                            <a:schemeClr val="bg1"/>
                          </a:solidFill>
                          <a:effectLst/>
                          <a:latin typeface="Arial" pitchFamily="34" charset="0"/>
                          <a:cs typeface="Times New Roman" pitchFamily="18" charset="0"/>
                        </a:rPr>
                        <a:t>This cell spans 3 rows!!</a:t>
                      </a:r>
                      <a:endParaRPr kumimoji="0" lang="en-US" sz="1400" b="1" i="0" u="none" strike="noStrike" cap="none" normalizeH="0" baseline="0" dirty="0">
                        <a:ln>
                          <a:noFill/>
                        </a:ln>
                        <a:solidFill>
                          <a:schemeClr val="bg1"/>
                        </a:solidFill>
                        <a:effectLst/>
                        <a:latin typeface="Arial" pitchFamily="34" charset="0"/>
                      </a:endParaRPr>
                    </a:p>
                  </a:txBody>
                  <a:tcPr marT="45738" marB="457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60000"/>
                        </a:lnSpc>
                        <a:spcBef>
                          <a:spcPct val="0"/>
                        </a:spcBef>
                        <a:spcAft>
                          <a:spcPct val="0"/>
                        </a:spcAft>
                        <a:buClrTx/>
                        <a:buSzPct val="110000"/>
                        <a:buFont typeface="Wingdings" pitchFamily="2" charset="2"/>
                        <a:buNone/>
                        <a:tabLst/>
                      </a:pPr>
                      <a:r>
                        <a:rPr kumimoji="0" lang="en-US" sz="1400" b="1" i="0" u="none" strike="noStrike" cap="none" normalizeH="0" baseline="0">
                          <a:ln>
                            <a:noFill/>
                          </a:ln>
                          <a:solidFill>
                            <a:schemeClr val="bg1"/>
                          </a:solidFill>
                          <a:effectLst/>
                          <a:latin typeface="Arial" pitchFamily="34" charset="0"/>
                          <a:cs typeface="Times New Roman" pitchFamily="18" charset="0"/>
                        </a:rPr>
                        <a:t>Cell</a:t>
                      </a:r>
                      <a:endParaRPr kumimoji="0" lang="en-US" sz="1400" b="1" i="0" u="none" strike="noStrike" cap="none" normalizeH="0" baseline="0">
                        <a:ln>
                          <a:noFill/>
                        </a:ln>
                        <a:solidFill>
                          <a:schemeClr val="bg1"/>
                        </a:solidFill>
                        <a:effectLst/>
                        <a:latin typeface="Arial" pitchFamily="34" charset="0"/>
                      </a:endParaRPr>
                    </a:p>
                  </a:txBody>
                  <a:tcPr marT="45738" marB="457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60000"/>
                        </a:lnSpc>
                        <a:spcBef>
                          <a:spcPct val="0"/>
                        </a:spcBef>
                        <a:spcAft>
                          <a:spcPct val="0"/>
                        </a:spcAft>
                        <a:buClrTx/>
                        <a:buSzPct val="110000"/>
                        <a:buFont typeface="Wingdings" pitchFamily="2" charset="2"/>
                        <a:buNone/>
                        <a:tabLst/>
                      </a:pPr>
                      <a:r>
                        <a:rPr kumimoji="0" lang="en-US" sz="1400" b="1" i="0" u="none" strike="noStrike" cap="none" normalizeH="0" baseline="0">
                          <a:ln>
                            <a:noFill/>
                          </a:ln>
                          <a:solidFill>
                            <a:schemeClr val="bg1"/>
                          </a:solidFill>
                          <a:effectLst/>
                          <a:latin typeface="Arial" pitchFamily="34" charset="0"/>
                          <a:cs typeface="Times New Roman" pitchFamily="18" charset="0"/>
                        </a:rPr>
                        <a:t>Cell</a:t>
                      </a:r>
                      <a:endParaRPr kumimoji="0" lang="en-US" sz="1400" b="1" i="0" u="none" strike="noStrike" cap="none" normalizeH="0" baseline="0">
                        <a:ln>
                          <a:noFill/>
                        </a:ln>
                        <a:solidFill>
                          <a:schemeClr val="bg1"/>
                        </a:solidFill>
                        <a:effectLst/>
                        <a:latin typeface="Arial" pitchFamily="34" charset="0"/>
                      </a:endParaRPr>
                    </a:p>
                  </a:txBody>
                  <a:tcPr marT="45738" marB="457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1"/>
                  </a:ext>
                </a:extLst>
              </a:tr>
              <a:tr h="432991">
                <a:tc vMerge="1">
                  <a:txBody>
                    <a:bodyPr/>
                    <a:lstStyle/>
                    <a:p>
                      <a:endParaRPr lang="en-IN"/>
                    </a:p>
                  </a:txBody>
                  <a:tcPr/>
                </a:tc>
                <a:tc>
                  <a:txBody>
                    <a:bodyPr/>
                    <a:lstStyle/>
                    <a:p>
                      <a:pPr marL="0" marR="0" lvl="0" indent="0" algn="ctr" defTabSz="914400" rtl="0" eaLnBrk="1" fontAlgn="base" latinLnBrk="0" hangingPunct="1">
                        <a:lnSpc>
                          <a:spcPct val="160000"/>
                        </a:lnSpc>
                        <a:spcBef>
                          <a:spcPct val="0"/>
                        </a:spcBef>
                        <a:spcAft>
                          <a:spcPct val="0"/>
                        </a:spcAft>
                        <a:buClrTx/>
                        <a:buSzPct val="110000"/>
                        <a:buFont typeface="Wingdings" pitchFamily="2" charset="2"/>
                        <a:buNone/>
                        <a:tabLst/>
                      </a:pPr>
                      <a:r>
                        <a:rPr kumimoji="0" lang="en-US" sz="1400" b="1" i="0" u="none" strike="noStrike" cap="none" normalizeH="0" baseline="0" dirty="0">
                          <a:ln>
                            <a:noFill/>
                          </a:ln>
                          <a:solidFill>
                            <a:schemeClr val="bg1"/>
                          </a:solidFill>
                          <a:effectLst/>
                          <a:latin typeface="Arial" pitchFamily="34" charset="0"/>
                          <a:cs typeface="Times New Roman" pitchFamily="18" charset="0"/>
                        </a:rPr>
                        <a:t>Cell</a:t>
                      </a:r>
                      <a:endParaRPr kumimoji="0" lang="en-US" sz="1400" b="1" i="0" u="none" strike="noStrike" cap="none" normalizeH="0" baseline="0" dirty="0">
                        <a:ln>
                          <a:noFill/>
                        </a:ln>
                        <a:solidFill>
                          <a:schemeClr val="bg1"/>
                        </a:solidFill>
                        <a:effectLst/>
                        <a:latin typeface="Arial" pitchFamily="34" charset="0"/>
                      </a:endParaRPr>
                    </a:p>
                  </a:txBody>
                  <a:tcPr marT="45738" marB="457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60000"/>
                        </a:lnSpc>
                        <a:spcBef>
                          <a:spcPct val="0"/>
                        </a:spcBef>
                        <a:spcAft>
                          <a:spcPct val="0"/>
                        </a:spcAft>
                        <a:buClrTx/>
                        <a:buSzPct val="110000"/>
                        <a:buFont typeface="Wingdings" pitchFamily="2" charset="2"/>
                        <a:buNone/>
                        <a:tabLst/>
                      </a:pPr>
                      <a:r>
                        <a:rPr kumimoji="0" lang="en-US" sz="1400" b="1" i="0" u="none" strike="noStrike" cap="none" normalizeH="0" baseline="0" dirty="0">
                          <a:ln>
                            <a:noFill/>
                          </a:ln>
                          <a:solidFill>
                            <a:schemeClr val="bg1"/>
                          </a:solidFill>
                          <a:effectLst/>
                          <a:latin typeface="Arial" pitchFamily="34" charset="0"/>
                          <a:cs typeface="Times New Roman" pitchFamily="18" charset="0"/>
                        </a:rPr>
                        <a:t>Cell</a:t>
                      </a:r>
                      <a:endParaRPr kumimoji="0" lang="en-US" sz="1400" b="1" i="0" u="none" strike="noStrike" cap="none" normalizeH="0" baseline="0" dirty="0">
                        <a:ln>
                          <a:noFill/>
                        </a:ln>
                        <a:solidFill>
                          <a:schemeClr val="bg1"/>
                        </a:solidFill>
                        <a:effectLst/>
                        <a:latin typeface="Arial" pitchFamily="34" charset="0"/>
                      </a:endParaRPr>
                    </a:p>
                  </a:txBody>
                  <a:tcPr marT="45738" marB="457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2"/>
                  </a:ext>
                </a:extLst>
              </a:tr>
              <a:tr h="432991">
                <a:tc vMerge="1">
                  <a:txBody>
                    <a:bodyPr/>
                    <a:lstStyle/>
                    <a:p>
                      <a:endParaRPr lang="en-IN"/>
                    </a:p>
                  </a:txBody>
                  <a:tcPr/>
                </a:tc>
                <a:tc>
                  <a:txBody>
                    <a:bodyPr/>
                    <a:lstStyle/>
                    <a:p>
                      <a:pPr marL="0" marR="0" lvl="0" indent="0" algn="ctr" defTabSz="914400" rtl="0" eaLnBrk="1" fontAlgn="base" latinLnBrk="0" hangingPunct="1">
                        <a:lnSpc>
                          <a:spcPct val="160000"/>
                        </a:lnSpc>
                        <a:spcBef>
                          <a:spcPct val="0"/>
                        </a:spcBef>
                        <a:spcAft>
                          <a:spcPct val="0"/>
                        </a:spcAft>
                        <a:buClrTx/>
                        <a:buSzPct val="110000"/>
                        <a:buFont typeface="Wingdings" pitchFamily="2" charset="2"/>
                        <a:buNone/>
                        <a:tabLst/>
                      </a:pPr>
                      <a:r>
                        <a:rPr kumimoji="0" lang="en-US" sz="1400" b="1" i="0" u="none" strike="noStrike" cap="none" normalizeH="0" baseline="0">
                          <a:ln>
                            <a:noFill/>
                          </a:ln>
                          <a:solidFill>
                            <a:schemeClr val="bg1"/>
                          </a:solidFill>
                          <a:effectLst/>
                          <a:latin typeface="Arial" pitchFamily="34" charset="0"/>
                          <a:cs typeface="Times New Roman" pitchFamily="18" charset="0"/>
                        </a:rPr>
                        <a:t>Cell</a:t>
                      </a:r>
                      <a:endParaRPr kumimoji="0" lang="en-US" sz="1400" b="1" i="0" u="none" strike="noStrike" cap="none" normalizeH="0" baseline="0">
                        <a:ln>
                          <a:noFill/>
                        </a:ln>
                        <a:solidFill>
                          <a:schemeClr val="bg1"/>
                        </a:solidFill>
                        <a:effectLst/>
                        <a:latin typeface="Arial" pitchFamily="34" charset="0"/>
                      </a:endParaRPr>
                    </a:p>
                  </a:txBody>
                  <a:tcPr marT="45738" marB="457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60000"/>
                        </a:lnSpc>
                        <a:spcBef>
                          <a:spcPct val="0"/>
                        </a:spcBef>
                        <a:spcAft>
                          <a:spcPct val="0"/>
                        </a:spcAft>
                        <a:buClrTx/>
                        <a:buSzPct val="110000"/>
                        <a:buFont typeface="Wingdings" pitchFamily="2" charset="2"/>
                        <a:buNone/>
                        <a:tabLst/>
                      </a:pPr>
                      <a:r>
                        <a:rPr kumimoji="0" lang="en-US" sz="1400" b="1" i="0" u="none" strike="noStrike" cap="none" normalizeH="0" baseline="0" dirty="0">
                          <a:ln>
                            <a:noFill/>
                          </a:ln>
                          <a:solidFill>
                            <a:schemeClr val="bg1"/>
                          </a:solidFill>
                          <a:effectLst/>
                          <a:latin typeface="Arial" pitchFamily="34" charset="0"/>
                          <a:cs typeface="Times New Roman" pitchFamily="18" charset="0"/>
                        </a:rPr>
                        <a:t>Cell</a:t>
                      </a:r>
                      <a:endParaRPr kumimoji="0" lang="en-US" sz="1400" b="1" i="0" u="none" strike="noStrike" cap="none" normalizeH="0" baseline="0" dirty="0">
                        <a:ln>
                          <a:noFill/>
                        </a:ln>
                        <a:solidFill>
                          <a:schemeClr val="bg1"/>
                        </a:solidFill>
                        <a:effectLst/>
                        <a:latin typeface="Arial" pitchFamily="34" charset="0"/>
                      </a:endParaRPr>
                    </a:p>
                  </a:txBody>
                  <a:tcPr marT="45738" marB="457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3237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1"/>
                                        </p:tgtEl>
                                        <p:attrNameLst>
                                          <p:attrName>style.visibility</p:attrName>
                                        </p:attrNameLst>
                                      </p:cBhvr>
                                      <p:to>
                                        <p:strVal val="visible"/>
                                      </p:to>
                                    </p:set>
                                    <p:animEffect transition="in" filter="blinds(horizontal)">
                                      <p:cBhvr>
                                        <p:cTn id="7" dur="500"/>
                                        <p:tgtEl>
                                          <p:spTgt spid="788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946"/>
                                        </p:tgtEl>
                                        <p:attrNameLst>
                                          <p:attrName>style.visibility</p:attrName>
                                        </p:attrNameLst>
                                      </p:cBhvr>
                                      <p:to>
                                        <p:strVal val="visible"/>
                                      </p:to>
                                    </p:set>
                                    <p:animEffect transition="in" filter="blinds(horizontal)">
                                      <p:cBhvr>
                                        <p:cTn id="12" dur="500"/>
                                        <p:tgtEl>
                                          <p:spTgt spid="78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261257"/>
            <a:ext cx="10515600" cy="54626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(Cont.)</a:t>
            </a:r>
          </a:p>
        </p:txBody>
      </p:sp>
      <p:sp>
        <p:nvSpPr>
          <p:cNvPr id="8" name="Content Placeholder 2"/>
          <p:cNvSpPr txBox="1">
            <a:spLocks/>
          </p:cNvSpPr>
          <p:nvPr/>
        </p:nvSpPr>
        <p:spPr>
          <a:xfrm>
            <a:off x="838200" y="914400"/>
            <a:ext cx="10515600" cy="52625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u="sng" dirty="0">
                <a:latin typeface="Garamond" panose="02020404030301010803" pitchFamily="18" charset="0"/>
              </a:rPr>
              <a:t>Form Elements</a:t>
            </a:r>
          </a:p>
          <a:p>
            <a:endParaRPr lang="en-US" sz="1800" b="1" u="sng" dirty="0">
              <a:latin typeface="Garamond" panose="02020404030301010803" pitchFamily="18" charset="0"/>
            </a:endParaRPr>
          </a:p>
          <a:p>
            <a:pPr algn="l"/>
            <a:r>
              <a:rPr lang="en-US" sz="2000" b="1" dirty="0">
                <a:latin typeface="Garamond" panose="02020404030301010803" pitchFamily="18" charset="0"/>
              </a:rPr>
              <a:t>&lt;form&gt; </a:t>
            </a:r>
            <a:r>
              <a:rPr lang="en-US" sz="2000" dirty="0">
                <a:latin typeface="Garamond" panose="02020404030301010803" pitchFamily="18" charset="0"/>
              </a:rPr>
              <a:t>- It is a method of accepting inputs from user. A form is an area that can contain form elements. </a:t>
            </a:r>
          </a:p>
          <a:p>
            <a:pPr algn="l"/>
            <a:r>
              <a:rPr lang="en-US" sz="2000" b="1" u="sng" dirty="0" err="1">
                <a:latin typeface="Garamond" panose="02020404030301010803" pitchFamily="18" charset="0"/>
              </a:rPr>
              <a:t>Eg</a:t>
            </a:r>
            <a:r>
              <a:rPr lang="en-US" sz="2000" b="1" u="sng" dirty="0">
                <a:latin typeface="Garamond" panose="02020404030301010803" pitchFamily="18" charset="0"/>
              </a:rPr>
              <a:t>.:</a:t>
            </a:r>
          </a:p>
          <a:p>
            <a:pPr algn="l"/>
            <a:r>
              <a:rPr lang="en-US" sz="2000" b="1" dirty="0">
                <a:solidFill>
                  <a:srgbClr val="002060"/>
                </a:solidFill>
                <a:latin typeface="Garamond" panose="02020404030301010803" pitchFamily="18" charset="0"/>
              </a:rPr>
              <a:t>&lt;form</a:t>
            </a:r>
            <a:r>
              <a:rPr lang="en-US" sz="2000" b="1" dirty="0">
                <a:latin typeface="Garamond" panose="02020404030301010803" pitchFamily="18" charset="0"/>
              </a:rPr>
              <a:t> </a:t>
            </a:r>
            <a:r>
              <a:rPr lang="en-US" sz="2000" dirty="0">
                <a:latin typeface="Garamond" panose="02020404030301010803" pitchFamily="18" charset="0"/>
              </a:rPr>
              <a:t>name=“form1” action="abc.asp" method=get&gt;</a:t>
            </a:r>
          </a:p>
          <a:p>
            <a:pPr algn="l"/>
            <a:r>
              <a:rPr lang="en-US" sz="2000" dirty="0">
                <a:latin typeface="Garamond" panose="02020404030301010803" pitchFamily="18" charset="0"/>
              </a:rPr>
              <a:t>&lt;!- form elements --&gt;</a:t>
            </a:r>
          </a:p>
          <a:p>
            <a:pPr algn="l"/>
            <a:r>
              <a:rPr lang="en-US" sz="2000" b="1" dirty="0">
                <a:solidFill>
                  <a:srgbClr val="002060"/>
                </a:solidFill>
                <a:latin typeface="Garamond" panose="02020404030301010803" pitchFamily="18" charset="0"/>
              </a:rPr>
              <a:t>&lt;/forms&gt;</a:t>
            </a:r>
          </a:p>
          <a:p>
            <a:pPr algn="l"/>
            <a:endParaRPr lang="en-US" sz="2000" dirty="0">
              <a:latin typeface="Garamond" panose="02020404030301010803" pitchFamily="18" charset="0"/>
            </a:endParaRPr>
          </a:p>
          <a:p>
            <a:pPr algn="l"/>
            <a:r>
              <a:rPr lang="en-US" sz="1800" b="1" u="sng" dirty="0">
                <a:latin typeface="Garamond" panose="02020404030301010803" pitchFamily="18" charset="0"/>
              </a:rPr>
              <a:t>Name-</a:t>
            </a:r>
            <a:r>
              <a:rPr lang="en-US" sz="1800" dirty="0">
                <a:latin typeface="Garamond" panose="02020404030301010803" pitchFamily="18" charset="0"/>
              </a:rPr>
              <a:t> is used for future manipulation of data by scripting language.</a:t>
            </a:r>
          </a:p>
          <a:p>
            <a:pPr algn="l"/>
            <a:r>
              <a:rPr lang="en-US" sz="1800" b="1" u="sng" dirty="0">
                <a:latin typeface="Garamond" panose="02020404030301010803" pitchFamily="18" charset="0"/>
              </a:rPr>
              <a:t>Action-</a:t>
            </a:r>
            <a:r>
              <a:rPr lang="en-US" sz="1800" dirty="0">
                <a:latin typeface="Garamond" panose="02020404030301010803" pitchFamily="18" charset="0"/>
              </a:rPr>
              <a:t> indicates a program on the server that will be executed when this form is submitted. Mostly it will be an ASP or a CGI script.  </a:t>
            </a:r>
          </a:p>
          <a:p>
            <a:pPr algn="l"/>
            <a:r>
              <a:rPr lang="en-US" sz="1800" b="1" u="sng" dirty="0">
                <a:latin typeface="Garamond" panose="02020404030301010803" pitchFamily="18" charset="0"/>
              </a:rPr>
              <a:t>Method-</a:t>
            </a:r>
            <a:r>
              <a:rPr lang="en-US" sz="1800" dirty="0">
                <a:latin typeface="Garamond" panose="02020404030301010803" pitchFamily="18" charset="0"/>
              </a:rPr>
              <a:t> indicates the way the form is submitted to the server - popular options are GET/POST.</a:t>
            </a:r>
          </a:p>
          <a:p>
            <a:pPr algn="l"/>
            <a:endParaRPr lang="en-US" sz="1800" dirty="0">
              <a:latin typeface="Garamond" panose="02020404030301010803" pitchFamily="18" charset="0"/>
            </a:endParaRPr>
          </a:p>
          <a:p>
            <a:pPr algn="l"/>
            <a:endParaRPr lang="en-US" sz="1800" dirty="0">
              <a:latin typeface="Garamond" panose="02020404030301010803" pitchFamily="18" charset="0"/>
            </a:endParaRPr>
          </a:p>
          <a:p>
            <a:pPr algn="l"/>
            <a:endParaRPr lang="en-US" sz="1800"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7F44FA23-D659-4BB0-A421-7DEACACB567A}"/>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39</a:t>
            </a:fld>
            <a:endParaRPr lang="en-US" altLang="en-US" sz="1400" dirty="0"/>
          </a:p>
        </p:txBody>
      </p:sp>
    </p:spTree>
    <p:extLst>
      <p:ext uri="{BB962C8B-B14F-4D97-AF65-F5344CB8AC3E}">
        <p14:creationId xmlns:p14="http://schemas.microsoft.com/office/powerpoint/2010/main" val="880976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What is HTML?</a:t>
            </a:r>
          </a:p>
        </p:txBody>
      </p:sp>
      <p:sp>
        <p:nvSpPr>
          <p:cNvPr id="5123" name="Rectangle 3"/>
          <p:cNvSpPr>
            <a:spLocks noGrp="1" noChangeArrowheads="1"/>
          </p:cNvSpPr>
          <p:nvPr>
            <p:ph type="body" idx="1"/>
          </p:nvPr>
        </p:nvSpPr>
        <p:spPr>
          <a:xfrm>
            <a:off x="1103312" y="1630016"/>
            <a:ext cx="9816479" cy="4618383"/>
          </a:xfrm>
        </p:spPr>
        <p:txBody>
          <a:bodyPr>
            <a:normAutofit/>
          </a:bodyPr>
          <a:lstStyle/>
          <a:p>
            <a:r>
              <a:rPr lang="en-US" dirty="0"/>
              <a:t>Tim Berners-Lee was the author of html, with his team at CERN.</a:t>
            </a:r>
          </a:p>
          <a:p>
            <a:r>
              <a:rPr lang="en-US" dirty="0"/>
              <a:t>The HTML that Tim invented was strongly based on SGML (Standard Generalized Mark-up Language).</a:t>
            </a:r>
          </a:p>
          <a:p>
            <a:r>
              <a:rPr lang="en-US" dirty="0"/>
              <a:t>Hypertext Markup Language (First Version of HTML) was formally published on June 1993.</a:t>
            </a:r>
          </a:p>
          <a:p>
            <a:r>
              <a:rPr lang="en-US" dirty="0"/>
              <a:t>Platform independent.</a:t>
            </a:r>
          </a:p>
          <a:p>
            <a:pPr eaLnBrk="1" hangingPunct="1"/>
            <a:r>
              <a:rPr lang="en-US" dirty="0"/>
              <a:t>HTML is a format that tells a computer how to display a web page. </a:t>
            </a:r>
          </a:p>
          <a:p>
            <a:pPr eaLnBrk="1" hangingPunct="1"/>
            <a:r>
              <a:rPr lang="en-US" dirty="0"/>
              <a:t>The documents themselves are plain text files (ASCII) with special "tags" or codes that a web browser knows how to interpret and display on your screen.</a:t>
            </a:r>
          </a:p>
          <a:p>
            <a:pPr eaLnBrk="1" hangingPunct="1">
              <a:buClr>
                <a:schemeClr val="tx2"/>
              </a:buClr>
              <a:buFontTx/>
              <a:buNone/>
            </a:pPr>
            <a:endParaRPr lang="en-US" dirty="0"/>
          </a:p>
        </p:txBody>
      </p:sp>
      <p:sp>
        <p:nvSpPr>
          <p:cNvPr id="4" name="Slide Number Placeholder 3">
            <a:extLst>
              <a:ext uri="{FF2B5EF4-FFF2-40B4-BE49-F238E27FC236}">
                <a16:creationId xmlns:a16="http://schemas.microsoft.com/office/drawing/2014/main" id="{0CE8F7D2-5F38-44AA-9D1F-5AEC77017431}"/>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4</a:t>
            </a:fld>
            <a:endParaRPr lang="en-US" altLang="en-US" sz="1400" dirty="0"/>
          </a:p>
        </p:txBody>
      </p:sp>
    </p:spTree>
    <p:extLst>
      <p:ext uri="{BB962C8B-B14F-4D97-AF65-F5344CB8AC3E}">
        <p14:creationId xmlns:p14="http://schemas.microsoft.com/office/powerpoint/2010/main" val="38523187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261257"/>
            <a:ext cx="10515600" cy="54626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(Cont.)</a:t>
            </a:r>
          </a:p>
        </p:txBody>
      </p:sp>
      <p:sp>
        <p:nvSpPr>
          <p:cNvPr id="8" name="Content Placeholder 2"/>
          <p:cNvSpPr txBox="1">
            <a:spLocks/>
          </p:cNvSpPr>
          <p:nvPr/>
        </p:nvSpPr>
        <p:spPr>
          <a:xfrm>
            <a:off x="838200" y="914400"/>
            <a:ext cx="10515600" cy="52625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u="sng" dirty="0">
                <a:latin typeface="Garamond" panose="02020404030301010803" pitchFamily="18" charset="0"/>
              </a:rPr>
              <a:t>Form Elements</a:t>
            </a:r>
          </a:p>
          <a:p>
            <a:endParaRPr lang="en-US" sz="1800" b="1" u="sng" dirty="0">
              <a:latin typeface="Garamond" panose="02020404030301010803" pitchFamily="18" charset="0"/>
            </a:endParaRPr>
          </a:p>
          <a:p>
            <a:pPr algn="l"/>
            <a:endParaRPr lang="en-US" sz="1800" dirty="0">
              <a:latin typeface="Garamond" panose="02020404030301010803" pitchFamily="18" charset="0"/>
            </a:endParaRPr>
          </a:p>
          <a:p>
            <a:pPr algn="l"/>
            <a:endParaRPr lang="en-US" sz="1800" dirty="0">
              <a:latin typeface="Garamond" panose="02020404030301010803" pitchFamily="18" charset="0"/>
            </a:endParaRPr>
          </a:p>
          <a:p>
            <a:pPr algn="l"/>
            <a:endParaRPr lang="en-US" sz="1800" dirty="0">
              <a:latin typeface="Garamond" panose="02020404030301010803" pitchFamily="18" charset="0"/>
            </a:endParaRPr>
          </a:p>
        </p:txBody>
      </p:sp>
      <p:graphicFrame>
        <p:nvGraphicFramePr>
          <p:cNvPr id="5" name="Group 71"/>
          <p:cNvGraphicFramePr>
            <a:graphicFrameLocks/>
          </p:cNvGraphicFramePr>
          <p:nvPr>
            <p:extLst>
              <p:ext uri="{D42A27DB-BD31-4B8C-83A1-F6EECF244321}">
                <p14:modId xmlns:p14="http://schemas.microsoft.com/office/powerpoint/2010/main" val="270178257"/>
              </p:ext>
            </p:extLst>
          </p:nvPr>
        </p:nvGraphicFramePr>
        <p:xfrm>
          <a:off x="838200" y="1443037"/>
          <a:ext cx="10236200" cy="4840804"/>
        </p:xfrm>
        <a:graphic>
          <a:graphicData uri="http://schemas.openxmlformats.org/drawingml/2006/table">
            <a:tbl>
              <a:tblPr/>
              <a:tblGrid>
                <a:gridCol w="2387944">
                  <a:extLst>
                    <a:ext uri="{9D8B030D-6E8A-4147-A177-3AD203B41FA5}">
                      <a16:colId xmlns:a16="http://schemas.microsoft.com/office/drawing/2014/main" val="20000"/>
                    </a:ext>
                  </a:extLst>
                </a:gridCol>
                <a:gridCol w="7848256">
                  <a:extLst>
                    <a:ext uri="{9D8B030D-6E8A-4147-A177-3AD203B41FA5}">
                      <a16:colId xmlns:a16="http://schemas.microsoft.com/office/drawing/2014/main" val="20001"/>
                    </a:ext>
                  </a:extLst>
                </a:gridCol>
              </a:tblGrid>
              <a:tr h="60814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rgbClr val="000000"/>
                          </a:solidFill>
                          <a:effectLst/>
                          <a:latin typeface="Arial" charset="0"/>
                        </a:rPr>
                        <a:t>Form Elements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800" b="1" i="0" u="none" strike="noStrike" cap="none" normalizeH="0" baseline="0">
                          <a:ln>
                            <a:noFill/>
                          </a:ln>
                          <a:solidFill>
                            <a:srgbClr val="000000"/>
                          </a:solidFill>
                          <a:effectLst/>
                          <a:latin typeface="Arial"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60814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Text Field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Can create a Text Field by using Input Element with Type Attribute.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814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Pass Word Field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When text is entered in Pass Word Field it shows </a:t>
                      </a:r>
                      <a:r>
                        <a:rPr kumimoji="0" lang="en-US" sz="1800" b="0" i="0" u="none" strike="noStrike" cap="none" normalizeH="0" baseline="0" dirty="0">
                          <a:ln>
                            <a:noFill/>
                          </a:ln>
                          <a:solidFill>
                            <a:srgbClr val="000000"/>
                          </a:solidFill>
                          <a:effectLst/>
                          <a:latin typeface="Courier New" pitchFamily="49" charset="0"/>
                        </a:rPr>
                        <a:t>****</a:t>
                      </a:r>
                      <a:r>
                        <a:rPr kumimoji="0" lang="en-US" sz="1800" b="0" i="0" u="none" strike="noStrike" cap="none" normalizeH="0" baseline="0" dirty="0">
                          <a:ln>
                            <a:noFill/>
                          </a:ln>
                          <a:solidFill>
                            <a:srgbClr val="000000"/>
                          </a:solidFill>
                          <a:effectLst/>
                          <a:latin typeface="Arial" charset="0"/>
                        </a:rPr>
                        <a:t> Symbol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8149">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Combo Box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It can have multiple values and it allows user to select one value at a time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461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List Box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It can have multiple values and allows user to select more than one value at a time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461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Radio Button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Can create a Radio Button by using Input Element with Value and Name Attribute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437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Check Box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Can create Check box by Using Input Element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6461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Command Button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This is useful for submitting any data that is helpful in transferring data across different interfaces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 name="Slide Number Placeholder 3">
            <a:extLst>
              <a:ext uri="{FF2B5EF4-FFF2-40B4-BE49-F238E27FC236}">
                <a16:creationId xmlns:a16="http://schemas.microsoft.com/office/drawing/2014/main" id="{D0F796CB-A7BF-4F87-83FE-32207272E57D}"/>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40</a:t>
            </a:fld>
            <a:endParaRPr lang="en-US" altLang="en-US" sz="1400" dirty="0"/>
          </a:p>
        </p:txBody>
      </p:sp>
    </p:spTree>
    <p:extLst>
      <p:ext uri="{BB962C8B-B14F-4D97-AF65-F5344CB8AC3E}">
        <p14:creationId xmlns:p14="http://schemas.microsoft.com/office/powerpoint/2010/main" val="1210066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261257"/>
            <a:ext cx="10515600" cy="54626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(Cont.)</a:t>
            </a:r>
          </a:p>
        </p:txBody>
      </p:sp>
      <p:sp>
        <p:nvSpPr>
          <p:cNvPr id="8" name="Content Placeholder 2"/>
          <p:cNvSpPr txBox="1">
            <a:spLocks/>
          </p:cNvSpPr>
          <p:nvPr/>
        </p:nvSpPr>
        <p:spPr>
          <a:xfrm>
            <a:off x="838200" y="914400"/>
            <a:ext cx="10515600" cy="52625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u="sng" dirty="0">
                <a:latin typeface="Garamond" panose="02020404030301010803" pitchFamily="18" charset="0"/>
              </a:rPr>
              <a:t>Form Elements</a:t>
            </a:r>
          </a:p>
          <a:p>
            <a:endParaRPr lang="en-US" sz="1800" b="1" u="sng" dirty="0">
              <a:latin typeface="Garamond" panose="02020404030301010803" pitchFamily="18" charset="0"/>
            </a:endParaRPr>
          </a:p>
          <a:p>
            <a:pPr algn="l"/>
            <a:endParaRPr lang="en-US" sz="1800" dirty="0">
              <a:latin typeface="Garamond" panose="02020404030301010803" pitchFamily="18" charset="0"/>
            </a:endParaRPr>
          </a:p>
          <a:p>
            <a:pPr algn="l"/>
            <a:endParaRPr lang="en-US" sz="1800" dirty="0">
              <a:latin typeface="Garamond" panose="02020404030301010803" pitchFamily="18" charset="0"/>
            </a:endParaRPr>
          </a:p>
          <a:p>
            <a:pPr algn="l"/>
            <a:endParaRPr lang="en-US" sz="1800" dirty="0">
              <a:latin typeface="Garamond" panose="02020404030301010803"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050996512"/>
              </p:ext>
            </p:extLst>
          </p:nvPr>
        </p:nvGraphicFramePr>
        <p:xfrm>
          <a:off x="6095723" y="1319002"/>
          <a:ext cx="4993191" cy="4364085"/>
        </p:xfrm>
        <a:graphic>
          <a:graphicData uri="http://schemas.openxmlformats.org/drawingml/2006/table">
            <a:tbl>
              <a:tblPr>
                <a:tableStyleId>{5940675A-B579-460E-94D1-54222C63F5DA}</a:tableStyleId>
              </a:tblPr>
              <a:tblGrid>
                <a:gridCol w="4993191">
                  <a:extLst>
                    <a:ext uri="{9D8B030D-6E8A-4147-A177-3AD203B41FA5}">
                      <a16:colId xmlns:a16="http://schemas.microsoft.com/office/drawing/2014/main" val="20000"/>
                    </a:ext>
                  </a:extLst>
                </a:gridCol>
              </a:tblGrid>
              <a:tr h="4364085">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70586750"/>
              </p:ext>
            </p:extLst>
          </p:nvPr>
        </p:nvGraphicFramePr>
        <p:xfrm>
          <a:off x="341262" y="1219206"/>
          <a:ext cx="5661657" cy="5515423"/>
        </p:xfrm>
        <a:graphic>
          <a:graphicData uri="http://schemas.openxmlformats.org/drawingml/2006/table">
            <a:tbl>
              <a:tblPr>
                <a:tableStyleId>{5940675A-B579-460E-94D1-54222C63F5DA}</a:tableStyleId>
              </a:tblPr>
              <a:tblGrid>
                <a:gridCol w="5661657">
                  <a:extLst>
                    <a:ext uri="{9D8B030D-6E8A-4147-A177-3AD203B41FA5}">
                      <a16:colId xmlns:a16="http://schemas.microsoft.com/office/drawing/2014/main" val="20000"/>
                    </a:ext>
                  </a:extLst>
                </a:gridCol>
              </a:tblGrid>
              <a:tr h="5515423">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9" name="Content Placeholder 2"/>
          <p:cNvSpPr txBox="1">
            <a:spLocks/>
          </p:cNvSpPr>
          <p:nvPr/>
        </p:nvSpPr>
        <p:spPr>
          <a:xfrm>
            <a:off x="563880" y="1204686"/>
            <a:ext cx="5879783" cy="86822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200" b="1" dirty="0">
                <a:solidFill>
                  <a:srgbClr val="FF0000"/>
                </a:solidFill>
                <a:latin typeface="Garamond" panose="02020404030301010803" pitchFamily="18" charset="0"/>
              </a:rPr>
              <a:t>&lt;html&gt;</a:t>
            </a:r>
          </a:p>
          <a:p>
            <a:pPr algn="l">
              <a:lnSpc>
                <a:spcPct val="100000"/>
              </a:lnSpc>
              <a:spcBef>
                <a:spcPts val="0"/>
              </a:spcBef>
            </a:pPr>
            <a:r>
              <a:rPr lang="en-US" sz="1200" b="1" dirty="0">
                <a:solidFill>
                  <a:srgbClr val="C00000"/>
                </a:solidFill>
                <a:latin typeface="Garamond" panose="02020404030301010803" pitchFamily="18" charset="0"/>
              </a:rPr>
              <a:t>&lt;body&gt;</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&lt;form name=“</a:t>
            </a:r>
            <a:r>
              <a:rPr lang="en-US" sz="1200" b="1" dirty="0" err="1">
                <a:solidFill>
                  <a:schemeClr val="accent1">
                    <a:lumMod val="60000"/>
                    <a:lumOff val="40000"/>
                  </a:schemeClr>
                </a:solidFill>
                <a:latin typeface="Garamond" panose="02020404030301010803" pitchFamily="18" charset="0"/>
              </a:rPr>
              <a:t>frm</a:t>
            </a:r>
            <a:r>
              <a:rPr lang="en-US" sz="1200" b="1" dirty="0">
                <a:solidFill>
                  <a:schemeClr val="accent1">
                    <a:lumMod val="60000"/>
                    <a:lumOff val="40000"/>
                  </a:schemeClr>
                </a:solidFill>
                <a:latin typeface="Garamond" panose="02020404030301010803" pitchFamily="18" charset="0"/>
              </a:rPr>
              <a:t>”&gt;</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Enter Your Login ID   : &lt;input type=</a:t>
            </a:r>
            <a:r>
              <a:rPr lang="en-US" sz="1200" b="1" dirty="0" err="1">
                <a:solidFill>
                  <a:schemeClr val="accent1">
                    <a:lumMod val="60000"/>
                    <a:lumOff val="40000"/>
                  </a:schemeClr>
                </a:solidFill>
                <a:latin typeface="Garamond" panose="02020404030301010803" pitchFamily="18" charset="0"/>
              </a:rPr>
              <a:t>textsize</a:t>
            </a:r>
            <a:r>
              <a:rPr lang="en-US" sz="1200" b="1" dirty="0">
                <a:solidFill>
                  <a:schemeClr val="accent1">
                    <a:lumMod val="60000"/>
                    <a:lumOff val="40000"/>
                  </a:schemeClr>
                </a:solidFill>
                <a:latin typeface="Garamond" panose="02020404030301010803" pitchFamily="18" charset="0"/>
              </a:rPr>
              <a:t>=20&gt;&lt;</a:t>
            </a:r>
            <a:r>
              <a:rPr lang="en-US" sz="1200" b="1" dirty="0" err="1">
                <a:solidFill>
                  <a:schemeClr val="accent1">
                    <a:lumMod val="60000"/>
                    <a:lumOff val="40000"/>
                  </a:schemeClr>
                </a:solidFill>
                <a:latin typeface="Garamond" panose="02020404030301010803" pitchFamily="18" charset="0"/>
              </a:rPr>
              <a:t>br</a:t>
            </a:r>
            <a:r>
              <a:rPr lang="en-US" sz="1200" b="1" dirty="0">
                <a:solidFill>
                  <a:schemeClr val="accent1">
                    <a:lumMod val="60000"/>
                    <a:lumOff val="40000"/>
                  </a:schemeClr>
                </a:solidFill>
                <a:latin typeface="Garamond" panose="02020404030301010803" pitchFamily="18" charset="0"/>
              </a:rPr>
              <a:t>&gt;</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Enter Your Pass Word :  &lt;input type=Password </a:t>
            </a:r>
            <a:r>
              <a:rPr lang="en-US" sz="1200" b="1" dirty="0" err="1">
                <a:solidFill>
                  <a:schemeClr val="accent1">
                    <a:lumMod val="60000"/>
                    <a:lumOff val="40000"/>
                  </a:schemeClr>
                </a:solidFill>
                <a:latin typeface="Garamond" panose="02020404030301010803" pitchFamily="18" charset="0"/>
              </a:rPr>
              <a:t>maxlength</a:t>
            </a:r>
            <a:r>
              <a:rPr lang="en-US" sz="1200" b="1" dirty="0">
                <a:solidFill>
                  <a:schemeClr val="accent1">
                    <a:lumMod val="60000"/>
                    <a:lumOff val="40000"/>
                  </a:schemeClr>
                </a:solidFill>
                <a:latin typeface="Garamond" panose="02020404030301010803" pitchFamily="18" charset="0"/>
              </a:rPr>
              <a:t>=8 size=20&gt;&lt;</a:t>
            </a:r>
            <a:r>
              <a:rPr lang="en-US" sz="1200" b="1" dirty="0" err="1">
                <a:solidFill>
                  <a:schemeClr val="accent1">
                    <a:lumMod val="60000"/>
                    <a:lumOff val="40000"/>
                  </a:schemeClr>
                </a:solidFill>
                <a:latin typeface="Garamond" panose="02020404030301010803" pitchFamily="18" charset="0"/>
              </a:rPr>
              <a:t>br</a:t>
            </a:r>
            <a:r>
              <a:rPr lang="en-US" sz="1200" b="1" dirty="0">
                <a:solidFill>
                  <a:schemeClr val="accent1">
                    <a:lumMod val="60000"/>
                    <a:lumOff val="40000"/>
                  </a:schemeClr>
                </a:solidFill>
                <a:latin typeface="Garamond" panose="02020404030301010803" pitchFamily="18" charset="0"/>
              </a:rPr>
              <a:t>&gt;</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&lt;select name=combo1&gt;</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&lt;option&gt;Value1&lt;/option&gt; </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&lt;option&gt;Value2&lt;/option&gt;</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&lt;option&gt;Value3&lt;/option&gt; </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&lt;/select&gt; &lt;</a:t>
            </a:r>
            <a:r>
              <a:rPr lang="en-US" sz="1200" b="1" dirty="0" err="1">
                <a:solidFill>
                  <a:schemeClr val="accent1">
                    <a:lumMod val="60000"/>
                    <a:lumOff val="40000"/>
                  </a:schemeClr>
                </a:solidFill>
                <a:latin typeface="Garamond" panose="02020404030301010803" pitchFamily="18" charset="0"/>
              </a:rPr>
              <a:t>br</a:t>
            </a:r>
            <a:r>
              <a:rPr lang="en-US" sz="1200" b="1" dirty="0">
                <a:solidFill>
                  <a:schemeClr val="accent1">
                    <a:lumMod val="60000"/>
                    <a:lumOff val="40000"/>
                  </a:schemeClr>
                </a:solidFill>
                <a:latin typeface="Garamond" panose="02020404030301010803" pitchFamily="18" charset="0"/>
              </a:rPr>
              <a:t>&gt;&lt;</a:t>
            </a:r>
            <a:r>
              <a:rPr lang="en-US" sz="1200" b="1" dirty="0" err="1">
                <a:solidFill>
                  <a:schemeClr val="accent1">
                    <a:lumMod val="60000"/>
                    <a:lumOff val="40000"/>
                  </a:schemeClr>
                </a:solidFill>
                <a:latin typeface="Garamond" panose="02020404030301010803" pitchFamily="18" charset="0"/>
              </a:rPr>
              <a:t>br</a:t>
            </a:r>
            <a:r>
              <a:rPr lang="en-US" sz="1200" b="1" dirty="0">
                <a:solidFill>
                  <a:schemeClr val="accent1">
                    <a:lumMod val="60000"/>
                    <a:lumOff val="40000"/>
                  </a:schemeClr>
                </a:solidFill>
                <a:latin typeface="Garamond" panose="02020404030301010803" pitchFamily="18" charset="0"/>
              </a:rPr>
              <a:t>&gt;&lt;</a:t>
            </a:r>
            <a:r>
              <a:rPr lang="en-US" sz="1200" b="1" dirty="0" err="1">
                <a:solidFill>
                  <a:schemeClr val="accent1">
                    <a:lumMod val="60000"/>
                    <a:lumOff val="40000"/>
                  </a:schemeClr>
                </a:solidFill>
                <a:latin typeface="Garamond" panose="02020404030301010803" pitchFamily="18" charset="0"/>
              </a:rPr>
              <a:t>br</a:t>
            </a:r>
            <a:r>
              <a:rPr lang="en-US" sz="1200" b="1" dirty="0">
                <a:solidFill>
                  <a:schemeClr val="accent1">
                    <a:lumMod val="60000"/>
                    <a:lumOff val="40000"/>
                  </a:schemeClr>
                </a:solidFill>
                <a:latin typeface="Garamond" panose="02020404030301010803" pitchFamily="18" charset="0"/>
              </a:rPr>
              <a:t>&gt;</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&lt;select name=combo1 multiple&gt;</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&lt;option&gt;Value1&lt;/option&gt;</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&lt;option&gt;Value2&lt;/option&gt;</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&lt;option&gt;Value3&lt;/option&gt; </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&lt;/select&gt;&lt;</a:t>
            </a:r>
            <a:r>
              <a:rPr lang="en-US" sz="1200" b="1" dirty="0" err="1">
                <a:solidFill>
                  <a:schemeClr val="accent1">
                    <a:lumMod val="60000"/>
                    <a:lumOff val="40000"/>
                  </a:schemeClr>
                </a:solidFill>
                <a:latin typeface="Garamond" panose="02020404030301010803" pitchFamily="18" charset="0"/>
              </a:rPr>
              <a:t>br</a:t>
            </a:r>
            <a:r>
              <a:rPr lang="en-US" sz="1200" b="1" dirty="0">
                <a:solidFill>
                  <a:schemeClr val="accent1">
                    <a:lumMod val="60000"/>
                    <a:lumOff val="40000"/>
                  </a:schemeClr>
                </a:solidFill>
                <a:latin typeface="Garamond" panose="02020404030301010803" pitchFamily="18" charset="0"/>
              </a:rPr>
              <a:t>&gt;&lt;</a:t>
            </a:r>
            <a:r>
              <a:rPr lang="en-US" sz="1200" b="1" dirty="0" err="1">
                <a:solidFill>
                  <a:schemeClr val="accent1">
                    <a:lumMod val="60000"/>
                    <a:lumOff val="40000"/>
                  </a:schemeClr>
                </a:solidFill>
                <a:latin typeface="Garamond" panose="02020404030301010803" pitchFamily="18" charset="0"/>
              </a:rPr>
              <a:t>br</a:t>
            </a:r>
            <a:r>
              <a:rPr lang="en-US" sz="1200" b="1" dirty="0">
                <a:solidFill>
                  <a:schemeClr val="accent1">
                    <a:lumMod val="60000"/>
                    <a:lumOff val="40000"/>
                  </a:schemeClr>
                </a:solidFill>
                <a:latin typeface="Garamond" panose="02020404030301010803" pitchFamily="18" charset="0"/>
              </a:rPr>
              <a:t>&gt;</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Select Gender</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&lt;input type=Radio value=Male name=Checked&gt;Male </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&lt;input type=Radio value=Female name=Checked&gt;Female &lt;</a:t>
            </a:r>
            <a:r>
              <a:rPr lang="en-US" sz="1200" b="1" dirty="0" err="1">
                <a:solidFill>
                  <a:schemeClr val="accent1">
                    <a:lumMod val="60000"/>
                    <a:lumOff val="40000"/>
                  </a:schemeClr>
                </a:solidFill>
                <a:latin typeface="Garamond" panose="02020404030301010803" pitchFamily="18" charset="0"/>
              </a:rPr>
              <a:t>br</a:t>
            </a:r>
            <a:r>
              <a:rPr lang="en-US" sz="1200" b="1" dirty="0">
                <a:solidFill>
                  <a:schemeClr val="accent1">
                    <a:lumMod val="60000"/>
                    <a:lumOff val="40000"/>
                  </a:schemeClr>
                </a:solidFill>
                <a:latin typeface="Garamond" panose="02020404030301010803" pitchFamily="18" charset="0"/>
              </a:rPr>
              <a:t>&gt;</a:t>
            </a:r>
          </a:p>
          <a:p>
            <a:pPr algn="l">
              <a:lnSpc>
                <a:spcPct val="100000"/>
              </a:lnSpc>
              <a:spcBef>
                <a:spcPts val="0"/>
              </a:spcBef>
            </a:pPr>
            <a:endParaRPr lang="en-US" sz="1200" b="1" dirty="0">
              <a:solidFill>
                <a:schemeClr val="accent1">
                  <a:lumMod val="60000"/>
                  <a:lumOff val="40000"/>
                </a:schemeClr>
              </a:solidFill>
              <a:latin typeface="Garamond" panose="02020404030301010803" pitchFamily="18" charset="0"/>
            </a:endParaRP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Select Hobbies</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&lt;input type= Checkbox &gt;Cricket</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&lt;input type= Checkbox &gt; Reading</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&lt;input type= Checkbox &gt; Watching TV&lt;</a:t>
            </a:r>
            <a:r>
              <a:rPr lang="en-US" sz="1200" b="1" dirty="0" err="1">
                <a:solidFill>
                  <a:schemeClr val="accent1">
                    <a:lumMod val="60000"/>
                    <a:lumOff val="40000"/>
                  </a:schemeClr>
                </a:solidFill>
                <a:latin typeface="Garamond" panose="02020404030301010803" pitchFamily="18" charset="0"/>
              </a:rPr>
              <a:t>br</a:t>
            </a:r>
            <a:r>
              <a:rPr lang="en-US" sz="1200" b="1" dirty="0">
                <a:solidFill>
                  <a:schemeClr val="accent1">
                    <a:lumMod val="60000"/>
                    <a:lumOff val="40000"/>
                  </a:schemeClr>
                </a:solidFill>
                <a:latin typeface="Garamond" panose="02020404030301010803" pitchFamily="18" charset="0"/>
              </a:rPr>
              <a:t>&gt;&lt;</a:t>
            </a:r>
            <a:r>
              <a:rPr lang="en-US" sz="1200" b="1" dirty="0" err="1">
                <a:solidFill>
                  <a:schemeClr val="accent1">
                    <a:lumMod val="60000"/>
                    <a:lumOff val="40000"/>
                  </a:schemeClr>
                </a:solidFill>
                <a:latin typeface="Garamond" panose="02020404030301010803" pitchFamily="18" charset="0"/>
              </a:rPr>
              <a:t>br</a:t>
            </a:r>
            <a:r>
              <a:rPr lang="en-US" sz="1200" b="1" dirty="0">
                <a:solidFill>
                  <a:schemeClr val="accent1">
                    <a:lumMod val="60000"/>
                    <a:lumOff val="40000"/>
                  </a:schemeClr>
                </a:solidFill>
                <a:latin typeface="Garamond" panose="02020404030301010803" pitchFamily="18" charset="0"/>
              </a:rPr>
              <a:t>&gt;</a:t>
            </a:r>
          </a:p>
          <a:p>
            <a:pPr algn="l">
              <a:lnSpc>
                <a:spcPct val="100000"/>
              </a:lnSpc>
              <a:spcBef>
                <a:spcPts val="0"/>
              </a:spcBef>
            </a:pPr>
            <a:endParaRPr lang="en-US" sz="1200" b="1" dirty="0">
              <a:solidFill>
                <a:schemeClr val="accent1">
                  <a:lumMod val="60000"/>
                  <a:lumOff val="40000"/>
                </a:schemeClr>
              </a:solidFill>
              <a:latin typeface="Garamond" panose="02020404030301010803" pitchFamily="18" charset="0"/>
            </a:endParaRP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&lt;input type=submit value="Load Data"&gt;</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	 &lt;input type=button value="Update Data"&gt;</a:t>
            </a:r>
          </a:p>
          <a:p>
            <a:pPr algn="l">
              <a:lnSpc>
                <a:spcPct val="100000"/>
              </a:lnSpc>
              <a:spcBef>
                <a:spcPts val="0"/>
              </a:spcBef>
            </a:pPr>
            <a:r>
              <a:rPr lang="en-US" sz="1200" b="1" dirty="0">
                <a:solidFill>
                  <a:schemeClr val="accent1">
                    <a:lumMod val="60000"/>
                    <a:lumOff val="40000"/>
                  </a:schemeClr>
                </a:solidFill>
                <a:latin typeface="Garamond" panose="02020404030301010803" pitchFamily="18" charset="0"/>
              </a:rPr>
              <a:t>&lt;/form&gt;</a:t>
            </a:r>
          </a:p>
          <a:p>
            <a:pPr algn="l">
              <a:lnSpc>
                <a:spcPct val="100000"/>
              </a:lnSpc>
              <a:spcBef>
                <a:spcPts val="0"/>
              </a:spcBef>
            </a:pPr>
            <a:r>
              <a:rPr lang="en-US" sz="1200" b="1" dirty="0">
                <a:solidFill>
                  <a:srgbClr val="C00000"/>
                </a:solidFill>
                <a:latin typeface="Garamond" panose="02020404030301010803" pitchFamily="18" charset="0"/>
              </a:rPr>
              <a:t>&lt;/body&gt;	</a:t>
            </a:r>
          </a:p>
          <a:p>
            <a:pPr algn="l">
              <a:lnSpc>
                <a:spcPct val="100000"/>
              </a:lnSpc>
              <a:spcBef>
                <a:spcPts val="0"/>
              </a:spcBef>
            </a:pPr>
            <a:r>
              <a:rPr lang="en-US" sz="1200" b="1" dirty="0">
                <a:solidFill>
                  <a:srgbClr val="FF0000"/>
                </a:solidFill>
                <a:latin typeface="Garamond" panose="02020404030301010803" pitchFamily="18" charset="0"/>
              </a:rPr>
              <a:t>&lt;/html&gt;</a:t>
            </a:r>
          </a:p>
        </p:txBody>
      </p:sp>
      <p:pic>
        <p:nvPicPr>
          <p:cNvPr id="3" name="Picture 2"/>
          <p:cNvPicPr>
            <a:picLocks noChangeAspect="1"/>
          </p:cNvPicPr>
          <p:nvPr/>
        </p:nvPicPr>
        <p:blipFill>
          <a:blip r:embed="rId3"/>
          <a:stretch>
            <a:fillRect/>
          </a:stretch>
        </p:blipFill>
        <p:spPr>
          <a:xfrm>
            <a:off x="6230799" y="1435895"/>
            <a:ext cx="4752976" cy="3443844"/>
          </a:xfrm>
          <a:prstGeom prst="rect">
            <a:avLst/>
          </a:prstGeom>
        </p:spPr>
      </p:pic>
      <p:sp>
        <p:nvSpPr>
          <p:cNvPr id="10" name="Slide Number Placeholder 3">
            <a:extLst>
              <a:ext uri="{FF2B5EF4-FFF2-40B4-BE49-F238E27FC236}">
                <a16:creationId xmlns:a16="http://schemas.microsoft.com/office/drawing/2014/main" id="{7AF27FD5-CDDE-48C2-8255-936CDE6B832C}"/>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41</a:t>
            </a:fld>
            <a:endParaRPr lang="en-US" altLang="en-US" sz="1400" dirty="0"/>
          </a:p>
        </p:txBody>
      </p:sp>
    </p:spTree>
    <p:extLst>
      <p:ext uri="{BB962C8B-B14F-4D97-AF65-F5344CB8AC3E}">
        <p14:creationId xmlns:p14="http://schemas.microsoft.com/office/powerpoint/2010/main" val="31710093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261257"/>
            <a:ext cx="10515600" cy="54626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Elements for the BODY section (Cont.)</a:t>
            </a:r>
          </a:p>
        </p:txBody>
      </p:sp>
      <p:sp>
        <p:nvSpPr>
          <p:cNvPr id="8" name="Content Placeholder 2"/>
          <p:cNvSpPr txBox="1">
            <a:spLocks/>
          </p:cNvSpPr>
          <p:nvPr/>
        </p:nvSpPr>
        <p:spPr>
          <a:xfrm>
            <a:off x="838200" y="807522"/>
            <a:ext cx="10515600" cy="53694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u="sng" dirty="0">
                <a:latin typeface="Garamond" panose="02020404030301010803" pitchFamily="18" charset="0"/>
              </a:rPr>
              <a:t>Character Entities</a:t>
            </a:r>
          </a:p>
          <a:p>
            <a:pPr algn="l"/>
            <a:r>
              <a:rPr lang="en-US" sz="2000" dirty="0">
                <a:latin typeface="Garamond" panose="02020404030301010803" pitchFamily="18" charset="0"/>
              </a:rPr>
              <a:t>Some characters like the </a:t>
            </a:r>
            <a:r>
              <a:rPr lang="en-US" sz="2000" dirty="0">
                <a:solidFill>
                  <a:srgbClr val="0000FF"/>
                </a:solidFill>
                <a:latin typeface="Garamond" panose="02020404030301010803" pitchFamily="18" charset="0"/>
              </a:rPr>
              <a:t> &lt; </a:t>
            </a:r>
            <a:r>
              <a:rPr lang="en-US" sz="2000" dirty="0">
                <a:latin typeface="Garamond" panose="02020404030301010803" pitchFamily="18" charset="0"/>
              </a:rPr>
              <a:t> character, have a special meaning in HTML, and therefore cannot be used in the text. The most common character entities: </a:t>
            </a:r>
          </a:p>
          <a:p>
            <a:endParaRPr lang="en-US" sz="1800" b="1" u="sng" dirty="0">
              <a:latin typeface="Garamond" panose="02020404030301010803" pitchFamily="18" charset="0"/>
            </a:endParaRPr>
          </a:p>
          <a:p>
            <a:endParaRPr lang="en-US" sz="1800" b="1" u="sng" dirty="0">
              <a:latin typeface="Garamond" panose="02020404030301010803" pitchFamily="18" charset="0"/>
            </a:endParaRPr>
          </a:p>
          <a:p>
            <a:endParaRPr lang="en-US" sz="1800" b="1" u="sng" dirty="0">
              <a:latin typeface="Garamond" panose="02020404030301010803" pitchFamily="18" charset="0"/>
            </a:endParaRPr>
          </a:p>
          <a:p>
            <a:pPr algn="l"/>
            <a:endParaRPr lang="en-US" sz="1800" dirty="0">
              <a:latin typeface="Garamond" panose="02020404030301010803" pitchFamily="18" charset="0"/>
            </a:endParaRPr>
          </a:p>
          <a:p>
            <a:pPr algn="l"/>
            <a:endParaRPr lang="en-US" sz="1800" dirty="0">
              <a:latin typeface="Garamond" panose="02020404030301010803" pitchFamily="18" charset="0"/>
            </a:endParaRPr>
          </a:p>
          <a:p>
            <a:pPr algn="l"/>
            <a:endParaRPr lang="en-US" sz="1800" dirty="0">
              <a:latin typeface="Garamond" panose="02020404030301010803" pitchFamily="18" charset="0"/>
            </a:endParaRPr>
          </a:p>
        </p:txBody>
      </p:sp>
      <p:graphicFrame>
        <p:nvGraphicFramePr>
          <p:cNvPr id="10" name="Group 58"/>
          <p:cNvGraphicFramePr>
            <a:graphicFrameLocks/>
          </p:cNvGraphicFramePr>
          <p:nvPr/>
        </p:nvGraphicFramePr>
        <p:xfrm>
          <a:off x="2139723" y="1845130"/>
          <a:ext cx="7780338" cy="2792502"/>
        </p:xfrm>
        <a:graphic>
          <a:graphicData uri="http://schemas.openxmlformats.org/drawingml/2006/table">
            <a:tbl>
              <a:tblPr/>
              <a:tblGrid>
                <a:gridCol w="1350037">
                  <a:extLst>
                    <a:ext uri="{9D8B030D-6E8A-4147-A177-3AD203B41FA5}">
                      <a16:colId xmlns:a16="http://schemas.microsoft.com/office/drawing/2014/main" val="20000"/>
                    </a:ext>
                  </a:extLst>
                </a:gridCol>
                <a:gridCol w="4349353">
                  <a:extLst>
                    <a:ext uri="{9D8B030D-6E8A-4147-A177-3AD203B41FA5}">
                      <a16:colId xmlns:a16="http://schemas.microsoft.com/office/drawing/2014/main" val="20001"/>
                    </a:ext>
                  </a:extLst>
                </a:gridCol>
                <a:gridCol w="2080948">
                  <a:extLst>
                    <a:ext uri="{9D8B030D-6E8A-4147-A177-3AD203B41FA5}">
                      <a16:colId xmlns:a16="http://schemas.microsoft.com/office/drawing/2014/main" val="20002"/>
                    </a:ext>
                  </a:extLst>
                </a:gridCol>
              </a:tblGrid>
              <a:tr h="346944">
                <a:tc>
                  <a:txBody>
                    <a:bodyPr/>
                    <a:lstStyle/>
                    <a:p>
                      <a:pPr marL="0" marR="0" lvl="0" indent="0" algn="l" defTabSz="914400" rtl="0" eaLnBrk="1" fontAlgn="base" latinLnBrk="0" hangingPunct="1">
                        <a:lnSpc>
                          <a:spcPct val="100000"/>
                        </a:lnSpc>
                        <a:spcBef>
                          <a:spcPts val="0"/>
                        </a:spcBef>
                        <a:spcAft>
                          <a:spcPct val="0"/>
                        </a:spcAft>
                        <a:buClrTx/>
                        <a:buSzPct val="110000"/>
                        <a:buFont typeface="Wingdings" pitchFamily="2" charset="2"/>
                        <a:buNone/>
                        <a:tabLst/>
                      </a:pPr>
                      <a:r>
                        <a:rPr kumimoji="0" lang="en-US" sz="2000" b="0" i="0" u="none" strike="noStrike" cap="none" normalizeH="0" baseline="0" dirty="0">
                          <a:ln>
                            <a:noFill/>
                          </a:ln>
                          <a:solidFill>
                            <a:schemeClr val="tx1"/>
                          </a:solidFill>
                          <a:effectLst/>
                          <a:latin typeface="Garamond" panose="02020404030301010803" pitchFamily="18" charset="0"/>
                        </a:rPr>
                        <a:t>Result </a:t>
                      </a:r>
                    </a:p>
                  </a:txBody>
                  <a:tcPr marL="99060" marR="9906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Pct val="110000"/>
                        <a:buFont typeface="Wingdings" pitchFamily="2" charset="2"/>
                        <a:buNone/>
                        <a:tabLst/>
                      </a:pPr>
                      <a:r>
                        <a:rPr kumimoji="0" lang="en-US" sz="2000" b="0" i="0" u="none" strike="noStrike" cap="none" normalizeH="0" baseline="0" dirty="0">
                          <a:ln>
                            <a:noFill/>
                          </a:ln>
                          <a:solidFill>
                            <a:schemeClr val="tx1"/>
                          </a:solidFill>
                          <a:effectLst/>
                          <a:latin typeface="Garamond" panose="02020404030301010803" pitchFamily="18" charset="0"/>
                        </a:rPr>
                        <a:t>Description </a:t>
                      </a:r>
                    </a:p>
                  </a:txBody>
                  <a:tcPr marL="99060" marR="9906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Pct val="110000"/>
                        <a:buFont typeface="Wingdings" pitchFamily="2" charset="2"/>
                        <a:buNone/>
                        <a:tabLst/>
                      </a:pPr>
                      <a:r>
                        <a:rPr kumimoji="0" lang="en-US" sz="2000" b="0" i="0" u="none" strike="noStrike" cap="none" normalizeH="0" baseline="0" dirty="0">
                          <a:ln>
                            <a:noFill/>
                          </a:ln>
                          <a:solidFill>
                            <a:schemeClr val="tx1"/>
                          </a:solidFill>
                          <a:effectLst/>
                          <a:latin typeface="Garamond" panose="02020404030301010803" pitchFamily="18" charset="0"/>
                        </a:rPr>
                        <a:t>Entity Name </a:t>
                      </a:r>
                    </a:p>
                  </a:txBody>
                  <a:tcPr marL="99060" marR="9906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96256">
                <a:tc>
                  <a:txBody>
                    <a:bodyPr/>
                    <a:lstStyle/>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endParaRPr kumimoji="0" lang="en-US" sz="1900" b="0" i="0" u="none" strike="noStrike" cap="none" normalizeH="0" baseline="0">
                        <a:ln>
                          <a:noFill/>
                        </a:ln>
                        <a:solidFill>
                          <a:schemeClr val="tx1"/>
                        </a:solidFill>
                        <a:effectLst/>
                        <a:latin typeface="Garamond" panose="02020404030301010803" pitchFamily="18" charset="0"/>
                      </a:endParaRPr>
                    </a:p>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1" i="0" u="none" strike="noStrike" cap="none" normalizeH="0" baseline="0">
                          <a:ln>
                            <a:noFill/>
                          </a:ln>
                          <a:solidFill>
                            <a:schemeClr val="tx1"/>
                          </a:solidFill>
                          <a:effectLst/>
                          <a:latin typeface="Garamond" panose="02020404030301010803" pitchFamily="18" charset="0"/>
                        </a:rPr>
                        <a:t>  &lt;</a:t>
                      </a:r>
                    </a:p>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1" i="0" u="none" strike="noStrike" cap="none" normalizeH="0" baseline="0">
                          <a:ln>
                            <a:noFill/>
                          </a:ln>
                          <a:solidFill>
                            <a:schemeClr val="tx1"/>
                          </a:solidFill>
                          <a:effectLst/>
                          <a:latin typeface="Garamond" panose="02020404030301010803" pitchFamily="18" charset="0"/>
                        </a:rPr>
                        <a:t>  &gt;</a:t>
                      </a:r>
                    </a:p>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1" i="0" u="none" strike="noStrike" cap="none" normalizeH="0" baseline="0">
                          <a:ln>
                            <a:noFill/>
                          </a:ln>
                          <a:solidFill>
                            <a:schemeClr val="tx1"/>
                          </a:solidFill>
                          <a:effectLst/>
                          <a:latin typeface="Garamond" panose="02020404030301010803" pitchFamily="18" charset="0"/>
                        </a:rPr>
                        <a:t>  &amp;</a:t>
                      </a:r>
                    </a:p>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1" i="0" u="none" strike="noStrike" cap="none" normalizeH="0" baseline="0">
                          <a:ln>
                            <a:noFill/>
                          </a:ln>
                          <a:solidFill>
                            <a:schemeClr val="tx1"/>
                          </a:solidFill>
                          <a:effectLst/>
                          <a:latin typeface="Garamond" panose="02020404030301010803" pitchFamily="18" charset="0"/>
                        </a:rPr>
                        <a:t>   “</a:t>
                      </a:r>
                    </a:p>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1" i="0" u="none" strike="noStrike" cap="none" normalizeH="0" baseline="0">
                          <a:ln>
                            <a:noFill/>
                          </a:ln>
                          <a:solidFill>
                            <a:schemeClr val="tx1"/>
                          </a:solidFill>
                          <a:effectLst/>
                          <a:latin typeface="Garamond" panose="02020404030301010803" pitchFamily="18" charset="0"/>
                        </a:rPr>
                        <a:t>   ‘</a:t>
                      </a:r>
                    </a:p>
                  </a:txBody>
                  <a:tcPr marL="99060" marR="9906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non-breaking space </a:t>
                      </a:r>
                    </a:p>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less than </a:t>
                      </a:r>
                    </a:p>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greater than </a:t>
                      </a:r>
                    </a:p>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ampersand </a:t>
                      </a:r>
                    </a:p>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quotation mark </a:t>
                      </a:r>
                    </a:p>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apostrophe  </a:t>
                      </a:r>
                    </a:p>
                  </a:txBody>
                  <a:tcPr marL="99060" marR="9906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&amp;</a:t>
                      </a:r>
                      <a:r>
                        <a:rPr kumimoji="0" lang="en-US" sz="1900" b="0" i="0" u="none" strike="noStrike" cap="none" normalizeH="0" baseline="0" dirty="0" err="1">
                          <a:ln>
                            <a:noFill/>
                          </a:ln>
                          <a:solidFill>
                            <a:schemeClr val="tx1"/>
                          </a:solidFill>
                          <a:effectLst/>
                          <a:latin typeface="Garamond" panose="02020404030301010803" pitchFamily="18" charset="0"/>
                        </a:rPr>
                        <a:t>nbsp</a:t>
                      </a:r>
                      <a:r>
                        <a:rPr kumimoji="0" lang="en-US" sz="1900" b="0" i="0" u="none" strike="noStrike" cap="none" normalizeH="0" baseline="0" dirty="0">
                          <a:ln>
                            <a:noFill/>
                          </a:ln>
                          <a:solidFill>
                            <a:schemeClr val="tx1"/>
                          </a:solidFill>
                          <a:effectLst/>
                          <a:latin typeface="Garamond" panose="02020404030301010803" pitchFamily="18" charset="0"/>
                        </a:rPr>
                        <a:t>; </a:t>
                      </a:r>
                    </a:p>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&amp;</a:t>
                      </a:r>
                      <a:r>
                        <a:rPr kumimoji="0" lang="en-US" sz="1900" b="0" i="0" u="none" strike="noStrike" cap="none" normalizeH="0" baseline="0" dirty="0" err="1">
                          <a:ln>
                            <a:noFill/>
                          </a:ln>
                          <a:solidFill>
                            <a:schemeClr val="tx1"/>
                          </a:solidFill>
                          <a:effectLst/>
                          <a:latin typeface="Garamond" panose="02020404030301010803" pitchFamily="18" charset="0"/>
                        </a:rPr>
                        <a:t>lt</a:t>
                      </a:r>
                      <a:r>
                        <a:rPr kumimoji="0" lang="en-US" sz="1900" b="0" i="0" u="none" strike="noStrike" cap="none" normalizeH="0" baseline="0" dirty="0">
                          <a:ln>
                            <a:noFill/>
                          </a:ln>
                          <a:solidFill>
                            <a:schemeClr val="tx1"/>
                          </a:solidFill>
                          <a:effectLst/>
                          <a:latin typeface="Garamond" panose="02020404030301010803" pitchFamily="18" charset="0"/>
                        </a:rPr>
                        <a:t>; </a:t>
                      </a:r>
                    </a:p>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&amp;</a:t>
                      </a:r>
                      <a:r>
                        <a:rPr kumimoji="0" lang="en-US" sz="1900" b="0" i="0" u="none" strike="noStrike" cap="none" normalizeH="0" baseline="0" dirty="0" err="1">
                          <a:ln>
                            <a:noFill/>
                          </a:ln>
                          <a:solidFill>
                            <a:schemeClr val="tx1"/>
                          </a:solidFill>
                          <a:effectLst/>
                          <a:latin typeface="Garamond" panose="02020404030301010803" pitchFamily="18" charset="0"/>
                        </a:rPr>
                        <a:t>gt</a:t>
                      </a:r>
                      <a:r>
                        <a:rPr kumimoji="0" lang="en-US" sz="1900" b="0" i="0" u="none" strike="noStrike" cap="none" normalizeH="0" baseline="0" dirty="0">
                          <a:ln>
                            <a:noFill/>
                          </a:ln>
                          <a:solidFill>
                            <a:schemeClr val="tx1"/>
                          </a:solidFill>
                          <a:effectLst/>
                          <a:latin typeface="Garamond" panose="02020404030301010803" pitchFamily="18" charset="0"/>
                        </a:rPr>
                        <a:t>; </a:t>
                      </a:r>
                    </a:p>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&amp;amp; </a:t>
                      </a:r>
                    </a:p>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&amp;</a:t>
                      </a:r>
                      <a:r>
                        <a:rPr kumimoji="0" lang="en-US" sz="1900" b="0" i="0" u="none" strike="noStrike" cap="none" normalizeH="0" baseline="0" dirty="0" err="1">
                          <a:ln>
                            <a:noFill/>
                          </a:ln>
                          <a:solidFill>
                            <a:schemeClr val="tx1"/>
                          </a:solidFill>
                          <a:effectLst/>
                          <a:latin typeface="Garamond" panose="02020404030301010803" pitchFamily="18" charset="0"/>
                        </a:rPr>
                        <a:t>quot</a:t>
                      </a:r>
                      <a:r>
                        <a:rPr kumimoji="0" lang="en-US" sz="1900" b="0" i="0" u="none" strike="noStrike" cap="none" normalizeH="0" baseline="0" dirty="0">
                          <a:ln>
                            <a:noFill/>
                          </a:ln>
                          <a:solidFill>
                            <a:schemeClr val="tx1"/>
                          </a:solidFill>
                          <a:effectLst/>
                          <a:latin typeface="Garamond" panose="02020404030301010803" pitchFamily="18" charset="0"/>
                        </a:rPr>
                        <a:t>; </a:t>
                      </a:r>
                    </a:p>
                    <a:p>
                      <a:pPr marL="0" marR="0" lvl="0" indent="0" algn="l" defTabSz="914400" rtl="0" eaLnBrk="1" fontAlgn="base" latinLnBrk="0" hangingPunct="1">
                        <a:lnSpc>
                          <a:spcPct val="100000"/>
                        </a:lnSpc>
                        <a:spcBef>
                          <a:spcPts val="60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&amp;</a:t>
                      </a:r>
                      <a:r>
                        <a:rPr kumimoji="0" lang="en-US" sz="1900" b="0" i="0" u="none" strike="noStrike" cap="none" normalizeH="0" baseline="0" dirty="0" err="1">
                          <a:ln>
                            <a:noFill/>
                          </a:ln>
                          <a:solidFill>
                            <a:schemeClr val="tx1"/>
                          </a:solidFill>
                          <a:effectLst/>
                          <a:latin typeface="Garamond" panose="02020404030301010803" pitchFamily="18" charset="0"/>
                        </a:rPr>
                        <a:t>apos</a:t>
                      </a:r>
                      <a:r>
                        <a:rPr kumimoji="0" lang="en-US" sz="1900" b="0" i="0" u="none" strike="noStrike" cap="none" normalizeH="0" baseline="0" dirty="0">
                          <a:ln>
                            <a:noFill/>
                          </a:ln>
                          <a:solidFill>
                            <a:schemeClr val="tx1"/>
                          </a:solidFill>
                          <a:effectLst/>
                          <a:latin typeface="Garamond" panose="02020404030301010803" pitchFamily="18" charset="0"/>
                        </a:rPr>
                        <a:t>; </a:t>
                      </a:r>
                    </a:p>
                  </a:txBody>
                  <a:tcPr marL="99060" marR="9906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1" name="Group 55"/>
          <p:cNvGraphicFramePr>
            <a:graphicFrameLocks/>
          </p:cNvGraphicFramePr>
          <p:nvPr/>
        </p:nvGraphicFramePr>
        <p:xfrm>
          <a:off x="2139723" y="4893129"/>
          <a:ext cx="7759700" cy="1787934"/>
        </p:xfrm>
        <a:graphic>
          <a:graphicData uri="http://schemas.openxmlformats.org/drawingml/2006/table">
            <a:tbl>
              <a:tblPr/>
              <a:tblGrid>
                <a:gridCol w="1200415">
                  <a:extLst>
                    <a:ext uri="{9D8B030D-6E8A-4147-A177-3AD203B41FA5}">
                      <a16:colId xmlns:a16="http://schemas.microsoft.com/office/drawing/2014/main" val="20000"/>
                    </a:ext>
                  </a:extLst>
                </a:gridCol>
                <a:gridCol w="4435343">
                  <a:extLst>
                    <a:ext uri="{9D8B030D-6E8A-4147-A177-3AD203B41FA5}">
                      <a16:colId xmlns:a16="http://schemas.microsoft.com/office/drawing/2014/main" val="20001"/>
                    </a:ext>
                  </a:extLst>
                </a:gridCol>
                <a:gridCol w="2123942">
                  <a:extLst>
                    <a:ext uri="{9D8B030D-6E8A-4147-A177-3AD203B41FA5}">
                      <a16:colId xmlns:a16="http://schemas.microsoft.com/office/drawing/2014/main" val="20002"/>
                    </a:ext>
                  </a:extLst>
                </a:gridCol>
              </a:tblGrid>
              <a:tr h="1584325">
                <a:tc>
                  <a:txBody>
                    <a:bodyPr/>
                    <a:lstStyle/>
                    <a:p>
                      <a:pPr marL="0" marR="0" lvl="0" indent="0" algn="l" defTabSz="914400" rtl="0" eaLnBrk="1" fontAlgn="base" latinLnBrk="0" hangingPunct="1">
                        <a:lnSpc>
                          <a:spcPct val="150000"/>
                        </a:lnSpc>
                        <a:spcBef>
                          <a:spcPts val="0"/>
                        </a:spcBef>
                        <a:spcAft>
                          <a:spcPct val="0"/>
                        </a:spcAft>
                        <a:buClrTx/>
                        <a:buSzPct val="110000"/>
                        <a:buFont typeface="Wingdings" pitchFamily="2" charset="2"/>
                        <a:buNone/>
                        <a:tabLst/>
                      </a:pPr>
                      <a:r>
                        <a:rPr kumimoji="0" lang="en-US" sz="1900" b="1" i="0" u="none" strike="noStrike" cap="none" normalizeH="0" baseline="0" dirty="0">
                          <a:ln>
                            <a:noFill/>
                          </a:ln>
                          <a:solidFill>
                            <a:schemeClr val="tx1"/>
                          </a:solidFill>
                          <a:effectLst/>
                          <a:latin typeface="Garamond" panose="02020404030301010803" pitchFamily="18" charset="0"/>
                        </a:rPr>
                        <a:t>© </a:t>
                      </a:r>
                    </a:p>
                    <a:p>
                      <a:pPr marL="0" marR="0" lvl="0" indent="0" algn="l" defTabSz="914400" rtl="0" eaLnBrk="1" fontAlgn="base" latinLnBrk="0" hangingPunct="1">
                        <a:lnSpc>
                          <a:spcPct val="150000"/>
                        </a:lnSpc>
                        <a:spcBef>
                          <a:spcPts val="0"/>
                        </a:spcBef>
                        <a:spcAft>
                          <a:spcPct val="0"/>
                        </a:spcAft>
                        <a:buClrTx/>
                        <a:buSzPct val="110000"/>
                        <a:buFont typeface="Wingdings" pitchFamily="2" charset="2"/>
                        <a:buNone/>
                        <a:tabLst/>
                      </a:pPr>
                      <a:r>
                        <a:rPr kumimoji="0" lang="en-US" sz="1900" b="1" i="0" u="none" strike="noStrike" cap="none" normalizeH="0" baseline="0" dirty="0">
                          <a:ln>
                            <a:noFill/>
                          </a:ln>
                          <a:solidFill>
                            <a:schemeClr val="tx1"/>
                          </a:solidFill>
                          <a:effectLst/>
                          <a:latin typeface="Garamond" panose="02020404030301010803" pitchFamily="18" charset="0"/>
                        </a:rPr>
                        <a:t>® </a:t>
                      </a:r>
                    </a:p>
                    <a:p>
                      <a:pPr marL="0" marR="0" lvl="0" indent="0" algn="l" defTabSz="914400" rtl="0" eaLnBrk="1" fontAlgn="base" latinLnBrk="0" hangingPunct="1">
                        <a:lnSpc>
                          <a:spcPct val="150000"/>
                        </a:lnSpc>
                        <a:spcBef>
                          <a:spcPts val="0"/>
                        </a:spcBef>
                        <a:spcAft>
                          <a:spcPct val="0"/>
                        </a:spcAft>
                        <a:buClrTx/>
                        <a:buSzPct val="110000"/>
                        <a:buFont typeface="Wingdings" pitchFamily="2" charset="2"/>
                        <a:buNone/>
                        <a:tabLst/>
                      </a:pPr>
                      <a:r>
                        <a:rPr kumimoji="0" lang="en-US" sz="1900" b="1" i="0" u="none" strike="noStrike" cap="none" normalizeH="0" baseline="0" dirty="0">
                          <a:ln>
                            <a:noFill/>
                          </a:ln>
                          <a:solidFill>
                            <a:schemeClr val="tx1"/>
                          </a:solidFill>
                          <a:effectLst/>
                          <a:latin typeface="Garamond" panose="02020404030301010803" pitchFamily="18" charset="0"/>
                        </a:rPr>
                        <a:t>£ </a:t>
                      </a:r>
                    </a:p>
                    <a:p>
                      <a:pPr marL="0" marR="0" lvl="0" indent="0" algn="l" defTabSz="914400" rtl="0" eaLnBrk="1" fontAlgn="base" latinLnBrk="0" hangingPunct="1">
                        <a:lnSpc>
                          <a:spcPct val="150000"/>
                        </a:lnSpc>
                        <a:spcBef>
                          <a:spcPts val="0"/>
                        </a:spcBef>
                        <a:spcAft>
                          <a:spcPct val="0"/>
                        </a:spcAft>
                        <a:buClrTx/>
                        <a:buSzPct val="110000"/>
                        <a:buFont typeface="Wingdings" pitchFamily="2" charset="2"/>
                        <a:buNone/>
                        <a:tabLst/>
                      </a:pPr>
                      <a:r>
                        <a:rPr kumimoji="0" lang="en-US" sz="1900" b="1" i="0" u="none" strike="noStrike" cap="none" normalizeH="0" baseline="0" dirty="0">
                          <a:ln>
                            <a:noFill/>
                          </a:ln>
                          <a:solidFill>
                            <a:schemeClr val="tx1"/>
                          </a:solidFill>
                          <a:effectLst/>
                          <a:latin typeface="Garamond" panose="02020404030301010803" pitchFamily="18" charset="0"/>
                        </a:rPr>
                        <a:t>¥ </a:t>
                      </a:r>
                    </a:p>
                  </a:txBody>
                  <a:tcPr marL="99060" marR="9906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ts val="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copyright </a:t>
                      </a:r>
                    </a:p>
                    <a:p>
                      <a:pPr marL="0" marR="0" lvl="0" indent="0" algn="l" defTabSz="914400" rtl="0" eaLnBrk="1" fontAlgn="base" latinLnBrk="0" hangingPunct="1">
                        <a:lnSpc>
                          <a:spcPct val="150000"/>
                        </a:lnSpc>
                        <a:spcBef>
                          <a:spcPts val="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registered trademark </a:t>
                      </a:r>
                    </a:p>
                    <a:p>
                      <a:pPr marL="0" marR="0" lvl="0" indent="0" algn="l" defTabSz="914400" rtl="0" eaLnBrk="1" fontAlgn="base" latinLnBrk="0" hangingPunct="1">
                        <a:lnSpc>
                          <a:spcPct val="150000"/>
                        </a:lnSpc>
                        <a:spcBef>
                          <a:spcPts val="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pound </a:t>
                      </a:r>
                    </a:p>
                    <a:p>
                      <a:pPr marL="0" marR="0" lvl="0" indent="0" algn="l" defTabSz="914400" rtl="0" eaLnBrk="1" fontAlgn="base" latinLnBrk="0" hangingPunct="1">
                        <a:lnSpc>
                          <a:spcPct val="150000"/>
                        </a:lnSpc>
                        <a:spcBef>
                          <a:spcPts val="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yen </a:t>
                      </a:r>
                    </a:p>
                  </a:txBody>
                  <a:tcPr marL="99060" marR="9906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ts val="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&amp;copy; </a:t>
                      </a:r>
                    </a:p>
                    <a:p>
                      <a:pPr marL="0" marR="0" lvl="0" indent="0" algn="l" defTabSz="914400" rtl="0" eaLnBrk="1" fontAlgn="base" latinLnBrk="0" hangingPunct="1">
                        <a:lnSpc>
                          <a:spcPct val="150000"/>
                        </a:lnSpc>
                        <a:spcBef>
                          <a:spcPts val="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&amp;</a:t>
                      </a:r>
                      <a:r>
                        <a:rPr kumimoji="0" lang="en-US" sz="1900" b="0" i="0" u="none" strike="noStrike" cap="none" normalizeH="0" baseline="0" dirty="0" err="1">
                          <a:ln>
                            <a:noFill/>
                          </a:ln>
                          <a:solidFill>
                            <a:schemeClr val="tx1"/>
                          </a:solidFill>
                          <a:effectLst/>
                          <a:latin typeface="Garamond" panose="02020404030301010803" pitchFamily="18" charset="0"/>
                        </a:rPr>
                        <a:t>reg</a:t>
                      </a:r>
                      <a:r>
                        <a:rPr kumimoji="0" lang="en-US" sz="1900" b="0" i="0" u="none" strike="noStrike" cap="none" normalizeH="0" baseline="0" dirty="0">
                          <a:ln>
                            <a:noFill/>
                          </a:ln>
                          <a:solidFill>
                            <a:schemeClr val="tx1"/>
                          </a:solidFill>
                          <a:effectLst/>
                          <a:latin typeface="Garamond" panose="02020404030301010803" pitchFamily="18" charset="0"/>
                        </a:rPr>
                        <a:t>; </a:t>
                      </a:r>
                    </a:p>
                    <a:p>
                      <a:pPr marL="0" marR="0" lvl="0" indent="0" algn="l" defTabSz="914400" rtl="0" eaLnBrk="1" fontAlgn="base" latinLnBrk="0" hangingPunct="1">
                        <a:lnSpc>
                          <a:spcPct val="150000"/>
                        </a:lnSpc>
                        <a:spcBef>
                          <a:spcPts val="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&amp;pound; </a:t>
                      </a:r>
                    </a:p>
                    <a:p>
                      <a:pPr marL="0" marR="0" lvl="0" indent="0" algn="l" defTabSz="914400" rtl="0" eaLnBrk="1" fontAlgn="base" latinLnBrk="0" hangingPunct="1">
                        <a:lnSpc>
                          <a:spcPct val="150000"/>
                        </a:lnSpc>
                        <a:spcBef>
                          <a:spcPts val="0"/>
                        </a:spcBef>
                        <a:spcAft>
                          <a:spcPct val="0"/>
                        </a:spcAft>
                        <a:buClrTx/>
                        <a:buSzPct val="110000"/>
                        <a:buFont typeface="Wingdings" pitchFamily="2" charset="2"/>
                        <a:buNone/>
                        <a:tabLst/>
                      </a:pPr>
                      <a:r>
                        <a:rPr kumimoji="0" lang="en-US" sz="1900" b="0" i="0" u="none" strike="noStrike" cap="none" normalizeH="0" baseline="0" dirty="0">
                          <a:ln>
                            <a:noFill/>
                          </a:ln>
                          <a:solidFill>
                            <a:schemeClr val="tx1"/>
                          </a:solidFill>
                          <a:effectLst/>
                          <a:latin typeface="Garamond" panose="02020404030301010803" pitchFamily="18" charset="0"/>
                        </a:rPr>
                        <a:t>&amp;yen; </a:t>
                      </a:r>
                    </a:p>
                  </a:txBody>
                  <a:tcPr marL="99060" marR="9906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 name="Rectangle 36"/>
          <p:cNvSpPr>
            <a:spLocks noChangeArrowheads="1"/>
          </p:cNvSpPr>
          <p:nvPr/>
        </p:nvSpPr>
        <p:spPr bwMode="auto">
          <a:xfrm>
            <a:off x="2057173" y="4588330"/>
            <a:ext cx="8585200"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900" b="1">
                <a:solidFill>
                  <a:schemeClr val="tx1"/>
                </a:solidFill>
                <a:latin typeface="Arial" panose="020B0604020202020204" pitchFamily="34" charset="0"/>
              </a:defRPr>
            </a:lvl1pPr>
            <a:lvl2pPr marL="742950" indent="-285750">
              <a:defRPr sz="900" b="1">
                <a:solidFill>
                  <a:schemeClr val="tx1"/>
                </a:solidFill>
                <a:latin typeface="Arial" panose="020B0604020202020204" pitchFamily="34" charset="0"/>
              </a:defRPr>
            </a:lvl2pPr>
            <a:lvl3pPr marL="1143000" indent="-228600">
              <a:defRPr sz="900" b="1">
                <a:solidFill>
                  <a:schemeClr val="tx1"/>
                </a:solidFill>
                <a:latin typeface="Arial" panose="020B0604020202020204" pitchFamily="34" charset="0"/>
              </a:defRPr>
            </a:lvl3pPr>
            <a:lvl4pPr marL="1600200" indent="-228600">
              <a:defRPr sz="900" b="1">
                <a:solidFill>
                  <a:schemeClr val="tx1"/>
                </a:solidFill>
                <a:latin typeface="Arial" panose="020B0604020202020204" pitchFamily="34" charset="0"/>
              </a:defRPr>
            </a:lvl4pPr>
            <a:lvl5pPr marL="2057400" indent="-228600">
              <a:defRPr sz="9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900" b="1">
                <a:solidFill>
                  <a:schemeClr val="tx1"/>
                </a:solidFill>
                <a:latin typeface="Arial" panose="020B0604020202020204" pitchFamily="34" charset="0"/>
              </a:defRPr>
            </a:lvl9pPr>
          </a:lstStyle>
          <a:p>
            <a:r>
              <a:rPr lang="en-US" sz="1700" dirty="0">
                <a:latin typeface="Garamond" panose="02020404030301010803" pitchFamily="18" charset="0"/>
              </a:rPr>
              <a:t>Some Other Commonly Used Character Entities</a:t>
            </a:r>
          </a:p>
        </p:txBody>
      </p:sp>
      <p:sp>
        <p:nvSpPr>
          <p:cNvPr id="7" name="Slide Number Placeholder 3">
            <a:extLst>
              <a:ext uri="{FF2B5EF4-FFF2-40B4-BE49-F238E27FC236}">
                <a16:creationId xmlns:a16="http://schemas.microsoft.com/office/drawing/2014/main" id="{98CB1F53-EF42-4096-8F2A-F18E5606DB56}"/>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42</a:t>
            </a:fld>
            <a:endParaRPr lang="en-US" altLang="en-US" sz="1400" dirty="0"/>
          </a:p>
        </p:txBody>
      </p:sp>
    </p:spTree>
    <p:extLst>
      <p:ext uri="{BB962C8B-B14F-4D97-AF65-F5344CB8AC3E}">
        <p14:creationId xmlns:p14="http://schemas.microsoft.com/office/powerpoint/2010/main" val="3175259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0170" y="1190172"/>
            <a:ext cx="4474029" cy="4474029"/>
          </a:xfrm>
          <a:prstGeom prst="rect">
            <a:avLst/>
          </a:prstGeom>
        </p:spPr>
      </p:pic>
      <p:sp>
        <p:nvSpPr>
          <p:cNvPr id="4" name="Slide Number Placeholder 3">
            <a:extLst>
              <a:ext uri="{FF2B5EF4-FFF2-40B4-BE49-F238E27FC236}">
                <a16:creationId xmlns:a16="http://schemas.microsoft.com/office/drawing/2014/main" id="{A683187E-1150-4C10-AD3E-217BA298A3BB}"/>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43</a:t>
            </a:fld>
            <a:endParaRPr lang="en-US" altLang="en-US" sz="1400" dirty="0"/>
          </a:p>
        </p:txBody>
      </p:sp>
    </p:spTree>
    <p:extLst>
      <p:ext uri="{BB962C8B-B14F-4D97-AF65-F5344CB8AC3E}">
        <p14:creationId xmlns:p14="http://schemas.microsoft.com/office/powerpoint/2010/main" val="20331185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38200" y="420914"/>
            <a:ext cx="10515600" cy="563698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cs typeface="Arabic Typesetting" panose="03020402040406030203" pitchFamily="66" charset="-78"/>
              </a:rPr>
              <a:t>Overview</a:t>
            </a:r>
          </a:p>
          <a:p>
            <a:endParaRPr lang="en-US" sz="1050" b="1" u="sng" dirty="0">
              <a:latin typeface="Garamond" panose="02020404030301010803" pitchFamily="18" charset="0"/>
              <a:cs typeface="Arabic Typesetting" panose="03020402040406030203" pitchFamily="66" charset="-78"/>
            </a:endParaRPr>
          </a:p>
          <a:p>
            <a:pPr algn="l"/>
            <a:endParaRPr lang="en-US" sz="200" dirty="0">
              <a:latin typeface="Garamond" panose="02020404030301010803" pitchFamily="18" charset="0"/>
              <a:cs typeface="Arabic Typesetting" panose="03020402040406030203" pitchFamily="66" charset="-78"/>
            </a:endParaRP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Advance version of HTML.</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In 2008, the first HTML5 public draft was released </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HTML5 W3C Final Recommendation </a:t>
            </a:r>
            <a:r>
              <a:rPr lang="en-US" sz="2000" dirty="0"/>
              <a:t>was released 28. October 2014.</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New elements, attributes, and behaviors were introduced.</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It helps to create more powerful website and interactive web applications.</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HTML5 comes with XML syntax.</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HTML5 is to compete with Flash and Silverlight.</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Empowering Mobile devices.</a:t>
            </a:r>
          </a:p>
          <a:p>
            <a:pPr marL="514350" indent="-514350" algn="l">
              <a:buFont typeface="+mj-lt"/>
              <a:buAutoNum type="arabicPeriod"/>
            </a:pPr>
            <a:endParaRPr lang="en-US" sz="2000" dirty="0">
              <a:latin typeface="Garamond" panose="02020404030301010803" pitchFamily="18" charset="0"/>
              <a:cs typeface="Arabic Typesetting" panose="03020402040406030203" pitchFamily="66" charset="-78"/>
            </a:endParaRPr>
          </a:p>
          <a:p>
            <a:pPr marL="514350" indent="-514350" algn="l">
              <a:buFont typeface="+mj-lt"/>
              <a:buAutoNum type="arabicPeriod"/>
            </a:pPr>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4" name="Slide Number Placeholder 3">
            <a:extLst>
              <a:ext uri="{FF2B5EF4-FFF2-40B4-BE49-F238E27FC236}">
                <a16:creationId xmlns:a16="http://schemas.microsoft.com/office/drawing/2014/main" id="{B260179E-5BE0-41FC-BE36-BADB3D86C2CA}"/>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44</a:t>
            </a:fld>
            <a:endParaRPr lang="en-US" altLang="en-US" sz="1400" dirty="0"/>
          </a:p>
        </p:txBody>
      </p:sp>
    </p:spTree>
    <p:extLst>
      <p:ext uri="{BB962C8B-B14F-4D97-AF65-F5344CB8AC3E}">
        <p14:creationId xmlns:p14="http://schemas.microsoft.com/office/powerpoint/2010/main" val="21163970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838200" y="420914"/>
            <a:ext cx="10515600" cy="563698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cs typeface="Arabic Typesetting" panose="03020402040406030203" pitchFamily="66" charset="-78"/>
              </a:rPr>
              <a:t>Technical Advantages Over Previous Version.</a:t>
            </a:r>
          </a:p>
          <a:p>
            <a:endParaRPr lang="en-US" sz="1050" b="1" u="sng" dirty="0">
              <a:latin typeface="Garamond" panose="02020404030301010803" pitchFamily="18" charset="0"/>
              <a:cs typeface="Arabic Typesetting" panose="03020402040406030203" pitchFamily="66" charset="-78"/>
            </a:endParaRPr>
          </a:p>
          <a:p>
            <a:pPr algn="l"/>
            <a:endParaRPr lang="en-US" sz="200" dirty="0">
              <a:latin typeface="Garamond" panose="02020404030301010803" pitchFamily="18" charset="0"/>
              <a:cs typeface="Arabic Typesetting" panose="03020402040406030203" pitchFamily="66" charset="-78"/>
            </a:endParaRP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Audio and Videos are integral part of HTML5 specifications e.g. &lt;audio&gt; and&lt;video&gt; tags.</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Vector graphics is integral part of HTML5 e.g. SVG and canvas.</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JS </a:t>
            </a:r>
            <a:r>
              <a:rPr lang="en-US" sz="2000" dirty="0" err="1">
                <a:latin typeface="Garamond" panose="02020404030301010803" pitchFamily="18" charset="0"/>
                <a:cs typeface="Arabic Typesetting" panose="03020402040406030203" pitchFamily="66" charset="-78"/>
              </a:rPr>
              <a:t>GeoLocation</a:t>
            </a:r>
            <a:r>
              <a:rPr lang="en-US" sz="2000" dirty="0">
                <a:latin typeface="Garamond" panose="02020404030301010803" pitchFamily="18" charset="0"/>
                <a:cs typeface="Arabic Typesetting" panose="03020402040406030203" pitchFamily="66" charset="-78"/>
              </a:rPr>
              <a:t> API in HTML5 helps identify location of user browsing any website </a:t>
            </a:r>
            <a:br>
              <a:rPr lang="en-US" sz="2000" dirty="0">
                <a:latin typeface="Garamond" panose="02020404030301010803" pitchFamily="18" charset="0"/>
                <a:cs typeface="Arabic Typesetting" panose="03020402040406030203" pitchFamily="66" charset="-78"/>
              </a:rPr>
            </a:br>
            <a:r>
              <a:rPr lang="en-US" sz="2000" dirty="0">
                <a:latin typeface="Garamond" panose="02020404030301010803" pitchFamily="18" charset="0"/>
                <a:cs typeface="Arabic Typesetting" panose="03020402040406030203" pitchFamily="66" charset="-78"/>
              </a:rPr>
              <a:t>(provided user allows it).</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Full duplex communication channels can be established with Server using Web Sockets. </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Allows JavaScript to run in background. This is possible due to JS Web worker API in HTML5.</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Application Cache, Web SQL database and Web storage is available as client side storage. </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Retain Backward Compatibility with previous versions of HTML5.</a:t>
            </a:r>
          </a:p>
          <a:p>
            <a:pPr marL="514350" indent="-514350" algn="l">
              <a:buFont typeface="+mj-lt"/>
              <a:buAutoNum type="arabicPeriod"/>
            </a:pPr>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3" name="Slide Number Placeholder 3">
            <a:extLst>
              <a:ext uri="{FF2B5EF4-FFF2-40B4-BE49-F238E27FC236}">
                <a16:creationId xmlns:a16="http://schemas.microsoft.com/office/drawing/2014/main" id="{CD961312-FB9B-4B3C-BDFD-97FEF39ED9F3}"/>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45</a:t>
            </a:fld>
            <a:endParaRPr lang="en-US" altLang="en-US" sz="1400" dirty="0"/>
          </a:p>
        </p:txBody>
      </p:sp>
    </p:spTree>
    <p:extLst>
      <p:ext uri="{BB962C8B-B14F-4D97-AF65-F5344CB8AC3E}">
        <p14:creationId xmlns:p14="http://schemas.microsoft.com/office/powerpoint/2010/main" val="25090398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60828" y="420914"/>
            <a:ext cx="11527971" cy="60669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cs typeface="Arabic Typesetting" panose="03020402040406030203" pitchFamily="66" charset="-78"/>
              </a:rPr>
              <a:t>HTML5 Technology Functions</a:t>
            </a:r>
          </a:p>
          <a:p>
            <a:endParaRPr lang="en-US" sz="1050" b="1" u="sng" dirty="0">
              <a:latin typeface="Garamond" panose="02020404030301010803" pitchFamily="18" charset="0"/>
              <a:cs typeface="Arabic Typesetting" panose="03020402040406030203" pitchFamily="66" charset="-78"/>
            </a:endParaRPr>
          </a:p>
          <a:p>
            <a:pPr algn="just">
              <a:lnSpc>
                <a:spcPct val="150000"/>
              </a:lnSpc>
            </a:pPr>
            <a:r>
              <a:rPr lang="en-US" sz="2000" b="1" u="sng" dirty="0">
                <a:latin typeface="Garamond" panose="02020404030301010803" pitchFamily="18" charset="0"/>
                <a:cs typeface="Arabic Typesetting" panose="03020402040406030203" pitchFamily="66" charset="-78"/>
              </a:rPr>
              <a:t>Semantics</a:t>
            </a:r>
            <a:r>
              <a:rPr lang="en-US" sz="2000" dirty="0">
                <a:latin typeface="Garamond" panose="02020404030301010803" pitchFamily="18" charset="0"/>
                <a:cs typeface="Arabic Typesetting" panose="03020402040406030203" pitchFamily="66" charset="-78"/>
              </a:rPr>
              <a:t>: allowing you to describe more precisely what your content is.</a:t>
            </a:r>
          </a:p>
          <a:p>
            <a:pPr algn="just">
              <a:lnSpc>
                <a:spcPct val="150000"/>
              </a:lnSpc>
            </a:pPr>
            <a:r>
              <a:rPr lang="en-US" sz="2000" b="1" u="sng" dirty="0">
                <a:latin typeface="Garamond" panose="02020404030301010803" pitchFamily="18" charset="0"/>
                <a:cs typeface="Arabic Typesetting" panose="03020402040406030203" pitchFamily="66" charset="-78"/>
              </a:rPr>
              <a:t>Connectivity</a:t>
            </a:r>
            <a:r>
              <a:rPr lang="en-US" sz="2000" dirty="0">
                <a:latin typeface="Garamond" panose="02020404030301010803" pitchFamily="18" charset="0"/>
                <a:cs typeface="Arabic Typesetting" panose="03020402040406030203" pitchFamily="66" charset="-78"/>
              </a:rPr>
              <a:t>: allowing you to communicate with the server in new and innovative ways.</a:t>
            </a:r>
          </a:p>
          <a:p>
            <a:pPr algn="just">
              <a:lnSpc>
                <a:spcPct val="150000"/>
              </a:lnSpc>
            </a:pPr>
            <a:r>
              <a:rPr lang="en-US" sz="2000" b="1" u="sng" dirty="0">
                <a:latin typeface="Garamond" panose="02020404030301010803" pitchFamily="18" charset="0"/>
                <a:cs typeface="Arabic Typesetting" panose="03020402040406030203" pitchFamily="66" charset="-78"/>
              </a:rPr>
              <a:t>Offline &amp; Storage</a:t>
            </a:r>
            <a:r>
              <a:rPr lang="en-US" sz="2000" dirty="0">
                <a:latin typeface="Garamond" panose="02020404030301010803" pitchFamily="18" charset="0"/>
                <a:cs typeface="Arabic Typesetting" panose="03020402040406030203" pitchFamily="66" charset="-78"/>
              </a:rPr>
              <a:t>: allowing webpages to store data on the client-side locally and operate offline more efficiently.</a:t>
            </a:r>
          </a:p>
          <a:p>
            <a:pPr algn="just">
              <a:lnSpc>
                <a:spcPct val="150000"/>
              </a:lnSpc>
            </a:pPr>
            <a:r>
              <a:rPr lang="en-US" sz="2000" b="1" u="sng" dirty="0">
                <a:latin typeface="Garamond" panose="02020404030301010803" pitchFamily="18" charset="0"/>
                <a:cs typeface="Arabic Typesetting" panose="03020402040406030203" pitchFamily="66" charset="-78"/>
              </a:rPr>
              <a:t>Multimedia</a:t>
            </a:r>
            <a:r>
              <a:rPr lang="en-US" sz="2000" dirty="0">
                <a:latin typeface="Garamond" panose="02020404030301010803" pitchFamily="18" charset="0"/>
                <a:cs typeface="Arabic Typesetting" panose="03020402040406030203" pitchFamily="66" charset="-78"/>
              </a:rPr>
              <a:t>: making video and audio first-class citizens in the Open Web.</a:t>
            </a:r>
          </a:p>
          <a:p>
            <a:pPr algn="just">
              <a:lnSpc>
                <a:spcPct val="150000"/>
              </a:lnSpc>
            </a:pPr>
            <a:r>
              <a:rPr lang="en-US" sz="2000" b="1" u="sng" dirty="0">
                <a:latin typeface="Garamond" panose="02020404030301010803" pitchFamily="18" charset="0"/>
                <a:cs typeface="Arabic Typesetting" panose="03020402040406030203" pitchFamily="66" charset="-78"/>
              </a:rPr>
              <a:t>2D/3D Graphics &amp; Effects</a:t>
            </a:r>
            <a:r>
              <a:rPr lang="en-US" sz="2000" dirty="0">
                <a:latin typeface="Garamond" panose="02020404030301010803" pitchFamily="18" charset="0"/>
                <a:cs typeface="Arabic Typesetting" panose="03020402040406030203" pitchFamily="66" charset="-78"/>
              </a:rPr>
              <a:t>: allowing a much more diverse range of presentation options.</a:t>
            </a:r>
          </a:p>
          <a:p>
            <a:pPr algn="just">
              <a:lnSpc>
                <a:spcPct val="150000"/>
              </a:lnSpc>
            </a:pPr>
            <a:r>
              <a:rPr lang="en-US" sz="2000" b="1" u="sng" dirty="0">
                <a:latin typeface="Garamond" panose="02020404030301010803" pitchFamily="18" charset="0"/>
                <a:cs typeface="Arabic Typesetting" panose="03020402040406030203" pitchFamily="66" charset="-78"/>
              </a:rPr>
              <a:t>Performance &amp; Integration</a:t>
            </a:r>
            <a:r>
              <a:rPr lang="en-US" sz="2000" dirty="0">
                <a:latin typeface="Garamond" panose="02020404030301010803" pitchFamily="18" charset="0"/>
                <a:cs typeface="Arabic Typesetting" panose="03020402040406030203" pitchFamily="66" charset="-78"/>
              </a:rPr>
              <a:t>: providing greater speed optimization and better usage of computer hardware.</a:t>
            </a:r>
          </a:p>
          <a:p>
            <a:pPr algn="just">
              <a:lnSpc>
                <a:spcPct val="150000"/>
              </a:lnSpc>
            </a:pPr>
            <a:r>
              <a:rPr lang="en-US" sz="2000" b="1" u="sng" dirty="0">
                <a:latin typeface="Garamond" panose="02020404030301010803" pitchFamily="18" charset="0"/>
                <a:cs typeface="Arabic Typesetting" panose="03020402040406030203" pitchFamily="66" charset="-78"/>
              </a:rPr>
              <a:t>Device Access</a:t>
            </a:r>
            <a:r>
              <a:rPr lang="en-US" sz="2000" dirty="0">
                <a:latin typeface="Garamond" panose="02020404030301010803" pitchFamily="18" charset="0"/>
                <a:cs typeface="Arabic Typesetting" panose="03020402040406030203" pitchFamily="66" charset="-78"/>
              </a:rPr>
              <a:t>: allowing for the usage of various input and output devices.</a:t>
            </a:r>
          </a:p>
          <a:p>
            <a:pPr algn="just">
              <a:lnSpc>
                <a:spcPct val="150000"/>
              </a:lnSpc>
            </a:pPr>
            <a:r>
              <a:rPr lang="en-US" sz="2000" b="1" u="sng" dirty="0">
                <a:latin typeface="Garamond" panose="02020404030301010803" pitchFamily="18" charset="0"/>
                <a:cs typeface="Arabic Typesetting" panose="03020402040406030203" pitchFamily="66" charset="-78"/>
              </a:rPr>
              <a:t>Styling</a:t>
            </a:r>
            <a:r>
              <a:rPr lang="en-US" sz="2000" dirty="0">
                <a:latin typeface="Garamond" panose="02020404030301010803" pitchFamily="18" charset="0"/>
                <a:cs typeface="Arabic Typesetting" panose="03020402040406030203" pitchFamily="66" charset="-78"/>
              </a:rPr>
              <a:t>: letting authors write more sophisticated themes.</a:t>
            </a: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3" name="Slide Number Placeholder 3">
            <a:extLst>
              <a:ext uri="{FF2B5EF4-FFF2-40B4-BE49-F238E27FC236}">
                <a16:creationId xmlns:a16="http://schemas.microsoft.com/office/drawing/2014/main" id="{7C520081-9FF0-4F03-95D4-F6D81AA0C88E}"/>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46</a:t>
            </a:fld>
            <a:endParaRPr lang="en-US" altLang="en-US" sz="1400" dirty="0"/>
          </a:p>
        </p:txBody>
      </p:sp>
    </p:spTree>
    <p:extLst>
      <p:ext uri="{BB962C8B-B14F-4D97-AF65-F5344CB8AC3E}">
        <p14:creationId xmlns:p14="http://schemas.microsoft.com/office/powerpoint/2010/main" val="31140542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60828" y="247650"/>
            <a:ext cx="11527971" cy="62402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cs typeface="Arabic Typesetting" panose="03020402040406030203" pitchFamily="66" charset="-78"/>
              </a:rPr>
              <a:t>HTML5 New Tags and Elements</a:t>
            </a:r>
          </a:p>
          <a:p>
            <a:r>
              <a:rPr lang="en-US" sz="1400" b="1" u="sng" dirty="0">
                <a:latin typeface="Garamond" panose="02020404030301010803" pitchFamily="18" charset="0"/>
                <a:cs typeface="Arabic Typesetting" panose="03020402040406030203" pitchFamily="66" charset="-78"/>
              </a:rPr>
              <a:t>HTML5 </a:t>
            </a:r>
            <a:r>
              <a:rPr lang="en-US" sz="1400" b="1" u="sng" dirty="0" err="1">
                <a:latin typeface="Garamond" panose="02020404030301010803" pitchFamily="18" charset="0"/>
                <a:cs typeface="Arabic Typesetting" panose="03020402040406030203" pitchFamily="66" charset="-78"/>
              </a:rPr>
              <a:t>Indroduces</a:t>
            </a:r>
            <a:r>
              <a:rPr lang="en-US" sz="1400" b="1" u="sng" dirty="0">
                <a:latin typeface="Garamond" panose="02020404030301010803" pitchFamily="18" charset="0"/>
                <a:cs typeface="Arabic Typesetting" panose="03020402040406030203" pitchFamily="66" charset="-78"/>
              </a:rPr>
              <a:t> 28 New Elements, Some of them are mentioned here.</a:t>
            </a:r>
            <a:endParaRPr lang="en-US" sz="1050" b="1" u="sng"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3" name="Rectangle 2"/>
          <p:cNvSpPr txBox="1">
            <a:spLocks noChangeArrowheads="1"/>
          </p:cNvSpPr>
          <p:nvPr/>
        </p:nvSpPr>
        <p:spPr>
          <a:xfrm>
            <a:off x="422727" y="1336561"/>
            <a:ext cx="1967411" cy="4063321"/>
          </a:xfrm>
          <a:prstGeom prst="rect">
            <a:avLst/>
          </a:prstGeom>
        </p:spPr>
        <p:txBody>
          <a:bodyPr vert="horz" lIns="0" tIns="0" rIns="0" bIns="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95000"/>
              </a:lnSpc>
              <a:spcBef>
                <a:spcPct val="0"/>
              </a:spcBef>
              <a:buFontTx/>
              <a:buNone/>
              <a:defRPr/>
            </a:pPr>
            <a:r>
              <a:rPr lang="en-US" b="1" u="sng" dirty="0">
                <a:solidFill>
                  <a:srgbClr val="000000"/>
                </a:solidFill>
                <a:latin typeface="Garamond" panose="02020404030301010803" pitchFamily="18" charset="0"/>
              </a:rPr>
              <a:t>Navigation:</a:t>
            </a:r>
            <a:endParaRPr lang="en-US" b="1" u="sng" dirty="0">
              <a:latin typeface="Garamond" panose="02020404030301010803" pitchFamily="18" charset="0"/>
            </a:endParaRPr>
          </a:p>
          <a:p>
            <a:pPr algn="l">
              <a:lnSpc>
                <a:spcPct val="95000"/>
              </a:lnSpc>
              <a:spcBef>
                <a:spcPct val="0"/>
              </a:spcBef>
              <a:buFontTx/>
              <a:buNone/>
              <a:defRPr/>
            </a:pPr>
            <a:r>
              <a:rPr lang="en-US" sz="2000" b="1" dirty="0">
                <a:solidFill>
                  <a:srgbClr val="FF0000"/>
                </a:solidFill>
                <a:latin typeface="Garamond" panose="02020404030301010803" pitchFamily="18" charset="0"/>
                <a:cs typeface="Courier New"/>
              </a:rPr>
              <a:t>&lt;article&gt;</a:t>
            </a:r>
          </a:p>
          <a:p>
            <a:pPr algn="l">
              <a:lnSpc>
                <a:spcPct val="95000"/>
              </a:lnSpc>
              <a:spcBef>
                <a:spcPct val="0"/>
              </a:spcBef>
              <a:buFontTx/>
              <a:buNone/>
              <a:defRPr/>
            </a:pPr>
            <a:r>
              <a:rPr lang="en-US" sz="2000" b="1" dirty="0">
                <a:latin typeface="Garamond" panose="02020404030301010803" pitchFamily="18" charset="0"/>
                <a:cs typeface="Courier New"/>
              </a:rPr>
              <a:t>&lt;aside&gt;</a:t>
            </a:r>
          </a:p>
          <a:p>
            <a:pPr algn="l">
              <a:lnSpc>
                <a:spcPct val="95000"/>
              </a:lnSpc>
              <a:spcBef>
                <a:spcPct val="0"/>
              </a:spcBef>
              <a:buFontTx/>
              <a:buNone/>
              <a:defRPr/>
            </a:pPr>
            <a:r>
              <a:rPr lang="en-US" sz="2000" b="1" dirty="0">
                <a:latin typeface="Garamond" panose="02020404030301010803" pitchFamily="18" charset="0"/>
                <a:cs typeface="Courier New"/>
              </a:rPr>
              <a:t>&lt;header&gt;</a:t>
            </a:r>
          </a:p>
          <a:p>
            <a:pPr algn="l">
              <a:lnSpc>
                <a:spcPct val="95000"/>
              </a:lnSpc>
              <a:spcBef>
                <a:spcPct val="0"/>
              </a:spcBef>
              <a:buFontTx/>
              <a:buNone/>
              <a:defRPr/>
            </a:pPr>
            <a:r>
              <a:rPr lang="en-US" sz="2000" b="1" dirty="0">
                <a:solidFill>
                  <a:srgbClr val="000000"/>
                </a:solidFill>
                <a:latin typeface="Garamond" panose="02020404030301010803" pitchFamily="18" charset="0"/>
                <a:cs typeface="Courier New"/>
              </a:rPr>
              <a:t>&lt;</a:t>
            </a:r>
            <a:r>
              <a:rPr lang="en-US" sz="2000" b="1" dirty="0" err="1">
                <a:solidFill>
                  <a:srgbClr val="000000"/>
                </a:solidFill>
                <a:latin typeface="Garamond" panose="02020404030301010803" pitchFamily="18" charset="0"/>
                <a:cs typeface="Courier New"/>
              </a:rPr>
              <a:t>hgroup</a:t>
            </a:r>
            <a:r>
              <a:rPr lang="en-US" sz="2000" b="1" dirty="0">
                <a:solidFill>
                  <a:srgbClr val="000000"/>
                </a:solidFill>
                <a:latin typeface="Garamond" panose="02020404030301010803" pitchFamily="18" charset="0"/>
                <a:cs typeface="Courier New"/>
              </a:rPr>
              <a:t>&gt;</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a:solidFill>
                  <a:srgbClr val="FF0000"/>
                </a:solidFill>
                <a:latin typeface="Garamond" panose="02020404030301010803" pitchFamily="18" charset="0"/>
                <a:cs typeface="Courier New"/>
              </a:rPr>
              <a:t>&lt;footer&gt;</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a:solidFill>
                  <a:srgbClr val="FF0000"/>
                </a:solidFill>
                <a:latin typeface="Garamond" panose="02020404030301010803" pitchFamily="18" charset="0"/>
                <a:cs typeface="Courier New"/>
              </a:rPr>
              <a:t>&lt;figure&gt;</a:t>
            </a:r>
          </a:p>
          <a:p>
            <a:pPr algn="l">
              <a:lnSpc>
                <a:spcPct val="95000"/>
              </a:lnSpc>
              <a:spcBef>
                <a:spcPct val="0"/>
              </a:spcBef>
              <a:buFontTx/>
              <a:buNone/>
              <a:defRPr/>
            </a:pPr>
            <a:r>
              <a:rPr lang="en-US" sz="2000" b="1" dirty="0">
                <a:solidFill>
                  <a:srgbClr val="FF0000"/>
                </a:solidFill>
                <a:latin typeface="Garamond" panose="02020404030301010803" pitchFamily="18" charset="0"/>
                <a:cs typeface="Courier New"/>
              </a:rPr>
              <a:t>&lt;</a:t>
            </a:r>
            <a:r>
              <a:rPr lang="en-US" sz="2000" b="1" dirty="0" err="1">
                <a:solidFill>
                  <a:srgbClr val="FF0000"/>
                </a:solidFill>
                <a:latin typeface="Garamond" panose="02020404030301010803" pitchFamily="18" charset="0"/>
                <a:cs typeface="Courier New"/>
              </a:rPr>
              <a:t>figcaption</a:t>
            </a:r>
            <a:r>
              <a:rPr lang="en-US" sz="2000" b="1" dirty="0">
                <a:solidFill>
                  <a:srgbClr val="FF0000"/>
                </a:solidFill>
                <a:latin typeface="Garamond" panose="02020404030301010803" pitchFamily="18" charset="0"/>
                <a:cs typeface="Courier New"/>
              </a:rPr>
              <a:t>&gt;</a:t>
            </a:r>
          </a:p>
          <a:p>
            <a:pPr algn="l">
              <a:lnSpc>
                <a:spcPct val="95000"/>
              </a:lnSpc>
              <a:spcBef>
                <a:spcPct val="0"/>
              </a:spcBef>
              <a:buFontTx/>
              <a:buNone/>
              <a:defRPr/>
            </a:pPr>
            <a:r>
              <a:rPr lang="en-US" sz="2000" b="1" dirty="0">
                <a:latin typeface="Garamond" panose="02020404030301010803" pitchFamily="18" charset="0"/>
                <a:cs typeface="Courier New"/>
              </a:rPr>
              <a:t>&lt;</a:t>
            </a:r>
            <a:r>
              <a:rPr lang="en-US" sz="2000" b="1" dirty="0" err="1">
                <a:latin typeface="Garamond" panose="02020404030301010803" pitchFamily="18" charset="0"/>
                <a:cs typeface="Courier New"/>
              </a:rPr>
              <a:t>nav</a:t>
            </a:r>
            <a:r>
              <a:rPr lang="en-US" sz="2000" b="1" dirty="0">
                <a:latin typeface="Garamond" panose="02020404030301010803" pitchFamily="18" charset="0"/>
                <a:cs typeface="Courier New"/>
              </a:rPr>
              <a:t>&gt;</a:t>
            </a:r>
          </a:p>
          <a:p>
            <a:pPr algn="l">
              <a:lnSpc>
                <a:spcPct val="95000"/>
              </a:lnSpc>
              <a:spcBef>
                <a:spcPct val="0"/>
              </a:spcBef>
              <a:buFontTx/>
              <a:buNone/>
              <a:defRPr/>
            </a:pPr>
            <a:r>
              <a:rPr lang="en-US" sz="2000" b="1" dirty="0">
                <a:solidFill>
                  <a:srgbClr val="FF0000"/>
                </a:solidFill>
                <a:latin typeface="Garamond" panose="02020404030301010803" pitchFamily="18" charset="0"/>
                <a:cs typeface="Courier New"/>
              </a:rPr>
              <a:t>&lt;section&gt;</a:t>
            </a:r>
          </a:p>
        </p:txBody>
      </p:sp>
      <p:sp>
        <p:nvSpPr>
          <p:cNvPr id="4" name="Rectangle 3"/>
          <p:cNvSpPr txBox="1">
            <a:spLocks noChangeArrowheads="1"/>
          </p:cNvSpPr>
          <p:nvPr/>
        </p:nvSpPr>
        <p:spPr>
          <a:xfrm>
            <a:off x="2586123" y="1357538"/>
            <a:ext cx="4072260" cy="2916692"/>
          </a:xfrm>
          <a:prstGeom prst="rect">
            <a:avLst/>
          </a:prstGeom>
        </p:spPr>
        <p:txBody>
          <a:bodyPr lIns="0" tIns="0" rIns="0" b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spcBef>
                <a:spcPct val="0"/>
              </a:spcBef>
              <a:buFontTx/>
              <a:buNone/>
              <a:defRPr/>
            </a:pPr>
            <a:r>
              <a:rPr lang="en-US" sz="2400" b="1" u="sng" dirty="0">
                <a:solidFill>
                  <a:srgbClr val="000000"/>
                </a:solidFill>
                <a:latin typeface="Garamond" panose="02020404030301010803" pitchFamily="18" charset="0"/>
              </a:rPr>
              <a:t>Multimedia/Interactivity:</a:t>
            </a:r>
            <a:endParaRPr lang="en-US" sz="2400" b="1" u="sng" dirty="0">
              <a:latin typeface="Garamond" panose="02020404030301010803" pitchFamily="18" charset="0"/>
            </a:endParaRPr>
          </a:p>
          <a:p>
            <a:pPr marL="0" indent="0">
              <a:lnSpc>
                <a:spcPct val="95000"/>
              </a:lnSpc>
              <a:spcBef>
                <a:spcPct val="0"/>
              </a:spcBef>
              <a:buFontTx/>
              <a:buNone/>
              <a:defRPr/>
            </a:pPr>
            <a:r>
              <a:rPr lang="en-US" sz="2000" b="1" dirty="0">
                <a:solidFill>
                  <a:srgbClr val="FF0000"/>
                </a:solidFill>
                <a:latin typeface="Garamond" panose="02020404030301010803" pitchFamily="18" charset="0"/>
                <a:cs typeface="Courier New"/>
              </a:rPr>
              <a:t>&lt;audio&gt;</a:t>
            </a:r>
            <a:endParaRPr lang="en-US" sz="20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FF0000"/>
                </a:solidFill>
                <a:latin typeface="Garamond" panose="02020404030301010803" pitchFamily="18" charset="0"/>
                <a:cs typeface="Courier New"/>
              </a:rPr>
              <a:t>&lt;canvas&gt;</a:t>
            </a:r>
            <a:endParaRPr lang="en-US" sz="20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&lt;embed&gt;</a:t>
            </a:r>
            <a:endParaRPr lang="en-US" sz="20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&lt;source&gt;</a:t>
            </a:r>
            <a:endParaRPr lang="en-US" sz="20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&lt;track&gt;</a:t>
            </a:r>
            <a:endParaRPr lang="en-US" sz="20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FF0000"/>
                </a:solidFill>
                <a:latin typeface="Garamond" panose="02020404030301010803" pitchFamily="18" charset="0"/>
                <a:cs typeface="Courier New"/>
              </a:rPr>
              <a:t>&lt;video&gt;</a:t>
            </a:r>
            <a:endParaRPr lang="en-US" sz="2000" b="1" dirty="0">
              <a:latin typeface="Garamond" panose="02020404030301010803" pitchFamily="18" charset="0"/>
              <a:cs typeface="Courier New"/>
            </a:endParaRPr>
          </a:p>
          <a:p>
            <a:pPr marL="0" indent="0">
              <a:lnSpc>
                <a:spcPct val="95000"/>
              </a:lnSpc>
              <a:spcBef>
                <a:spcPct val="0"/>
              </a:spcBef>
              <a:buFontTx/>
              <a:buNone/>
              <a:defRPr/>
            </a:pPr>
            <a:endParaRPr lang="en-US" sz="2400" b="1" dirty="0">
              <a:solidFill>
                <a:srgbClr val="FF0000"/>
              </a:solidFill>
              <a:latin typeface="Garamond" panose="02020404030301010803" pitchFamily="18" charset="0"/>
            </a:endParaRPr>
          </a:p>
        </p:txBody>
      </p:sp>
      <p:sp>
        <p:nvSpPr>
          <p:cNvPr id="5" name="Rectangle 2"/>
          <p:cNvSpPr txBox="1">
            <a:spLocks noChangeArrowheads="1"/>
          </p:cNvSpPr>
          <p:nvPr/>
        </p:nvSpPr>
        <p:spPr>
          <a:xfrm>
            <a:off x="6556784" y="1426252"/>
            <a:ext cx="3083739" cy="5170830"/>
          </a:xfrm>
          <a:prstGeom prst="rect">
            <a:avLst/>
          </a:prstGeom>
        </p:spPr>
        <p:txBody>
          <a:bodyPr vert="horz" lIns="0" tIns="0" rIns="0" bIns="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95000"/>
              </a:lnSpc>
              <a:spcBef>
                <a:spcPct val="0"/>
              </a:spcBef>
              <a:buFontTx/>
              <a:buNone/>
              <a:defRPr/>
            </a:pPr>
            <a:r>
              <a:rPr lang="en-US" b="1" u="sng" dirty="0">
                <a:solidFill>
                  <a:srgbClr val="000000"/>
                </a:solidFill>
                <a:latin typeface="Garamond" panose="02020404030301010803" pitchFamily="18" charset="0"/>
              </a:rPr>
              <a:t>New &lt;input&gt; types:</a:t>
            </a:r>
            <a:endParaRPr lang="en-US" b="1" u="sng" dirty="0">
              <a:latin typeface="Garamond" panose="02020404030301010803" pitchFamily="18" charset="0"/>
            </a:endParaRPr>
          </a:p>
          <a:p>
            <a:pPr algn="l">
              <a:lnSpc>
                <a:spcPct val="95000"/>
              </a:lnSpc>
              <a:spcBef>
                <a:spcPct val="0"/>
              </a:spcBef>
              <a:buFontTx/>
              <a:buNone/>
              <a:defRPr/>
            </a:pPr>
            <a:r>
              <a:rPr lang="en-US" sz="2000" b="1" dirty="0">
                <a:solidFill>
                  <a:srgbClr val="000000"/>
                </a:solidFill>
                <a:latin typeface="Garamond" panose="02020404030301010803" pitchFamily="18" charset="0"/>
                <a:cs typeface="Courier New"/>
              </a:rPr>
              <a:t>color</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a:solidFill>
                  <a:srgbClr val="000000"/>
                </a:solidFill>
                <a:latin typeface="Garamond" panose="02020404030301010803" pitchFamily="18" charset="0"/>
                <a:cs typeface="Courier New"/>
              </a:rPr>
              <a:t>date</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err="1">
                <a:solidFill>
                  <a:srgbClr val="000000"/>
                </a:solidFill>
                <a:latin typeface="Garamond" panose="02020404030301010803" pitchFamily="18" charset="0"/>
                <a:cs typeface="Courier New"/>
              </a:rPr>
              <a:t>datetime</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err="1">
                <a:solidFill>
                  <a:srgbClr val="000000"/>
                </a:solidFill>
                <a:latin typeface="Garamond" panose="02020404030301010803" pitchFamily="18" charset="0"/>
                <a:cs typeface="Courier New"/>
              </a:rPr>
              <a:t>datetime</a:t>
            </a:r>
            <a:r>
              <a:rPr lang="en-US" sz="2000" b="1" dirty="0">
                <a:solidFill>
                  <a:srgbClr val="000000"/>
                </a:solidFill>
                <a:latin typeface="Garamond" panose="02020404030301010803" pitchFamily="18" charset="0"/>
                <a:cs typeface="Courier New"/>
              </a:rPr>
              <a:t>-local</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a:solidFill>
                  <a:srgbClr val="000000"/>
                </a:solidFill>
                <a:latin typeface="Garamond" panose="02020404030301010803" pitchFamily="18" charset="0"/>
                <a:cs typeface="Courier New"/>
              </a:rPr>
              <a:t>email</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a:solidFill>
                  <a:srgbClr val="000000"/>
                </a:solidFill>
                <a:latin typeface="Garamond" panose="02020404030301010803" pitchFamily="18" charset="0"/>
                <a:cs typeface="Courier New"/>
              </a:rPr>
              <a:t>month</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a:solidFill>
                  <a:srgbClr val="000000"/>
                </a:solidFill>
                <a:latin typeface="Garamond" panose="02020404030301010803" pitchFamily="18" charset="0"/>
                <a:cs typeface="Courier New"/>
              </a:rPr>
              <a:t>number</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a:solidFill>
                  <a:srgbClr val="000000"/>
                </a:solidFill>
                <a:latin typeface="Garamond" panose="02020404030301010803" pitchFamily="18" charset="0"/>
                <a:cs typeface="Courier New"/>
              </a:rPr>
              <a:t>range</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a:solidFill>
                  <a:srgbClr val="000000"/>
                </a:solidFill>
                <a:latin typeface="Garamond" panose="02020404030301010803" pitchFamily="18" charset="0"/>
                <a:cs typeface="Courier New"/>
              </a:rPr>
              <a:t>search</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err="1">
                <a:solidFill>
                  <a:srgbClr val="000000"/>
                </a:solidFill>
                <a:latin typeface="Garamond" panose="02020404030301010803" pitchFamily="18" charset="0"/>
                <a:cs typeface="Courier New"/>
              </a:rPr>
              <a:t>tel</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a:solidFill>
                  <a:srgbClr val="000000"/>
                </a:solidFill>
                <a:latin typeface="Garamond" panose="02020404030301010803" pitchFamily="18" charset="0"/>
                <a:cs typeface="Courier New"/>
              </a:rPr>
              <a:t>time</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err="1">
                <a:solidFill>
                  <a:srgbClr val="000000"/>
                </a:solidFill>
                <a:latin typeface="Garamond" panose="02020404030301010803" pitchFamily="18" charset="0"/>
                <a:cs typeface="Courier New"/>
              </a:rPr>
              <a:t>url</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a:solidFill>
                  <a:srgbClr val="000000"/>
                </a:solidFill>
                <a:latin typeface="Garamond" panose="02020404030301010803" pitchFamily="18" charset="0"/>
                <a:cs typeface="Courier New"/>
              </a:rPr>
              <a:t>week</a:t>
            </a:r>
            <a:endParaRPr lang="en-US" sz="2000" b="1" dirty="0">
              <a:latin typeface="Garamond" panose="02020404030301010803" pitchFamily="18" charset="0"/>
              <a:cs typeface="Courier New"/>
            </a:endParaRPr>
          </a:p>
          <a:p>
            <a:pPr algn="l">
              <a:lnSpc>
                <a:spcPct val="95000"/>
              </a:lnSpc>
              <a:spcBef>
                <a:spcPct val="0"/>
              </a:spcBef>
              <a:buFontTx/>
              <a:buNone/>
              <a:defRPr/>
            </a:pPr>
            <a:endParaRPr lang="en-US" b="1" dirty="0">
              <a:solidFill>
                <a:srgbClr val="000000"/>
              </a:solidFill>
              <a:latin typeface="Garamond" panose="02020404030301010803" pitchFamily="18" charset="0"/>
            </a:endParaRPr>
          </a:p>
        </p:txBody>
      </p:sp>
      <p:sp>
        <p:nvSpPr>
          <p:cNvPr id="6" name="Rectangle 3"/>
          <p:cNvSpPr txBox="1">
            <a:spLocks noChangeArrowheads="1"/>
          </p:cNvSpPr>
          <p:nvPr/>
        </p:nvSpPr>
        <p:spPr>
          <a:xfrm>
            <a:off x="9778092" y="1405727"/>
            <a:ext cx="2356758" cy="5717949"/>
          </a:xfrm>
          <a:prstGeom prst="rect">
            <a:avLst/>
          </a:prstGeom>
        </p:spPr>
        <p:txBody>
          <a:bodyPr lIns="0" tIns="0" rIns="0" b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spcBef>
                <a:spcPct val="0"/>
              </a:spcBef>
              <a:buFontTx/>
              <a:buNone/>
              <a:defRPr/>
            </a:pPr>
            <a:r>
              <a:rPr lang="en-US" sz="2400" b="1" u="sng" dirty="0">
                <a:solidFill>
                  <a:srgbClr val="000000"/>
                </a:solidFill>
                <a:latin typeface="Garamond" panose="02020404030301010803" pitchFamily="18" charset="0"/>
              </a:rPr>
              <a:t>Miscellaneous:</a:t>
            </a:r>
            <a:endParaRPr lang="en-US" b="1" u="sng" dirty="0">
              <a:latin typeface="Garamond" panose="02020404030301010803" pitchFamily="18" charset="0"/>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a:t>
            </a:r>
            <a:r>
              <a:rPr lang="en-US" sz="2000" b="1" dirty="0" err="1">
                <a:solidFill>
                  <a:srgbClr val="000000"/>
                </a:solidFill>
                <a:latin typeface="Garamond" panose="02020404030301010803" pitchFamily="18" charset="0"/>
                <a:cs typeface="Courier New"/>
              </a:rPr>
              <a:t>bdi</a:t>
            </a:r>
            <a:r>
              <a:rPr lang="en-US" sz="2000" b="1" dirty="0">
                <a:solidFill>
                  <a:srgbClr val="000000"/>
                </a:solidFill>
                <a:latin typeface="Garamond" panose="02020404030301010803" pitchFamily="18" charset="0"/>
                <a:cs typeface="Courier New"/>
              </a:rPr>
              <a:t>&gt;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&lt;command&gt;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a:t>
            </a:r>
            <a:r>
              <a:rPr lang="en-US" sz="2000" b="1" dirty="0" err="1">
                <a:solidFill>
                  <a:srgbClr val="000000"/>
                </a:solidFill>
                <a:latin typeface="Garamond" panose="02020404030301010803" pitchFamily="18" charset="0"/>
                <a:cs typeface="Courier New"/>
              </a:rPr>
              <a:t>datalist</a:t>
            </a:r>
            <a:r>
              <a:rPr lang="en-US" sz="2000" b="1" dirty="0">
                <a:solidFill>
                  <a:srgbClr val="000000"/>
                </a:solidFill>
                <a:latin typeface="Garamond" panose="02020404030301010803" pitchFamily="18" charset="0"/>
                <a:cs typeface="Courier New"/>
              </a:rPr>
              <a:t>&gt;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&lt;details&gt;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a:t>
            </a:r>
            <a:r>
              <a:rPr lang="en-US" sz="2000" b="1" dirty="0" err="1">
                <a:solidFill>
                  <a:srgbClr val="000000"/>
                </a:solidFill>
                <a:latin typeface="Garamond" panose="02020404030301010803" pitchFamily="18" charset="0"/>
                <a:cs typeface="Courier New"/>
              </a:rPr>
              <a:t>keygen</a:t>
            </a:r>
            <a:r>
              <a:rPr lang="en-US" sz="2000" b="1" dirty="0">
                <a:solidFill>
                  <a:srgbClr val="000000"/>
                </a:solidFill>
                <a:latin typeface="Garamond" panose="02020404030301010803" pitchFamily="18" charset="0"/>
                <a:cs typeface="Courier New"/>
              </a:rPr>
              <a:t>&gt;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&lt;mark&gt;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&lt;meter&gt;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&lt;output&gt;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&lt;progress&gt;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&lt;summary&gt;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a:t>
            </a:r>
            <a:r>
              <a:rPr lang="en-US" sz="2000" b="1" dirty="0" err="1">
                <a:solidFill>
                  <a:srgbClr val="000000"/>
                </a:solidFill>
                <a:latin typeface="Garamond" panose="02020404030301010803" pitchFamily="18" charset="0"/>
                <a:cs typeface="Courier New"/>
              </a:rPr>
              <a:t>rp</a:t>
            </a:r>
            <a:r>
              <a:rPr lang="en-US" sz="2000" b="1" dirty="0">
                <a:solidFill>
                  <a:srgbClr val="000000"/>
                </a:solidFill>
                <a:latin typeface="Garamond" panose="02020404030301010803" pitchFamily="18" charset="0"/>
                <a:cs typeface="Courier New"/>
              </a:rPr>
              <a:t>&gt;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a:t>
            </a:r>
            <a:r>
              <a:rPr lang="en-US" sz="2000" b="1" dirty="0" err="1">
                <a:solidFill>
                  <a:srgbClr val="000000"/>
                </a:solidFill>
                <a:latin typeface="Garamond" panose="02020404030301010803" pitchFamily="18" charset="0"/>
                <a:cs typeface="Courier New"/>
              </a:rPr>
              <a:t>rt</a:t>
            </a:r>
            <a:r>
              <a:rPr lang="en-US" sz="2000" b="1" dirty="0">
                <a:solidFill>
                  <a:srgbClr val="000000"/>
                </a:solidFill>
                <a:latin typeface="Garamond" panose="02020404030301010803" pitchFamily="18" charset="0"/>
                <a:cs typeface="Courier New"/>
              </a:rPr>
              <a:t>&gt;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&lt;ruby&gt;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FF0000"/>
                </a:solidFill>
                <a:latin typeface="Garamond" panose="02020404030301010803" pitchFamily="18" charset="0"/>
                <a:cs typeface="Courier New"/>
              </a:rPr>
              <a:t>&lt;time&gt;</a:t>
            </a:r>
            <a:endParaRPr lang="en-US" sz="2400" b="1" dirty="0">
              <a:solidFill>
                <a:srgbClr val="FF0000"/>
              </a:solidFill>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a:t>
            </a:r>
            <a:r>
              <a:rPr lang="en-US" sz="2000" b="1" dirty="0" err="1">
                <a:solidFill>
                  <a:srgbClr val="000000"/>
                </a:solidFill>
                <a:latin typeface="Garamond" panose="02020404030301010803" pitchFamily="18" charset="0"/>
                <a:cs typeface="Courier New"/>
              </a:rPr>
              <a:t>wbr</a:t>
            </a:r>
            <a:r>
              <a:rPr lang="en-US" sz="2000" b="1" dirty="0">
                <a:solidFill>
                  <a:srgbClr val="000000"/>
                </a:solidFill>
                <a:latin typeface="Garamond" panose="02020404030301010803" pitchFamily="18" charset="0"/>
                <a:cs typeface="Courier New"/>
              </a:rPr>
              <a:t>&gt;</a:t>
            </a:r>
            <a:endParaRPr lang="en-US" sz="2400" b="1" dirty="0">
              <a:latin typeface="Garamond" panose="02020404030301010803" pitchFamily="18" charset="0"/>
              <a:cs typeface="Courier New"/>
            </a:endParaRPr>
          </a:p>
          <a:p>
            <a:pPr marL="0" indent="0">
              <a:lnSpc>
                <a:spcPct val="95000"/>
              </a:lnSpc>
              <a:spcBef>
                <a:spcPct val="0"/>
              </a:spcBef>
              <a:buFontTx/>
              <a:buNone/>
              <a:defRPr/>
            </a:pPr>
            <a:endParaRPr lang="en-US" sz="2700" b="1" dirty="0">
              <a:solidFill>
                <a:srgbClr val="FF0000"/>
              </a:solidFill>
              <a:latin typeface="Garamond" panose="02020404030301010803" pitchFamily="18" charset="0"/>
            </a:endParaRPr>
          </a:p>
        </p:txBody>
      </p:sp>
      <p:sp>
        <p:nvSpPr>
          <p:cNvPr id="7" name="Slide Number Placeholder 3">
            <a:extLst>
              <a:ext uri="{FF2B5EF4-FFF2-40B4-BE49-F238E27FC236}">
                <a16:creationId xmlns:a16="http://schemas.microsoft.com/office/drawing/2014/main" id="{8C51B413-1732-4C46-AD12-D150280E5479}"/>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47</a:t>
            </a:fld>
            <a:endParaRPr lang="en-US" altLang="en-US" sz="1400" dirty="0"/>
          </a:p>
        </p:txBody>
      </p:sp>
    </p:spTree>
    <p:extLst>
      <p:ext uri="{BB962C8B-B14F-4D97-AF65-F5344CB8AC3E}">
        <p14:creationId xmlns:p14="http://schemas.microsoft.com/office/powerpoint/2010/main" val="7716556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5784" y="247650"/>
            <a:ext cx="11527971" cy="62402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cs typeface="Arabic Typesetting" panose="03020402040406030203" pitchFamily="66" charset="-78"/>
              </a:rPr>
              <a:t>Elements removed in HTML5 </a:t>
            </a: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3" name="Rectangle 2"/>
          <p:cNvSpPr txBox="1">
            <a:spLocks noChangeArrowheads="1"/>
          </p:cNvSpPr>
          <p:nvPr/>
        </p:nvSpPr>
        <p:spPr>
          <a:xfrm>
            <a:off x="422727" y="1060789"/>
            <a:ext cx="11254923" cy="5206661"/>
          </a:xfrm>
          <a:prstGeom prst="rect">
            <a:avLst/>
          </a:prstGeom>
        </p:spPr>
        <p:txBody>
          <a:bodyPr vert="horz" lIns="0" tIns="0" rIns="0" bIns="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95000"/>
              </a:lnSpc>
              <a:spcBef>
                <a:spcPct val="0"/>
              </a:spcBef>
              <a:buFontTx/>
              <a:buNone/>
              <a:defRPr/>
            </a:pPr>
            <a:endParaRPr lang="en-US" b="1" dirty="0">
              <a:solidFill>
                <a:srgbClr val="FF0000"/>
              </a:solidFill>
              <a:latin typeface="Garamond" panose="02020404030301010803" pitchFamily="18" charset="0"/>
              <a:cs typeface="Courier New"/>
            </a:endParaRPr>
          </a:p>
        </p:txBody>
      </p:sp>
      <p:graphicFrame>
        <p:nvGraphicFramePr>
          <p:cNvPr id="9" name="Table 8"/>
          <p:cNvGraphicFramePr>
            <a:graphicFrameLocks noGrp="1"/>
          </p:cNvGraphicFramePr>
          <p:nvPr>
            <p:extLst>
              <p:ext uri="{D42A27DB-BD31-4B8C-83A1-F6EECF244321}">
                <p14:modId xmlns:p14="http://schemas.microsoft.com/office/powerpoint/2010/main" val="936470346"/>
              </p:ext>
            </p:extLst>
          </p:nvPr>
        </p:nvGraphicFramePr>
        <p:xfrm>
          <a:off x="530718" y="883810"/>
          <a:ext cx="9811656" cy="5695569"/>
        </p:xfrm>
        <a:graphic>
          <a:graphicData uri="http://schemas.openxmlformats.org/drawingml/2006/table">
            <a:tbl>
              <a:tblPr firstRow="1" firstCol="1" bandRow="1">
                <a:tableStyleId>{E8B1032C-EA38-4F05-BA0D-38AFFFC7BED3}</a:tableStyleId>
              </a:tblPr>
              <a:tblGrid>
                <a:gridCol w="4891313">
                  <a:extLst>
                    <a:ext uri="{9D8B030D-6E8A-4147-A177-3AD203B41FA5}">
                      <a16:colId xmlns:a16="http://schemas.microsoft.com/office/drawing/2014/main" val="20000"/>
                    </a:ext>
                  </a:extLst>
                </a:gridCol>
                <a:gridCol w="4920343">
                  <a:extLst>
                    <a:ext uri="{9D8B030D-6E8A-4147-A177-3AD203B41FA5}">
                      <a16:colId xmlns:a16="http://schemas.microsoft.com/office/drawing/2014/main" val="20001"/>
                    </a:ext>
                  </a:extLst>
                </a:gridCol>
              </a:tblGrid>
              <a:tr h="448506">
                <a:tc>
                  <a:txBody>
                    <a:bodyPr/>
                    <a:lstStyle/>
                    <a:p>
                      <a:pPr marL="0" marR="0" algn="ctr">
                        <a:lnSpc>
                          <a:spcPct val="107000"/>
                        </a:lnSpc>
                        <a:spcBef>
                          <a:spcPts val="0"/>
                        </a:spcBef>
                        <a:spcAft>
                          <a:spcPts val="0"/>
                        </a:spcAft>
                      </a:pPr>
                      <a:r>
                        <a:rPr lang="en-US" sz="2400" dirty="0">
                          <a:effectLst/>
                          <a:latin typeface="Garamond" panose="02020404030301010803" pitchFamily="18" charset="0"/>
                        </a:rPr>
                        <a:t>Element</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algn="ctr">
                        <a:lnSpc>
                          <a:spcPct val="107000"/>
                        </a:lnSpc>
                        <a:spcBef>
                          <a:spcPts val="0"/>
                        </a:spcBef>
                        <a:spcAft>
                          <a:spcPts val="0"/>
                        </a:spcAft>
                      </a:pPr>
                      <a:r>
                        <a:rPr lang="en-US" sz="2400" dirty="0">
                          <a:effectLst/>
                          <a:latin typeface="Garamond" panose="02020404030301010803" pitchFamily="18" charset="0"/>
                        </a:rPr>
                        <a:t>Use instead</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00"/>
                  </a:ext>
                </a:extLst>
              </a:tr>
              <a:tr h="417536">
                <a:tc>
                  <a:txBody>
                    <a:bodyPr/>
                    <a:lstStyle/>
                    <a:p>
                      <a:pPr marL="0" marR="0" algn="ctr">
                        <a:lnSpc>
                          <a:spcPct val="107000"/>
                        </a:lnSpc>
                        <a:spcBef>
                          <a:spcPts val="0"/>
                        </a:spcBef>
                        <a:spcAft>
                          <a:spcPts val="0"/>
                        </a:spcAft>
                      </a:pPr>
                      <a:r>
                        <a:rPr lang="en-US" sz="1800" b="1">
                          <a:effectLst/>
                          <a:latin typeface="Garamond" panose="02020404030301010803" pitchFamily="18" charset="0"/>
                        </a:rPr>
                        <a:t>&lt;acronym&gt;</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dirty="0">
                          <a:effectLst/>
                          <a:latin typeface="Garamond" panose="02020404030301010803" pitchFamily="18" charset="0"/>
                        </a:rPr>
                        <a:t>&lt;</a:t>
                      </a:r>
                      <a:r>
                        <a:rPr lang="en-US" sz="1800" b="1" dirty="0" err="1">
                          <a:effectLst/>
                          <a:latin typeface="Garamond" panose="02020404030301010803" pitchFamily="18" charset="0"/>
                        </a:rPr>
                        <a:t>abbr</a:t>
                      </a:r>
                      <a:r>
                        <a:rPr lang="en-US" sz="1800" b="1" dirty="0">
                          <a:effectLst/>
                          <a:latin typeface="Garamond" panose="02020404030301010803" pitchFamily="18" charset="0"/>
                        </a:rPr>
                        <a:t>&gt;</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01"/>
                  </a:ext>
                </a:extLst>
              </a:tr>
              <a:tr h="417536">
                <a:tc>
                  <a:txBody>
                    <a:bodyPr/>
                    <a:lstStyle/>
                    <a:p>
                      <a:pPr marL="0" marR="0" algn="ctr">
                        <a:lnSpc>
                          <a:spcPct val="107000"/>
                        </a:lnSpc>
                        <a:spcBef>
                          <a:spcPts val="0"/>
                        </a:spcBef>
                        <a:spcAft>
                          <a:spcPts val="0"/>
                        </a:spcAft>
                      </a:pPr>
                      <a:r>
                        <a:rPr lang="en-US" sz="1800" b="1">
                          <a:effectLst/>
                          <a:latin typeface="Garamond" panose="02020404030301010803" pitchFamily="18" charset="0"/>
                        </a:rPr>
                        <a:t>&lt;applet&gt;</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a:effectLst/>
                          <a:latin typeface="Garamond" panose="02020404030301010803" pitchFamily="18" charset="0"/>
                        </a:rPr>
                        <a:t>&lt;object&gt;</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02"/>
                  </a:ext>
                </a:extLst>
              </a:tr>
              <a:tr h="417536">
                <a:tc>
                  <a:txBody>
                    <a:bodyPr/>
                    <a:lstStyle/>
                    <a:p>
                      <a:pPr marL="0" marR="0" algn="ctr">
                        <a:lnSpc>
                          <a:spcPct val="107000"/>
                        </a:lnSpc>
                        <a:spcBef>
                          <a:spcPts val="0"/>
                        </a:spcBef>
                        <a:spcAft>
                          <a:spcPts val="0"/>
                        </a:spcAft>
                      </a:pPr>
                      <a:r>
                        <a:rPr lang="en-US" sz="1800" b="1">
                          <a:effectLst/>
                          <a:latin typeface="Garamond" panose="02020404030301010803" pitchFamily="18" charset="0"/>
                        </a:rPr>
                        <a:t>&lt;basefont&gt;</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a:effectLst/>
                          <a:latin typeface="Garamond" panose="02020404030301010803" pitchFamily="18" charset="0"/>
                        </a:rPr>
                        <a:t>CSS</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03"/>
                  </a:ext>
                </a:extLst>
              </a:tr>
              <a:tr h="417536">
                <a:tc>
                  <a:txBody>
                    <a:bodyPr/>
                    <a:lstStyle/>
                    <a:p>
                      <a:pPr marL="0" marR="0" algn="ctr">
                        <a:lnSpc>
                          <a:spcPct val="107000"/>
                        </a:lnSpc>
                        <a:spcBef>
                          <a:spcPts val="0"/>
                        </a:spcBef>
                        <a:spcAft>
                          <a:spcPts val="0"/>
                        </a:spcAft>
                      </a:pPr>
                      <a:r>
                        <a:rPr lang="en-US" sz="1800" b="1" dirty="0">
                          <a:effectLst/>
                          <a:latin typeface="Garamond" panose="02020404030301010803" pitchFamily="18" charset="0"/>
                        </a:rPr>
                        <a:t>&lt;big&gt;</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a:effectLst/>
                          <a:latin typeface="Garamond" panose="02020404030301010803" pitchFamily="18" charset="0"/>
                        </a:rPr>
                        <a:t>CSS</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04"/>
                  </a:ext>
                </a:extLst>
              </a:tr>
              <a:tr h="417536">
                <a:tc>
                  <a:txBody>
                    <a:bodyPr/>
                    <a:lstStyle/>
                    <a:p>
                      <a:pPr marL="0" marR="0" algn="ctr">
                        <a:lnSpc>
                          <a:spcPct val="107000"/>
                        </a:lnSpc>
                        <a:spcBef>
                          <a:spcPts val="0"/>
                        </a:spcBef>
                        <a:spcAft>
                          <a:spcPts val="0"/>
                        </a:spcAft>
                      </a:pPr>
                      <a:r>
                        <a:rPr lang="en-US" sz="1800" b="1">
                          <a:effectLst/>
                          <a:latin typeface="Garamond" panose="02020404030301010803" pitchFamily="18" charset="0"/>
                        </a:rPr>
                        <a:t>&lt;center&gt;</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a:effectLst/>
                          <a:latin typeface="Garamond" panose="02020404030301010803" pitchFamily="18" charset="0"/>
                        </a:rPr>
                        <a:t>CSS</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05"/>
                  </a:ext>
                </a:extLst>
              </a:tr>
              <a:tr h="417536">
                <a:tc>
                  <a:txBody>
                    <a:bodyPr/>
                    <a:lstStyle/>
                    <a:p>
                      <a:pPr marL="0" marR="0" algn="ctr">
                        <a:lnSpc>
                          <a:spcPct val="107000"/>
                        </a:lnSpc>
                        <a:spcBef>
                          <a:spcPts val="0"/>
                        </a:spcBef>
                        <a:spcAft>
                          <a:spcPts val="0"/>
                        </a:spcAft>
                      </a:pPr>
                      <a:r>
                        <a:rPr lang="en-US" sz="1800" b="1">
                          <a:effectLst/>
                          <a:latin typeface="Garamond" panose="02020404030301010803" pitchFamily="18" charset="0"/>
                        </a:rPr>
                        <a:t>&lt;dir&gt;</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dirty="0">
                          <a:effectLst/>
                          <a:latin typeface="Garamond" panose="02020404030301010803" pitchFamily="18" charset="0"/>
                        </a:rPr>
                        <a:t>&lt;</a:t>
                      </a:r>
                      <a:r>
                        <a:rPr lang="en-US" sz="1800" b="1" dirty="0" err="1">
                          <a:effectLst/>
                          <a:latin typeface="Garamond" panose="02020404030301010803" pitchFamily="18" charset="0"/>
                        </a:rPr>
                        <a:t>ul</a:t>
                      </a:r>
                      <a:r>
                        <a:rPr lang="en-US" sz="1800" b="1" dirty="0">
                          <a:effectLst/>
                          <a:latin typeface="Garamond" panose="02020404030301010803" pitchFamily="18" charset="0"/>
                        </a:rPr>
                        <a:t>&gt;</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06"/>
                  </a:ext>
                </a:extLst>
              </a:tr>
              <a:tr h="417536">
                <a:tc>
                  <a:txBody>
                    <a:bodyPr/>
                    <a:lstStyle/>
                    <a:p>
                      <a:pPr marL="0" marR="0" algn="ctr">
                        <a:lnSpc>
                          <a:spcPct val="107000"/>
                        </a:lnSpc>
                        <a:spcBef>
                          <a:spcPts val="0"/>
                        </a:spcBef>
                        <a:spcAft>
                          <a:spcPts val="0"/>
                        </a:spcAft>
                      </a:pPr>
                      <a:r>
                        <a:rPr lang="en-US" sz="1800" b="1">
                          <a:effectLst/>
                          <a:latin typeface="Garamond" panose="02020404030301010803" pitchFamily="18" charset="0"/>
                        </a:rPr>
                        <a:t>&lt;font&gt;</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a:effectLst/>
                          <a:latin typeface="Garamond" panose="02020404030301010803" pitchFamily="18" charset="0"/>
                        </a:rPr>
                        <a:t>CSS</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07"/>
                  </a:ext>
                </a:extLst>
              </a:tr>
              <a:tr h="417536">
                <a:tc>
                  <a:txBody>
                    <a:bodyPr/>
                    <a:lstStyle/>
                    <a:p>
                      <a:pPr marL="0" marR="0" algn="ctr">
                        <a:lnSpc>
                          <a:spcPct val="107000"/>
                        </a:lnSpc>
                        <a:spcBef>
                          <a:spcPts val="0"/>
                        </a:spcBef>
                        <a:spcAft>
                          <a:spcPts val="0"/>
                        </a:spcAft>
                      </a:pPr>
                      <a:r>
                        <a:rPr lang="en-US" sz="1800" b="1" dirty="0">
                          <a:effectLst/>
                          <a:latin typeface="Garamond" panose="02020404030301010803" pitchFamily="18" charset="0"/>
                        </a:rPr>
                        <a:t>&lt;frame&gt;</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dirty="0">
                          <a:effectLst/>
                          <a:latin typeface="Garamond" panose="02020404030301010803" pitchFamily="18" charset="0"/>
                        </a:rPr>
                        <a:t> </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08"/>
                  </a:ext>
                </a:extLst>
              </a:tr>
              <a:tr h="417536">
                <a:tc>
                  <a:txBody>
                    <a:bodyPr/>
                    <a:lstStyle/>
                    <a:p>
                      <a:pPr marL="0" marR="0" algn="ctr">
                        <a:lnSpc>
                          <a:spcPct val="107000"/>
                        </a:lnSpc>
                        <a:spcBef>
                          <a:spcPts val="0"/>
                        </a:spcBef>
                        <a:spcAft>
                          <a:spcPts val="0"/>
                        </a:spcAft>
                      </a:pPr>
                      <a:r>
                        <a:rPr lang="en-US" sz="1800" b="1" dirty="0">
                          <a:effectLst/>
                          <a:latin typeface="Garamond" panose="02020404030301010803" pitchFamily="18" charset="0"/>
                        </a:rPr>
                        <a:t>&lt;frameset&gt;</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dirty="0">
                          <a:effectLst/>
                          <a:latin typeface="Garamond" panose="02020404030301010803" pitchFamily="18" charset="0"/>
                        </a:rPr>
                        <a:t> </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09"/>
                  </a:ext>
                </a:extLst>
              </a:tr>
              <a:tr h="417536">
                <a:tc>
                  <a:txBody>
                    <a:bodyPr/>
                    <a:lstStyle/>
                    <a:p>
                      <a:pPr marL="0" marR="0" algn="ctr">
                        <a:lnSpc>
                          <a:spcPct val="107000"/>
                        </a:lnSpc>
                        <a:spcBef>
                          <a:spcPts val="0"/>
                        </a:spcBef>
                        <a:spcAft>
                          <a:spcPts val="0"/>
                        </a:spcAft>
                      </a:pPr>
                      <a:r>
                        <a:rPr lang="en-US" sz="1800" b="1" dirty="0">
                          <a:effectLst/>
                          <a:latin typeface="Garamond" panose="02020404030301010803" pitchFamily="18" charset="0"/>
                        </a:rPr>
                        <a:t>&lt;</a:t>
                      </a:r>
                      <a:r>
                        <a:rPr lang="en-US" sz="1800" b="1" dirty="0" err="1">
                          <a:effectLst/>
                          <a:latin typeface="Garamond" panose="02020404030301010803" pitchFamily="18" charset="0"/>
                        </a:rPr>
                        <a:t>noframes</a:t>
                      </a:r>
                      <a:r>
                        <a:rPr lang="en-US" sz="1800" b="1" dirty="0">
                          <a:effectLst/>
                          <a:latin typeface="Garamond" panose="02020404030301010803" pitchFamily="18" charset="0"/>
                        </a:rPr>
                        <a:t>&gt;</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dirty="0">
                          <a:effectLst/>
                          <a:latin typeface="Garamond" panose="02020404030301010803" pitchFamily="18" charset="0"/>
                        </a:rPr>
                        <a:t> </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10"/>
                  </a:ext>
                </a:extLst>
              </a:tr>
              <a:tr h="417536">
                <a:tc>
                  <a:txBody>
                    <a:bodyPr/>
                    <a:lstStyle/>
                    <a:p>
                      <a:pPr marL="0" marR="0" algn="ctr">
                        <a:lnSpc>
                          <a:spcPct val="107000"/>
                        </a:lnSpc>
                        <a:spcBef>
                          <a:spcPts val="0"/>
                        </a:spcBef>
                        <a:spcAft>
                          <a:spcPts val="0"/>
                        </a:spcAft>
                      </a:pPr>
                      <a:r>
                        <a:rPr lang="en-US" sz="1800" b="1" dirty="0">
                          <a:effectLst/>
                          <a:latin typeface="Garamond" panose="02020404030301010803" pitchFamily="18" charset="0"/>
                        </a:rPr>
                        <a:t>&lt;strike&gt;</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dirty="0">
                          <a:effectLst/>
                          <a:latin typeface="Garamond" panose="02020404030301010803" pitchFamily="18" charset="0"/>
                        </a:rPr>
                        <a:t>CSS</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11"/>
                  </a:ext>
                </a:extLst>
              </a:tr>
              <a:tr h="417536">
                <a:tc>
                  <a:txBody>
                    <a:bodyPr/>
                    <a:lstStyle/>
                    <a:p>
                      <a:pPr marL="0" marR="0" algn="ctr">
                        <a:lnSpc>
                          <a:spcPct val="107000"/>
                        </a:lnSpc>
                        <a:spcBef>
                          <a:spcPts val="0"/>
                        </a:spcBef>
                        <a:spcAft>
                          <a:spcPts val="0"/>
                        </a:spcAft>
                      </a:pPr>
                      <a:r>
                        <a:rPr lang="en-US" sz="1800" b="1" dirty="0">
                          <a:effectLst/>
                          <a:latin typeface="Garamond" panose="02020404030301010803" pitchFamily="18" charset="0"/>
                        </a:rPr>
                        <a:t>&lt;</a:t>
                      </a:r>
                      <a:r>
                        <a:rPr lang="en-US" sz="1800" b="1" dirty="0" err="1">
                          <a:effectLst/>
                          <a:latin typeface="Garamond" panose="02020404030301010803" pitchFamily="18" charset="0"/>
                        </a:rPr>
                        <a:t>tt</a:t>
                      </a:r>
                      <a:r>
                        <a:rPr lang="en-US" sz="1800" b="1" dirty="0">
                          <a:effectLst/>
                          <a:latin typeface="Garamond" panose="02020404030301010803" pitchFamily="18" charset="0"/>
                        </a:rPr>
                        <a:t>&gt;</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dirty="0">
                          <a:effectLst/>
                          <a:latin typeface="Garamond" panose="02020404030301010803" pitchFamily="18" charset="0"/>
                        </a:rPr>
                        <a:t>CSS</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12"/>
                  </a:ext>
                </a:extLst>
              </a:tr>
            </a:tbl>
          </a:graphicData>
        </a:graphic>
      </p:graphicFrame>
      <p:sp>
        <p:nvSpPr>
          <p:cNvPr id="5" name="Slide Number Placeholder 3">
            <a:extLst>
              <a:ext uri="{FF2B5EF4-FFF2-40B4-BE49-F238E27FC236}">
                <a16:creationId xmlns:a16="http://schemas.microsoft.com/office/drawing/2014/main" id="{4C2CF5F1-9FA7-462F-B490-5FA54F87463C}"/>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smtClean="0"/>
              <a:pPr>
                <a:spcBef>
                  <a:spcPct val="0"/>
                </a:spcBef>
                <a:buFontTx/>
                <a:buNone/>
              </a:pPr>
              <a:t>48</a:t>
            </a:fld>
            <a:endParaRPr lang="en-US" altLang="en-US" sz="1400" dirty="0"/>
          </a:p>
        </p:txBody>
      </p:sp>
    </p:spTree>
    <p:extLst>
      <p:ext uri="{BB962C8B-B14F-4D97-AF65-F5344CB8AC3E}">
        <p14:creationId xmlns:p14="http://schemas.microsoft.com/office/powerpoint/2010/main" val="5149069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60828" y="247650"/>
            <a:ext cx="11527971" cy="62402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cs typeface="Arabic Typesetting" panose="03020402040406030203" pitchFamily="66" charset="-78"/>
              </a:rPr>
              <a:t>Migration from HTML4 to HTML5</a:t>
            </a: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3" name="Rectangle 2"/>
          <p:cNvSpPr txBox="1">
            <a:spLocks noChangeArrowheads="1"/>
          </p:cNvSpPr>
          <p:nvPr/>
        </p:nvSpPr>
        <p:spPr>
          <a:xfrm>
            <a:off x="422727" y="1060789"/>
            <a:ext cx="11254923" cy="5206661"/>
          </a:xfrm>
          <a:prstGeom prst="rect">
            <a:avLst/>
          </a:prstGeom>
        </p:spPr>
        <p:txBody>
          <a:bodyPr vert="horz" lIns="0" tIns="0" rIns="0" bIns="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95000"/>
              </a:lnSpc>
              <a:spcBef>
                <a:spcPct val="0"/>
              </a:spcBef>
              <a:buFontTx/>
              <a:buNone/>
              <a:defRPr/>
            </a:pPr>
            <a:endParaRPr lang="en-US" b="1" dirty="0">
              <a:solidFill>
                <a:srgbClr val="FF0000"/>
              </a:solidFill>
              <a:latin typeface="Garamond" panose="02020404030301010803" pitchFamily="18" charset="0"/>
              <a:cs typeface="Courier New"/>
            </a:endParaRPr>
          </a:p>
        </p:txBody>
      </p:sp>
      <p:graphicFrame>
        <p:nvGraphicFramePr>
          <p:cNvPr id="9" name="Table 8"/>
          <p:cNvGraphicFramePr>
            <a:graphicFrameLocks noGrp="1"/>
          </p:cNvGraphicFramePr>
          <p:nvPr/>
        </p:nvGraphicFramePr>
        <p:xfrm>
          <a:off x="1161144" y="1595010"/>
          <a:ext cx="9811656" cy="3779520"/>
        </p:xfrm>
        <a:graphic>
          <a:graphicData uri="http://schemas.openxmlformats.org/drawingml/2006/table">
            <a:tbl>
              <a:tblPr firstRow="1" firstCol="1" bandRow="1">
                <a:tableStyleId>{5DA37D80-6434-44D0-A028-1B22A696006F}</a:tableStyleId>
              </a:tblPr>
              <a:tblGrid>
                <a:gridCol w="4891313">
                  <a:extLst>
                    <a:ext uri="{9D8B030D-6E8A-4147-A177-3AD203B41FA5}">
                      <a16:colId xmlns:a16="http://schemas.microsoft.com/office/drawing/2014/main" val="20000"/>
                    </a:ext>
                  </a:extLst>
                </a:gridCol>
                <a:gridCol w="4920343">
                  <a:extLst>
                    <a:ext uri="{9D8B030D-6E8A-4147-A177-3AD203B41FA5}">
                      <a16:colId xmlns:a16="http://schemas.microsoft.com/office/drawing/2014/main" val="20001"/>
                    </a:ext>
                  </a:extLst>
                </a:gridCol>
              </a:tblGrid>
              <a:tr h="448506">
                <a:tc>
                  <a:txBody>
                    <a:bodyPr/>
                    <a:lstStyle/>
                    <a:p>
                      <a:pPr algn="ctr"/>
                      <a:r>
                        <a:rPr lang="en-US" sz="2800" dirty="0">
                          <a:effectLst/>
                          <a:latin typeface="Garamond" panose="02020404030301010803" pitchFamily="18" charset="0"/>
                        </a:rPr>
                        <a:t>HTML4</a:t>
                      </a:r>
                      <a:endParaRPr lang="en-US" sz="2800" dirty="0">
                        <a:solidFill>
                          <a:srgbClr val="000000"/>
                        </a:solidFill>
                        <a:effectLst/>
                        <a:latin typeface="Garamond" panose="02020404030301010803" pitchFamily="18" charset="0"/>
                      </a:endParaRPr>
                    </a:p>
                  </a:txBody>
                  <a:tcPr marL="47625" marR="47625" marT="47625" marB="47625" anchor="ctr"/>
                </a:tc>
                <a:tc>
                  <a:txBody>
                    <a:bodyPr/>
                    <a:lstStyle/>
                    <a:p>
                      <a:pPr algn="ctr"/>
                      <a:r>
                        <a:rPr lang="en-US" sz="2800" dirty="0">
                          <a:effectLst/>
                          <a:latin typeface="Garamond" panose="02020404030301010803" pitchFamily="18" charset="0"/>
                        </a:rPr>
                        <a:t>HTML5</a:t>
                      </a:r>
                      <a:endParaRPr lang="en-US" sz="2800" dirty="0">
                        <a:solidFill>
                          <a:srgbClr val="000000"/>
                        </a:solidFill>
                        <a:effectLst/>
                        <a:latin typeface="Garamond" panose="02020404030301010803" pitchFamily="18" charset="0"/>
                      </a:endParaRPr>
                    </a:p>
                  </a:txBody>
                  <a:tcPr marL="47625" marR="47625" marT="47625" marB="47625" anchor="ctr"/>
                </a:tc>
                <a:extLst>
                  <a:ext uri="{0D108BD9-81ED-4DB2-BD59-A6C34878D82A}">
                    <a16:rowId xmlns:a16="http://schemas.microsoft.com/office/drawing/2014/main" val="10000"/>
                  </a:ext>
                </a:extLst>
              </a:tr>
              <a:tr h="417536">
                <a:tc>
                  <a:txBody>
                    <a:bodyPr/>
                    <a:lstStyle/>
                    <a:p>
                      <a:pPr algn="ctr"/>
                      <a:r>
                        <a:rPr lang="en-US" sz="2400">
                          <a:effectLst/>
                          <a:latin typeface="Garamond" panose="02020404030301010803" pitchFamily="18" charset="0"/>
                        </a:rPr>
                        <a:t>&lt;div id="header"&gt;</a:t>
                      </a:r>
                      <a:endParaRPr lang="en-US" sz="2400">
                        <a:solidFill>
                          <a:srgbClr val="000000"/>
                        </a:solidFill>
                        <a:effectLst/>
                        <a:latin typeface="Garamond" panose="02020404030301010803" pitchFamily="18" charset="0"/>
                      </a:endParaRPr>
                    </a:p>
                  </a:txBody>
                  <a:tcPr marL="142875" marR="142875" marT="142875" marB="142875" anchor="ctr"/>
                </a:tc>
                <a:tc>
                  <a:txBody>
                    <a:bodyPr/>
                    <a:lstStyle/>
                    <a:p>
                      <a:pPr algn="ctr"/>
                      <a:r>
                        <a:rPr lang="en-US" sz="2400">
                          <a:effectLst/>
                          <a:latin typeface="Garamond" panose="02020404030301010803" pitchFamily="18" charset="0"/>
                        </a:rPr>
                        <a:t>&lt;header&gt;</a:t>
                      </a:r>
                      <a:endParaRPr lang="en-US" sz="2400">
                        <a:solidFill>
                          <a:srgbClr val="000000"/>
                        </a:solidFill>
                        <a:effectLst/>
                        <a:latin typeface="Garamond" panose="02020404030301010803" pitchFamily="18" charset="0"/>
                      </a:endParaRPr>
                    </a:p>
                  </a:txBody>
                  <a:tcPr marL="142875" marR="142875" marT="142875" marB="142875" anchor="ctr"/>
                </a:tc>
                <a:extLst>
                  <a:ext uri="{0D108BD9-81ED-4DB2-BD59-A6C34878D82A}">
                    <a16:rowId xmlns:a16="http://schemas.microsoft.com/office/drawing/2014/main" val="10001"/>
                  </a:ext>
                </a:extLst>
              </a:tr>
              <a:tr h="417536">
                <a:tc>
                  <a:txBody>
                    <a:bodyPr/>
                    <a:lstStyle/>
                    <a:p>
                      <a:pPr algn="ctr"/>
                      <a:r>
                        <a:rPr lang="en-US" sz="2400">
                          <a:effectLst/>
                          <a:latin typeface="Garamond" panose="02020404030301010803" pitchFamily="18" charset="0"/>
                        </a:rPr>
                        <a:t>&lt;div id="menu"&gt;</a:t>
                      </a:r>
                      <a:endParaRPr lang="en-US" sz="2400">
                        <a:solidFill>
                          <a:srgbClr val="000000"/>
                        </a:solidFill>
                        <a:effectLst/>
                        <a:latin typeface="Garamond" panose="02020404030301010803" pitchFamily="18" charset="0"/>
                      </a:endParaRPr>
                    </a:p>
                  </a:txBody>
                  <a:tcPr marL="142875" marR="142875" marT="142875" marB="142875" anchor="ctr"/>
                </a:tc>
                <a:tc>
                  <a:txBody>
                    <a:bodyPr/>
                    <a:lstStyle/>
                    <a:p>
                      <a:pPr algn="ctr"/>
                      <a:r>
                        <a:rPr lang="en-US" sz="2400">
                          <a:effectLst/>
                          <a:latin typeface="Garamond" panose="02020404030301010803" pitchFamily="18" charset="0"/>
                        </a:rPr>
                        <a:t>&lt;nav&gt;</a:t>
                      </a:r>
                      <a:endParaRPr lang="en-US" sz="2400">
                        <a:solidFill>
                          <a:srgbClr val="000000"/>
                        </a:solidFill>
                        <a:effectLst/>
                        <a:latin typeface="Garamond" panose="02020404030301010803" pitchFamily="18" charset="0"/>
                      </a:endParaRPr>
                    </a:p>
                  </a:txBody>
                  <a:tcPr marL="142875" marR="142875" marT="142875" marB="142875" anchor="ctr"/>
                </a:tc>
                <a:extLst>
                  <a:ext uri="{0D108BD9-81ED-4DB2-BD59-A6C34878D82A}">
                    <a16:rowId xmlns:a16="http://schemas.microsoft.com/office/drawing/2014/main" val="10002"/>
                  </a:ext>
                </a:extLst>
              </a:tr>
              <a:tr h="417536">
                <a:tc>
                  <a:txBody>
                    <a:bodyPr/>
                    <a:lstStyle/>
                    <a:p>
                      <a:pPr algn="ctr"/>
                      <a:r>
                        <a:rPr lang="en-US" sz="2400">
                          <a:effectLst/>
                          <a:latin typeface="Garamond" panose="02020404030301010803" pitchFamily="18" charset="0"/>
                        </a:rPr>
                        <a:t>&lt;div id="content"&gt;</a:t>
                      </a:r>
                      <a:endParaRPr lang="en-US" sz="2400">
                        <a:solidFill>
                          <a:srgbClr val="000000"/>
                        </a:solidFill>
                        <a:effectLst/>
                        <a:latin typeface="Garamond" panose="02020404030301010803" pitchFamily="18" charset="0"/>
                      </a:endParaRPr>
                    </a:p>
                  </a:txBody>
                  <a:tcPr marL="142875" marR="142875" marT="142875" marB="142875" anchor="ctr"/>
                </a:tc>
                <a:tc>
                  <a:txBody>
                    <a:bodyPr/>
                    <a:lstStyle/>
                    <a:p>
                      <a:pPr algn="ctr"/>
                      <a:r>
                        <a:rPr lang="en-US" sz="2400" dirty="0">
                          <a:effectLst/>
                          <a:latin typeface="Garamond" panose="02020404030301010803" pitchFamily="18" charset="0"/>
                        </a:rPr>
                        <a:t>&lt;section&gt;</a:t>
                      </a:r>
                      <a:endParaRPr lang="en-US" sz="2400" dirty="0">
                        <a:solidFill>
                          <a:srgbClr val="000000"/>
                        </a:solidFill>
                        <a:effectLst/>
                        <a:latin typeface="Garamond" panose="02020404030301010803" pitchFamily="18" charset="0"/>
                      </a:endParaRPr>
                    </a:p>
                  </a:txBody>
                  <a:tcPr marL="142875" marR="142875" marT="142875" marB="142875" anchor="ctr"/>
                </a:tc>
                <a:extLst>
                  <a:ext uri="{0D108BD9-81ED-4DB2-BD59-A6C34878D82A}">
                    <a16:rowId xmlns:a16="http://schemas.microsoft.com/office/drawing/2014/main" val="10003"/>
                  </a:ext>
                </a:extLst>
              </a:tr>
              <a:tr h="417536">
                <a:tc>
                  <a:txBody>
                    <a:bodyPr/>
                    <a:lstStyle/>
                    <a:p>
                      <a:pPr algn="ctr"/>
                      <a:r>
                        <a:rPr lang="en-US" sz="2400">
                          <a:effectLst/>
                          <a:latin typeface="Garamond" panose="02020404030301010803" pitchFamily="18" charset="0"/>
                        </a:rPr>
                        <a:t>&lt;div id="post"&gt;</a:t>
                      </a:r>
                      <a:endParaRPr lang="en-US" sz="2400">
                        <a:solidFill>
                          <a:srgbClr val="000000"/>
                        </a:solidFill>
                        <a:effectLst/>
                        <a:latin typeface="Garamond" panose="02020404030301010803" pitchFamily="18" charset="0"/>
                      </a:endParaRPr>
                    </a:p>
                  </a:txBody>
                  <a:tcPr marL="142875" marR="142875" marT="142875" marB="142875" anchor="ctr"/>
                </a:tc>
                <a:tc>
                  <a:txBody>
                    <a:bodyPr/>
                    <a:lstStyle/>
                    <a:p>
                      <a:pPr algn="ctr"/>
                      <a:r>
                        <a:rPr lang="en-US" sz="2400">
                          <a:effectLst/>
                          <a:latin typeface="Garamond" panose="02020404030301010803" pitchFamily="18" charset="0"/>
                        </a:rPr>
                        <a:t>&lt;article&gt;</a:t>
                      </a:r>
                      <a:endParaRPr lang="en-US" sz="2400">
                        <a:solidFill>
                          <a:srgbClr val="000000"/>
                        </a:solidFill>
                        <a:effectLst/>
                        <a:latin typeface="Garamond" panose="02020404030301010803" pitchFamily="18" charset="0"/>
                      </a:endParaRPr>
                    </a:p>
                  </a:txBody>
                  <a:tcPr marL="142875" marR="142875" marT="142875" marB="142875" anchor="ctr"/>
                </a:tc>
                <a:extLst>
                  <a:ext uri="{0D108BD9-81ED-4DB2-BD59-A6C34878D82A}">
                    <a16:rowId xmlns:a16="http://schemas.microsoft.com/office/drawing/2014/main" val="10004"/>
                  </a:ext>
                </a:extLst>
              </a:tr>
              <a:tr h="417536">
                <a:tc>
                  <a:txBody>
                    <a:bodyPr/>
                    <a:lstStyle/>
                    <a:p>
                      <a:pPr algn="ctr"/>
                      <a:r>
                        <a:rPr lang="en-US" sz="2400">
                          <a:effectLst/>
                          <a:latin typeface="Garamond" panose="02020404030301010803" pitchFamily="18" charset="0"/>
                        </a:rPr>
                        <a:t>&lt;div id="footer"&gt;</a:t>
                      </a:r>
                      <a:endParaRPr lang="en-US" sz="2400">
                        <a:solidFill>
                          <a:srgbClr val="000000"/>
                        </a:solidFill>
                        <a:effectLst/>
                        <a:latin typeface="Garamond" panose="02020404030301010803" pitchFamily="18" charset="0"/>
                      </a:endParaRPr>
                    </a:p>
                  </a:txBody>
                  <a:tcPr marL="142875" marR="142875" marT="142875" marB="142875" anchor="ctr"/>
                </a:tc>
                <a:tc>
                  <a:txBody>
                    <a:bodyPr/>
                    <a:lstStyle/>
                    <a:p>
                      <a:pPr algn="ctr"/>
                      <a:r>
                        <a:rPr lang="en-US" sz="2400" dirty="0">
                          <a:effectLst/>
                          <a:latin typeface="Garamond" panose="02020404030301010803" pitchFamily="18" charset="0"/>
                        </a:rPr>
                        <a:t>&lt;footer&gt;</a:t>
                      </a:r>
                      <a:endParaRPr lang="en-US" sz="2400" dirty="0">
                        <a:solidFill>
                          <a:srgbClr val="000000"/>
                        </a:solidFill>
                        <a:effectLst/>
                        <a:latin typeface="Garamond" panose="02020404030301010803" pitchFamily="18" charset="0"/>
                      </a:endParaRPr>
                    </a:p>
                  </a:txBody>
                  <a:tcPr marL="142875" marR="142875" marT="142875" marB="142875" anchor="ctr"/>
                </a:tc>
                <a:extLst>
                  <a:ext uri="{0D108BD9-81ED-4DB2-BD59-A6C34878D82A}">
                    <a16:rowId xmlns:a16="http://schemas.microsoft.com/office/drawing/2014/main" val="10005"/>
                  </a:ext>
                </a:extLst>
              </a:tr>
            </a:tbl>
          </a:graphicData>
        </a:graphic>
      </p:graphicFrame>
      <p:sp>
        <p:nvSpPr>
          <p:cNvPr id="5" name="Slide Number Placeholder 3">
            <a:extLst>
              <a:ext uri="{FF2B5EF4-FFF2-40B4-BE49-F238E27FC236}">
                <a16:creationId xmlns:a16="http://schemas.microsoft.com/office/drawing/2014/main" id="{18C4B071-13D0-4B06-A9A8-F4A23ACCA8D6}"/>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49</a:t>
            </a:fld>
            <a:endParaRPr lang="en-US" altLang="en-US" sz="1400" dirty="0"/>
          </a:p>
        </p:txBody>
      </p:sp>
    </p:spTree>
    <p:extLst>
      <p:ext uri="{BB962C8B-B14F-4D97-AF65-F5344CB8AC3E}">
        <p14:creationId xmlns:p14="http://schemas.microsoft.com/office/powerpoint/2010/main" val="202225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981200" y="1"/>
            <a:ext cx="8229600" cy="1020763"/>
          </a:xfrm>
        </p:spPr>
        <p:txBody>
          <a:bodyPr/>
          <a:lstStyle/>
          <a:p>
            <a:r>
              <a:rPr lang="en-US" dirty="0"/>
              <a:t>HTML Versions</a:t>
            </a:r>
          </a:p>
        </p:txBody>
      </p:sp>
      <p:sp>
        <p:nvSpPr>
          <p:cNvPr id="6147" name="Content Placeholder 2"/>
          <p:cNvSpPr>
            <a:spLocks noGrp="1"/>
          </p:cNvSpPr>
          <p:nvPr>
            <p:ph idx="1"/>
          </p:nvPr>
        </p:nvSpPr>
        <p:spPr>
          <a:xfrm>
            <a:off x="1600201" y="1116014"/>
            <a:ext cx="8950325" cy="5589587"/>
          </a:xfrm>
        </p:spPr>
        <p:txBody>
          <a:bodyPr/>
          <a:lstStyle/>
          <a:p>
            <a:r>
              <a:rPr lang="en-US" dirty="0"/>
              <a:t>HTML 2.0</a:t>
            </a:r>
          </a:p>
          <a:p>
            <a:pPr lvl="1"/>
            <a:r>
              <a:rPr lang="en-US" sz="2000" dirty="0"/>
              <a:t>HTML 2.0 was developed by the Internet Engineering Task Force HTML Working Group in 1996.</a:t>
            </a:r>
          </a:p>
          <a:p>
            <a:r>
              <a:rPr lang="en-US" dirty="0"/>
              <a:t>HTML 3.2</a:t>
            </a:r>
          </a:p>
          <a:p>
            <a:r>
              <a:rPr lang="en-US" dirty="0"/>
              <a:t>HTML 4.0</a:t>
            </a:r>
          </a:p>
          <a:p>
            <a:r>
              <a:rPr lang="en-US" dirty="0"/>
              <a:t>HTML 4.01</a:t>
            </a:r>
          </a:p>
          <a:p>
            <a:pPr lvl="1"/>
            <a:r>
              <a:rPr lang="en-US" sz="2000" dirty="0"/>
              <a:t>HTML 4.01 was released as a W3C Recommendation 24. December 1999.</a:t>
            </a:r>
          </a:p>
          <a:p>
            <a:pPr lvl="1"/>
            <a:r>
              <a:rPr lang="en-US" sz="2000" dirty="0"/>
              <a:t>HTML 4.01 is a minor update of corrections and bug fixes in HTML 4.0.</a:t>
            </a:r>
          </a:p>
          <a:p>
            <a:pPr lvl="1"/>
            <a:r>
              <a:rPr lang="en-US" sz="2000" dirty="0"/>
              <a:t>W3C will not continue to develop HTML. Future W3C work will be focusing on XHTML.</a:t>
            </a:r>
            <a:endParaRPr lang="en-US" dirty="0"/>
          </a:p>
        </p:txBody>
      </p:sp>
      <p:sp>
        <p:nvSpPr>
          <p:cNvPr id="4" name="Slide Number Placeholder 3">
            <a:extLst>
              <a:ext uri="{FF2B5EF4-FFF2-40B4-BE49-F238E27FC236}">
                <a16:creationId xmlns:a16="http://schemas.microsoft.com/office/drawing/2014/main" id="{744E90F1-7036-4868-8814-F4C405E15BE2}"/>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5</a:t>
            </a:fld>
            <a:endParaRPr lang="en-US" altLang="en-US" sz="1400" dirty="0"/>
          </a:p>
        </p:txBody>
      </p:sp>
    </p:spTree>
    <p:extLst>
      <p:ext uri="{BB962C8B-B14F-4D97-AF65-F5344CB8AC3E}">
        <p14:creationId xmlns:p14="http://schemas.microsoft.com/office/powerpoint/2010/main" val="36797132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0500" y="247650"/>
            <a:ext cx="11798299" cy="62402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cs typeface="Arabic Typesetting" panose="03020402040406030203" pitchFamily="66" charset="-78"/>
              </a:rPr>
              <a:t>Defining HTML5 Documents</a:t>
            </a:r>
            <a:endParaRPr lang="en-US" sz="1050" b="1" u="sng"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r>
              <a:rPr lang="en-US" b="1" dirty="0">
                <a:latin typeface="Garamond" panose="02020404030301010803" pitchFamily="18" charset="0"/>
              </a:rPr>
              <a:t>Remember the DOCTYPE declaration-</a:t>
            </a:r>
          </a:p>
          <a:p>
            <a:pPr algn="l"/>
            <a:r>
              <a:rPr lang="en-US" b="1" dirty="0">
                <a:solidFill>
                  <a:schemeClr val="accent1">
                    <a:lumMod val="60000"/>
                    <a:lumOff val="40000"/>
                  </a:schemeClr>
                </a:solidFill>
                <a:latin typeface="Garamond" panose="02020404030301010803" pitchFamily="18" charset="0"/>
                <a:cs typeface="Arabic Typesetting" panose="03020402040406030203" pitchFamily="66" charset="-78"/>
              </a:rPr>
              <a:t>&lt;!DOCTYPE html&gt;</a:t>
            </a:r>
          </a:p>
          <a:p>
            <a:pPr algn="l"/>
            <a:endParaRPr lang="en-US" b="1" dirty="0">
              <a:latin typeface="Garamond" panose="02020404030301010803" pitchFamily="18" charset="0"/>
              <a:cs typeface="Arabic Typesetting" panose="03020402040406030203" pitchFamily="66" charset="-78"/>
            </a:endParaRPr>
          </a:p>
          <a:p>
            <a:pPr algn="l"/>
            <a:r>
              <a:rPr lang="en-US" b="1" dirty="0">
                <a:latin typeface="Garamond" panose="02020404030301010803" pitchFamily="18" charset="0"/>
                <a:cs typeface="Arabic Typesetting" panose="03020402040406030203" pitchFamily="66" charset="-78"/>
              </a:rPr>
              <a:t>Again, HTML5 simplifies this line:</a:t>
            </a:r>
          </a:p>
          <a:p>
            <a:pPr algn="l"/>
            <a:r>
              <a:rPr lang="en-US" b="1" dirty="0">
                <a:solidFill>
                  <a:schemeClr val="accent1">
                    <a:lumMod val="60000"/>
                    <a:lumOff val="40000"/>
                  </a:schemeClr>
                </a:solidFill>
                <a:latin typeface="Garamond" panose="02020404030301010803" pitchFamily="18" charset="0"/>
                <a:cs typeface="Arabic Typesetting" panose="03020402040406030203" pitchFamily="66" charset="-78"/>
              </a:rPr>
              <a:t>&lt;html </a:t>
            </a:r>
            <a:r>
              <a:rPr lang="en-US" b="1" dirty="0" err="1">
                <a:solidFill>
                  <a:schemeClr val="accent1">
                    <a:lumMod val="60000"/>
                    <a:lumOff val="40000"/>
                  </a:schemeClr>
                </a:solidFill>
                <a:latin typeface="Garamond" panose="02020404030301010803" pitchFamily="18" charset="0"/>
                <a:cs typeface="Arabic Typesetting" panose="03020402040406030203" pitchFamily="66" charset="-78"/>
              </a:rPr>
              <a:t>lang</a:t>
            </a:r>
            <a:r>
              <a:rPr lang="en-US" b="1" dirty="0">
                <a:solidFill>
                  <a:schemeClr val="accent1">
                    <a:lumMod val="60000"/>
                    <a:lumOff val="40000"/>
                  </a:schemeClr>
                </a:solidFill>
                <a:latin typeface="Garamond" panose="02020404030301010803" pitchFamily="18" charset="0"/>
                <a:cs typeface="Arabic Typesetting" panose="03020402040406030203" pitchFamily="66" charset="-78"/>
              </a:rPr>
              <a:t>="en"&gt;</a:t>
            </a:r>
          </a:p>
          <a:p>
            <a:pPr algn="l"/>
            <a:endParaRPr lang="en-US" b="1" dirty="0">
              <a:latin typeface="Garamond" panose="02020404030301010803" pitchFamily="18" charset="0"/>
              <a:cs typeface="Arabic Typesetting" panose="03020402040406030203" pitchFamily="66" charset="-78"/>
            </a:endParaRPr>
          </a:p>
          <a:p>
            <a:pPr algn="l"/>
            <a:r>
              <a:rPr lang="en-US" b="1" dirty="0">
                <a:latin typeface="Garamond" panose="02020404030301010803" pitchFamily="18" charset="0"/>
                <a:cs typeface="Arabic Typesetting" panose="03020402040406030203" pitchFamily="66" charset="-78"/>
              </a:rPr>
              <a:t>The default character encoding (charset) declaration</a:t>
            </a:r>
          </a:p>
          <a:p>
            <a:pPr algn="l"/>
            <a:r>
              <a:rPr lang="en-US" b="1" dirty="0">
                <a:solidFill>
                  <a:schemeClr val="accent1">
                    <a:lumMod val="60000"/>
                    <a:lumOff val="40000"/>
                  </a:schemeClr>
                </a:solidFill>
                <a:latin typeface="Garamond" panose="02020404030301010803" pitchFamily="18" charset="0"/>
                <a:cs typeface="Arabic Typesetting" panose="03020402040406030203" pitchFamily="66" charset="-78"/>
              </a:rPr>
              <a:t>&lt;meta charset="UTF-8"&gt;</a:t>
            </a:r>
          </a:p>
          <a:p>
            <a:pPr algn="l"/>
            <a:endParaRPr lang="en-US" b="1" dirty="0">
              <a:latin typeface="Garamond" panose="02020404030301010803" pitchFamily="18" charset="0"/>
              <a:cs typeface="Arabic Typesetting" panose="03020402040406030203" pitchFamily="66" charset="-78"/>
            </a:endParaRPr>
          </a:p>
          <a:p>
            <a:pPr algn="l"/>
            <a:endParaRPr lang="en-US" b="1"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3" name="Slide Number Placeholder 3">
            <a:extLst>
              <a:ext uri="{FF2B5EF4-FFF2-40B4-BE49-F238E27FC236}">
                <a16:creationId xmlns:a16="http://schemas.microsoft.com/office/drawing/2014/main" id="{AF7A1451-CCF6-4F7E-923A-9C953E91859D}"/>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50</a:t>
            </a:fld>
            <a:endParaRPr lang="en-US" altLang="en-US" sz="1400" dirty="0"/>
          </a:p>
        </p:txBody>
      </p:sp>
    </p:spTree>
    <p:extLst>
      <p:ext uri="{BB962C8B-B14F-4D97-AF65-F5344CB8AC3E}">
        <p14:creationId xmlns:p14="http://schemas.microsoft.com/office/powerpoint/2010/main" val="12097373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0500" y="247650"/>
            <a:ext cx="11798299" cy="62402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cs typeface="Arabic Typesetting" panose="03020402040406030203" pitchFamily="66" charset="-78"/>
              </a:rPr>
              <a:t>Semantic Elements</a:t>
            </a:r>
            <a:endParaRPr lang="en-US" sz="1050" b="1" u="sng"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r>
              <a:rPr lang="en-US" dirty="0">
                <a:latin typeface="Garamond" panose="02020404030301010803" pitchFamily="18" charset="0"/>
                <a:cs typeface="Arabic Typesetting" panose="03020402040406030203" pitchFamily="66" charset="-78"/>
              </a:rPr>
              <a:t>A semantic element clearly describes its meaning to both the browser and the developer.</a:t>
            </a:r>
          </a:p>
          <a:p>
            <a:pPr algn="l"/>
            <a:r>
              <a:rPr lang="en-US" sz="2000" u="sng" dirty="0" err="1">
                <a:latin typeface="Garamond" panose="02020404030301010803" pitchFamily="18" charset="0"/>
                <a:cs typeface="Arabic Typesetting" panose="03020402040406030203" pitchFamily="66" charset="-78"/>
              </a:rPr>
              <a:t>Eg</a:t>
            </a:r>
            <a:r>
              <a:rPr lang="en-US" sz="2000" u="sng" dirty="0">
                <a:latin typeface="Garamond" panose="02020404030301010803" pitchFamily="18" charset="0"/>
                <a:cs typeface="Arabic Typesetting" panose="03020402040406030203" pitchFamily="66" charset="-78"/>
              </a:rPr>
              <a:t>. of non-semantic elements: </a:t>
            </a:r>
            <a:r>
              <a:rPr lang="en-US" sz="2000" b="1" dirty="0">
                <a:latin typeface="Garamond" panose="02020404030301010803" pitchFamily="18" charset="0"/>
                <a:cs typeface="Arabic Typesetting" panose="03020402040406030203" pitchFamily="66" charset="-78"/>
              </a:rPr>
              <a:t>&lt;div&gt; </a:t>
            </a:r>
            <a:r>
              <a:rPr lang="en-US" sz="2000" dirty="0">
                <a:latin typeface="Garamond" panose="02020404030301010803" pitchFamily="18" charset="0"/>
                <a:cs typeface="Arabic Typesetting" panose="03020402040406030203" pitchFamily="66" charset="-78"/>
              </a:rPr>
              <a:t>and </a:t>
            </a:r>
            <a:r>
              <a:rPr lang="en-US" sz="2000" b="1" dirty="0">
                <a:latin typeface="Garamond" panose="02020404030301010803" pitchFamily="18" charset="0"/>
                <a:cs typeface="Arabic Typesetting" panose="03020402040406030203" pitchFamily="66" charset="-78"/>
              </a:rPr>
              <a:t>&lt;span&gt; </a:t>
            </a:r>
            <a:r>
              <a:rPr lang="en-US" sz="2000" dirty="0">
                <a:latin typeface="Garamond" panose="02020404030301010803" pitchFamily="18" charset="0"/>
                <a:cs typeface="Arabic Typesetting" panose="03020402040406030203" pitchFamily="66" charset="-78"/>
              </a:rPr>
              <a:t>- Tells nothing about its content.</a:t>
            </a:r>
          </a:p>
          <a:p>
            <a:pPr algn="l"/>
            <a:r>
              <a:rPr lang="en-US" sz="2000" u="sng" dirty="0" err="1">
                <a:latin typeface="Garamond" panose="02020404030301010803" pitchFamily="18" charset="0"/>
                <a:cs typeface="Arabic Typesetting" panose="03020402040406030203" pitchFamily="66" charset="-78"/>
              </a:rPr>
              <a:t>Eg</a:t>
            </a:r>
            <a:r>
              <a:rPr lang="en-US" sz="2000" u="sng" dirty="0">
                <a:latin typeface="Garamond" panose="02020404030301010803" pitchFamily="18" charset="0"/>
                <a:cs typeface="Arabic Typesetting" panose="03020402040406030203" pitchFamily="66" charset="-78"/>
              </a:rPr>
              <a:t>. of semantic elements: </a:t>
            </a:r>
            <a:r>
              <a:rPr lang="en-US" sz="2000" b="1" dirty="0">
                <a:latin typeface="Garamond" panose="02020404030301010803" pitchFamily="18" charset="0"/>
                <a:cs typeface="Arabic Typesetting" panose="03020402040406030203" pitchFamily="66" charset="-78"/>
              </a:rPr>
              <a:t>&lt;form&gt;, &lt;table&gt;,</a:t>
            </a:r>
            <a:r>
              <a:rPr lang="en-US" sz="2000" dirty="0">
                <a:latin typeface="Garamond" panose="02020404030301010803" pitchFamily="18" charset="0"/>
                <a:cs typeface="Arabic Typesetting" panose="03020402040406030203" pitchFamily="66" charset="-78"/>
              </a:rPr>
              <a:t> and </a:t>
            </a:r>
            <a:r>
              <a:rPr lang="en-US" sz="2000" b="1" dirty="0">
                <a:latin typeface="Garamond" panose="02020404030301010803" pitchFamily="18" charset="0"/>
                <a:cs typeface="Arabic Typesetting" panose="03020402040406030203" pitchFamily="66" charset="-78"/>
              </a:rPr>
              <a:t>&lt;</a:t>
            </a:r>
            <a:r>
              <a:rPr lang="en-US" sz="2000" b="1" dirty="0" err="1">
                <a:latin typeface="Garamond" panose="02020404030301010803" pitchFamily="18" charset="0"/>
                <a:cs typeface="Arabic Typesetting" panose="03020402040406030203" pitchFamily="66" charset="-78"/>
              </a:rPr>
              <a:t>img</a:t>
            </a:r>
            <a:r>
              <a:rPr lang="en-US" sz="2000" b="1" dirty="0">
                <a:latin typeface="Garamond" panose="02020404030301010803" pitchFamily="18" charset="0"/>
                <a:cs typeface="Arabic Typesetting" panose="03020402040406030203" pitchFamily="66" charset="-78"/>
              </a:rPr>
              <a:t>&gt; </a:t>
            </a:r>
            <a:r>
              <a:rPr lang="en-US" sz="2000" dirty="0">
                <a:latin typeface="Garamond" panose="02020404030301010803" pitchFamily="18" charset="0"/>
                <a:cs typeface="Arabic Typesetting" panose="03020402040406030203" pitchFamily="66" charset="-78"/>
              </a:rPr>
              <a:t>- Clearly defines its content.</a:t>
            </a:r>
          </a:p>
          <a:p>
            <a:pPr algn="l"/>
            <a:endParaRPr lang="en-US" sz="2000" dirty="0">
              <a:latin typeface="Garamond" panose="02020404030301010803" pitchFamily="18" charset="0"/>
              <a:cs typeface="Arabic Typesetting" panose="03020402040406030203" pitchFamily="66" charset="-78"/>
            </a:endParaRPr>
          </a:p>
          <a:p>
            <a:pPr algn="l"/>
            <a:r>
              <a:rPr lang="en-US" sz="2000" dirty="0">
                <a:latin typeface="Garamond" panose="02020404030301010803" pitchFamily="18" charset="0"/>
              </a:rPr>
              <a:t>Many web sites contain HTML code like: </a:t>
            </a:r>
            <a:r>
              <a:rPr lang="en-US" sz="2000" b="1" dirty="0">
                <a:latin typeface="Garamond" panose="02020404030301010803" pitchFamily="18" charset="0"/>
              </a:rPr>
              <a:t>&lt;div id="</a:t>
            </a:r>
            <a:r>
              <a:rPr lang="en-US" sz="2000" b="1" dirty="0" err="1">
                <a:latin typeface="Garamond" panose="02020404030301010803" pitchFamily="18" charset="0"/>
              </a:rPr>
              <a:t>nav</a:t>
            </a:r>
            <a:r>
              <a:rPr lang="en-US" sz="2000" b="1" dirty="0">
                <a:latin typeface="Garamond" panose="02020404030301010803" pitchFamily="18" charset="0"/>
              </a:rPr>
              <a:t>"&gt; &lt;div class="header"&gt; &lt;div id="footer"&gt;</a:t>
            </a:r>
            <a:br>
              <a:rPr lang="en-US" sz="2000" b="1" dirty="0">
                <a:latin typeface="Garamond" panose="02020404030301010803" pitchFamily="18" charset="0"/>
              </a:rPr>
            </a:br>
            <a:r>
              <a:rPr lang="en-US" sz="2000" dirty="0">
                <a:latin typeface="Garamond" panose="02020404030301010803" pitchFamily="18" charset="0"/>
              </a:rPr>
              <a:t>to indicate navigation, header, and footer.</a:t>
            </a:r>
          </a:p>
          <a:p>
            <a:pPr algn="l"/>
            <a:r>
              <a:rPr lang="en-US" sz="2000" u="sng" dirty="0">
                <a:latin typeface="Garamond" panose="02020404030301010803" pitchFamily="18" charset="0"/>
              </a:rPr>
              <a:t>HTML5 offers new semantic elements to define different parts of a web page:  </a:t>
            </a:r>
          </a:p>
          <a:p>
            <a:pPr algn="l"/>
            <a:r>
              <a:rPr lang="en-US" sz="2000" b="1" dirty="0">
                <a:latin typeface="Garamond" panose="02020404030301010803" pitchFamily="18" charset="0"/>
              </a:rPr>
              <a:t>&lt;article&gt;</a:t>
            </a:r>
          </a:p>
          <a:p>
            <a:pPr algn="l"/>
            <a:r>
              <a:rPr lang="en-US" sz="2000" b="1" dirty="0">
                <a:latin typeface="Garamond" panose="02020404030301010803" pitchFamily="18" charset="0"/>
              </a:rPr>
              <a:t>&lt;aside&gt;</a:t>
            </a:r>
          </a:p>
          <a:p>
            <a:pPr algn="l"/>
            <a:r>
              <a:rPr lang="en-US" sz="2000" b="1" dirty="0">
                <a:latin typeface="Garamond" panose="02020404030301010803" pitchFamily="18" charset="0"/>
              </a:rPr>
              <a:t>&lt;details&gt;</a:t>
            </a:r>
          </a:p>
          <a:p>
            <a:pPr algn="l"/>
            <a:r>
              <a:rPr lang="en-US" sz="2000" b="1" dirty="0">
                <a:latin typeface="Garamond" panose="02020404030301010803" pitchFamily="18" charset="0"/>
              </a:rPr>
              <a:t>&lt;</a:t>
            </a:r>
            <a:r>
              <a:rPr lang="en-US" sz="2000" b="1" dirty="0" err="1">
                <a:latin typeface="Garamond" panose="02020404030301010803" pitchFamily="18" charset="0"/>
              </a:rPr>
              <a:t>figcaption</a:t>
            </a:r>
            <a:r>
              <a:rPr lang="en-US" sz="2000" b="1" dirty="0">
                <a:latin typeface="Garamond" panose="02020404030301010803" pitchFamily="18" charset="0"/>
              </a:rPr>
              <a:t>&gt;</a:t>
            </a:r>
          </a:p>
          <a:p>
            <a:pPr algn="l"/>
            <a:r>
              <a:rPr lang="en-US" sz="2000" b="1" dirty="0">
                <a:latin typeface="Garamond" panose="02020404030301010803" pitchFamily="18" charset="0"/>
              </a:rPr>
              <a:t>&lt;figure&gt;</a:t>
            </a:r>
          </a:p>
          <a:p>
            <a:pPr algn="l"/>
            <a:r>
              <a:rPr lang="en-US" sz="2000" b="1" dirty="0">
                <a:latin typeface="Garamond" panose="02020404030301010803" pitchFamily="18" charset="0"/>
              </a:rPr>
              <a:t>&lt;footer&gt;</a:t>
            </a:r>
          </a:p>
          <a:p>
            <a:pPr algn="l"/>
            <a:r>
              <a:rPr lang="en-US" sz="2000" dirty="0">
                <a:latin typeface="Garamond" panose="02020404030301010803" pitchFamily="18" charset="0"/>
                <a:cs typeface="Arabic Typesetting" panose="03020402040406030203" pitchFamily="66" charset="-78"/>
              </a:rPr>
              <a:t>		</a:t>
            </a: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4" name="TextBox 3"/>
          <p:cNvSpPr txBox="1"/>
          <p:nvPr/>
        </p:nvSpPr>
        <p:spPr>
          <a:xfrm>
            <a:off x="1857829" y="3904343"/>
            <a:ext cx="1551579" cy="2554545"/>
          </a:xfrm>
          <a:prstGeom prst="rect">
            <a:avLst/>
          </a:prstGeom>
          <a:noFill/>
        </p:spPr>
        <p:txBody>
          <a:bodyPr wrap="none" rtlCol="0">
            <a:spAutoFit/>
          </a:bodyPr>
          <a:lstStyle/>
          <a:p>
            <a:r>
              <a:rPr lang="en-US" sz="2000" b="1" dirty="0">
                <a:latin typeface="Garamond" panose="02020404030301010803" pitchFamily="18" charset="0"/>
              </a:rPr>
              <a:t>&lt;header&gt;</a:t>
            </a:r>
          </a:p>
          <a:p>
            <a:r>
              <a:rPr lang="en-US" sz="2000" b="1" dirty="0">
                <a:latin typeface="Garamond" panose="02020404030301010803" pitchFamily="18" charset="0"/>
              </a:rPr>
              <a:t>&lt;main&gt;</a:t>
            </a:r>
          </a:p>
          <a:p>
            <a:r>
              <a:rPr lang="en-US" sz="2000" b="1" dirty="0">
                <a:latin typeface="Garamond" panose="02020404030301010803" pitchFamily="18" charset="0"/>
              </a:rPr>
              <a:t>&lt;mark&gt;</a:t>
            </a:r>
          </a:p>
          <a:p>
            <a:r>
              <a:rPr lang="en-US" sz="2000" b="1" dirty="0">
                <a:latin typeface="Garamond" panose="02020404030301010803" pitchFamily="18" charset="0"/>
              </a:rPr>
              <a:t>&lt;</a:t>
            </a:r>
            <a:r>
              <a:rPr lang="en-US" sz="2000" b="1" dirty="0" err="1">
                <a:latin typeface="Garamond" panose="02020404030301010803" pitchFamily="18" charset="0"/>
              </a:rPr>
              <a:t>nav</a:t>
            </a:r>
            <a:r>
              <a:rPr lang="en-US" sz="2000" b="1" dirty="0">
                <a:latin typeface="Garamond" panose="02020404030301010803" pitchFamily="18" charset="0"/>
              </a:rPr>
              <a:t>&gt;</a:t>
            </a:r>
          </a:p>
          <a:p>
            <a:r>
              <a:rPr lang="en-US" sz="2000" b="1" dirty="0">
                <a:latin typeface="Garamond" panose="02020404030301010803" pitchFamily="18" charset="0"/>
              </a:rPr>
              <a:t>&lt;section&gt;</a:t>
            </a:r>
          </a:p>
          <a:p>
            <a:r>
              <a:rPr lang="en-US" sz="2000" b="1" dirty="0">
                <a:latin typeface="Garamond" panose="02020404030301010803" pitchFamily="18" charset="0"/>
              </a:rPr>
              <a:t>&lt;summary&gt;</a:t>
            </a:r>
          </a:p>
          <a:p>
            <a:r>
              <a:rPr lang="en-US" sz="2000" b="1" dirty="0">
                <a:latin typeface="Garamond" panose="02020404030301010803" pitchFamily="18" charset="0"/>
              </a:rPr>
              <a:t>&lt;time&gt;</a:t>
            </a:r>
          </a:p>
          <a:p>
            <a:endParaRPr lang="en-US" sz="2000" dirty="0">
              <a:latin typeface="Garamond" panose="02020404030301010803" pitchFamily="18" charset="0"/>
            </a:endParaRPr>
          </a:p>
        </p:txBody>
      </p:sp>
      <p:sp>
        <p:nvSpPr>
          <p:cNvPr id="5" name="Slide Number Placeholder 3">
            <a:extLst>
              <a:ext uri="{FF2B5EF4-FFF2-40B4-BE49-F238E27FC236}">
                <a16:creationId xmlns:a16="http://schemas.microsoft.com/office/drawing/2014/main" id="{89D84B94-E02E-4B96-AA2D-3DFA2831BF23}"/>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51</a:t>
            </a:fld>
            <a:endParaRPr lang="en-US" altLang="en-US" sz="1400" dirty="0"/>
          </a:p>
        </p:txBody>
      </p:sp>
    </p:spTree>
    <p:extLst>
      <p:ext uri="{BB962C8B-B14F-4D97-AF65-F5344CB8AC3E}">
        <p14:creationId xmlns:p14="http://schemas.microsoft.com/office/powerpoint/2010/main" val="3840547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0500" y="247650"/>
            <a:ext cx="11798299" cy="62402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cs typeface="Arabic Typesetting" panose="03020402040406030203" pitchFamily="66" charset="-78"/>
              </a:rPr>
              <a:t>Semantic Elements</a:t>
            </a:r>
            <a:endParaRPr lang="en-US" sz="1050" b="1" u="sng"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55" y="742379"/>
            <a:ext cx="7400787" cy="6115621"/>
          </a:xfrm>
          <a:prstGeom prst="rect">
            <a:avLst/>
          </a:prstGeom>
        </p:spPr>
      </p:pic>
      <p:sp>
        <p:nvSpPr>
          <p:cNvPr id="4" name="Slide Number Placeholder 3">
            <a:extLst>
              <a:ext uri="{FF2B5EF4-FFF2-40B4-BE49-F238E27FC236}">
                <a16:creationId xmlns:a16="http://schemas.microsoft.com/office/drawing/2014/main" id="{AA432987-70A6-4AE3-A636-E7D4048349B1}"/>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52</a:t>
            </a:fld>
            <a:endParaRPr lang="en-US" altLang="en-US" sz="1400" dirty="0"/>
          </a:p>
        </p:txBody>
      </p:sp>
    </p:spTree>
    <p:extLst>
      <p:ext uri="{BB962C8B-B14F-4D97-AF65-F5344CB8AC3E}">
        <p14:creationId xmlns:p14="http://schemas.microsoft.com/office/powerpoint/2010/main" val="23128819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0500" y="247650"/>
            <a:ext cx="11798299" cy="62402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cs typeface="Arabic Typesetting" panose="03020402040406030203" pitchFamily="66" charset="-78"/>
              </a:rPr>
              <a:t>Graphics API</a:t>
            </a:r>
          </a:p>
          <a:p>
            <a:r>
              <a:rPr lang="en-US" sz="2800" b="1" u="sng" dirty="0">
                <a:latin typeface="Garamond" panose="02020404030301010803" pitchFamily="18" charset="0"/>
                <a:cs typeface="Arabic Typesetting" panose="03020402040406030203" pitchFamily="66" charset="-78"/>
              </a:rPr>
              <a:t>(Canvas and SVG)</a:t>
            </a:r>
          </a:p>
          <a:p>
            <a:pPr algn="l"/>
            <a:endParaRPr lang="en-US" sz="2800" b="1" u="sng" dirty="0">
              <a:latin typeface="Garamond" panose="02020404030301010803" pitchFamily="18" charset="0"/>
              <a:cs typeface="Arabic Typesetting" panose="03020402040406030203" pitchFamily="66" charset="-78"/>
            </a:endParaRPr>
          </a:p>
          <a:p>
            <a:pPr algn="l">
              <a:lnSpc>
                <a:spcPct val="150000"/>
              </a:lnSpc>
            </a:pPr>
            <a:r>
              <a:rPr lang="en-US" dirty="0">
                <a:latin typeface="Garamond" panose="02020404030301010803" pitchFamily="18" charset="0"/>
                <a:cs typeface="Arabic Typesetting" panose="03020402040406030203" pitchFamily="66" charset="-78"/>
              </a:rPr>
              <a:t>Previously possible with Flash, VML, Silverlight.</a:t>
            </a:r>
          </a:p>
          <a:p>
            <a:pPr algn="l">
              <a:lnSpc>
                <a:spcPct val="150000"/>
              </a:lnSpc>
            </a:pPr>
            <a:r>
              <a:rPr lang="en-US" dirty="0">
                <a:latin typeface="Garamond" panose="02020404030301010803" pitchFamily="18" charset="0"/>
                <a:cs typeface="Arabic Typesetting" panose="03020402040406030203" pitchFamily="66" charset="-78"/>
              </a:rPr>
              <a:t>Very complex to do in JavaScript without plugins </a:t>
            </a:r>
            <a:r>
              <a:rPr lang="en-US" sz="2300" dirty="0">
                <a:latin typeface="Garamond" panose="02020404030301010803" pitchFamily="18" charset="0"/>
                <a:cs typeface="Arabic Typesetting" panose="03020402040406030203" pitchFamily="66" charset="-78"/>
              </a:rPr>
              <a:t>(for example, rounded corners or diagonal lines).</a:t>
            </a:r>
          </a:p>
          <a:p>
            <a:pPr algn="l">
              <a:lnSpc>
                <a:spcPct val="150000"/>
              </a:lnSpc>
            </a:pPr>
            <a:r>
              <a:rPr lang="en-US" dirty="0">
                <a:latin typeface="Garamond" panose="02020404030301010803" pitchFamily="18" charset="0"/>
                <a:cs typeface="Arabic Typesetting" panose="03020402040406030203" pitchFamily="66" charset="-78"/>
              </a:rPr>
              <a:t>Provide native drawing functionality on the Web.</a:t>
            </a:r>
          </a:p>
          <a:p>
            <a:pPr algn="l">
              <a:lnSpc>
                <a:spcPct val="150000"/>
              </a:lnSpc>
            </a:pPr>
            <a:r>
              <a:rPr lang="en-US" dirty="0">
                <a:latin typeface="Garamond" panose="02020404030301010803" pitchFamily="18" charset="0"/>
                <a:cs typeface="Arabic Typesetting" panose="03020402040406030203" pitchFamily="66" charset="-78"/>
              </a:rPr>
              <a:t>Completely integrated into HTML5 documents (Part of DOM).</a:t>
            </a:r>
          </a:p>
          <a:p>
            <a:pPr algn="l">
              <a:lnSpc>
                <a:spcPct val="150000"/>
              </a:lnSpc>
            </a:pPr>
            <a:r>
              <a:rPr lang="en-US" dirty="0">
                <a:latin typeface="Garamond" panose="02020404030301010803" pitchFamily="18" charset="0"/>
                <a:cs typeface="Arabic Typesetting" panose="03020402040406030203" pitchFamily="66" charset="-78"/>
              </a:rPr>
              <a:t>Can be styled with CSS.</a:t>
            </a:r>
          </a:p>
          <a:p>
            <a:pPr algn="l">
              <a:lnSpc>
                <a:spcPct val="150000"/>
              </a:lnSpc>
            </a:pPr>
            <a:r>
              <a:rPr lang="en-US" dirty="0">
                <a:latin typeface="Garamond" panose="02020404030301010803" pitchFamily="18" charset="0"/>
                <a:cs typeface="Arabic Typesetting" panose="03020402040406030203" pitchFamily="66" charset="-78"/>
              </a:rPr>
              <a:t>Can be controlled with JavaScript.</a:t>
            </a: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3" name="Slide Number Placeholder 3">
            <a:extLst>
              <a:ext uri="{FF2B5EF4-FFF2-40B4-BE49-F238E27FC236}">
                <a16:creationId xmlns:a16="http://schemas.microsoft.com/office/drawing/2014/main" id="{5BB4E3ED-7028-40C9-B495-58FF377F26FB}"/>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53</a:t>
            </a:fld>
            <a:endParaRPr lang="en-US" altLang="en-US" sz="1400" dirty="0"/>
          </a:p>
        </p:txBody>
      </p:sp>
    </p:spTree>
    <p:extLst>
      <p:ext uri="{BB962C8B-B14F-4D97-AF65-F5344CB8AC3E}">
        <p14:creationId xmlns:p14="http://schemas.microsoft.com/office/powerpoint/2010/main" val="37505756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13080" y="199292"/>
            <a:ext cx="11798299" cy="628859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u="sng" dirty="0">
                <a:latin typeface="Garamond" panose="02020404030301010803" pitchFamily="18" charset="0"/>
                <a:cs typeface="Arabic Typesetting" panose="03020402040406030203" pitchFamily="66" charset="-78"/>
              </a:rPr>
              <a:t>(Canvas and SVG)</a:t>
            </a:r>
          </a:p>
          <a:p>
            <a:r>
              <a:rPr lang="en-US" sz="2800" b="1" u="sng" dirty="0">
                <a:latin typeface="Garamond" panose="02020404030301010803" pitchFamily="18" charset="0"/>
                <a:cs typeface="Arabic Typesetting" panose="03020402040406030203" pitchFamily="66" charset="-78"/>
              </a:rPr>
              <a:t>Both have their own unique features and can be used combined.</a:t>
            </a: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graphicFrame>
        <p:nvGraphicFramePr>
          <p:cNvPr id="3" name="Table 2"/>
          <p:cNvGraphicFramePr>
            <a:graphicFrameLocks noGrp="1"/>
          </p:cNvGraphicFramePr>
          <p:nvPr>
            <p:extLst>
              <p:ext uri="{D42A27DB-BD31-4B8C-83A1-F6EECF244321}">
                <p14:modId xmlns:p14="http://schemas.microsoft.com/office/powerpoint/2010/main" val="4148424639"/>
              </p:ext>
            </p:extLst>
          </p:nvPr>
        </p:nvGraphicFramePr>
        <p:xfrm>
          <a:off x="357808" y="1442611"/>
          <a:ext cx="10433538" cy="4285726"/>
        </p:xfrm>
        <a:graphic>
          <a:graphicData uri="http://schemas.openxmlformats.org/drawingml/2006/table">
            <a:tbl>
              <a:tblPr firstRow="1" firstCol="1" bandRow="1">
                <a:tableStyleId>{5DA37D80-6434-44D0-A028-1B22A696006F}</a:tableStyleId>
              </a:tblPr>
              <a:tblGrid>
                <a:gridCol w="5216769">
                  <a:extLst>
                    <a:ext uri="{9D8B030D-6E8A-4147-A177-3AD203B41FA5}">
                      <a16:colId xmlns:a16="http://schemas.microsoft.com/office/drawing/2014/main" val="20000"/>
                    </a:ext>
                  </a:extLst>
                </a:gridCol>
                <a:gridCol w="5216769">
                  <a:extLst>
                    <a:ext uri="{9D8B030D-6E8A-4147-A177-3AD203B41FA5}">
                      <a16:colId xmlns:a16="http://schemas.microsoft.com/office/drawing/2014/main" val="20001"/>
                    </a:ext>
                  </a:extLst>
                </a:gridCol>
              </a:tblGrid>
              <a:tr h="402944">
                <a:tc>
                  <a:txBody>
                    <a:bodyPr/>
                    <a:lstStyle/>
                    <a:p>
                      <a:pPr algn="ctr"/>
                      <a:r>
                        <a:rPr lang="en-US" sz="2000" dirty="0">
                          <a:effectLst/>
                          <a:latin typeface="Garamond" panose="02020404030301010803" pitchFamily="18" charset="0"/>
                        </a:rPr>
                        <a:t>Canvas</a:t>
                      </a:r>
                      <a:endParaRPr lang="en-US" sz="2000" dirty="0">
                        <a:solidFill>
                          <a:srgbClr val="000000"/>
                        </a:solidFill>
                        <a:effectLst/>
                        <a:latin typeface="Garamond" panose="02020404030301010803" pitchFamily="18" charset="0"/>
                      </a:endParaRPr>
                    </a:p>
                  </a:txBody>
                  <a:tcPr marL="47625" marR="47625" marT="47625" marB="47625" anchor="ctr"/>
                </a:tc>
                <a:tc>
                  <a:txBody>
                    <a:bodyPr/>
                    <a:lstStyle/>
                    <a:p>
                      <a:pPr algn="ctr"/>
                      <a:r>
                        <a:rPr lang="en-US" sz="2000" dirty="0">
                          <a:effectLst/>
                          <a:latin typeface="Garamond" panose="02020404030301010803" pitchFamily="18" charset="0"/>
                        </a:rPr>
                        <a:t>SVG</a:t>
                      </a:r>
                      <a:endParaRPr lang="en-US" sz="2000" dirty="0">
                        <a:solidFill>
                          <a:srgbClr val="000000"/>
                        </a:solidFill>
                        <a:effectLst/>
                        <a:latin typeface="Garamond" panose="02020404030301010803" pitchFamily="18" charset="0"/>
                      </a:endParaRPr>
                    </a:p>
                  </a:txBody>
                  <a:tcPr marL="47625" marR="47625" marT="47625" marB="47625" anchor="ctr"/>
                </a:tc>
                <a:extLst>
                  <a:ext uri="{0D108BD9-81ED-4DB2-BD59-A6C34878D82A}">
                    <a16:rowId xmlns:a16="http://schemas.microsoft.com/office/drawing/2014/main" val="10000"/>
                  </a:ext>
                </a:extLst>
              </a:tr>
              <a:tr h="502944">
                <a:tc>
                  <a:txBody>
                    <a:bodyPr/>
                    <a:lstStyle/>
                    <a:p>
                      <a:pPr algn="ctr"/>
                      <a:r>
                        <a:rPr lang="en-US" sz="1600" dirty="0">
                          <a:effectLst/>
                          <a:latin typeface="Garamond" panose="02020404030301010803" pitchFamily="18" charset="0"/>
                        </a:rPr>
                        <a:t>Low</a:t>
                      </a:r>
                      <a:r>
                        <a:rPr lang="en-US" sz="1600" baseline="0" dirty="0">
                          <a:effectLst/>
                          <a:latin typeface="Garamond" panose="02020404030301010803" pitchFamily="18" charset="0"/>
                        </a:rPr>
                        <a:t> level</a:t>
                      </a:r>
                      <a:endParaRPr lang="en-US" sz="1600" dirty="0">
                        <a:solidFill>
                          <a:srgbClr val="000000"/>
                        </a:solidFill>
                        <a:effectLst/>
                        <a:latin typeface="Garamond" panose="02020404030301010803" pitchFamily="18" charset="0"/>
                      </a:endParaRPr>
                    </a:p>
                  </a:txBody>
                  <a:tcPr marL="142875" marR="142875" marT="142875" marB="142875" anchor="ctr"/>
                </a:tc>
                <a:tc>
                  <a:txBody>
                    <a:bodyPr/>
                    <a:lstStyle/>
                    <a:p>
                      <a:pPr algn="ctr"/>
                      <a:r>
                        <a:rPr lang="en-US" sz="1600" b="1" dirty="0">
                          <a:effectLst/>
                          <a:latin typeface="Garamond" panose="02020404030301010803" pitchFamily="18" charset="0"/>
                        </a:rPr>
                        <a:t>High Level</a:t>
                      </a:r>
                      <a:endParaRPr lang="en-US" sz="1600" b="1" dirty="0">
                        <a:solidFill>
                          <a:srgbClr val="000000"/>
                        </a:solidFill>
                        <a:effectLst/>
                        <a:latin typeface="Garamond" panose="02020404030301010803" pitchFamily="18" charset="0"/>
                      </a:endParaRPr>
                    </a:p>
                  </a:txBody>
                  <a:tcPr marL="142875" marR="142875" marT="142875" marB="142875" anchor="ctr"/>
                </a:tc>
                <a:extLst>
                  <a:ext uri="{0D108BD9-81ED-4DB2-BD59-A6C34878D82A}">
                    <a16:rowId xmlns:a16="http://schemas.microsoft.com/office/drawing/2014/main" val="10001"/>
                  </a:ext>
                </a:extLst>
              </a:tr>
              <a:tr h="502944">
                <a:tc>
                  <a:txBody>
                    <a:bodyPr/>
                    <a:lstStyle/>
                    <a:p>
                      <a:pPr algn="ctr"/>
                      <a:r>
                        <a:rPr lang="en-US" sz="1600" dirty="0">
                          <a:effectLst/>
                          <a:latin typeface="Garamond" panose="02020404030301010803" pitchFamily="18" charset="0"/>
                        </a:rPr>
                        <a:t>Immediate mode</a:t>
                      </a:r>
                      <a:endParaRPr lang="en-US" sz="1600" dirty="0">
                        <a:solidFill>
                          <a:srgbClr val="000000"/>
                        </a:solidFill>
                        <a:effectLst/>
                        <a:latin typeface="Garamond" panose="02020404030301010803" pitchFamily="18" charset="0"/>
                      </a:endParaRPr>
                    </a:p>
                  </a:txBody>
                  <a:tcPr marL="142875" marR="142875" marT="142875" marB="142875" anchor="ctr"/>
                </a:tc>
                <a:tc>
                  <a:txBody>
                    <a:bodyPr/>
                    <a:lstStyle/>
                    <a:p>
                      <a:pPr algn="ctr"/>
                      <a:r>
                        <a:rPr lang="en-US" sz="1600" b="1" dirty="0">
                          <a:effectLst/>
                          <a:latin typeface="Garamond" panose="02020404030301010803" pitchFamily="18" charset="0"/>
                        </a:rPr>
                        <a:t>Retained mode</a:t>
                      </a:r>
                      <a:endParaRPr lang="en-US" sz="1600" b="1" dirty="0">
                        <a:solidFill>
                          <a:srgbClr val="000000"/>
                        </a:solidFill>
                        <a:effectLst/>
                        <a:latin typeface="Garamond" panose="02020404030301010803" pitchFamily="18" charset="0"/>
                      </a:endParaRPr>
                    </a:p>
                  </a:txBody>
                  <a:tcPr marL="142875" marR="142875" marT="142875" marB="142875" anchor="ctr"/>
                </a:tc>
                <a:extLst>
                  <a:ext uri="{0D108BD9-81ED-4DB2-BD59-A6C34878D82A}">
                    <a16:rowId xmlns:a16="http://schemas.microsoft.com/office/drawing/2014/main" val="10002"/>
                  </a:ext>
                </a:extLst>
              </a:tr>
              <a:tr h="502944">
                <a:tc>
                  <a:txBody>
                    <a:bodyPr/>
                    <a:lstStyle/>
                    <a:p>
                      <a:pPr algn="ctr"/>
                      <a:r>
                        <a:rPr lang="en-US" sz="1600" dirty="0">
                          <a:effectLst/>
                          <a:latin typeface="Garamond" panose="02020404030301010803" pitchFamily="18" charset="0"/>
                        </a:rPr>
                        <a:t>Fixed</a:t>
                      </a:r>
                      <a:r>
                        <a:rPr lang="en-US" sz="1600" baseline="0" dirty="0">
                          <a:effectLst/>
                          <a:latin typeface="Garamond" panose="02020404030301010803" pitchFamily="18" charset="0"/>
                        </a:rPr>
                        <a:t> size</a:t>
                      </a:r>
                      <a:endParaRPr lang="en-US" sz="1600" dirty="0">
                        <a:solidFill>
                          <a:srgbClr val="000000"/>
                        </a:solidFill>
                        <a:effectLst/>
                        <a:latin typeface="Garamond" panose="02020404030301010803" pitchFamily="18" charset="0"/>
                      </a:endParaRPr>
                    </a:p>
                  </a:txBody>
                  <a:tcPr marL="142875" marR="142875" marT="142875" marB="142875" anchor="ctr"/>
                </a:tc>
                <a:tc>
                  <a:txBody>
                    <a:bodyPr/>
                    <a:lstStyle/>
                    <a:p>
                      <a:pPr algn="ctr"/>
                      <a:r>
                        <a:rPr lang="en-US" sz="1600" b="1" dirty="0">
                          <a:effectLst/>
                          <a:latin typeface="Garamond" panose="02020404030301010803" pitchFamily="18" charset="0"/>
                        </a:rPr>
                        <a:t>Scalable</a:t>
                      </a:r>
                      <a:endParaRPr lang="en-US" sz="1600" b="1" dirty="0">
                        <a:solidFill>
                          <a:srgbClr val="000000"/>
                        </a:solidFill>
                        <a:effectLst/>
                        <a:latin typeface="Garamond" panose="02020404030301010803" pitchFamily="18" charset="0"/>
                      </a:endParaRPr>
                    </a:p>
                  </a:txBody>
                  <a:tcPr marL="142875" marR="142875" marT="142875" marB="142875" anchor="ctr"/>
                </a:tc>
                <a:extLst>
                  <a:ext uri="{0D108BD9-81ED-4DB2-BD59-A6C34878D82A}">
                    <a16:rowId xmlns:a16="http://schemas.microsoft.com/office/drawing/2014/main" val="10003"/>
                  </a:ext>
                </a:extLst>
              </a:tr>
              <a:tr h="502944">
                <a:tc>
                  <a:txBody>
                    <a:bodyPr/>
                    <a:lstStyle/>
                    <a:p>
                      <a:pPr algn="ctr"/>
                      <a:r>
                        <a:rPr lang="en-US" sz="1600" dirty="0">
                          <a:effectLst/>
                          <a:latin typeface="Garamond" panose="02020404030301010803" pitchFamily="18" charset="0"/>
                        </a:rPr>
                        <a:t>Best for keyboard-based</a:t>
                      </a:r>
                      <a:r>
                        <a:rPr lang="en-US" sz="1600" baseline="0" dirty="0">
                          <a:effectLst/>
                          <a:latin typeface="Garamond" panose="02020404030301010803" pitchFamily="18" charset="0"/>
                        </a:rPr>
                        <a:t> apps</a:t>
                      </a:r>
                      <a:endParaRPr lang="en-US" sz="1600" dirty="0">
                        <a:solidFill>
                          <a:srgbClr val="000000"/>
                        </a:solidFill>
                        <a:effectLst/>
                        <a:latin typeface="Garamond" panose="02020404030301010803" pitchFamily="18" charset="0"/>
                      </a:endParaRPr>
                    </a:p>
                  </a:txBody>
                  <a:tcPr marL="142875" marR="142875" marT="142875" marB="142875" anchor="ctr"/>
                </a:tc>
                <a:tc>
                  <a:txBody>
                    <a:bodyPr/>
                    <a:lstStyle/>
                    <a:p>
                      <a:pPr algn="ctr"/>
                      <a:r>
                        <a:rPr lang="en-US" sz="1600" b="1" dirty="0">
                          <a:effectLst/>
                          <a:latin typeface="Garamond" panose="02020404030301010803" pitchFamily="18" charset="0"/>
                        </a:rPr>
                        <a:t>Best</a:t>
                      </a:r>
                      <a:r>
                        <a:rPr lang="en-US" sz="1600" b="1" baseline="0" dirty="0">
                          <a:effectLst/>
                          <a:latin typeface="Garamond" panose="02020404030301010803" pitchFamily="18" charset="0"/>
                        </a:rPr>
                        <a:t> for mouse-based apps</a:t>
                      </a:r>
                      <a:endParaRPr lang="en-US" sz="1600" b="1" dirty="0">
                        <a:solidFill>
                          <a:srgbClr val="000000"/>
                        </a:solidFill>
                        <a:effectLst/>
                        <a:latin typeface="Garamond" panose="02020404030301010803" pitchFamily="18" charset="0"/>
                      </a:endParaRPr>
                    </a:p>
                  </a:txBody>
                  <a:tcPr marL="142875" marR="142875" marT="142875" marB="142875" anchor="ctr"/>
                </a:tc>
                <a:extLst>
                  <a:ext uri="{0D108BD9-81ED-4DB2-BD59-A6C34878D82A}">
                    <a16:rowId xmlns:a16="http://schemas.microsoft.com/office/drawing/2014/main" val="10004"/>
                  </a:ext>
                </a:extLst>
              </a:tr>
              <a:tr h="502944">
                <a:tc>
                  <a:txBody>
                    <a:bodyPr/>
                    <a:lstStyle/>
                    <a:p>
                      <a:pPr algn="ctr"/>
                      <a:r>
                        <a:rPr lang="en-US" sz="1600" dirty="0">
                          <a:effectLst/>
                          <a:latin typeface="Garamond" panose="02020404030301010803" pitchFamily="18" charset="0"/>
                        </a:rPr>
                        <a:t>Animation</a:t>
                      </a:r>
                      <a:r>
                        <a:rPr lang="en-US" sz="1600" baseline="0" dirty="0">
                          <a:effectLst/>
                          <a:latin typeface="Garamond" panose="02020404030301010803" pitchFamily="18" charset="0"/>
                        </a:rPr>
                        <a:t> (no object storage)</a:t>
                      </a:r>
                      <a:endParaRPr lang="en-US" sz="1600" dirty="0">
                        <a:solidFill>
                          <a:srgbClr val="000000"/>
                        </a:solidFill>
                        <a:effectLst/>
                        <a:latin typeface="Garamond" panose="02020404030301010803" pitchFamily="18" charset="0"/>
                      </a:endParaRPr>
                    </a:p>
                  </a:txBody>
                  <a:tcPr marL="142875" marR="142875" marT="142875" marB="142875" anchor="ctr"/>
                </a:tc>
                <a:tc>
                  <a:txBody>
                    <a:bodyPr/>
                    <a:lstStyle/>
                    <a:p>
                      <a:pPr algn="ctr"/>
                      <a:r>
                        <a:rPr lang="en-US" sz="1600" b="1" dirty="0">
                          <a:solidFill>
                            <a:srgbClr val="000000"/>
                          </a:solidFill>
                          <a:effectLst/>
                          <a:latin typeface="Garamond" panose="02020404030301010803" pitchFamily="18" charset="0"/>
                        </a:rPr>
                        <a:t>Medium</a:t>
                      </a:r>
                      <a:r>
                        <a:rPr lang="en-US" sz="1600" b="1" baseline="0" dirty="0">
                          <a:solidFill>
                            <a:srgbClr val="000000"/>
                          </a:solidFill>
                          <a:effectLst/>
                          <a:latin typeface="Garamond" panose="02020404030301010803" pitchFamily="18" charset="0"/>
                        </a:rPr>
                        <a:t> animation</a:t>
                      </a:r>
                      <a:endParaRPr lang="en-US" sz="1600" b="1" dirty="0">
                        <a:solidFill>
                          <a:srgbClr val="000000"/>
                        </a:solidFill>
                        <a:effectLst/>
                        <a:latin typeface="Garamond" panose="02020404030301010803" pitchFamily="18" charset="0"/>
                      </a:endParaRPr>
                    </a:p>
                  </a:txBody>
                  <a:tcPr marL="142875" marR="142875" marT="142875" marB="142875" anchor="ctr"/>
                </a:tc>
                <a:extLst>
                  <a:ext uri="{0D108BD9-81ED-4DB2-BD59-A6C34878D82A}">
                    <a16:rowId xmlns:a16="http://schemas.microsoft.com/office/drawing/2014/main" val="10005"/>
                  </a:ext>
                </a:extLst>
              </a:tr>
              <a:tr h="502944">
                <a:tc>
                  <a:txBody>
                    <a:bodyPr/>
                    <a:lstStyle/>
                    <a:p>
                      <a:pPr algn="ctr"/>
                      <a:r>
                        <a:rPr lang="en-US" sz="1600" dirty="0">
                          <a:solidFill>
                            <a:srgbClr val="000000"/>
                          </a:solidFill>
                          <a:effectLst/>
                          <a:latin typeface="Garamond" panose="02020404030301010803" pitchFamily="18" charset="0"/>
                        </a:rPr>
                        <a:t>Pixels</a:t>
                      </a:r>
                    </a:p>
                  </a:txBody>
                  <a:tcPr marL="142875" marR="142875" marT="142875" marB="142875" anchor="ctr"/>
                </a:tc>
                <a:tc>
                  <a:txBody>
                    <a:bodyPr/>
                    <a:lstStyle/>
                    <a:p>
                      <a:pPr algn="ctr"/>
                      <a:r>
                        <a:rPr lang="en-US" sz="1600" b="1" dirty="0">
                          <a:solidFill>
                            <a:srgbClr val="000000"/>
                          </a:solidFill>
                          <a:effectLst/>
                          <a:latin typeface="Garamond" panose="02020404030301010803" pitchFamily="18" charset="0"/>
                        </a:rPr>
                        <a:t>XML object model</a:t>
                      </a:r>
                    </a:p>
                  </a:txBody>
                  <a:tcPr marL="142875" marR="142875" marT="142875" marB="142875" anchor="ctr"/>
                </a:tc>
                <a:extLst>
                  <a:ext uri="{0D108BD9-81ED-4DB2-BD59-A6C34878D82A}">
                    <a16:rowId xmlns:a16="http://schemas.microsoft.com/office/drawing/2014/main" val="10006"/>
                  </a:ext>
                </a:extLst>
              </a:tr>
              <a:tr h="705242">
                <a:tc>
                  <a:txBody>
                    <a:bodyPr/>
                    <a:lstStyle/>
                    <a:p>
                      <a:pPr algn="ctr"/>
                      <a:r>
                        <a:rPr lang="en-US" sz="1600" dirty="0">
                          <a:solidFill>
                            <a:srgbClr val="000000"/>
                          </a:solidFill>
                          <a:effectLst/>
                          <a:latin typeface="Garamond" panose="02020404030301010803" pitchFamily="18" charset="0"/>
                        </a:rPr>
                        <a:t>No interaction</a:t>
                      </a:r>
                    </a:p>
                  </a:txBody>
                  <a:tcPr marL="142875" marR="142875" marT="142875" marB="142875" anchor="ctr"/>
                </a:tc>
                <a:tc>
                  <a:txBody>
                    <a:bodyPr/>
                    <a:lstStyle/>
                    <a:p>
                      <a:pPr algn="ctr"/>
                      <a:r>
                        <a:rPr lang="en-US" sz="1600" b="1" dirty="0">
                          <a:solidFill>
                            <a:srgbClr val="000000"/>
                          </a:solidFill>
                          <a:effectLst/>
                          <a:latin typeface="Garamond" panose="02020404030301010803" pitchFamily="18" charset="0"/>
                        </a:rPr>
                        <a:t>User interaction</a:t>
                      </a:r>
                      <a:r>
                        <a:rPr lang="en-US" sz="1600" b="1" baseline="0" dirty="0">
                          <a:solidFill>
                            <a:srgbClr val="000000"/>
                          </a:solidFill>
                          <a:effectLst/>
                          <a:latin typeface="Garamond" panose="02020404030301010803" pitchFamily="18" charset="0"/>
                        </a:rPr>
                        <a:t> (hit detection, events on the tree)</a:t>
                      </a:r>
                      <a:endParaRPr lang="en-US" sz="1600" b="1" dirty="0">
                        <a:solidFill>
                          <a:srgbClr val="000000"/>
                        </a:solidFill>
                        <a:effectLst/>
                        <a:latin typeface="Garamond" panose="02020404030301010803" pitchFamily="18" charset="0"/>
                      </a:endParaRPr>
                    </a:p>
                  </a:txBody>
                  <a:tcPr marL="142875" marR="142875" marT="142875" marB="142875" anchor="ctr"/>
                </a:tc>
                <a:extLst>
                  <a:ext uri="{0D108BD9-81ED-4DB2-BD59-A6C34878D82A}">
                    <a16:rowId xmlns:a16="http://schemas.microsoft.com/office/drawing/2014/main" val="10007"/>
                  </a:ext>
                </a:extLst>
              </a:tr>
            </a:tbl>
          </a:graphicData>
        </a:graphic>
      </p:graphicFrame>
      <p:sp>
        <p:nvSpPr>
          <p:cNvPr id="4" name="Slide Number Placeholder 3">
            <a:extLst>
              <a:ext uri="{FF2B5EF4-FFF2-40B4-BE49-F238E27FC236}">
                <a16:creationId xmlns:a16="http://schemas.microsoft.com/office/drawing/2014/main" id="{107A2631-4636-4053-8DAF-076071247A3E}"/>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54</a:t>
            </a:fld>
            <a:endParaRPr lang="en-US" altLang="en-US" sz="1400" dirty="0"/>
          </a:p>
        </p:txBody>
      </p:sp>
    </p:spTree>
    <p:extLst>
      <p:ext uri="{BB962C8B-B14F-4D97-AF65-F5344CB8AC3E}">
        <p14:creationId xmlns:p14="http://schemas.microsoft.com/office/powerpoint/2010/main" val="23727873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0501" y="441907"/>
            <a:ext cx="10663029" cy="621825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u="sng" dirty="0">
                <a:latin typeface="Garamond" panose="02020404030301010803" pitchFamily="18" charset="0"/>
                <a:cs typeface="Arabic Typesetting" panose="03020402040406030203" pitchFamily="66" charset="-78"/>
              </a:rPr>
              <a:t>Canvas</a:t>
            </a:r>
          </a:p>
          <a:p>
            <a:pPr algn="l">
              <a:lnSpc>
                <a:spcPct val="100000"/>
              </a:lnSpc>
            </a:pPr>
            <a:r>
              <a:rPr lang="en-US" sz="2200" b="1" u="sng" dirty="0">
                <a:latin typeface="Garamond" panose="02020404030301010803" pitchFamily="18" charset="0"/>
                <a:cs typeface="Arabic Typesetting" panose="03020402040406030203" pitchFamily="66" charset="-78"/>
              </a:rPr>
              <a:t>&lt;canvas&gt; element</a:t>
            </a:r>
            <a:r>
              <a:rPr lang="en-US" sz="2200" dirty="0">
                <a:latin typeface="Garamond" panose="02020404030301010803" pitchFamily="18" charset="0"/>
                <a:cs typeface="Arabic Typesetting" panose="03020402040406030203" pitchFamily="66" charset="-78"/>
              </a:rPr>
              <a:t>  as “a resolution-dependent bitmap canvas which can be used for rendering graphs, game graphics, or other visual images on the fly.” A canvas is a rectangle in your page where you can use JavaScript to draw anything you want and CSS for styling. In 2D context and 3D context (Web GL).</a:t>
            </a:r>
          </a:p>
          <a:p>
            <a:pPr algn="l">
              <a:lnSpc>
                <a:spcPct val="100000"/>
              </a:lnSpc>
            </a:pPr>
            <a:r>
              <a:rPr lang="en-US" sz="2200" b="1" u="sng" dirty="0" err="1">
                <a:latin typeface="Garamond" panose="02020404030301010803" pitchFamily="18" charset="0"/>
                <a:cs typeface="Arabic Typesetting" panose="03020402040406030203" pitchFamily="66" charset="-78"/>
              </a:rPr>
              <a:t>Eg</a:t>
            </a:r>
            <a:r>
              <a:rPr lang="en-US" sz="2200" b="1" u="sng" dirty="0">
                <a:latin typeface="Garamond" panose="02020404030301010803" pitchFamily="18" charset="0"/>
                <a:cs typeface="Arabic Typesetting" panose="03020402040406030203" pitchFamily="66" charset="-78"/>
              </a:rPr>
              <a:t>.:</a:t>
            </a: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graphicFrame>
        <p:nvGraphicFramePr>
          <p:cNvPr id="4" name="Table 3"/>
          <p:cNvGraphicFramePr>
            <a:graphicFrameLocks noGrp="1"/>
          </p:cNvGraphicFramePr>
          <p:nvPr>
            <p:extLst>
              <p:ext uri="{D42A27DB-BD31-4B8C-83A1-F6EECF244321}">
                <p14:modId xmlns:p14="http://schemas.microsoft.com/office/powerpoint/2010/main" val="2816258317"/>
              </p:ext>
            </p:extLst>
          </p:nvPr>
        </p:nvGraphicFramePr>
        <p:xfrm>
          <a:off x="5708431" y="2820764"/>
          <a:ext cx="5009883" cy="3691146"/>
        </p:xfrm>
        <a:graphic>
          <a:graphicData uri="http://schemas.openxmlformats.org/drawingml/2006/table">
            <a:tbl>
              <a:tblPr>
                <a:tableStyleId>{5940675A-B579-460E-94D1-54222C63F5DA}</a:tableStyleId>
              </a:tblPr>
              <a:tblGrid>
                <a:gridCol w="5009883">
                  <a:extLst>
                    <a:ext uri="{9D8B030D-6E8A-4147-A177-3AD203B41FA5}">
                      <a16:colId xmlns:a16="http://schemas.microsoft.com/office/drawing/2014/main" val="20000"/>
                    </a:ext>
                  </a:extLst>
                </a:gridCol>
              </a:tblGrid>
              <a:tr h="3691146">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96305074"/>
              </p:ext>
            </p:extLst>
          </p:nvPr>
        </p:nvGraphicFramePr>
        <p:xfrm>
          <a:off x="611052" y="2836806"/>
          <a:ext cx="5009883" cy="3686828"/>
        </p:xfrm>
        <a:graphic>
          <a:graphicData uri="http://schemas.openxmlformats.org/drawingml/2006/table">
            <a:tbl>
              <a:tblPr>
                <a:tableStyleId>{5940675A-B579-460E-94D1-54222C63F5DA}</a:tableStyleId>
              </a:tblPr>
              <a:tblGrid>
                <a:gridCol w="5009883">
                  <a:extLst>
                    <a:ext uri="{9D8B030D-6E8A-4147-A177-3AD203B41FA5}">
                      <a16:colId xmlns:a16="http://schemas.microsoft.com/office/drawing/2014/main" val="20000"/>
                    </a:ext>
                  </a:extLst>
                </a:gridCol>
              </a:tblGrid>
              <a:tr h="3686828">
                <a:tc>
                  <a:txBody>
                    <a:bodyPr/>
                    <a:lstStyle/>
                    <a:p>
                      <a:pPr algn="l">
                        <a:lnSpc>
                          <a:spcPct val="100000"/>
                        </a:lnSpc>
                      </a:pPr>
                      <a:r>
                        <a:rPr lang="en-US" sz="1800" b="1" dirty="0">
                          <a:solidFill>
                            <a:schemeClr val="bg2">
                              <a:lumMod val="60000"/>
                              <a:lumOff val="40000"/>
                            </a:schemeClr>
                          </a:solidFill>
                          <a:latin typeface="Garamond" panose="02020404030301010803" pitchFamily="18" charset="0"/>
                        </a:rPr>
                        <a:t>&lt;canvas</a:t>
                      </a:r>
                      <a:r>
                        <a:rPr lang="en-US" sz="1800" dirty="0">
                          <a:solidFill>
                            <a:schemeClr val="accent1">
                              <a:lumMod val="50000"/>
                            </a:schemeClr>
                          </a:solidFill>
                          <a:latin typeface="Garamond" panose="02020404030301010803" pitchFamily="18" charset="0"/>
                        </a:rPr>
                        <a:t> </a:t>
                      </a:r>
                      <a:r>
                        <a:rPr lang="en-US" sz="1800" dirty="0">
                          <a:latin typeface="Garamond" panose="02020404030301010803" pitchFamily="18" charset="0"/>
                        </a:rPr>
                        <a:t>id="</a:t>
                      </a:r>
                      <a:r>
                        <a:rPr lang="en-US" sz="1800" dirty="0" err="1">
                          <a:latin typeface="Garamond" panose="02020404030301010803" pitchFamily="18" charset="0"/>
                        </a:rPr>
                        <a:t>myCanvas</a:t>
                      </a:r>
                      <a:r>
                        <a:rPr lang="en-US" sz="1800" dirty="0">
                          <a:latin typeface="Garamond" panose="02020404030301010803" pitchFamily="18" charset="0"/>
                        </a:rPr>
                        <a:t>" width="200" height="100" style="border:4px solid #d3d3d3;"&gt;</a:t>
                      </a:r>
                    </a:p>
                    <a:p>
                      <a:pPr algn="l">
                        <a:lnSpc>
                          <a:spcPct val="100000"/>
                        </a:lnSpc>
                      </a:pPr>
                      <a:r>
                        <a:rPr lang="en-US" sz="1800" dirty="0">
                          <a:latin typeface="Garamond" panose="02020404030301010803" pitchFamily="18" charset="0"/>
                        </a:rPr>
                        <a:t>Your browser does not support the HTML5 canvas tag</a:t>
                      </a:r>
                      <a:r>
                        <a:rPr lang="en-US" sz="1800" b="1" dirty="0">
                          <a:solidFill>
                            <a:schemeClr val="accent1">
                              <a:lumMod val="50000"/>
                            </a:schemeClr>
                          </a:solidFill>
                          <a:latin typeface="Garamond" panose="02020404030301010803" pitchFamily="18" charset="0"/>
                        </a:rPr>
                        <a:t>.</a:t>
                      </a:r>
                      <a:r>
                        <a:rPr lang="en-US" sz="1800" b="1" dirty="0">
                          <a:solidFill>
                            <a:schemeClr val="bg2">
                              <a:lumMod val="60000"/>
                              <a:lumOff val="40000"/>
                            </a:schemeClr>
                          </a:solidFill>
                          <a:latin typeface="Garamond" panose="02020404030301010803" pitchFamily="18" charset="0"/>
                        </a:rPr>
                        <a:t>&lt;/canvas&gt;</a:t>
                      </a:r>
                    </a:p>
                    <a:p>
                      <a:pPr algn="l">
                        <a:lnSpc>
                          <a:spcPct val="100000"/>
                        </a:lnSpc>
                      </a:pPr>
                      <a:endParaRPr lang="en-US" sz="1800" dirty="0">
                        <a:latin typeface="Garamond" panose="02020404030301010803" pitchFamily="18" charset="0"/>
                      </a:endParaRPr>
                    </a:p>
                    <a:p>
                      <a:pPr algn="l">
                        <a:lnSpc>
                          <a:spcPct val="100000"/>
                        </a:lnSpc>
                      </a:pPr>
                      <a:r>
                        <a:rPr lang="en-US" sz="1800" b="1" dirty="0">
                          <a:solidFill>
                            <a:schemeClr val="bg2">
                              <a:lumMod val="60000"/>
                              <a:lumOff val="40000"/>
                            </a:schemeClr>
                          </a:solidFill>
                          <a:latin typeface="Garamond" panose="02020404030301010803" pitchFamily="18" charset="0"/>
                        </a:rPr>
                        <a:t>&lt;script&gt;</a:t>
                      </a:r>
                    </a:p>
                    <a:p>
                      <a:pPr algn="l">
                        <a:lnSpc>
                          <a:spcPct val="100000"/>
                        </a:lnSpc>
                      </a:pPr>
                      <a:r>
                        <a:rPr lang="en-US" sz="1800" dirty="0" err="1">
                          <a:latin typeface="Garamond" panose="02020404030301010803" pitchFamily="18" charset="0"/>
                        </a:rPr>
                        <a:t>var</a:t>
                      </a:r>
                      <a:r>
                        <a:rPr lang="en-US" sz="1800" dirty="0">
                          <a:latin typeface="Garamond" panose="02020404030301010803" pitchFamily="18" charset="0"/>
                        </a:rPr>
                        <a:t> c = </a:t>
                      </a:r>
                      <a:r>
                        <a:rPr lang="en-US" sz="1800" dirty="0" err="1">
                          <a:latin typeface="Garamond" panose="02020404030301010803" pitchFamily="18" charset="0"/>
                        </a:rPr>
                        <a:t>document.getElementById</a:t>
                      </a:r>
                      <a:r>
                        <a:rPr lang="en-US" sz="1800" dirty="0">
                          <a:latin typeface="Garamond" panose="02020404030301010803" pitchFamily="18" charset="0"/>
                        </a:rPr>
                        <a:t>("</a:t>
                      </a:r>
                      <a:r>
                        <a:rPr lang="en-US" sz="1800" dirty="0" err="1">
                          <a:latin typeface="Garamond" panose="02020404030301010803" pitchFamily="18" charset="0"/>
                        </a:rPr>
                        <a:t>myCanvas</a:t>
                      </a:r>
                      <a:r>
                        <a:rPr lang="en-US" sz="1800" dirty="0">
                          <a:latin typeface="Garamond" panose="02020404030301010803" pitchFamily="18" charset="0"/>
                        </a:rPr>
                        <a:t>");</a:t>
                      </a:r>
                    </a:p>
                    <a:p>
                      <a:pPr algn="l">
                        <a:lnSpc>
                          <a:spcPct val="100000"/>
                        </a:lnSpc>
                      </a:pPr>
                      <a:r>
                        <a:rPr lang="en-US" sz="1800" dirty="0" err="1">
                          <a:latin typeface="Garamond" panose="02020404030301010803" pitchFamily="18" charset="0"/>
                        </a:rPr>
                        <a:t>var</a:t>
                      </a:r>
                      <a:r>
                        <a:rPr lang="en-US" sz="1800" dirty="0">
                          <a:latin typeface="Garamond" panose="02020404030301010803" pitchFamily="18" charset="0"/>
                        </a:rPr>
                        <a:t> </a:t>
                      </a:r>
                      <a:r>
                        <a:rPr lang="en-US" sz="1800" dirty="0" err="1">
                          <a:latin typeface="Garamond" panose="02020404030301010803" pitchFamily="18" charset="0"/>
                        </a:rPr>
                        <a:t>ctx</a:t>
                      </a:r>
                      <a:r>
                        <a:rPr lang="en-US" sz="1800" dirty="0">
                          <a:latin typeface="Garamond" panose="02020404030301010803" pitchFamily="18" charset="0"/>
                        </a:rPr>
                        <a:t> = </a:t>
                      </a:r>
                      <a:r>
                        <a:rPr lang="en-US" sz="1800" dirty="0" err="1">
                          <a:latin typeface="Garamond" panose="02020404030301010803" pitchFamily="18" charset="0"/>
                        </a:rPr>
                        <a:t>c.getContext</a:t>
                      </a:r>
                      <a:r>
                        <a:rPr lang="en-US" sz="1800" dirty="0">
                          <a:latin typeface="Garamond" panose="02020404030301010803" pitchFamily="18" charset="0"/>
                        </a:rPr>
                        <a:t>("2d");</a:t>
                      </a:r>
                    </a:p>
                    <a:p>
                      <a:pPr algn="l">
                        <a:lnSpc>
                          <a:spcPct val="100000"/>
                        </a:lnSpc>
                      </a:pPr>
                      <a:r>
                        <a:rPr lang="en-US" sz="1800" dirty="0" err="1">
                          <a:latin typeface="Garamond" panose="02020404030301010803" pitchFamily="18" charset="0"/>
                        </a:rPr>
                        <a:t>ctx.beginPath</a:t>
                      </a:r>
                      <a:r>
                        <a:rPr lang="en-US" sz="1800" dirty="0">
                          <a:latin typeface="Garamond" panose="02020404030301010803" pitchFamily="18" charset="0"/>
                        </a:rPr>
                        <a:t>();</a:t>
                      </a:r>
                    </a:p>
                    <a:p>
                      <a:pPr algn="l">
                        <a:lnSpc>
                          <a:spcPct val="100000"/>
                        </a:lnSpc>
                      </a:pPr>
                      <a:r>
                        <a:rPr lang="en-US" sz="1800" dirty="0">
                          <a:latin typeface="Garamond" panose="02020404030301010803" pitchFamily="18" charset="0"/>
                        </a:rPr>
                        <a:t>ctx.arc(95,50,40,0,2*</a:t>
                      </a:r>
                      <a:r>
                        <a:rPr lang="en-US" sz="1800" dirty="0" err="1">
                          <a:latin typeface="Garamond" panose="02020404030301010803" pitchFamily="18" charset="0"/>
                        </a:rPr>
                        <a:t>Math.PI</a:t>
                      </a:r>
                      <a:r>
                        <a:rPr lang="en-US" sz="1800" dirty="0">
                          <a:latin typeface="Garamond" panose="02020404030301010803" pitchFamily="18" charset="0"/>
                        </a:rPr>
                        <a:t>);</a:t>
                      </a:r>
                    </a:p>
                    <a:p>
                      <a:pPr algn="l">
                        <a:lnSpc>
                          <a:spcPct val="100000"/>
                        </a:lnSpc>
                      </a:pPr>
                      <a:r>
                        <a:rPr lang="en-US" sz="1800" dirty="0" err="1">
                          <a:latin typeface="Garamond" panose="02020404030301010803" pitchFamily="18" charset="0"/>
                        </a:rPr>
                        <a:t>ctx.stroke</a:t>
                      </a:r>
                      <a:r>
                        <a:rPr lang="en-US" sz="1800" dirty="0">
                          <a:latin typeface="Garamond" panose="02020404030301010803" pitchFamily="18" charset="0"/>
                        </a:rPr>
                        <a:t>();</a:t>
                      </a:r>
                    </a:p>
                    <a:p>
                      <a:pPr algn="l">
                        <a:lnSpc>
                          <a:spcPct val="100000"/>
                        </a:lnSpc>
                      </a:pPr>
                      <a:r>
                        <a:rPr lang="en-US" sz="1800" b="1" dirty="0">
                          <a:solidFill>
                            <a:schemeClr val="bg2">
                              <a:lumMod val="60000"/>
                              <a:lumOff val="40000"/>
                            </a:schemeClr>
                          </a:solidFill>
                          <a:latin typeface="Garamond" panose="02020404030301010803" pitchFamily="18" charset="0"/>
                        </a:rPr>
                        <a:t>&lt;/script&gt;</a:t>
                      </a:r>
                      <a:r>
                        <a:rPr lang="en-US" sz="1800" b="1" dirty="0">
                          <a:solidFill>
                            <a:schemeClr val="accent1">
                              <a:lumMod val="50000"/>
                            </a:schemeClr>
                          </a:solidFill>
                          <a:latin typeface="Garamond" panose="02020404030301010803" pitchFamily="18" charset="0"/>
                        </a:rPr>
                        <a:t> </a:t>
                      </a:r>
                      <a:endParaRPr lang="en-US" sz="2000" b="1" dirty="0">
                        <a:solidFill>
                          <a:schemeClr val="accent1">
                            <a:lumMod val="50000"/>
                          </a:schemeClr>
                        </a:solidFill>
                        <a:latin typeface="Garamond" panose="02020404030301010803" pitchFamily="18" charset="0"/>
                        <a:cs typeface="Arabic Typesetting" panose="03020402040406030203" pitchFamily="66" charset="-78"/>
                      </a:endParaRPr>
                    </a:p>
                    <a:p>
                      <a:endParaRPr lang="en-US" dirty="0"/>
                    </a:p>
                  </a:txBody>
                  <a:tcPr/>
                </a:tc>
                <a:extLst>
                  <a:ext uri="{0D108BD9-81ED-4DB2-BD59-A6C34878D82A}">
                    <a16:rowId xmlns:a16="http://schemas.microsoft.com/office/drawing/2014/main" val="10000"/>
                  </a:ext>
                </a:extLst>
              </a:tr>
            </a:tbl>
          </a:graphicData>
        </a:graphic>
      </p:graphicFrame>
      <p:sp>
        <p:nvSpPr>
          <p:cNvPr id="6" name="Content Placeholder 2"/>
          <p:cNvSpPr txBox="1">
            <a:spLocks/>
          </p:cNvSpPr>
          <p:nvPr/>
        </p:nvSpPr>
        <p:spPr>
          <a:xfrm>
            <a:off x="930226" y="2553345"/>
            <a:ext cx="5048519" cy="3332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endParaRPr lang="en-US" sz="1500" b="1" dirty="0">
              <a:solidFill>
                <a:srgbClr val="FF0000"/>
              </a:solidFill>
              <a:latin typeface="Garamond" panose="02020404030301010803" pitchFamily="18" charset="0"/>
            </a:endParaRPr>
          </a:p>
        </p:txBody>
      </p:sp>
      <p:pic>
        <p:nvPicPr>
          <p:cNvPr id="8" name="Picture 7"/>
          <p:cNvPicPr>
            <a:picLocks noChangeAspect="1"/>
          </p:cNvPicPr>
          <p:nvPr/>
        </p:nvPicPr>
        <p:blipFill>
          <a:blip r:embed="rId3"/>
          <a:stretch>
            <a:fillRect/>
          </a:stretch>
        </p:blipFill>
        <p:spPr>
          <a:xfrm>
            <a:off x="5755286" y="2937656"/>
            <a:ext cx="2238375" cy="1209675"/>
          </a:xfrm>
          <a:prstGeom prst="rect">
            <a:avLst/>
          </a:prstGeom>
        </p:spPr>
      </p:pic>
      <p:sp>
        <p:nvSpPr>
          <p:cNvPr id="7" name="Slide Number Placeholder 3">
            <a:extLst>
              <a:ext uri="{FF2B5EF4-FFF2-40B4-BE49-F238E27FC236}">
                <a16:creationId xmlns:a16="http://schemas.microsoft.com/office/drawing/2014/main" id="{A2A6DF28-6730-4F43-8537-B25FAE52198F}"/>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55</a:t>
            </a:fld>
            <a:endParaRPr lang="en-US" altLang="en-US" sz="1400" dirty="0"/>
          </a:p>
        </p:txBody>
      </p:sp>
    </p:spTree>
    <p:extLst>
      <p:ext uri="{BB962C8B-B14F-4D97-AF65-F5344CB8AC3E}">
        <p14:creationId xmlns:p14="http://schemas.microsoft.com/office/powerpoint/2010/main" val="13133416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0500" y="269631"/>
            <a:ext cx="10702787" cy="621825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u="sng" dirty="0">
                <a:latin typeface="Garamond" panose="02020404030301010803" pitchFamily="18" charset="0"/>
                <a:cs typeface="Arabic Typesetting" panose="03020402040406030203" pitchFamily="66" charset="-78"/>
              </a:rPr>
              <a:t>SVG – Scalable Vector Graphics</a:t>
            </a:r>
          </a:p>
          <a:p>
            <a:pPr algn="l">
              <a:lnSpc>
                <a:spcPct val="100000"/>
              </a:lnSpc>
            </a:pPr>
            <a:r>
              <a:rPr lang="en-US" sz="2200" b="1" u="sng" dirty="0">
                <a:latin typeface="Garamond" panose="02020404030301010803" pitchFamily="18" charset="0"/>
                <a:cs typeface="Arabic Typesetting" panose="03020402040406030203" pitchFamily="66" charset="-78"/>
              </a:rPr>
              <a:t>&lt;</a:t>
            </a:r>
            <a:r>
              <a:rPr lang="en-US" sz="2200" b="1" u="sng" dirty="0" err="1">
                <a:latin typeface="Garamond" panose="02020404030301010803" pitchFamily="18" charset="0"/>
                <a:cs typeface="Arabic Typesetting" panose="03020402040406030203" pitchFamily="66" charset="-78"/>
              </a:rPr>
              <a:t>svg</a:t>
            </a:r>
            <a:r>
              <a:rPr lang="en-US" sz="2200" b="1" u="sng" dirty="0">
                <a:latin typeface="Garamond" panose="02020404030301010803" pitchFamily="18" charset="0"/>
                <a:cs typeface="Arabic Typesetting" panose="03020402040406030203" pitchFamily="66" charset="-78"/>
              </a:rPr>
              <a:t>&gt; element</a:t>
            </a:r>
            <a:r>
              <a:rPr lang="en-US" sz="2200" dirty="0">
                <a:latin typeface="Garamond" panose="02020404030301010803" pitchFamily="18" charset="0"/>
                <a:cs typeface="Arabic Typesetting" panose="03020402040406030203" pitchFamily="66" charset="-78"/>
              </a:rPr>
              <a:t> Modularized, XML-based language for describing 2D vector and mixed vector/raster graphics. You can zoom SVG graphics to any level. </a:t>
            </a:r>
          </a:p>
          <a:p>
            <a:pPr algn="l">
              <a:lnSpc>
                <a:spcPct val="100000"/>
              </a:lnSpc>
            </a:pPr>
            <a:r>
              <a:rPr lang="en-US" sz="2200" b="1" u="sng" dirty="0" err="1">
                <a:latin typeface="Garamond" panose="02020404030301010803" pitchFamily="18" charset="0"/>
                <a:cs typeface="Arabic Typesetting" panose="03020402040406030203" pitchFamily="66" charset="-78"/>
              </a:rPr>
              <a:t>Eg</a:t>
            </a:r>
            <a:r>
              <a:rPr lang="en-US" sz="2200" b="1" u="sng" dirty="0">
                <a:latin typeface="Garamond" panose="02020404030301010803" pitchFamily="18" charset="0"/>
                <a:cs typeface="Arabic Typesetting" panose="03020402040406030203" pitchFamily="66" charset="-78"/>
              </a:rPr>
              <a:t>.:</a:t>
            </a: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graphicFrame>
        <p:nvGraphicFramePr>
          <p:cNvPr id="4" name="Table 3"/>
          <p:cNvGraphicFramePr>
            <a:graphicFrameLocks noGrp="1"/>
          </p:cNvGraphicFramePr>
          <p:nvPr>
            <p:extLst>
              <p:ext uri="{D42A27DB-BD31-4B8C-83A1-F6EECF244321}">
                <p14:modId xmlns:p14="http://schemas.microsoft.com/office/powerpoint/2010/main" val="428610890"/>
              </p:ext>
            </p:extLst>
          </p:nvPr>
        </p:nvGraphicFramePr>
        <p:xfrm>
          <a:off x="5602415" y="2674991"/>
          <a:ext cx="5009883" cy="3691146"/>
        </p:xfrm>
        <a:graphic>
          <a:graphicData uri="http://schemas.openxmlformats.org/drawingml/2006/table">
            <a:tbl>
              <a:tblPr>
                <a:tableStyleId>{5940675A-B579-460E-94D1-54222C63F5DA}</a:tableStyleId>
              </a:tblPr>
              <a:tblGrid>
                <a:gridCol w="5009883">
                  <a:extLst>
                    <a:ext uri="{9D8B030D-6E8A-4147-A177-3AD203B41FA5}">
                      <a16:colId xmlns:a16="http://schemas.microsoft.com/office/drawing/2014/main" val="20000"/>
                    </a:ext>
                  </a:extLst>
                </a:gridCol>
              </a:tblGrid>
              <a:tr h="3691146">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87937263"/>
              </p:ext>
            </p:extLst>
          </p:nvPr>
        </p:nvGraphicFramePr>
        <p:xfrm>
          <a:off x="505036" y="2691033"/>
          <a:ext cx="5009883" cy="3686828"/>
        </p:xfrm>
        <a:graphic>
          <a:graphicData uri="http://schemas.openxmlformats.org/drawingml/2006/table">
            <a:tbl>
              <a:tblPr>
                <a:tableStyleId>{5940675A-B579-460E-94D1-54222C63F5DA}</a:tableStyleId>
              </a:tblPr>
              <a:tblGrid>
                <a:gridCol w="5009883">
                  <a:extLst>
                    <a:ext uri="{9D8B030D-6E8A-4147-A177-3AD203B41FA5}">
                      <a16:colId xmlns:a16="http://schemas.microsoft.com/office/drawing/2014/main" val="20000"/>
                    </a:ext>
                  </a:extLst>
                </a:gridCol>
              </a:tblGrid>
              <a:tr h="3686828">
                <a:tc>
                  <a:txBody>
                    <a:bodyPr/>
                    <a:lstStyle/>
                    <a:p>
                      <a:pPr algn="l">
                        <a:lnSpc>
                          <a:spcPct val="100000"/>
                        </a:lnSpc>
                      </a:pPr>
                      <a:r>
                        <a:rPr lang="en-US" sz="1800" b="1" dirty="0">
                          <a:solidFill>
                            <a:schemeClr val="bg2">
                              <a:lumMod val="60000"/>
                              <a:lumOff val="40000"/>
                            </a:schemeClr>
                          </a:solidFill>
                          <a:latin typeface="Garamond" panose="02020404030301010803" pitchFamily="18" charset="0"/>
                        </a:rPr>
                        <a:t>&lt;</a:t>
                      </a:r>
                      <a:r>
                        <a:rPr lang="en-US" sz="1800" b="1" dirty="0" err="1">
                          <a:solidFill>
                            <a:schemeClr val="bg2">
                              <a:lumMod val="60000"/>
                              <a:lumOff val="40000"/>
                            </a:schemeClr>
                          </a:solidFill>
                          <a:latin typeface="Garamond" panose="02020404030301010803" pitchFamily="18" charset="0"/>
                        </a:rPr>
                        <a:t>svg</a:t>
                      </a:r>
                      <a:r>
                        <a:rPr lang="en-US" sz="1800" b="1" dirty="0">
                          <a:solidFill>
                            <a:schemeClr val="bg2">
                              <a:lumMod val="60000"/>
                              <a:lumOff val="40000"/>
                            </a:schemeClr>
                          </a:solidFill>
                          <a:latin typeface="Garamond" panose="02020404030301010803" pitchFamily="18" charset="0"/>
                        </a:rPr>
                        <a:t> </a:t>
                      </a:r>
                      <a:r>
                        <a:rPr lang="en-US" sz="1800" dirty="0">
                          <a:latin typeface="Garamond" panose="02020404030301010803" pitchFamily="18" charset="0"/>
                        </a:rPr>
                        <a:t>width="100" height="100"&gt;</a:t>
                      </a:r>
                    </a:p>
                    <a:p>
                      <a:pPr algn="l">
                        <a:lnSpc>
                          <a:spcPct val="100000"/>
                        </a:lnSpc>
                      </a:pPr>
                      <a:r>
                        <a:rPr lang="en-US" sz="1800" dirty="0">
                          <a:latin typeface="Garamond" panose="02020404030301010803" pitchFamily="18" charset="0"/>
                        </a:rPr>
                        <a:t>  &lt;circle cx="50" cy="50" r="40"</a:t>
                      </a:r>
                    </a:p>
                    <a:p>
                      <a:pPr algn="l">
                        <a:lnSpc>
                          <a:spcPct val="100000"/>
                        </a:lnSpc>
                      </a:pPr>
                      <a:r>
                        <a:rPr lang="en-US" sz="1800" dirty="0">
                          <a:latin typeface="Garamond" panose="02020404030301010803" pitchFamily="18" charset="0"/>
                        </a:rPr>
                        <a:t>  stroke="blue" stroke-width="4" fill="orange" /&gt;</a:t>
                      </a:r>
                    </a:p>
                    <a:p>
                      <a:pPr algn="l">
                        <a:lnSpc>
                          <a:spcPct val="100000"/>
                        </a:lnSpc>
                      </a:pPr>
                      <a:r>
                        <a:rPr lang="en-US" sz="1800" dirty="0">
                          <a:latin typeface="Garamond" panose="02020404030301010803" pitchFamily="18" charset="0"/>
                        </a:rPr>
                        <a:t>Sorry, your browser does not support inline SVG.</a:t>
                      </a:r>
                    </a:p>
                    <a:p>
                      <a:pPr algn="l">
                        <a:lnSpc>
                          <a:spcPct val="100000"/>
                        </a:lnSpc>
                      </a:pPr>
                      <a:r>
                        <a:rPr lang="en-US" sz="1800" b="1" dirty="0">
                          <a:solidFill>
                            <a:schemeClr val="bg2">
                              <a:lumMod val="60000"/>
                              <a:lumOff val="40000"/>
                            </a:schemeClr>
                          </a:solidFill>
                          <a:latin typeface="Garamond" panose="02020404030301010803" pitchFamily="18" charset="0"/>
                        </a:rPr>
                        <a:t>&lt;/</a:t>
                      </a:r>
                      <a:r>
                        <a:rPr lang="en-US" sz="1800" b="1" dirty="0" err="1">
                          <a:solidFill>
                            <a:schemeClr val="bg2">
                              <a:lumMod val="60000"/>
                              <a:lumOff val="40000"/>
                            </a:schemeClr>
                          </a:solidFill>
                          <a:latin typeface="Garamond" panose="02020404030301010803" pitchFamily="18" charset="0"/>
                        </a:rPr>
                        <a:t>svg</a:t>
                      </a:r>
                      <a:r>
                        <a:rPr lang="en-US" sz="1800" b="1" dirty="0">
                          <a:solidFill>
                            <a:schemeClr val="bg2">
                              <a:lumMod val="60000"/>
                              <a:lumOff val="40000"/>
                            </a:schemeClr>
                          </a:solidFill>
                          <a:latin typeface="Garamond" panose="02020404030301010803" pitchFamily="18" charset="0"/>
                        </a:rPr>
                        <a:t>&gt; &lt;</a:t>
                      </a:r>
                      <a:r>
                        <a:rPr lang="en-US" sz="1800" b="1" dirty="0" err="1">
                          <a:solidFill>
                            <a:schemeClr val="bg2">
                              <a:lumMod val="60000"/>
                              <a:lumOff val="40000"/>
                            </a:schemeClr>
                          </a:solidFill>
                          <a:latin typeface="Garamond" panose="02020404030301010803" pitchFamily="18" charset="0"/>
                        </a:rPr>
                        <a:t>br</a:t>
                      </a:r>
                      <a:r>
                        <a:rPr lang="en-US" sz="1800" b="1" dirty="0">
                          <a:solidFill>
                            <a:schemeClr val="bg2">
                              <a:lumMod val="60000"/>
                              <a:lumOff val="40000"/>
                            </a:schemeClr>
                          </a:solidFill>
                          <a:latin typeface="Garamond" panose="02020404030301010803" pitchFamily="18" charset="0"/>
                        </a:rPr>
                        <a:t>&gt;</a:t>
                      </a:r>
                    </a:p>
                    <a:p>
                      <a:pPr algn="l">
                        <a:lnSpc>
                          <a:spcPct val="100000"/>
                        </a:lnSpc>
                      </a:pPr>
                      <a:endParaRPr lang="en-US" sz="1800" dirty="0">
                        <a:latin typeface="Garamond" panose="02020404030301010803" pitchFamily="18" charset="0"/>
                      </a:endParaRPr>
                    </a:p>
                    <a:p>
                      <a:pPr algn="l">
                        <a:lnSpc>
                          <a:spcPct val="100000"/>
                        </a:lnSpc>
                      </a:pPr>
                      <a:r>
                        <a:rPr lang="en-US" b="1" dirty="0">
                          <a:solidFill>
                            <a:schemeClr val="bg2">
                              <a:lumMod val="60000"/>
                              <a:lumOff val="40000"/>
                            </a:schemeClr>
                          </a:solidFill>
                          <a:latin typeface="Garamond" panose="02020404030301010803" pitchFamily="18" charset="0"/>
                        </a:rPr>
                        <a:t>&lt;</a:t>
                      </a:r>
                      <a:r>
                        <a:rPr lang="en-US" b="1" dirty="0" err="1">
                          <a:solidFill>
                            <a:schemeClr val="bg2">
                              <a:lumMod val="60000"/>
                              <a:lumOff val="40000"/>
                            </a:schemeClr>
                          </a:solidFill>
                          <a:latin typeface="Garamond" panose="02020404030301010803" pitchFamily="18" charset="0"/>
                        </a:rPr>
                        <a:t>svg</a:t>
                      </a:r>
                      <a:r>
                        <a:rPr lang="en-US" b="1" dirty="0">
                          <a:solidFill>
                            <a:schemeClr val="bg2">
                              <a:lumMod val="60000"/>
                              <a:lumOff val="40000"/>
                            </a:schemeClr>
                          </a:solidFill>
                          <a:latin typeface="Garamond" panose="02020404030301010803" pitchFamily="18" charset="0"/>
                        </a:rPr>
                        <a:t> </a:t>
                      </a:r>
                      <a:r>
                        <a:rPr lang="en-US" dirty="0">
                          <a:latin typeface="Garamond" panose="02020404030301010803" pitchFamily="18" charset="0"/>
                        </a:rPr>
                        <a:t>width="300" height="200"&gt;</a:t>
                      </a:r>
                    </a:p>
                    <a:p>
                      <a:pPr algn="l">
                        <a:lnSpc>
                          <a:spcPct val="100000"/>
                        </a:lnSpc>
                      </a:pPr>
                      <a:r>
                        <a:rPr lang="en-US" dirty="0">
                          <a:latin typeface="Garamond" panose="02020404030301010803" pitchFamily="18" charset="0"/>
                        </a:rPr>
                        <a:t>  &lt;polygon points="100,10 40,198 190,78 10,78 160,198"</a:t>
                      </a:r>
                    </a:p>
                    <a:p>
                      <a:pPr algn="l">
                        <a:lnSpc>
                          <a:spcPct val="100000"/>
                        </a:lnSpc>
                      </a:pPr>
                      <a:r>
                        <a:rPr lang="en-US" dirty="0">
                          <a:latin typeface="Garamond" panose="02020404030301010803" pitchFamily="18" charset="0"/>
                        </a:rPr>
                        <a:t>  style="fill:red;stroke:black;stroke-width:5;fill-rule:evenodd;" /&gt;</a:t>
                      </a:r>
                    </a:p>
                    <a:p>
                      <a:pPr algn="l">
                        <a:lnSpc>
                          <a:spcPct val="100000"/>
                        </a:lnSpc>
                      </a:pPr>
                      <a:r>
                        <a:rPr lang="en-US" dirty="0">
                          <a:latin typeface="Garamond" panose="02020404030301010803" pitchFamily="18" charset="0"/>
                        </a:rPr>
                        <a:t>Sorry, your browser does not support inline SVG.</a:t>
                      </a:r>
                    </a:p>
                    <a:p>
                      <a:pPr algn="l">
                        <a:lnSpc>
                          <a:spcPct val="100000"/>
                        </a:lnSpc>
                      </a:pPr>
                      <a:r>
                        <a:rPr lang="en-US" b="1" dirty="0">
                          <a:solidFill>
                            <a:schemeClr val="bg2">
                              <a:lumMod val="60000"/>
                              <a:lumOff val="40000"/>
                            </a:schemeClr>
                          </a:solidFill>
                          <a:latin typeface="Garamond" panose="02020404030301010803" pitchFamily="18" charset="0"/>
                        </a:rPr>
                        <a:t>&lt;/</a:t>
                      </a:r>
                      <a:r>
                        <a:rPr lang="en-US" b="1" dirty="0" err="1">
                          <a:solidFill>
                            <a:schemeClr val="bg2">
                              <a:lumMod val="60000"/>
                              <a:lumOff val="40000"/>
                            </a:schemeClr>
                          </a:solidFill>
                          <a:latin typeface="Garamond" panose="02020404030301010803" pitchFamily="18" charset="0"/>
                        </a:rPr>
                        <a:t>svg</a:t>
                      </a:r>
                      <a:r>
                        <a:rPr lang="en-US" b="1" dirty="0">
                          <a:solidFill>
                            <a:schemeClr val="bg2">
                              <a:lumMod val="60000"/>
                              <a:lumOff val="40000"/>
                            </a:schemeClr>
                          </a:solidFill>
                          <a:latin typeface="Garamond" panose="02020404030301010803" pitchFamily="18" charset="0"/>
                        </a:rPr>
                        <a:t>&gt;</a:t>
                      </a:r>
                    </a:p>
                  </a:txBody>
                  <a:tcPr/>
                </a:tc>
                <a:extLst>
                  <a:ext uri="{0D108BD9-81ED-4DB2-BD59-A6C34878D82A}">
                    <a16:rowId xmlns:a16="http://schemas.microsoft.com/office/drawing/2014/main" val="10000"/>
                  </a:ext>
                </a:extLst>
              </a:tr>
            </a:tbl>
          </a:graphicData>
        </a:graphic>
      </p:graphicFrame>
      <p:sp>
        <p:nvSpPr>
          <p:cNvPr id="6" name="Content Placeholder 2"/>
          <p:cNvSpPr txBox="1">
            <a:spLocks/>
          </p:cNvSpPr>
          <p:nvPr/>
        </p:nvSpPr>
        <p:spPr>
          <a:xfrm>
            <a:off x="930226" y="2381069"/>
            <a:ext cx="5048519" cy="3332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endParaRPr lang="en-US" sz="1500" b="1" dirty="0">
              <a:solidFill>
                <a:srgbClr val="FF0000"/>
              </a:solidFill>
              <a:latin typeface="Garamond" panose="02020404030301010803" pitchFamily="18" charset="0"/>
            </a:endParaRPr>
          </a:p>
        </p:txBody>
      </p:sp>
      <p:pic>
        <p:nvPicPr>
          <p:cNvPr id="3" name="Picture 2"/>
          <p:cNvPicPr>
            <a:picLocks noChangeAspect="1"/>
          </p:cNvPicPr>
          <p:nvPr/>
        </p:nvPicPr>
        <p:blipFill>
          <a:blip r:embed="rId3"/>
          <a:stretch>
            <a:fillRect/>
          </a:stretch>
        </p:blipFill>
        <p:spPr>
          <a:xfrm>
            <a:off x="5749821" y="2791883"/>
            <a:ext cx="1009650" cy="1057275"/>
          </a:xfrm>
          <a:prstGeom prst="rect">
            <a:avLst/>
          </a:prstGeom>
        </p:spPr>
      </p:pic>
      <p:pic>
        <p:nvPicPr>
          <p:cNvPr id="7" name="Picture 6"/>
          <p:cNvPicPr>
            <a:picLocks noChangeAspect="1"/>
          </p:cNvPicPr>
          <p:nvPr/>
        </p:nvPicPr>
        <p:blipFill>
          <a:blip r:embed="rId4"/>
          <a:stretch>
            <a:fillRect/>
          </a:stretch>
        </p:blipFill>
        <p:spPr>
          <a:xfrm>
            <a:off x="5809584" y="3956313"/>
            <a:ext cx="1815514" cy="1888134"/>
          </a:xfrm>
          <a:prstGeom prst="rect">
            <a:avLst/>
          </a:prstGeom>
        </p:spPr>
      </p:pic>
      <p:sp>
        <p:nvSpPr>
          <p:cNvPr id="8" name="Slide Number Placeholder 3">
            <a:extLst>
              <a:ext uri="{FF2B5EF4-FFF2-40B4-BE49-F238E27FC236}">
                <a16:creationId xmlns:a16="http://schemas.microsoft.com/office/drawing/2014/main" id="{4845AB98-C2FE-4456-9E05-122548D36056}"/>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56</a:t>
            </a:fld>
            <a:endParaRPr lang="en-US" altLang="en-US" sz="1400" dirty="0"/>
          </a:p>
        </p:txBody>
      </p:sp>
    </p:spTree>
    <p:extLst>
      <p:ext uri="{BB962C8B-B14F-4D97-AF65-F5344CB8AC3E}">
        <p14:creationId xmlns:p14="http://schemas.microsoft.com/office/powerpoint/2010/main" val="34749959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0500" y="269631"/>
            <a:ext cx="10238961" cy="621825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u="sng" dirty="0">
                <a:latin typeface="Garamond" panose="02020404030301010803" pitchFamily="18" charset="0"/>
                <a:cs typeface="Arabic Typesetting" panose="03020402040406030203" pitchFamily="66" charset="-78"/>
              </a:rPr>
              <a:t>HTML5 Media Elements - Audio and Video</a:t>
            </a:r>
          </a:p>
          <a:p>
            <a:endParaRPr lang="en-US" sz="100" b="1" u="sng" dirty="0">
              <a:latin typeface="Garamond" panose="02020404030301010803" pitchFamily="18" charset="0"/>
              <a:cs typeface="Arabic Typesetting" panose="03020402040406030203" pitchFamily="66" charset="-78"/>
            </a:endParaRPr>
          </a:p>
          <a:p>
            <a:pPr algn="l">
              <a:lnSpc>
                <a:spcPct val="100000"/>
              </a:lnSpc>
            </a:pPr>
            <a:r>
              <a:rPr lang="en-US" b="1" u="sng" dirty="0">
                <a:solidFill>
                  <a:schemeClr val="accent1">
                    <a:lumMod val="60000"/>
                    <a:lumOff val="40000"/>
                  </a:schemeClr>
                </a:solidFill>
                <a:latin typeface="Garamond" panose="02020404030301010803" pitchFamily="18" charset="0"/>
                <a:cs typeface="Arabic Typesetting" panose="03020402040406030203" pitchFamily="66" charset="-78"/>
              </a:rPr>
              <a:t>&lt;audio&gt;</a:t>
            </a:r>
            <a:r>
              <a:rPr lang="en-US" b="1" u="sng" dirty="0">
                <a:solidFill>
                  <a:schemeClr val="tx1">
                    <a:lumMod val="75000"/>
                  </a:schemeClr>
                </a:solidFill>
                <a:latin typeface="Garamond" panose="02020404030301010803" pitchFamily="18" charset="0"/>
                <a:cs typeface="Arabic Typesetting" panose="03020402040406030203" pitchFamily="66" charset="-78"/>
              </a:rPr>
              <a:t> </a:t>
            </a:r>
            <a:r>
              <a:rPr lang="en-US" b="1" u="sng" dirty="0">
                <a:latin typeface="Garamond" panose="02020404030301010803" pitchFamily="18" charset="0"/>
                <a:cs typeface="Arabic Typesetting" panose="03020402040406030203" pitchFamily="66" charset="-78"/>
              </a:rPr>
              <a:t>and </a:t>
            </a:r>
            <a:r>
              <a:rPr lang="en-US" b="1" u="sng" dirty="0">
                <a:solidFill>
                  <a:schemeClr val="accent1">
                    <a:lumMod val="60000"/>
                    <a:lumOff val="40000"/>
                  </a:schemeClr>
                </a:solidFill>
                <a:latin typeface="Garamond" panose="02020404030301010803" pitchFamily="18" charset="0"/>
                <a:cs typeface="Arabic Typesetting" panose="03020402040406030203" pitchFamily="66" charset="-78"/>
              </a:rPr>
              <a:t>&lt;video&gt;</a:t>
            </a:r>
            <a:r>
              <a:rPr lang="en-US" dirty="0">
                <a:latin typeface="Garamond" panose="02020404030301010803" pitchFamily="18" charset="0"/>
                <a:cs typeface="Arabic Typesetting" panose="03020402040406030203" pitchFamily="66" charset="-78"/>
              </a:rPr>
              <a:t>- are two new HTML5 media elements can be controlled using Audio/Video API, have native support in the browser (Embedded Codecs).</a:t>
            </a:r>
          </a:p>
          <a:p>
            <a:pPr algn="l">
              <a:lnSpc>
                <a:spcPct val="100000"/>
              </a:lnSpc>
            </a:pPr>
            <a:endParaRPr lang="en-US" b="1" u="sng" dirty="0">
              <a:latin typeface="Garamond" panose="02020404030301010803" pitchFamily="18" charset="0"/>
              <a:cs typeface="Arabic Typesetting" panose="03020402040406030203" pitchFamily="66" charset="-78"/>
            </a:endParaRPr>
          </a:p>
          <a:p>
            <a:pPr algn="l">
              <a:lnSpc>
                <a:spcPct val="100000"/>
              </a:lnSpc>
            </a:pPr>
            <a:r>
              <a:rPr lang="en-US" b="1" u="sng" dirty="0">
                <a:latin typeface="Garamond" panose="02020404030301010803" pitchFamily="18" charset="0"/>
                <a:cs typeface="Arabic Typesetting" panose="03020402040406030203" pitchFamily="66" charset="-78"/>
              </a:rPr>
              <a:t>AV Containers and Codecs</a:t>
            </a:r>
          </a:p>
          <a:p>
            <a:pPr marL="457200" indent="-457200" algn="l">
              <a:lnSpc>
                <a:spcPct val="100000"/>
              </a:lnSpc>
              <a:buAutoNum type="arabicPeriod"/>
            </a:pPr>
            <a:r>
              <a:rPr lang="en-US" dirty="0">
                <a:latin typeface="Garamond" panose="02020404030301010803" pitchFamily="18" charset="0"/>
                <a:cs typeface="Arabic Typesetting" panose="03020402040406030203" pitchFamily="66" charset="-78"/>
              </a:rPr>
              <a:t>Audio and Video containers </a:t>
            </a:r>
            <a:br>
              <a:rPr lang="en-US" dirty="0">
                <a:latin typeface="Garamond" panose="02020404030301010803" pitchFamily="18" charset="0"/>
                <a:cs typeface="Arabic Typesetting" panose="03020402040406030203" pitchFamily="66" charset="-78"/>
              </a:rPr>
            </a:br>
            <a:r>
              <a:rPr lang="en-US" dirty="0">
                <a:latin typeface="Garamond" panose="02020404030301010803" pitchFamily="18" charset="0"/>
                <a:cs typeface="Arabic Typesetting" panose="03020402040406030203" pitchFamily="66" charset="-78"/>
              </a:rPr>
              <a:t>H264 and </a:t>
            </a:r>
            <a:r>
              <a:rPr lang="en-US" dirty="0" err="1">
                <a:latin typeface="Garamond" panose="02020404030301010803" pitchFamily="18" charset="0"/>
                <a:cs typeface="Arabic Typesetting" panose="03020402040406030203" pitchFamily="66" charset="-78"/>
              </a:rPr>
              <a:t>Ogg</a:t>
            </a:r>
            <a:r>
              <a:rPr lang="en-US" dirty="0">
                <a:latin typeface="Garamond" panose="02020404030301010803" pitchFamily="18" charset="0"/>
                <a:cs typeface="Arabic Typesetting" panose="03020402040406030203" pitchFamily="66" charset="-78"/>
              </a:rPr>
              <a:t>.</a:t>
            </a:r>
          </a:p>
          <a:p>
            <a:pPr marL="457200" indent="-457200" algn="l">
              <a:lnSpc>
                <a:spcPct val="100000"/>
              </a:lnSpc>
              <a:buAutoNum type="arabicPeriod"/>
            </a:pPr>
            <a:r>
              <a:rPr lang="en-US" dirty="0">
                <a:latin typeface="Garamond" panose="02020404030301010803" pitchFamily="18" charset="0"/>
                <a:cs typeface="Arabic Typesetting" panose="03020402040406030203" pitchFamily="66" charset="-78"/>
              </a:rPr>
              <a:t>Audio and Video codecs </a:t>
            </a:r>
            <a:r>
              <a:rPr lang="en-US" sz="2000" dirty="0">
                <a:latin typeface="Garamond" panose="02020404030301010803" pitchFamily="18" charset="0"/>
                <a:cs typeface="Arabic Typesetting" panose="03020402040406030203" pitchFamily="66" charset="-78"/>
              </a:rPr>
              <a:t>(algorithm used to encode and decode an audio or video stream)</a:t>
            </a:r>
            <a:br>
              <a:rPr lang="en-US" dirty="0">
                <a:latin typeface="Garamond" panose="02020404030301010803" pitchFamily="18" charset="0"/>
                <a:cs typeface="Arabic Typesetting" panose="03020402040406030203" pitchFamily="66" charset="-78"/>
              </a:rPr>
            </a:br>
            <a:r>
              <a:rPr lang="en-US" dirty="0">
                <a:latin typeface="Garamond" panose="02020404030301010803" pitchFamily="18" charset="0"/>
                <a:cs typeface="Arabic Typesetting" panose="03020402040406030203" pitchFamily="66" charset="-78"/>
              </a:rPr>
              <a:t>Audio – AAC, MP3, </a:t>
            </a:r>
            <a:r>
              <a:rPr lang="en-US" dirty="0" err="1">
                <a:latin typeface="Garamond" panose="02020404030301010803" pitchFamily="18" charset="0"/>
                <a:cs typeface="Arabic Typesetting" panose="03020402040406030203" pitchFamily="66" charset="-78"/>
              </a:rPr>
              <a:t>Vorbis</a:t>
            </a:r>
            <a:r>
              <a:rPr lang="en-US" dirty="0">
                <a:latin typeface="Garamond" panose="02020404030301010803" pitchFamily="18" charset="0"/>
                <a:cs typeface="Arabic Typesetting" panose="03020402040406030203" pitchFamily="66" charset="-78"/>
              </a:rPr>
              <a:t>.</a:t>
            </a:r>
            <a:br>
              <a:rPr lang="en-US" dirty="0">
                <a:latin typeface="Garamond" panose="02020404030301010803" pitchFamily="18" charset="0"/>
                <a:cs typeface="Arabic Typesetting" panose="03020402040406030203" pitchFamily="66" charset="-78"/>
              </a:rPr>
            </a:br>
            <a:r>
              <a:rPr lang="en-US" dirty="0">
                <a:latin typeface="Garamond" panose="02020404030301010803" pitchFamily="18" charset="0"/>
                <a:cs typeface="Arabic Typesetting" panose="03020402040406030203" pitchFamily="66" charset="-78"/>
              </a:rPr>
              <a:t>Video – H264, MP4, </a:t>
            </a:r>
            <a:r>
              <a:rPr lang="en-US" dirty="0" err="1">
                <a:latin typeface="Garamond" panose="02020404030301010803" pitchFamily="18" charset="0"/>
                <a:cs typeface="Arabic Typesetting" panose="03020402040406030203" pitchFamily="66" charset="-78"/>
              </a:rPr>
              <a:t>Theora</a:t>
            </a:r>
            <a:r>
              <a:rPr lang="en-US" dirty="0">
                <a:latin typeface="Garamond" panose="02020404030301010803" pitchFamily="18" charset="0"/>
                <a:cs typeface="Arabic Typesetting" panose="03020402040406030203" pitchFamily="66" charset="-78"/>
              </a:rPr>
              <a:t>.</a:t>
            </a:r>
          </a:p>
          <a:p>
            <a:pPr marL="457200" indent="-457200" algn="l">
              <a:lnSpc>
                <a:spcPct val="100000"/>
              </a:lnSpc>
              <a:buFont typeface="Arial" panose="020B0604020202020204" pitchFamily="34" charset="0"/>
              <a:buAutoNum type="arabicPeriod"/>
            </a:pPr>
            <a:r>
              <a:rPr lang="en-US" dirty="0">
                <a:latin typeface="Garamond" panose="02020404030301010803" pitchFamily="18" charset="0"/>
                <a:cs typeface="Arabic Typesetting" panose="03020402040406030203" pitchFamily="66" charset="-78"/>
              </a:rPr>
              <a:t>You can add multiple formats per (Audio/Video).</a:t>
            </a:r>
          </a:p>
          <a:p>
            <a:pPr marL="457200" indent="-457200" algn="l">
              <a:lnSpc>
                <a:spcPct val="100000"/>
              </a:lnSpc>
              <a:buFont typeface="Arial" panose="020B0604020202020204" pitchFamily="34" charset="0"/>
              <a:buAutoNum type="arabicPeriod"/>
            </a:pPr>
            <a:endParaRPr lang="en-US" dirty="0">
              <a:latin typeface="Garamond" panose="02020404030301010803" pitchFamily="18" charset="0"/>
              <a:cs typeface="Arabic Typesetting" panose="03020402040406030203" pitchFamily="66" charset="-78"/>
            </a:endParaRPr>
          </a:p>
          <a:p>
            <a:pPr algn="l">
              <a:lnSpc>
                <a:spcPct val="100000"/>
              </a:lnSpc>
            </a:pPr>
            <a:endParaRPr lang="en-US" b="1" u="sng" dirty="0">
              <a:latin typeface="Garamond" panose="02020404030301010803" pitchFamily="18" charset="0"/>
              <a:cs typeface="Arabic Typesetting" panose="03020402040406030203" pitchFamily="66" charset="-78"/>
            </a:endParaRPr>
          </a:p>
          <a:p>
            <a:pPr marL="457200" indent="-457200" algn="l">
              <a:lnSpc>
                <a:spcPct val="100000"/>
              </a:lnSpc>
              <a:buAutoNum type="arabicPeriod"/>
            </a:pPr>
            <a:endParaRPr lang="en-US" sz="2200" dirty="0">
              <a:latin typeface="Garamond" panose="02020404030301010803" pitchFamily="18" charset="0"/>
              <a:cs typeface="Arabic Typesetting" panose="03020402040406030203" pitchFamily="66" charset="-78"/>
            </a:endParaRPr>
          </a:p>
          <a:p>
            <a:pPr marL="457200" indent="-457200" algn="l">
              <a:lnSpc>
                <a:spcPct val="100000"/>
              </a:lnSpc>
              <a:buAutoNum type="arabicPeriod"/>
            </a:pPr>
            <a:endParaRPr lang="en-US" sz="2200" dirty="0">
              <a:latin typeface="Garamond" panose="02020404030301010803" pitchFamily="18" charset="0"/>
              <a:cs typeface="Arabic Typesetting" panose="03020402040406030203" pitchFamily="66" charset="-78"/>
            </a:endParaRPr>
          </a:p>
          <a:p>
            <a:pPr marL="457200" indent="-457200" algn="l">
              <a:lnSpc>
                <a:spcPct val="100000"/>
              </a:lnSpc>
              <a:buAutoNum type="arabicPeriod"/>
            </a:pPr>
            <a:endParaRPr lang="en-US" sz="2200" dirty="0">
              <a:latin typeface="Garamond" panose="02020404030301010803" pitchFamily="18" charset="0"/>
              <a:cs typeface="Arabic Typesetting" panose="03020402040406030203" pitchFamily="66" charset="-78"/>
            </a:endParaRPr>
          </a:p>
          <a:p>
            <a:pPr algn="l">
              <a:lnSpc>
                <a:spcPct val="100000"/>
              </a:lnSpc>
            </a:pPr>
            <a:r>
              <a:rPr lang="en-US" sz="2200" dirty="0">
                <a:latin typeface="Garamond" panose="02020404030301010803" pitchFamily="18" charset="0"/>
                <a:cs typeface="Arabic Typesetting" panose="03020402040406030203" pitchFamily="66" charset="-78"/>
              </a:rPr>
              <a:t>       </a:t>
            </a:r>
          </a:p>
        </p:txBody>
      </p:sp>
      <p:sp>
        <p:nvSpPr>
          <p:cNvPr id="3" name="Slide Number Placeholder 3">
            <a:extLst>
              <a:ext uri="{FF2B5EF4-FFF2-40B4-BE49-F238E27FC236}">
                <a16:creationId xmlns:a16="http://schemas.microsoft.com/office/drawing/2014/main" id="{16DCF17D-10D7-419C-AC57-5579B6AC2E84}"/>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57</a:t>
            </a:fld>
            <a:endParaRPr lang="en-US" altLang="en-US" sz="1400" dirty="0"/>
          </a:p>
        </p:txBody>
      </p:sp>
    </p:spTree>
    <p:extLst>
      <p:ext uri="{BB962C8B-B14F-4D97-AF65-F5344CB8AC3E}">
        <p14:creationId xmlns:p14="http://schemas.microsoft.com/office/powerpoint/2010/main" val="16830206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39C6E-E5B3-4690-B412-37FDE6F83DE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4AB8E53-A99E-4395-ACC4-AE3617B88594}"/>
              </a:ext>
            </a:extLst>
          </p:cNvPr>
          <p:cNvSpPr>
            <a:spLocks noGrp="1"/>
          </p:cNvSpPr>
          <p:nvPr>
            <p:ph idx="1"/>
          </p:nvPr>
        </p:nvSpPr>
        <p:spPr>
          <a:xfrm>
            <a:off x="856343" y="1654628"/>
            <a:ext cx="9193510" cy="4593771"/>
          </a:xfrm>
        </p:spPr>
        <p:txBody>
          <a:bodyPr>
            <a:normAutofit fontScale="92500" lnSpcReduction="20000"/>
          </a:bodyPr>
          <a:lstStyle/>
          <a:p>
            <a:r>
              <a:rPr lang="en-US" b="1" dirty="0"/>
              <a:t>HTML &lt;video&gt; Element</a:t>
            </a:r>
            <a:br>
              <a:rPr lang="en-US" b="1" dirty="0"/>
            </a:br>
            <a:r>
              <a:rPr lang="en-US" dirty="0"/>
              <a:t>&lt;video width="320" height="240" controls&gt;</a:t>
            </a:r>
            <a:br>
              <a:rPr lang="en-US" dirty="0"/>
            </a:br>
            <a:r>
              <a:rPr lang="en-US" dirty="0"/>
              <a:t>	&lt;source </a:t>
            </a:r>
            <a:r>
              <a:rPr lang="en-US" dirty="0" err="1"/>
              <a:t>src</a:t>
            </a:r>
            <a:r>
              <a:rPr lang="en-US" dirty="0"/>
              <a:t>="movie.mp4" type="video/mp4"&gt;</a:t>
            </a:r>
            <a:br>
              <a:rPr lang="en-US" dirty="0"/>
            </a:br>
            <a:r>
              <a:rPr lang="en-US" dirty="0"/>
              <a:t>	&lt;source </a:t>
            </a:r>
            <a:r>
              <a:rPr lang="en-US" dirty="0" err="1"/>
              <a:t>src</a:t>
            </a:r>
            <a:r>
              <a:rPr lang="en-US" dirty="0"/>
              <a:t>="movie.ogg" type="video/</a:t>
            </a:r>
            <a:r>
              <a:rPr lang="en-US" dirty="0" err="1"/>
              <a:t>ogg</a:t>
            </a:r>
            <a:r>
              <a:rPr lang="en-US" dirty="0"/>
              <a:t>"&gt;</a:t>
            </a:r>
            <a:br>
              <a:rPr lang="en-US" dirty="0"/>
            </a:br>
            <a:r>
              <a:rPr lang="en-US" dirty="0"/>
              <a:t>	Your browser does not support the video tag.</a:t>
            </a:r>
            <a:br>
              <a:rPr lang="en-US" dirty="0"/>
            </a:br>
            <a:r>
              <a:rPr lang="en-US" dirty="0"/>
              <a:t>	&lt;/video&gt;</a:t>
            </a:r>
            <a:endParaRPr lang="en-US" b="1" dirty="0"/>
          </a:p>
          <a:p>
            <a:endParaRPr lang="en-US" b="1" dirty="0"/>
          </a:p>
          <a:p>
            <a:r>
              <a:rPr lang="en-US" b="1" dirty="0"/>
              <a:t>HTML &lt;audio&gt; Element</a:t>
            </a:r>
            <a:br>
              <a:rPr lang="en-US" b="1" dirty="0"/>
            </a:br>
            <a:r>
              <a:rPr lang="en-US" dirty="0"/>
              <a:t>&lt;audio controls&gt;</a:t>
            </a:r>
            <a:br>
              <a:rPr lang="en-US" dirty="0"/>
            </a:br>
            <a:r>
              <a:rPr lang="en-US" dirty="0"/>
              <a:t>	&lt;source </a:t>
            </a:r>
            <a:r>
              <a:rPr lang="en-US" dirty="0" err="1"/>
              <a:t>src</a:t>
            </a:r>
            <a:r>
              <a:rPr lang="en-US" dirty="0"/>
              <a:t>="horse.ogg" type="audio/</a:t>
            </a:r>
            <a:r>
              <a:rPr lang="en-US" dirty="0" err="1"/>
              <a:t>ogg</a:t>
            </a:r>
            <a:r>
              <a:rPr lang="en-US" dirty="0"/>
              <a:t>"&gt;</a:t>
            </a:r>
            <a:br>
              <a:rPr lang="en-US" dirty="0"/>
            </a:br>
            <a:r>
              <a:rPr lang="en-US" dirty="0"/>
              <a:t>  &lt;source </a:t>
            </a:r>
            <a:r>
              <a:rPr lang="en-US" dirty="0" err="1"/>
              <a:t>src</a:t>
            </a:r>
            <a:r>
              <a:rPr lang="en-US" dirty="0"/>
              <a:t>="horse.mp3" type="audio/mpeg"&gt;</a:t>
            </a:r>
            <a:br>
              <a:rPr lang="en-US" dirty="0"/>
            </a:br>
            <a:r>
              <a:rPr lang="en-US" dirty="0"/>
              <a:t>Your browser does not support the audio element.</a:t>
            </a:r>
            <a:br>
              <a:rPr lang="en-US" dirty="0"/>
            </a:br>
            <a:r>
              <a:rPr lang="en-US" dirty="0"/>
              <a:t>&lt;/audio&gt;</a:t>
            </a:r>
            <a:endParaRPr lang="en-US" b="1" dirty="0"/>
          </a:p>
          <a:p>
            <a:endParaRPr lang="en-US" b="1" dirty="0"/>
          </a:p>
          <a:p>
            <a:pPr marL="0" indent="0">
              <a:buNone/>
            </a:pPr>
            <a:r>
              <a:rPr lang="en-US" dirty="0"/>
              <a:t>	</a:t>
            </a:r>
          </a:p>
          <a:p>
            <a:pPr marL="0" indent="0" defTabSz="914400">
              <a:spcBef>
                <a:spcPts val="0"/>
              </a:spcBef>
              <a:buClrTx/>
              <a:buSzTx/>
              <a:buNone/>
              <a:defRPr/>
            </a:pPr>
            <a:endParaRPr lang="en-US" b="1" dirty="0"/>
          </a:p>
          <a:p>
            <a:pPr marL="0" indent="0" defTabSz="914400">
              <a:spcBef>
                <a:spcPts val="0"/>
              </a:spcBef>
              <a:buClrTx/>
              <a:buSzTx/>
              <a:buNone/>
              <a:defRPr/>
            </a:pPr>
            <a:r>
              <a:rPr lang="en-US" dirty="0"/>
              <a:t>	</a:t>
            </a:r>
            <a:endParaRPr lang="en-US" b="1" dirty="0"/>
          </a:p>
          <a:p>
            <a:endParaRPr lang="en-US" b="1" dirty="0"/>
          </a:p>
          <a:p>
            <a:endParaRPr lang="en-US" dirty="0"/>
          </a:p>
        </p:txBody>
      </p:sp>
      <p:sp>
        <p:nvSpPr>
          <p:cNvPr id="4" name="Slide Number Placeholder 3">
            <a:extLst>
              <a:ext uri="{FF2B5EF4-FFF2-40B4-BE49-F238E27FC236}">
                <a16:creationId xmlns:a16="http://schemas.microsoft.com/office/drawing/2014/main" id="{592B086B-CDD3-4B94-A9A8-2C39349480DC}"/>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58</a:t>
            </a:fld>
            <a:endParaRPr lang="en-US" altLang="en-US" sz="1400" dirty="0"/>
          </a:p>
        </p:txBody>
      </p:sp>
    </p:spTree>
    <p:extLst>
      <p:ext uri="{BB962C8B-B14F-4D97-AF65-F5344CB8AC3E}">
        <p14:creationId xmlns:p14="http://schemas.microsoft.com/office/powerpoint/2010/main" val="7468963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0501" y="269631"/>
            <a:ext cx="10172700" cy="621825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u="sng" dirty="0">
                <a:latin typeface="Garamond" panose="02020404030301010803" pitchFamily="18" charset="0"/>
                <a:cs typeface="Arabic Typesetting" panose="03020402040406030203" pitchFamily="66" charset="-78"/>
              </a:rPr>
              <a:t>HTML5 Plug-ins</a:t>
            </a:r>
          </a:p>
          <a:p>
            <a:endParaRPr lang="en-US" sz="100" b="1" u="sng" dirty="0">
              <a:latin typeface="Garamond" panose="02020404030301010803" pitchFamily="18" charset="0"/>
              <a:cs typeface="Arabic Typesetting" panose="03020402040406030203" pitchFamily="66" charset="-78"/>
            </a:endParaRPr>
          </a:p>
          <a:p>
            <a:pPr algn="l">
              <a:lnSpc>
                <a:spcPct val="100000"/>
              </a:lnSpc>
            </a:pPr>
            <a:r>
              <a:rPr lang="en-US" sz="2200" dirty="0">
                <a:latin typeface="Garamond" panose="02020404030301010803" pitchFamily="18" charset="0"/>
                <a:cs typeface="Arabic Typesetting" panose="03020402040406030203" pitchFamily="66" charset="-78"/>
              </a:rPr>
              <a:t>To extend the functionality of the HTML browser. Plug-ins are also known as Helper Applications. Popular example of plug-ins are Java applets. Plug-ins can be added to web pages with the </a:t>
            </a:r>
            <a:r>
              <a:rPr lang="en-US" sz="2200" b="1" dirty="0">
                <a:solidFill>
                  <a:schemeClr val="accent1">
                    <a:lumMod val="60000"/>
                    <a:lumOff val="40000"/>
                  </a:schemeClr>
                </a:solidFill>
                <a:latin typeface="Garamond" panose="02020404030301010803" pitchFamily="18" charset="0"/>
                <a:cs typeface="Arabic Typesetting" panose="03020402040406030203" pitchFamily="66" charset="-78"/>
              </a:rPr>
              <a:t>&lt;object&gt;</a:t>
            </a:r>
            <a:r>
              <a:rPr lang="en-US" sz="2200" dirty="0">
                <a:solidFill>
                  <a:schemeClr val="accent1">
                    <a:lumMod val="60000"/>
                    <a:lumOff val="40000"/>
                  </a:schemeClr>
                </a:solidFill>
                <a:latin typeface="Garamond" panose="02020404030301010803" pitchFamily="18" charset="0"/>
                <a:cs typeface="Arabic Typesetting" panose="03020402040406030203" pitchFamily="66" charset="-78"/>
              </a:rPr>
              <a:t> </a:t>
            </a:r>
            <a:r>
              <a:rPr lang="en-US" sz="2200" dirty="0">
                <a:latin typeface="Garamond" panose="02020404030301010803" pitchFamily="18" charset="0"/>
                <a:cs typeface="Arabic Typesetting" panose="03020402040406030203" pitchFamily="66" charset="-78"/>
              </a:rPr>
              <a:t>tag or the </a:t>
            </a:r>
            <a:r>
              <a:rPr lang="en-US" sz="2200" b="1" dirty="0">
                <a:solidFill>
                  <a:schemeClr val="accent1">
                    <a:lumMod val="60000"/>
                    <a:lumOff val="40000"/>
                  </a:schemeClr>
                </a:solidFill>
                <a:latin typeface="Garamond" panose="02020404030301010803" pitchFamily="18" charset="0"/>
                <a:cs typeface="Arabic Typesetting" panose="03020402040406030203" pitchFamily="66" charset="-78"/>
              </a:rPr>
              <a:t>&lt;embed&gt;</a:t>
            </a:r>
            <a:r>
              <a:rPr lang="en-US" sz="2200" dirty="0">
                <a:solidFill>
                  <a:schemeClr val="accent1">
                    <a:lumMod val="50000"/>
                  </a:schemeClr>
                </a:solidFill>
                <a:latin typeface="Garamond" panose="02020404030301010803" pitchFamily="18" charset="0"/>
                <a:cs typeface="Arabic Typesetting" panose="03020402040406030203" pitchFamily="66" charset="-78"/>
              </a:rPr>
              <a:t> </a:t>
            </a:r>
            <a:r>
              <a:rPr lang="en-US" sz="2200" dirty="0">
                <a:latin typeface="Garamond" panose="02020404030301010803" pitchFamily="18" charset="0"/>
                <a:cs typeface="Arabic Typesetting" panose="03020402040406030203" pitchFamily="66" charset="-78"/>
              </a:rPr>
              <a:t>tag. </a:t>
            </a:r>
          </a:p>
          <a:p>
            <a:pPr marL="457200" indent="-457200" algn="l">
              <a:lnSpc>
                <a:spcPct val="100000"/>
              </a:lnSpc>
              <a:buAutoNum type="arabicPeriod"/>
            </a:pPr>
            <a:endParaRPr lang="en-US" sz="2200" dirty="0">
              <a:latin typeface="Garamond" panose="02020404030301010803" pitchFamily="18" charset="0"/>
              <a:cs typeface="Arabic Typesetting" panose="03020402040406030203" pitchFamily="66" charset="-78"/>
            </a:endParaRPr>
          </a:p>
          <a:p>
            <a:pPr marL="457200" indent="-457200" algn="l">
              <a:lnSpc>
                <a:spcPct val="100000"/>
              </a:lnSpc>
              <a:buFont typeface="Arial" panose="020B0604020202020204" pitchFamily="34" charset="0"/>
              <a:buAutoNum type="arabicPeriod"/>
            </a:pPr>
            <a:r>
              <a:rPr lang="en-US" sz="2000" b="1" dirty="0">
                <a:solidFill>
                  <a:schemeClr val="accent1">
                    <a:lumMod val="60000"/>
                    <a:lumOff val="40000"/>
                  </a:schemeClr>
                </a:solidFill>
                <a:latin typeface="Garamond" panose="02020404030301010803" pitchFamily="18" charset="0"/>
              </a:rPr>
              <a:t>&lt;object&gt;</a:t>
            </a:r>
            <a:r>
              <a:rPr lang="en-US" sz="2000" b="1" dirty="0">
                <a:solidFill>
                  <a:schemeClr val="accent1">
                    <a:lumMod val="50000"/>
                  </a:schemeClr>
                </a:solidFill>
                <a:latin typeface="Garamond" panose="02020404030301010803" pitchFamily="18" charset="0"/>
              </a:rPr>
              <a:t> </a:t>
            </a:r>
            <a:r>
              <a:rPr lang="en-US" sz="2000" b="1" dirty="0">
                <a:latin typeface="Garamond" panose="02020404030301010803" pitchFamily="18" charset="0"/>
              </a:rPr>
              <a:t>Element –</a:t>
            </a:r>
            <a:r>
              <a:rPr lang="en-US" sz="2000" u="sng" dirty="0">
                <a:latin typeface="Garamond" panose="02020404030301010803" pitchFamily="18" charset="0"/>
              </a:rPr>
              <a:t> </a:t>
            </a:r>
            <a:r>
              <a:rPr lang="en-US" sz="2000" dirty="0">
                <a:latin typeface="Garamond" panose="02020404030301010803" pitchFamily="18" charset="0"/>
              </a:rPr>
              <a:t>It is used to embed plug-ins  (like Java applets, PDF readers, Flash Players) in web pages.</a:t>
            </a:r>
          </a:p>
          <a:p>
            <a:pPr algn="l">
              <a:lnSpc>
                <a:spcPct val="100000"/>
              </a:lnSpc>
            </a:pPr>
            <a:r>
              <a:rPr lang="en-US" sz="2000" b="1" dirty="0">
                <a:latin typeface="Garamond" panose="02020404030301010803" pitchFamily="18" charset="0"/>
              </a:rPr>
              <a:t>	</a:t>
            </a:r>
            <a:r>
              <a:rPr lang="en-US" sz="2000" b="1" dirty="0" err="1">
                <a:latin typeface="Garamond" panose="02020404030301010803" pitchFamily="18" charset="0"/>
              </a:rPr>
              <a:t>Eg.</a:t>
            </a:r>
            <a:r>
              <a:rPr lang="en-US" sz="2000" b="1" dirty="0">
                <a:latin typeface="Garamond" panose="02020404030301010803" pitchFamily="18" charset="0"/>
              </a:rPr>
              <a:t>: </a:t>
            </a:r>
            <a:r>
              <a:rPr lang="en-US" sz="2000" dirty="0">
                <a:latin typeface="Garamond" panose="02020404030301010803" pitchFamily="18" charset="0"/>
              </a:rPr>
              <a:t>&lt;object width=“200" height=“60" data=“SujataTraining.swf"&gt;&lt;/object&gt;</a:t>
            </a:r>
          </a:p>
          <a:p>
            <a:pPr algn="l">
              <a:lnSpc>
                <a:spcPct val="100000"/>
              </a:lnSpc>
            </a:pPr>
            <a:endParaRPr lang="en-US" sz="2000" dirty="0">
              <a:latin typeface="Garamond" panose="02020404030301010803" pitchFamily="18" charset="0"/>
            </a:endParaRPr>
          </a:p>
          <a:p>
            <a:pPr marL="457200" indent="-457200" algn="l">
              <a:lnSpc>
                <a:spcPct val="100000"/>
              </a:lnSpc>
              <a:buAutoNum type="arabicPeriod" startAt="2"/>
            </a:pPr>
            <a:r>
              <a:rPr lang="en-US" sz="2000" b="1" dirty="0">
                <a:solidFill>
                  <a:schemeClr val="accent1">
                    <a:lumMod val="60000"/>
                    <a:lumOff val="40000"/>
                  </a:schemeClr>
                </a:solidFill>
                <a:latin typeface="Garamond" panose="02020404030301010803" pitchFamily="18" charset="0"/>
              </a:rPr>
              <a:t>&lt;embed&gt; </a:t>
            </a:r>
            <a:r>
              <a:rPr lang="en-US" sz="2000" b="1" dirty="0">
                <a:latin typeface="Garamond" panose="02020404030301010803" pitchFamily="18" charset="0"/>
              </a:rPr>
              <a:t>Element –</a:t>
            </a:r>
            <a:r>
              <a:rPr lang="en-US" sz="2000" dirty="0">
                <a:latin typeface="Garamond" panose="02020404030301010803" pitchFamily="18" charset="0"/>
              </a:rPr>
              <a:t> Used to embed object within an HTML document. It does not have closing tag.</a:t>
            </a:r>
          </a:p>
          <a:p>
            <a:pPr algn="l">
              <a:lnSpc>
                <a:spcPct val="100000"/>
              </a:lnSpc>
            </a:pPr>
            <a:r>
              <a:rPr lang="en-US" sz="2000" b="1" dirty="0">
                <a:latin typeface="Garamond" panose="02020404030301010803" pitchFamily="18" charset="0"/>
              </a:rPr>
              <a:t>	</a:t>
            </a:r>
            <a:r>
              <a:rPr lang="en-US" sz="2000" b="1" dirty="0" err="1">
                <a:latin typeface="Garamond" panose="02020404030301010803" pitchFamily="18" charset="0"/>
              </a:rPr>
              <a:t>Eg.</a:t>
            </a:r>
            <a:r>
              <a:rPr lang="en-US" sz="2000" b="1" dirty="0">
                <a:latin typeface="Garamond" panose="02020404030301010803" pitchFamily="18" charset="0"/>
              </a:rPr>
              <a:t>: </a:t>
            </a:r>
            <a:r>
              <a:rPr lang="en-US" sz="2000" dirty="0">
                <a:latin typeface="Garamond" panose="02020404030301010803" pitchFamily="18" charset="0"/>
              </a:rPr>
              <a:t>&lt;embed width=“200" height=“60" </a:t>
            </a:r>
            <a:r>
              <a:rPr lang="en-US" sz="2000" dirty="0" err="1">
                <a:latin typeface="Garamond" panose="02020404030301010803" pitchFamily="18" charset="0"/>
              </a:rPr>
              <a:t>src</a:t>
            </a:r>
            <a:r>
              <a:rPr lang="en-US" sz="2000" dirty="0">
                <a:latin typeface="Garamond" panose="02020404030301010803" pitchFamily="18" charset="0"/>
              </a:rPr>
              <a:t>=“SujataTraining.swf"&gt;</a:t>
            </a:r>
          </a:p>
          <a:p>
            <a:pPr marL="457200" indent="-457200" algn="l">
              <a:lnSpc>
                <a:spcPct val="100000"/>
              </a:lnSpc>
              <a:buAutoNum type="arabicPeriod" startAt="2"/>
            </a:pPr>
            <a:endParaRPr lang="en-US" b="1" dirty="0"/>
          </a:p>
          <a:p>
            <a:endParaRPr lang="en-US" dirty="0"/>
          </a:p>
          <a:p>
            <a:br>
              <a:rPr lang="en-US" dirty="0"/>
            </a:br>
            <a:endParaRPr lang="en-US" b="1" dirty="0"/>
          </a:p>
          <a:p>
            <a:pPr marL="457200" indent="-457200" algn="l">
              <a:lnSpc>
                <a:spcPct val="100000"/>
              </a:lnSpc>
              <a:buFont typeface="Arial" panose="020B0604020202020204" pitchFamily="34" charset="0"/>
              <a:buAutoNum type="arabicPeriod"/>
            </a:pPr>
            <a:endParaRPr lang="en-US" b="1" dirty="0"/>
          </a:p>
          <a:p>
            <a:pPr marL="457200" indent="-457200" algn="l">
              <a:lnSpc>
                <a:spcPct val="100000"/>
              </a:lnSpc>
              <a:buAutoNum type="arabicPeriod"/>
            </a:pPr>
            <a:endParaRPr lang="en-US" sz="2200" dirty="0">
              <a:latin typeface="Garamond" panose="02020404030301010803" pitchFamily="18" charset="0"/>
              <a:cs typeface="Arabic Typesetting" panose="03020402040406030203" pitchFamily="66" charset="-78"/>
            </a:endParaRPr>
          </a:p>
          <a:p>
            <a:pPr marL="457200" indent="-457200" algn="l">
              <a:lnSpc>
                <a:spcPct val="100000"/>
              </a:lnSpc>
              <a:buAutoNum type="arabicPeriod"/>
            </a:pPr>
            <a:endParaRPr lang="en-US" sz="2200" dirty="0">
              <a:latin typeface="Garamond" panose="02020404030301010803" pitchFamily="18" charset="0"/>
              <a:cs typeface="Arabic Typesetting" panose="03020402040406030203" pitchFamily="66" charset="-78"/>
            </a:endParaRPr>
          </a:p>
          <a:p>
            <a:pPr algn="l">
              <a:lnSpc>
                <a:spcPct val="100000"/>
              </a:lnSpc>
            </a:pPr>
            <a:r>
              <a:rPr lang="en-US" sz="2200" dirty="0">
                <a:latin typeface="Garamond" panose="02020404030301010803" pitchFamily="18" charset="0"/>
                <a:cs typeface="Arabic Typesetting" panose="03020402040406030203" pitchFamily="66" charset="-78"/>
              </a:rPr>
              <a:t>       </a:t>
            </a:r>
          </a:p>
        </p:txBody>
      </p:sp>
      <p:sp>
        <p:nvSpPr>
          <p:cNvPr id="3" name="Slide Number Placeholder 3">
            <a:extLst>
              <a:ext uri="{FF2B5EF4-FFF2-40B4-BE49-F238E27FC236}">
                <a16:creationId xmlns:a16="http://schemas.microsoft.com/office/drawing/2014/main" id="{9514AF98-49A0-4EDD-9AA0-F75EB65ED523}"/>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59</a:t>
            </a:fld>
            <a:endParaRPr lang="en-US" altLang="en-US" sz="1400" dirty="0"/>
          </a:p>
        </p:txBody>
      </p:sp>
    </p:spTree>
    <p:extLst>
      <p:ext uri="{BB962C8B-B14F-4D97-AF65-F5344CB8AC3E}">
        <p14:creationId xmlns:p14="http://schemas.microsoft.com/office/powerpoint/2010/main" val="1788746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780706"/>
            <a:ext cx="8946541" cy="5302042"/>
          </a:xfrm>
        </p:spPr>
        <p:txBody>
          <a:bodyPr>
            <a:normAutofit/>
          </a:bodyPr>
          <a:lstStyle/>
          <a:p>
            <a:pPr>
              <a:lnSpc>
                <a:spcPct val="120000"/>
              </a:lnSpc>
            </a:pPr>
            <a:r>
              <a:rPr lang="en-US" dirty="0"/>
              <a:t>XHTML 1.0</a:t>
            </a:r>
          </a:p>
          <a:p>
            <a:pPr lvl="1">
              <a:lnSpc>
                <a:spcPct val="120000"/>
              </a:lnSpc>
            </a:pPr>
            <a:r>
              <a:rPr lang="en-US" sz="2000" dirty="0"/>
              <a:t>XHTML 1.0 reformulates HTML 4.01 in XML.</a:t>
            </a:r>
          </a:p>
          <a:p>
            <a:pPr lvl="1">
              <a:lnSpc>
                <a:spcPct val="120000"/>
              </a:lnSpc>
            </a:pPr>
            <a:r>
              <a:rPr lang="en-US" sz="2000" dirty="0"/>
              <a:t>XHTML 1.0 was released as a W3C Recommendation 20. January 2000. </a:t>
            </a:r>
          </a:p>
          <a:p>
            <a:pPr>
              <a:lnSpc>
                <a:spcPct val="120000"/>
              </a:lnSpc>
            </a:pPr>
            <a:r>
              <a:rPr lang="en-US" dirty="0"/>
              <a:t>HTML5 </a:t>
            </a:r>
          </a:p>
          <a:p>
            <a:pPr lvl="1">
              <a:lnSpc>
                <a:spcPct val="120000"/>
              </a:lnSpc>
            </a:pPr>
            <a:r>
              <a:rPr lang="en-US" sz="2000" dirty="0"/>
              <a:t>Web Hypertext Application Technology Working Group(WHATWG) and W3C came up with this in 2007 </a:t>
            </a:r>
          </a:p>
          <a:p>
            <a:pPr lvl="1">
              <a:lnSpc>
                <a:spcPct val="120000"/>
              </a:lnSpc>
            </a:pPr>
            <a:r>
              <a:rPr lang="en-US" sz="2000" dirty="0"/>
              <a:t>HTML 5 is a combination of HTML 4.01 and XHTML 1.0.</a:t>
            </a:r>
          </a:p>
          <a:p>
            <a:pPr lvl="1">
              <a:lnSpc>
                <a:spcPct val="120000"/>
              </a:lnSpc>
            </a:pPr>
            <a:r>
              <a:rPr lang="en-US" sz="2000" dirty="0"/>
              <a:t>Many browsers are going to start supporting this in the future. </a:t>
            </a:r>
          </a:p>
          <a:p>
            <a:pPr lvl="1">
              <a:lnSpc>
                <a:spcPct val="120000"/>
              </a:lnSpc>
            </a:pPr>
            <a:r>
              <a:rPr lang="en-US" sz="2000" dirty="0"/>
              <a:t>HTML 5 is backwards compatible.</a:t>
            </a:r>
          </a:p>
          <a:p>
            <a:pPr lvl="1">
              <a:lnSpc>
                <a:spcPct val="120000"/>
              </a:lnSpc>
              <a:buNone/>
            </a:pPr>
            <a:endParaRPr lang="en-US" sz="2000" dirty="0"/>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6</a:t>
            </a:fld>
            <a:endParaRPr lang="en-US"/>
          </a:p>
        </p:txBody>
      </p:sp>
      <p:sp>
        <p:nvSpPr>
          <p:cNvPr id="5" name="Slide Number Placeholder 3">
            <a:extLst>
              <a:ext uri="{FF2B5EF4-FFF2-40B4-BE49-F238E27FC236}">
                <a16:creationId xmlns:a16="http://schemas.microsoft.com/office/drawing/2014/main" id="{2F22C6FE-6D84-4BE6-A799-936345C20C51}"/>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6</a:t>
            </a:fld>
            <a:endParaRPr lang="en-US" altLang="en-US" sz="1400" dirty="0"/>
          </a:p>
        </p:txBody>
      </p:sp>
    </p:spTree>
    <p:extLst>
      <p:ext uri="{BB962C8B-B14F-4D97-AF65-F5344CB8AC3E}">
        <p14:creationId xmlns:p14="http://schemas.microsoft.com/office/powerpoint/2010/main" val="864755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0500" y="269631"/>
            <a:ext cx="11798299" cy="621825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u="sng" dirty="0">
                <a:latin typeface="Garamond" panose="02020404030301010803" pitchFamily="18" charset="0"/>
                <a:cs typeface="Arabic Typesetting" panose="03020402040406030203" pitchFamily="66" charset="-78"/>
              </a:rPr>
              <a:t>HTML5 IDEs and Tools</a:t>
            </a:r>
          </a:p>
          <a:p>
            <a:endParaRPr lang="en-US" b="1" u="sng" dirty="0">
              <a:latin typeface="Garamond" panose="02020404030301010803" pitchFamily="18" charset="0"/>
              <a:cs typeface="Arabic Typesetting" panose="03020402040406030203" pitchFamily="66" charset="-78"/>
            </a:endParaRPr>
          </a:p>
          <a:p>
            <a:pPr algn="l"/>
            <a:r>
              <a:rPr lang="en-US" sz="100" b="1" u="sng" dirty="0">
                <a:latin typeface="Garamond" panose="02020404030301010803" pitchFamily="18" charset="0"/>
                <a:cs typeface="Arabic Typesetting" panose="03020402040406030203" pitchFamily="66" charset="-78"/>
              </a:rPr>
              <a:t>C</a:t>
            </a:r>
          </a:p>
          <a:p>
            <a:pPr algn="l">
              <a:lnSpc>
                <a:spcPct val="150000"/>
              </a:lnSpc>
            </a:pPr>
            <a:r>
              <a:rPr lang="en-US" dirty="0">
                <a:latin typeface="Garamond" panose="02020404030301010803" pitchFamily="18" charset="0"/>
              </a:rPr>
              <a:t>1. Currently limited HTML5 IDE support</a:t>
            </a:r>
          </a:p>
          <a:p>
            <a:pPr algn="l">
              <a:lnSpc>
                <a:spcPct val="150000"/>
              </a:lnSpc>
            </a:pPr>
            <a:r>
              <a:rPr lang="en-US" dirty="0">
                <a:latin typeface="Garamond" panose="02020404030301010803" pitchFamily="18" charset="0"/>
              </a:rPr>
              <a:t>-</a:t>
            </a:r>
            <a:r>
              <a:rPr lang="en-US" dirty="0" err="1">
                <a:latin typeface="Garamond" panose="02020404030301010803" pitchFamily="18" charset="0"/>
              </a:rPr>
              <a:t>SEEdit</a:t>
            </a:r>
            <a:r>
              <a:rPr lang="en-US" dirty="0">
                <a:latin typeface="Garamond" panose="02020404030301010803" pitchFamily="18" charset="0"/>
              </a:rPr>
              <a:t> (Text Editor)</a:t>
            </a:r>
          </a:p>
          <a:p>
            <a:pPr algn="l">
              <a:lnSpc>
                <a:spcPct val="150000"/>
              </a:lnSpc>
            </a:pPr>
            <a:r>
              <a:rPr lang="en-US" dirty="0">
                <a:latin typeface="Garamond" panose="02020404030301010803" pitchFamily="18" charset="0"/>
              </a:rPr>
              <a:t>2. HTML5 simplicity reduces work.</a:t>
            </a:r>
          </a:p>
          <a:p>
            <a:pPr algn="l">
              <a:lnSpc>
                <a:spcPct val="150000"/>
              </a:lnSpc>
            </a:pPr>
            <a:r>
              <a:rPr lang="en-US" dirty="0">
                <a:latin typeface="Garamond" panose="02020404030301010803" pitchFamily="18" charset="0"/>
              </a:rPr>
              <a:t>3. Advanced browser development tools allow for “semi-rapid” development and live coding.</a:t>
            </a:r>
          </a:p>
          <a:p>
            <a:pPr algn="l">
              <a:lnSpc>
                <a:spcPct val="150000"/>
              </a:lnSpc>
              <a:spcBef>
                <a:spcPts val="0"/>
              </a:spcBef>
            </a:pPr>
            <a:r>
              <a:rPr lang="en-US" dirty="0">
                <a:latin typeface="Garamond" panose="02020404030301010803" pitchFamily="18" charset="0"/>
              </a:rPr>
              <a:t>-Chrome Developer Console.</a:t>
            </a:r>
          </a:p>
          <a:p>
            <a:pPr algn="l">
              <a:lnSpc>
                <a:spcPct val="150000"/>
              </a:lnSpc>
              <a:spcBef>
                <a:spcPts val="0"/>
              </a:spcBef>
            </a:pPr>
            <a:r>
              <a:rPr lang="en-US" dirty="0">
                <a:latin typeface="Garamond" panose="02020404030301010803" pitchFamily="18" charset="0"/>
              </a:rPr>
              <a:t>-Safari Web Inspector.</a:t>
            </a:r>
          </a:p>
          <a:p>
            <a:pPr algn="l">
              <a:lnSpc>
                <a:spcPct val="150000"/>
              </a:lnSpc>
              <a:spcBef>
                <a:spcPts val="0"/>
              </a:spcBef>
            </a:pPr>
            <a:r>
              <a:rPr lang="en-US" dirty="0">
                <a:latin typeface="Garamond" panose="02020404030301010803" pitchFamily="18" charset="0"/>
              </a:rPr>
              <a:t>-Firefox Firebug Add-on and Opera Firefly.</a:t>
            </a:r>
          </a:p>
          <a:p>
            <a:pPr algn="l">
              <a:lnSpc>
                <a:spcPct val="150000"/>
              </a:lnSpc>
            </a:pPr>
            <a:r>
              <a:rPr lang="en-US" dirty="0">
                <a:latin typeface="Garamond" panose="02020404030301010803" pitchFamily="18" charset="0"/>
              </a:rPr>
              <a:t>4. More IDE support as specification solidifies.</a:t>
            </a:r>
          </a:p>
          <a:p>
            <a:br>
              <a:rPr lang="en-US" dirty="0"/>
            </a:br>
            <a:endParaRPr lang="en-US" b="1" dirty="0"/>
          </a:p>
          <a:p>
            <a:pPr marL="457200" indent="-457200" algn="l">
              <a:lnSpc>
                <a:spcPct val="100000"/>
              </a:lnSpc>
              <a:buFont typeface="Arial" panose="020B0604020202020204" pitchFamily="34" charset="0"/>
              <a:buAutoNum type="arabicPeriod"/>
            </a:pPr>
            <a:endParaRPr lang="en-US" b="1" dirty="0"/>
          </a:p>
          <a:p>
            <a:pPr marL="457200" indent="-457200" algn="l">
              <a:lnSpc>
                <a:spcPct val="100000"/>
              </a:lnSpc>
              <a:buAutoNum type="arabicPeriod"/>
            </a:pPr>
            <a:endParaRPr lang="en-US" sz="2200" dirty="0">
              <a:latin typeface="Garamond" panose="02020404030301010803" pitchFamily="18" charset="0"/>
              <a:cs typeface="Arabic Typesetting" panose="03020402040406030203" pitchFamily="66" charset="-78"/>
            </a:endParaRPr>
          </a:p>
          <a:p>
            <a:pPr marL="457200" indent="-457200" algn="l">
              <a:lnSpc>
                <a:spcPct val="100000"/>
              </a:lnSpc>
              <a:buAutoNum type="arabicPeriod"/>
            </a:pPr>
            <a:endParaRPr lang="en-US" sz="2200" dirty="0">
              <a:latin typeface="Garamond" panose="02020404030301010803" pitchFamily="18" charset="0"/>
              <a:cs typeface="Arabic Typesetting" panose="03020402040406030203" pitchFamily="66" charset="-78"/>
            </a:endParaRPr>
          </a:p>
          <a:p>
            <a:pPr algn="l">
              <a:lnSpc>
                <a:spcPct val="100000"/>
              </a:lnSpc>
            </a:pPr>
            <a:r>
              <a:rPr lang="en-US" sz="2200" dirty="0">
                <a:latin typeface="Garamond" panose="02020404030301010803" pitchFamily="18" charset="0"/>
                <a:cs typeface="Arabic Typesetting" panose="03020402040406030203" pitchFamily="66" charset="-78"/>
              </a:rPr>
              <a:t>       </a:t>
            </a:r>
          </a:p>
        </p:txBody>
      </p:sp>
      <p:sp>
        <p:nvSpPr>
          <p:cNvPr id="3" name="Slide Number Placeholder 3">
            <a:extLst>
              <a:ext uri="{FF2B5EF4-FFF2-40B4-BE49-F238E27FC236}">
                <a16:creationId xmlns:a16="http://schemas.microsoft.com/office/drawing/2014/main" id="{8738155B-51D2-4D6D-8814-872C18EBB105}"/>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60</a:t>
            </a:fld>
            <a:endParaRPr lang="en-US" altLang="en-US" sz="1400" dirty="0"/>
          </a:p>
        </p:txBody>
      </p:sp>
    </p:spTree>
    <p:extLst>
      <p:ext uri="{BB962C8B-B14F-4D97-AF65-F5344CB8AC3E}">
        <p14:creationId xmlns:p14="http://schemas.microsoft.com/office/powerpoint/2010/main" val="34446310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05577-FDC8-4B58-A760-C88FB01541D7}"/>
              </a:ext>
            </a:extLst>
          </p:cNvPr>
          <p:cNvSpPr>
            <a:spLocks noGrp="1"/>
          </p:cNvSpPr>
          <p:nvPr>
            <p:ph type="ctrTitle"/>
          </p:nvPr>
        </p:nvSpPr>
        <p:spPr/>
        <p:txBody>
          <a:bodyPr/>
          <a:lstStyle/>
          <a:p>
            <a:r>
              <a:rPr lang="en-US" dirty="0"/>
              <a:t>CSS</a:t>
            </a:r>
          </a:p>
        </p:txBody>
      </p:sp>
      <p:sp>
        <p:nvSpPr>
          <p:cNvPr id="4" name="Subtitle 3">
            <a:extLst>
              <a:ext uri="{FF2B5EF4-FFF2-40B4-BE49-F238E27FC236}">
                <a16:creationId xmlns:a16="http://schemas.microsoft.com/office/drawing/2014/main" id="{89EFE25C-249D-4D92-B396-6B60E291DBD5}"/>
              </a:ext>
            </a:extLst>
          </p:cNvPr>
          <p:cNvSpPr>
            <a:spLocks noGrp="1"/>
          </p:cNvSpPr>
          <p:nvPr>
            <p:ph type="subTitle" idx="1"/>
          </p:nvPr>
        </p:nvSpPr>
        <p:spPr/>
        <p:txBody>
          <a:bodyPr/>
          <a:lstStyle/>
          <a:p>
            <a:endParaRPr lang="en-US"/>
          </a:p>
        </p:txBody>
      </p:sp>
      <p:sp>
        <p:nvSpPr>
          <p:cNvPr id="5" name="Slide Number Placeholder 3">
            <a:extLst>
              <a:ext uri="{FF2B5EF4-FFF2-40B4-BE49-F238E27FC236}">
                <a16:creationId xmlns:a16="http://schemas.microsoft.com/office/drawing/2014/main" id="{1BF8121D-C4F8-4AD5-A139-E62F33D1CF49}"/>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61</a:t>
            </a:fld>
            <a:endParaRPr lang="en-US" altLang="en-US" sz="1400" dirty="0"/>
          </a:p>
        </p:txBody>
      </p:sp>
    </p:spTree>
    <p:extLst>
      <p:ext uri="{BB962C8B-B14F-4D97-AF65-F5344CB8AC3E}">
        <p14:creationId xmlns:p14="http://schemas.microsoft.com/office/powerpoint/2010/main" val="34577313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39" y="279400"/>
            <a:ext cx="11524343" cy="7038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What is CSS ?</a:t>
            </a:r>
          </a:p>
        </p:txBody>
      </p:sp>
      <p:sp>
        <p:nvSpPr>
          <p:cNvPr id="4" name="TextBox 3"/>
          <p:cNvSpPr txBox="1"/>
          <p:nvPr/>
        </p:nvSpPr>
        <p:spPr>
          <a:xfrm>
            <a:off x="629460" y="1043757"/>
            <a:ext cx="10568628" cy="5170646"/>
          </a:xfrm>
          <a:prstGeom prst="rect">
            <a:avLst/>
          </a:prstGeom>
          <a:noFill/>
        </p:spPr>
        <p:txBody>
          <a:bodyPr wrap="square" rtlCol="0">
            <a:spAutoFit/>
          </a:bodyPr>
          <a:lstStyle/>
          <a:p>
            <a:pPr algn="ctr"/>
            <a:r>
              <a:rPr lang="en-US" sz="2400" b="1" dirty="0">
                <a:latin typeface="Garamond" panose="02020404030301010803" pitchFamily="18" charset="0"/>
              </a:rPr>
              <a:t>CSS stands for “Cascading Style Sheets”</a:t>
            </a:r>
          </a:p>
          <a:p>
            <a:endParaRPr lang="en-US" sz="2400" dirty="0">
              <a:latin typeface="Garamond" panose="02020404030301010803" pitchFamily="18" charset="0"/>
            </a:endParaRPr>
          </a:p>
          <a:p>
            <a:r>
              <a:rPr lang="en-US" sz="2400" b="1" u="sng" dirty="0">
                <a:latin typeface="Garamond" panose="02020404030301010803" pitchFamily="18" charset="0"/>
              </a:rPr>
              <a:t>Cascading</a:t>
            </a:r>
            <a:r>
              <a:rPr lang="en-US" sz="2400" b="1" dirty="0">
                <a:latin typeface="Garamond" panose="02020404030301010803" pitchFamily="18" charset="0"/>
              </a:rPr>
              <a:t>:  </a:t>
            </a:r>
            <a:r>
              <a:rPr lang="en-US" sz="2400" dirty="0">
                <a:latin typeface="Garamond" panose="02020404030301010803" pitchFamily="18" charset="0"/>
              </a:rPr>
              <a:t>refers to the procedure that determines which style will apply to a certain section, if you have more than one style rule.</a:t>
            </a:r>
          </a:p>
          <a:p>
            <a:endParaRPr lang="en-US" sz="2400" dirty="0">
              <a:latin typeface="Garamond" panose="02020404030301010803" pitchFamily="18" charset="0"/>
            </a:endParaRPr>
          </a:p>
          <a:p>
            <a:r>
              <a:rPr lang="en-US" sz="2400" b="1" u="sng" dirty="0">
                <a:latin typeface="Garamond" panose="02020404030301010803" pitchFamily="18" charset="0"/>
              </a:rPr>
              <a:t>Style</a:t>
            </a:r>
            <a:r>
              <a:rPr lang="en-US" sz="2400" b="1" dirty="0">
                <a:latin typeface="Garamond" panose="02020404030301010803" pitchFamily="18" charset="0"/>
              </a:rPr>
              <a:t>: </a:t>
            </a:r>
            <a:r>
              <a:rPr lang="en-US" sz="2400" dirty="0">
                <a:latin typeface="Garamond" panose="02020404030301010803" pitchFamily="18" charset="0"/>
              </a:rPr>
              <a:t>how you want a certain part of your page to look.  You can set things like color, margins, font, </a:t>
            </a:r>
            <a:r>
              <a:rPr lang="en-US" sz="2400" dirty="0" err="1">
                <a:latin typeface="Garamond" panose="02020404030301010803" pitchFamily="18" charset="0"/>
              </a:rPr>
              <a:t>etc</a:t>
            </a:r>
            <a:r>
              <a:rPr lang="en-US" sz="2400" dirty="0">
                <a:latin typeface="Garamond" panose="02020404030301010803" pitchFamily="18" charset="0"/>
              </a:rPr>
              <a:t> for things like tables, paragraphs, and headings.</a:t>
            </a:r>
          </a:p>
          <a:p>
            <a:endParaRPr lang="en-US" sz="2400" dirty="0">
              <a:latin typeface="Garamond" panose="02020404030301010803" pitchFamily="18" charset="0"/>
            </a:endParaRPr>
          </a:p>
          <a:p>
            <a:r>
              <a:rPr lang="en-US" sz="2400" b="1" u="sng" dirty="0">
                <a:latin typeface="Garamond" panose="02020404030301010803" pitchFamily="18" charset="0"/>
              </a:rPr>
              <a:t>Sheets</a:t>
            </a:r>
            <a:r>
              <a:rPr lang="en-US" sz="2400" b="1" dirty="0">
                <a:latin typeface="Garamond" panose="02020404030301010803" pitchFamily="18" charset="0"/>
              </a:rPr>
              <a:t>: </a:t>
            </a:r>
            <a:r>
              <a:rPr lang="en-US" sz="2400" dirty="0">
                <a:latin typeface="Garamond" panose="02020404030301010803" pitchFamily="18" charset="0"/>
              </a:rPr>
              <a:t>the “sheets” are like templates, or a set of rules, for determining how the webpage will look.</a:t>
            </a:r>
          </a:p>
          <a:p>
            <a:endParaRPr lang="en-US" sz="2400" dirty="0">
              <a:latin typeface="Garamond" panose="02020404030301010803" pitchFamily="18" charset="0"/>
            </a:endParaRPr>
          </a:p>
          <a:p>
            <a:r>
              <a:rPr lang="en-US" sz="2400" b="1" dirty="0">
                <a:latin typeface="Garamond" panose="02020404030301010803" pitchFamily="18" charset="0"/>
                <a:cs typeface="Arabic Typesetting" panose="03020402040406030203" pitchFamily="66" charset="-78"/>
              </a:rPr>
              <a:t>CSS is a </a:t>
            </a:r>
            <a:r>
              <a:rPr lang="en-US" sz="2400" b="1" dirty="0" err="1">
                <a:latin typeface="Garamond" panose="02020404030301010803" pitchFamily="18" charset="0"/>
                <a:cs typeface="Arabic Typesetting" panose="03020402040406030203" pitchFamily="66" charset="-78"/>
              </a:rPr>
              <a:t>stylesheet</a:t>
            </a:r>
            <a:r>
              <a:rPr lang="en-US" sz="2400" b="1" dirty="0">
                <a:latin typeface="Garamond" panose="02020404030301010803" pitchFamily="18" charset="0"/>
                <a:cs typeface="Arabic Typesetting" panose="03020402040406030203" pitchFamily="66" charset="-78"/>
              </a:rPr>
              <a:t> language used to describe the presentation of a document written in HTML or XML.</a:t>
            </a:r>
          </a:p>
          <a:p>
            <a:endParaRPr lang="en-US" dirty="0">
              <a:latin typeface="Garamond" panose="02020404030301010803" pitchFamily="18" charset="0"/>
            </a:endParaRPr>
          </a:p>
        </p:txBody>
      </p:sp>
      <p:sp>
        <p:nvSpPr>
          <p:cNvPr id="5" name="Slide Number Placeholder 3">
            <a:extLst>
              <a:ext uri="{FF2B5EF4-FFF2-40B4-BE49-F238E27FC236}">
                <a16:creationId xmlns:a16="http://schemas.microsoft.com/office/drawing/2014/main" id="{BCBA578B-A75D-4E47-A019-80EC4F8866C5}"/>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62</a:t>
            </a:fld>
            <a:endParaRPr lang="en-US" altLang="en-US" sz="1400" dirty="0"/>
          </a:p>
        </p:txBody>
      </p:sp>
    </p:spTree>
    <p:extLst>
      <p:ext uri="{BB962C8B-B14F-4D97-AF65-F5344CB8AC3E}">
        <p14:creationId xmlns:p14="http://schemas.microsoft.com/office/powerpoint/2010/main" val="39998408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39" y="279400"/>
            <a:ext cx="11344825" cy="7038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CSS</a:t>
            </a:r>
          </a:p>
        </p:txBody>
      </p:sp>
      <p:sp>
        <p:nvSpPr>
          <p:cNvPr id="4" name="TextBox 3"/>
          <p:cNvSpPr txBox="1"/>
          <p:nvPr/>
        </p:nvSpPr>
        <p:spPr>
          <a:xfrm>
            <a:off x="449939" y="1043757"/>
            <a:ext cx="10522861" cy="5414752"/>
          </a:xfrm>
          <a:prstGeom prst="rect">
            <a:avLst/>
          </a:prstGeom>
          <a:noFill/>
        </p:spPr>
        <p:txBody>
          <a:bodyPr wrap="square" rtlCol="0">
            <a:spAutoFit/>
          </a:bodyPr>
          <a:lstStyle/>
          <a:p>
            <a:pPr algn="ctr"/>
            <a:r>
              <a:rPr lang="en-US" sz="2800" b="1" dirty="0">
                <a:latin typeface="Garamond" panose="02020404030301010803" pitchFamily="18" charset="0"/>
              </a:rPr>
              <a:t>History</a:t>
            </a:r>
          </a:p>
          <a:p>
            <a:endParaRPr lang="en-US" sz="2800" dirty="0">
              <a:latin typeface="Garamond" panose="02020404030301010803" pitchFamily="18" charset="0"/>
            </a:endParaRPr>
          </a:p>
          <a:p>
            <a:pPr marL="457200" indent="-457200">
              <a:lnSpc>
                <a:spcPct val="150000"/>
              </a:lnSpc>
              <a:buFont typeface="Arial" panose="020B0604020202020204" pitchFamily="34" charset="0"/>
              <a:buChar char="•"/>
            </a:pPr>
            <a:r>
              <a:rPr lang="en-US" sz="2450" dirty="0">
                <a:latin typeface="Garamond" panose="02020404030301010803" pitchFamily="18" charset="0"/>
              </a:rPr>
              <a:t>CSS1 was the first edition introduced in 1996.</a:t>
            </a:r>
          </a:p>
          <a:p>
            <a:pPr marL="457200" indent="-457200">
              <a:lnSpc>
                <a:spcPct val="150000"/>
              </a:lnSpc>
              <a:buFont typeface="Arial" panose="020B0604020202020204" pitchFamily="34" charset="0"/>
              <a:buChar char="•"/>
            </a:pPr>
            <a:r>
              <a:rPr lang="en-US" sz="2450" dirty="0">
                <a:latin typeface="Garamond" panose="02020404030301010803" pitchFamily="18" charset="0"/>
              </a:rPr>
              <a:t>CSS2 was published in 1998 and provides enhancement over CSS1.</a:t>
            </a:r>
          </a:p>
          <a:p>
            <a:pPr marL="457200" indent="-457200">
              <a:lnSpc>
                <a:spcPct val="150000"/>
              </a:lnSpc>
              <a:buFont typeface="Arial" panose="020B0604020202020204" pitchFamily="34" charset="0"/>
              <a:buChar char="•"/>
            </a:pPr>
            <a:r>
              <a:rPr lang="en-US" sz="2450" dirty="0">
                <a:latin typeface="Garamond" panose="02020404030301010803" pitchFamily="18" charset="0"/>
              </a:rPr>
              <a:t>CSS2.1 was the last 2</a:t>
            </a:r>
            <a:r>
              <a:rPr lang="en-US" sz="2450" baseline="30000" dirty="0">
                <a:latin typeface="Garamond" panose="02020404030301010803" pitchFamily="18" charset="0"/>
              </a:rPr>
              <a:t>nd</a:t>
            </a:r>
            <a:r>
              <a:rPr lang="en-US" sz="2450" dirty="0">
                <a:latin typeface="Garamond" panose="02020404030301010803" pitchFamily="18" charset="0"/>
              </a:rPr>
              <a:t> generation edition of CSS.</a:t>
            </a:r>
          </a:p>
          <a:p>
            <a:pPr marL="457200" indent="-457200">
              <a:lnSpc>
                <a:spcPct val="150000"/>
              </a:lnSpc>
              <a:buFont typeface="Arial" panose="020B0604020202020204" pitchFamily="34" charset="0"/>
              <a:buChar char="•"/>
            </a:pPr>
            <a:r>
              <a:rPr lang="en-US" sz="2450" dirty="0">
                <a:latin typeface="Garamond" panose="02020404030301010803" pitchFamily="18" charset="0"/>
              </a:rPr>
              <a:t>CSS 3 is the latest edition. Several new functionalities have been provided through CSS3.</a:t>
            </a:r>
          </a:p>
          <a:p>
            <a:pPr lvl="1">
              <a:lnSpc>
                <a:spcPct val="150000"/>
              </a:lnSpc>
            </a:pPr>
            <a:r>
              <a:rPr lang="en-US" sz="2450" dirty="0">
                <a:latin typeface="Garamond" panose="02020404030301010803" pitchFamily="18" charset="0"/>
              </a:rPr>
              <a:t>Functions like rounded corners, </a:t>
            </a:r>
            <a:r>
              <a:rPr lang="en-US" sz="2450" dirty="0" err="1">
                <a:latin typeface="Garamond" panose="02020404030301010803" pitchFamily="18" charset="0"/>
              </a:rPr>
              <a:t>backgroubnd</a:t>
            </a:r>
            <a:r>
              <a:rPr lang="en-US" sz="2450" dirty="0">
                <a:latin typeface="Garamond" panose="02020404030301010803" pitchFamily="18" charset="0"/>
              </a:rPr>
              <a:t> decoration, box shadows, which are demonstrated in the </a:t>
            </a:r>
            <a:r>
              <a:rPr lang="en-US" sz="2450" dirty="0" err="1">
                <a:latin typeface="Garamond" panose="02020404030301010803" pitchFamily="18" charset="0"/>
              </a:rPr>
              <a:t>subsequesnt</a:t>
            </a:r>
            <a:r>
              <a:rPr lang="en-US" sz="2450" dirty="0">
                <a:latin typeface="Garamond" panose="02020404030301010803" pitchFamily="18" charset="0"/>
              </a:rPr>
              <a:t> sections, are introduced in this version.</a:t>
            </a:r>
          </a:p>
          <a:p>
            <a:pPr>
              <a:lnSpc>
                <a:spcPct val="150000"/>
              </a:lnSpc>
            </a:pPr>
            <a:endParaRPr lang="en-US" sz="2400" dirty="0">
              <a:latin typeface="Garamond" panose="02020404030301010803" pitchFamily="18" charset="0"/>
            </a:endParaRPr>
          </a:p>
        </p:txBody>
      </p:sp>
      <p:sp>
        <p:nvSpPr>
          <p:cNvPr id="5" name="Slide Number Placeholder 3">
            <a:extLst>
              <a:ext uri="{FF2B5EF4-FFF2-40B4-BE49-F238E27FC236}">
                <a16:creationId xmlns:a16="http://schemas.microsoft.com/office/drawing/2014/main" id="{EEE3ED48-D913-4FD9-BA0D-C748713DFCEE}"/>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63</a:t>
            </a:fld>
            <a:endParaRPr lang="en-US" altLang="en-US" sz="1400" dirty="0"/>
          </a:p>
        </p:txBody>
      </p:sp>
    </p:spTree>
    <p:extLst>
      <p:ext uri="{BB962C8B-B14F-4D97-AF65-F5344CB8AC3E}">
        <p14:creationId xmlns:p14="http://schemas.microsoft.com/office/powerpoint/2010/main" val="20171622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39" y="279400"/>
            <a:ext cx="11524343" cy="7038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Garamond" panose="02020404030301010803" pitchFamily="18" charset="0"/>
                <a:cs typeface="Arabic Typesetting" panose="03020402040406030203" pitchFamily="66" charset="-78"/>
              </a:rPr>
              <a:t>CSS</a:t>
            </a:r>
          </a:p>
        </p:txBody>
      </p:sp>
      <p:sp>
        <p:nvSpPr>
          <p:cNvPr id="4" name="TextBox 3"/>
          <p:cNvSpPr txBox="1"/>
          <p:nvPr/>
        </p:nvSpPr>
        <p:spPr>
          <a:xfrm>
            <a:off x="449940" y="1043757"/>
            <a:ext cx="10284322" cy="5087739"/>
          </a:xfrm>
          <a:prstGeom prst="rect">
            <a:avLst/>
          </a:prstGeom>
          <a:noFill/>
        </p:spPr>
        <p:txBody>
          <a:bodyPr wrap="square" rtlCol="0">
            <a:spAutoFit/>
          </a:bodyPr>
          <a:lstStyle/>
          <a:p>
            <a:pPr algn="ctr"/>
            <a:r>
              <a:rPr lang="en-US" sz="2800" b="1" u="sng" dirty="0">
                <a:latin typeface="Garamond" panose="02020404030301010803" pitchFamily="18" charset="0"/>
              </a:rPr>
              <a:t>Advantages</a:t>
            </a:r>
          </a:p>
          <a:p>
            <a:endParaRPr lang="en-US" sz="1200" dirty="0">
              <a:latin typeface="Garamond" panose="02020404030301010803" pitchFamily="18" charset="0"/>
            </a:endParaRPr>
          </a:p>
          <a:p>
            <a:pPr marL="457200" indent="-457200">
              <a:lnSpc>
                <a:spcPct val="150000"/>
              </a:lnSpc>
              <a:buFont typeface="Arial" panose="020B0604020202020204" pitchFamily="34" charset="0"/>
              <a:buChar char="•"/>
            </a:pPr>
            <a:r>
              <a:rPr lang="en-US" sz="2450" dirty="0">
                <a:latin typeface="Garamond" panose="02020404030301010803" pitchFamily="18" charset="0"/>
              </a:rPr>
              <a:t>A web application will contains hundreds of web pages, which are created using HTML.</a:t>
            </a:r>
          </a:p>
          <a:p>
            <a:pPr marL="457200" indent="-457200">
              <a:lnSpc>
                <a:spcPct val="150000"/>
              </a:lnSpc>
              <a:buFont typeface="Arial" panose="020B0604020202020204" pitchFamily="34" charset="0"/>
              <a:buChar char="•"/>
            </a:pPr>
            <a:endParaRPr lang="en-US" sz="1100" dirty="0">
              <a:latin typeface="Garamond" panose="02020404030301010803" pitchFamily="18" charset="0"/>
            </a:endParaRPr>
          </a:p>
          <a:p>
            <a:pPr marL="457200" indent="-457200">
              <a:lnSpc>
                <a:spcPct val="150000"/>
              </a:lnSpc>
              <a:buFont typeface="Arial" panose="020B0604020202020204" pitchFamily="34" charset="0"/>
              <a:buChar char="•"/>
            </a:pPr>
            <a:r>
              <a:rPr lang="en-US" sz="2450" dirty="0">
                <a:latin typeface="Garamond" panose="02020404030301010803" pitchFamily="18" charset="0"/>
              </a:rPr>
              <a:t>Formatting these HTML pages will be a laborious process, as formatting elements need to be applied to each and every page.</a:t>
            </a:r>
          </a:p>
          <a:p>
            <a:pPr marL="457200" indent="-457200">
              <a:lnSpc>
                <a:spcPct val="150000"/>
              </a:lnSpc>
              <a:buFont typeface="Arial" panose="020B0604020202020204" pitchFamily="34" charset="0"/>
              <a:buChar char="•"/>
            </a:pPr>
            <a:endParaRPr lang="en-US" sz="1000" dirty="0">
              <a:latin typeface="Garamond" panose="02020404030301010803" pitchFamily="18" charset="0"/>
            </a:endParaRPr>
          </a:p>
          <a:p>
            <a:pPr marL="457200" indent="-457200">
              <a:lnSpc>
                <a:spcPct val="150000"/>
              </a:lnSpc>
              <a:buFont typeface="Arial" panose="020B0604020202020204" pitchFamily="34" charset="0"/>
              <a:buChar char="•"/>
            </a:pPr>
            <a:r>
              <a:rPr lang="en-US" sz="2450" dirty="0">
                <a:latin typeface="Garamond" panose="02020404030301010803" pitchFamily="18" charset="0"/>
              </a:rPr>
              <a:t>CSS saves lots of work as we can change the appearance and layout of all the web pages by editing just one single CSS file.</a:t>
            </a:r>
          </a:p>
          <a:p>
            <a:pPr>
              <a:lnSpc>
                <a:spcPct val="150000"/>
              </a:lnSpc>
            </a:pPr>
            <a:endParaRPr lang="en-US" sz="2400" dirty="0">
              <a:latin typeface="Garamond" panose="02020404030301010803" pitchFamily="18" charset="0"/>
            </a:endParaRPr>
          </a:p>
        </p:txBody>
      </p:sp>
      <p:sp>
        <p:nvSpPr>
          <p:cNvPr id="5" name="Slide Number Placeholder 3">
            <a:extLst>
              <a:ext uri="{FF2B5EF4-FFF2-40B4-BE49-F238E27FC236}">
                <a16:creationId xmlns:a16="http://schemas.microsoft.com/office/drawing/2014/main" id="{755833DE-E70A-4466-A922-B092315BB5FD}"/>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64</a:t>
            </a:fld>
            <a:endParaRPr lang="en-US" altLang="en-US" sz="1400" dirty="0"/>
          </a:p>
        </p:txBody>
      </p:sp>
    </p:spTree>
    <p:extLst>
      <p:ext uri="{BB962C8B-B14F-4D97-AF65-F5344CB8AC3E}">
        <p14:creationId xmlns:p14="http://schemas.microsoft.com/office/powerpoint/2010/main" val="21446731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CSS Syntax Rules</a:t>
            </a:r>
          </a:p>
        </p:txBody>
      </p:sp>
      <p:sp>
        <p:nvSpPr>
          <p:cNvPr id="3" name="Content Placeholder 2"/>
          <p:cNvSpPr txBox="1">
            <a:spLocks/>
          </p:cNvSpPr>
          <p:nvPr/>
        </p:nvSpPr>
        <p:spPr>
          <a:xfrm>
            <a:off x="954314" y="1232452"/>
            <a:ext cx="10515600" cy="360424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6" name="TextBox 5"/>
          <p:cNvSpPr txBox="1"/>
          <p:nvPr/>
        </p:nvSpPr>
        <p:spPr>
          <a:xfrm>
            <a:off x="545241" y="1254111"/>
            <a:ext cx="10924673" cy="5743111"/>
          </a:xfrm>
          <a:prstGeom prst="rect">
            <a:avLst/>
          </a:prstGeom>
          <a:noFill/>
        </p:spPr>
        <p:txBody>
          <a:bodyPr wrap="square" rtlCol="0">
            <a:spAutoFit/>
          </a:bodyPr>
          <a:lstStyle/>
          <a:p>
            <a:pPr>
              <a:lnSpc>
                <a:spcPct val="90000"/>
              </a:lnSpc>
              <a:buFontTx/>
              <a:buNone/>
            </a:pPr>
            <a:r>
              <a:rPr lang="en-US" sz="2400" b="1" u="sng" dirty="0">
                <a:latin typeface="Garamond" panose="02020404030301010803" pitchFamily="18" charset="0"/>
              </a:rPr>
              <a:t>Rule have two parts - Selector and declaration.</a:t>
            </a:r>
          </a:p>
          <a:p>
            <a:pPr>
              <a:lnSpc>
                <a:spcPct val="90000"/>
              </a:lnSpc>
              <a:buFontTx/>
              <a:buNone/>
            </a:pPr>
            <a:endParaRPr lang="en-US" dirty="0">
              <a:latin typeface="Garamond" panose="02020404030301010803" pitchFamily="18" charset="0"/>
            </a:endParaRPr>
          </a:p>
          <a:p>
            <a:pPr>
              <a:lnSpc>
                <a:spcPct val="90000"/>
              </a:lnSpc>
              <a:buFontTx/>
              <a:buNone/>
            </a:pPr>
            <a:r>
              <a:rPr lang="en-US" dirty="0">
                <a:latin typeface="Garamond" panose="02020404030301010803" pitchFamily="18" charset="0"/>
              </a:rPr>
              <a:t>	</a:t>
            </a:r>
            <a:r>
              <a:rPr lang="en-US" sz="2400" b="1" u="sng" dirty="0">
                <a:latin typeface="Garamond" panose="02020404030301010803" pitchFamily="18" charset="0"/>
              </a:rPr>
              <a:t>Selector</a:t>
            </a:r>
            <a:r>
              <a:rPr lang="en-US" sz="2400" b="1" dirty="0">
                <a:latin typeface="Garamond" panose="02020404030301010803" pitchFamily="18" charset="0"/>
              </a:rPr>
              <a:t>:         </a:t>
            </a:r>
            <a:r>
              <a:rPr lang="en-US" sz="2000" dirty="0">
                <a:latin typeface="Garamond" panose="02020404030301010803" pitchFamily="18" charset="0"/>
              </a:rPr>
              <a:t>The HTML element you want to add style to.</a:t>
            </a:r>
          </a:p>
          <a:p>
            <a:pPr>
              <a:lnSpc>
                <a:spcPct val="90000"/>
              </a:lnSpc>
              <a:buFontTx/>
              <a:buNone/>
            </a:pPr>
            <a:r>
              <a:rPr lang="en-US" sz="2000" dirty="0">
                <a:latin typeface="Garamond" panose="02020404030301010803" pitchFamily="18" charset="0"/>
              </a:rPr>
              <a:t>		              &lt;p&gt;  &lt;h1&gt;  &lt;table&gt;  </a:t>
            </a:r>
            <a:r>
              <a:rPr lang="en-US" sz="2000" dirty="0" err="1">
                <a:latin typeface="Garamond" panose="02020404030301010803" pitchFamily="18" charset="0"/>
              </a:rPr>
              <a:t>etc</a:t>
            </a:r>
            <a:endParaRPr lang="en-US" sz="2000" dirty="0">
              <a:latin typeface="Garamond" panose="02020404030301010803" pitchFamily="18" charset="0"/>
            </a:endParaRPr>
          </a:p>
          <a:p>
            <a:pPr>
              <a:lnSpc>
                <a:spcPct val="90000"/>
              </a:lnSpc>
              <a:buFontTx/>
              <a:buNone/>
            </a:pPr>
            <a:r>
              <a:rPr lang="en-US" sz="2000" dirty="0">
                <a:latin typeface="Garamond" panose="02020404030301010803" pitchFamily="18" charset="0"/>
              </a:rPr>
              <a:t>	</a:t>
            </a:r>
          </a:p>
          <a:p>
            <a:pPr>
              <a:lnSpc>
                <a:spcPct val="90000"/>
              </a:lnSpc>
              <a:buFontTx/>
              <a:buNone/>
            </a:pPr>
            <a:r>
              <a:rPr lang="en-US" sz="2000" dirty="0">
                <a:latin typeface="Garamond" panose="02020404030301010803" pitchFamily="18" charset="0"/>
              </a:rPr>
              <a:t>	</a:t>
            </a:r>
            <a:r>
              <a:rPr lang="en-US" sz="2400" b="1" u="sng" dirty="0">
                <a:latin typeface="Garamond" panose="02020404030301010803" pitchFamily="18" charset="0"/>
              </a:rPr>
              <a:t>Declaration</a:t>
            </a:r>
            <a:r>
              <a:rPr lang="en-US" sz="2400" b="1" dirty="0">
                <a:latin typeface="Garamond" panose="02020404030301010803" pitchFamily="18" charset="0"/>
              </a:rPr>
              <a:t>:</a:t>
            </a:r>
            <a:r>
              <a:rPr lang="en-US" sz="2000" dirty="0">
                <a:latin typeface="Garamond" panose="02020404030301010803" pitchFamily="18" charset="0"/>
              </a:rPr>
              <a:t>    The statement of style for that element.  Made up of property and value.</a:t>
            </a: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dirty="0">
              <a:latin typeface="Garamond" panose="02020404030301010803" pitchFamily="18" charset="0"/>
            </a:endParaRPr>
          </a:p>
          <a:p>
            <a:endParaRPr lang="en-US" dirty="0">
              <a:latin typeface="Garamond" panose="02020404030301010803" pitchFamily="18" charset="0"/>
            </a:endParaRPr>
          </a:p>
        </p:txBody>
      </p:sp>
      <p:grpSp>
        <p:nvGrpSpPr>
          <p:cNvPr id="24" name="Group 23"/>
          <p:cNvGrpSpPr/>
          <p:nvPr/>
        </p:nvGrpSpPr>
        <p:grpSpPr>
          <a:xfrm>
            <a:off x="3255727" y="3422196"/>
            <a:ext cx="5503700" cy="2872316"/>
            <a:chOff x="2555606" y="3298499"/>
            <a:chExt cx="5503700" cy="2872316"/>
          </a:xfrm>
        </p:grpSpPr>
        <p:sp>
          <p:nvSpPr>
            <p:cNvPr id="7" name="Text Box 4"/>
            <p:cNvSpPr txBox="1">
              <a:spLocks noChangeArrowheads="1"/>
            </p:cNvSpPr>
            <p:nvPr/>
          </p:nvSpPr>
          <p:spPr bwMode="auto">
            <a:xfrm>
              <a:off x="2593766" y="4049311"/>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50000"/>
                </a:spcBef>
              </a:pPr>
              <a:r>
                <a:rPr lang="en-US" b="1" dirty="0">
                  <a:solidFill>
                    <a:schemeClr val="accent1">
                      <a:lumMod val="60000"/>
                      <a:lumOff val="40000"/>
                    </a:schemeClr>
                  </a:solidFill>
                  <a:latin typeface="Garamond" panose="02020404030301010803" pitchFamily="18" charset="0"/>
                </a:rPr>
                <a:t>Selector</a:t>
              </a:r>
            </a:p>
          </p:txBody>
        </p:sp>
        <p:sp>
          <p:nvSpPr>
            <p:cNvPr id="8" name="Text Box 5"/>
            <p:cNvSpPr txBox="1">
              <a:spLocks noChangeArrowheads="1"/>
            </p:cNvSpPr>
            <p:nvPr/>
          </p:nvSpPr>
          <p:spPr bwMode="auto">
            <a:xfrm>
              <a:off x="4687679" y="4894928"/>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50000"/>
                </a:spcBef>
              </a:pPr>
              <a:r>
                <a:rPr lang="en-US" b="1" dirty="0">
                  <a:solidFill>
                    <a:schemeClr val="accent1">
                      <a:lumMod val="60000"/>
                      <a:lumOff val="40000"/>
                    </a:schemeClr>
                  </a:solidFill>
                  <a:latin typeface="Garamond" panose="02020404030301010803" pitchFamily="18" charset="0"/>
                </a:rPr>
                <a:t>Property</a:t>
              </a:r>
            </a:p>
          </p:txBody>
        </p:sp>
        <p:sp>
          <p:nvSpPr>
            <p:cNvPr id="9" name="Text Box 6"/>
            <p:cNvSpPr txBox="1">
              <a:spLocks noChangeArrowheads="1"/>
            </p:cNvSpPr>
            <p:nvPr/>
          </p:nvSpPr>
          <p:spPr bwMode="auto">
            <a:xfrm>
              <a:off x="5573201" y="3432784"/>
              <a:ext cx="17219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b="1" dirty="0">
                  <a:solidFill>
                    <a:schemeClr val="accent1">
                      <a:lumMod val="60000"/>
                      <a:lumOff val="40000"/>
                    </a:schemeClr>
                  </a:solidFill>
                  <a:latin typeface="Garamond" panose="02020404030301010803" pitchFamily="18" charset="0"/>
                </a:rPr>
                <a:t>Declaration</a:t>
              </a:r>
            </a:p>
          </p:txBody>
        </p:sp>
        <p:sp>
          <p:nvSpPr>
            <p:cNvPr id="10" name="Text Box 7"/>
            <p:cNvSpPr txBox="1">
              <a:spLocks noChangeArrowheads="1"/>
            </p:cNvSpPr>
            <p:nvPr/>
          </p:nvSpPr>
          <p:spPr bwMode="auto">
            <a:xfrm>
              <a:off x="6945576" y="4931223"/>
              <a:ext cx="9258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b="1" dirty="0">
                  <a:solidFill>
                    <a:schemeClr val="accent1">
                      <a:lumMod val="60000"/>
                      <a:lumOff val="40000"/>
                    </a:schemeClr>
                  </a:solidFill>
                  <a:latin typeface="Garamond" panose="02020404030301010803" pitchFamily="18" charset="0"/>
                </a:rPr>
                <a:t>Value</a:t>
              </a:r>
            </a:p>
          </p:txBody>
        </p:sp>
        <p:sp>
          <p:nvSpPr>
            <p:cNvPr id="11" name="Line 9"/>
            <p:cNvSpPr>
              <a:spLocks noChangeShapeType="1"/>
            </p:cNvSpPr>
            <p:nvPr/>
          </p:nvSpPr>
          <p:spPr bwMode="auto">
            <a:xfrm>
              <a:off x="5003800" y="4042121"/>
              <a:ext cx="2634162" cy="239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2" name="Line 10"/>
            <p:cNvSpPr>
              <a:spLocks noChangeShapeType="1"/>
            </p:cNvSpPr>
            <p:nvPr/>
          </p:nvSpPr>
          <p:spPr bwMode="auto">
            <a:xfrm flipV="1">
              <a:off x="5426241" y="4593841"/>
              <a:ext cx="385011" cy="406063"/>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3" name="Line 11"/>
            <p:cNvSpPr>
              <a:spLocks noChangeShapeType="1"/>
            </p:cNvSpPr>
            <p:nvPr/>
          </p:nvSpPr>
          <p:spPr bwMode="auto">
            <a:xfrm flipH="1" flipV="1">
              <a:off x="7017359" y="4554259"/>
              <a:ext cx="378853" cy="445646"/>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4" name="Line 12"/>
            <p:cNvSpPr>
              <a:spLocks noChangeShapeType="1"/>
            </p:cNvSpPr>
            <p:nvPr/>
          </p:nvSpPr>
          <p:spPr bwMode="auto">
            <a:xfrm>
              <a:off x="3820460" y="4344586"/>
              <a:ext cx="7620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5" name="Text Box 13"/>
            <p:cNvSpPr txBox="1">
              <a:spLocks noChangeArrowheads="1"/>
            </p:cNvSpPr>
            <p:nvPr/>
          </p:nvSpPr>
          <p:spPr bwMode="auto">
            <a:xfrm>
              <a:off x="2555606" y="3298499"/>
              <a:ext cx="11610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sz="3200" b="1" dirty="0">
                  <a:solidFill>
                    <a:schemeClr val="tx1">
                      <a:lumMod val="65000"/>
                      <a:lumOff val="35000"/>
                    </a:schemeClr>
                  </a:solidFill>
                  <a:latin typeface="Garamond" panose="02020404030301010803" pitchFamily="18" charset="0"/>
                </a:rPr>
                <a:t>Rules</a:t>
              </a:r>
              <a:endParaRPr lang="en-US" b="1" dirty="0">
                <a:solidFill>
                  <a:schemeClr val="tx1">
                    <a:lumMod val="65000"/>
                    <a:lumOff val="35000"/>
                  </a:schemeClr>
                </a:solidFill>
                <a:latin typeface="Garamond" panose="02020404030301010803" pitchFamily="18" charset="0"/>
              </a:endParaRPr>
            </a:p>
          </p:txBody>
        </p:sp>
        <p:sp>
          <p:nvSpPr>
            <p:cNvPr id="16" name="Line 14"/>
            <p:cNvSpPr>
              <a:spLocks noChangeShapeType="1"/>
            </p:cNvSpPr>
            <p:nvPr/>
          </p:nvSpPr>
          <p:spPr bwMode="auto">
            <a:xfrm flipV="1">
              <a:off x="3695910" y="3638978"/>
              <a:ext cx="1892674" cy="1037"/>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7" name="Line 15"/>
            <p:cNvSpPr>
              <a:spLocks noChangeShapeType="1"/>
            </p:cNvSpPr>
            <p:nvPr/>
          </p:nvSpPr>
          <p:spPr bwMode="auto">
            <a:xfrm>
              <a:off x="3238500" y="3804927"/>
              <a:ext cx="0" cy="333736"/>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8" name="Text Box 16"/>
            <p:cNvSpPr txBox="1">
              <a:spLocks noChangeArrowheads="1"/>
            </p:cNvSpPr>
            <p:nvPr/>
          </p:nvSpPr>
          <p:spPr bwMode="auto">
            <a:xfrm>
              <a:off x="5588584" y="5713615"/>
              <a:ext cx="1706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b="1" dirty="0">
                  <a:solidFill>
                    <a:schemeClr val="accent6">
                      <a:lumMod val="75000"/>
                    </a:schemeClr>
                  </a:solidFill>
                  <a:latin typeface="Garamond" panose="02020404030301010803" pitchFamily="18" charset="0"/>
                </a:rPr>
                <a:t>Declaration</a:t>
              </a:r>
            </a:p>
          </p:txBody>
        </p:sp>
        <p:sp>
          <p:nvSpPr>
            <p:cNvPr id="19" name="Line 17"/>
            <p:cNvSpPr>
              <a:spLocks noChangeShapeType="1"/>
            </p:cNvSpPr>
            <p:nvPr/>
          </p:nvSpPr>
          <p:spPr bwMode="auto">
            <a:xfrm flipV="1">
              <a:off x="4687678" y="5348832"/>
              <a:ext cx="558091" cy="593383"/>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0" name="Line 18"/>
            <p:cNvSpPr>
              <a:spLocks noChangeShapeType="1"/>
            </p:cNvSpPr>
            <p:nvPr/>
          </p:nvSpPr>
          <p:spPr bwMode="auto">
            <a:xfrm>
              <a:off x="7295147" y="5942216"/>
              <a:ext cx="764159" cy="6"/>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1" name="Line 19"/>
            <p:cNvSpPr>
              <a:spLocks noChangeShapeType="1"/>
            </p:cNvSpPr>
            <p:nvPr/>
          </p:nvSpPr>
          <p:spPr bwMode="auto">
            <a:xfrm flipH="1" flipV="1">
              <a:off x="7637961" y="5348832"/>
              <a:ext cx="421345" cy="593386"/>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2" name="Line 20"/>
            <p:cNvSpPr>
              <a:spLocks noChangeShapeType="1"/>
            </p:cNvSpPr>
            <p:nvPr/>
          </p:nvSpPr>
          <p:spPr bwMode="auto">
            <a:xfrm flipV="1">
              <a:off x="4687679" y="5942215"/>
              <a:ext cx="915987" cy="1"/>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3" name="TextBox 22"/>
            <p:cNvSpPr txBox="1"/>
            <p:nvPr/>
          </p:nvSpPr>
          <p:spPr>
            <a:xfrm>
              <a:off x="4544360" y="4025520"/>
              <a:ext cx="3353162" cy="800219"/>
            </a:xfrm>
            <a:prstGeom prst="rect">
              <a:avLst/>
            </a:prstGeom>
            <a:noFill/>
          </p:spPr>
          <p:txBody>
            <a:bodyPr wrap="none" rtlCol="0">
              <a:spAutoFit/>
            </a:bodyPr>
            <a:lstStyle/>
            <a:p>
              <a:pPr marL="0" lvl="1"/>
              <a:r>
                <a:rPr lang="en-US" sz="2800" b="1" dirty="0">
                  <a:latin typeface="Garamond" panose="02020404030301010803" pitchFamily="18" charset="0"/>
                </a:rPr>
                <a:t>p {</a:t>
              </a:r>
              <a:r>
                <a:rPr lang="en-US" sz="2800" b="1" dirty="0" err="1">
                  <a:latin typeface="Garamond" panose="02020404030301010803" pitchFamily="18" charset="0"/>
                </a:rPr>
                <a:t>font-family:Arial</a:t>
              </a:r>
              <a:r>
                <a:rPr lang="en-US" sz="2800" b="1" dirty="0">
                  <a:latin typeface="Garamond" panose="02020404030301010803" pitchFamily="18" charset="0"/>
                </a:rPr>
                <a:t>;}</a:t>
              </a:r>
            </a:p>
            <a:p>
              <a:endParaRPr lang="en-US" dirty="0"/>
            </a:p>
          </p:txBody>
        </p:sp>
      </p:grpSp>
      <p:sp>
        <p:nvSpPr>
          <p:cNvPr id="25" name="Slide Number Placeholder 3">
            <a:extLst>
              <a:ext uri="{FF2B5EF4-FFF2-40B4-BE49-F238E27FC236}">
                <a16:creationId xmlns:a16="http://schemas.microsoft.com/office/drawing/2014/main" id="{28C529AA-3623-4813-90B7-4E4C22643667}"/>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65</a:t>
            </a:fld>
            <a:endParaRPr lang="en-US" altLang="en-US" sz="1400" dirty="0"/>
          </a:p>
        </p:txBody>
      </p:sp>
    </p:spTree>
    <p:extLst>
      <p:ext uri="{BB962C8B-B14F-4D97-AF65-F5344CB8AC3E}">
        <p14:creationId xmlns:p14="http://schemas.microsoft.com/office/powerpoint/2010/main" val="3580404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7"/>
          <p:cNvGraphicFramePr>
            <a:graphicFrameLocks noGrp="1"/>
          </p:cNvGraphicFramePr>
          <p:nvPr/>
        </p:nvGraphicFramePr>
        <p:xfrm>
          <a:off x="6475586" y="2476990"/>
          <a:ext cx="4124735" cy="3009410"/>
        </p:xfrm>
        <a:graphic>
          <a:graphicData uri="http://schemas.openxmlformats.org/drawingml/2006/table">
            <a:tbl>
              <a:tblPr>
                <a:tableStyleId>{5940675A-B579-460E-94D1-54222C63F5DA}</a:tableStyleId>
              </a:tblPr>
              <a:tblGrid>
                <a:gridCol w="4124735">
                  <a:extLst>
                    <a:ext uri="{9D8B030D-6E8A-4147-A177-3AD203B41FA5}">
                      <a16:colId xmlns:a16="http://schemas.microsoft.com/office/drawing/2014/main" val="20000"/>
                    </a:ext>
                  </a:extLst>
                </a:gridCol>
              </a:tblGrid>
              <a:tr h="3009410">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CSS Style Example</a:t>
            </a:r>
          </a:p>
        </p:txBody>
      </p:sp>
      <p:sp>
        <p:nvSpPr>
          <p:cNvPr id="3" name="Content Placeholder 2"/>
          <p:cNvSpPr txBox="1">
            <a:spLocks/>
          </p:cNvSpPr>
          <p:nvPr/>
        </p:nvSpPr>
        <p:spPr>
          <a:xfrm>
            <a:off x="954314" y="1232452"/>
            <a:ext cx="10515600" cy="360424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graphicFrame>
        <p:nvGraphicFramePr>
          <p:cNvPr id="25" name="Table 24"/>
          <p:cNvGraphicFramePr>
            <a:graphicFrameLocks noGrp="1"/>
          </p:cNvGraphicFramePr>
          <p:nvPr/>
        </p:nvGraphicFramePr>
        <p:xfrm>
          <a:off x="1378208" y="2476294"/>
          <a:ext cx="5009883" cy="2998073"/>
        </p:xfrm>
        <a:graphic>
          <a:graphicData uri="http://schemas.openxmlformats.org/drawingml/2006/table">
            <a:tbl>
              <a:tblPr>
                <a:tableStyleId>{5940675A-B579-460E-94D1-54222C63F5DA}</a:tableStyleId>
              </a:tblPr>
              <a:tblGrid>
                <a:gridCol w="5009883">
                  <a:extLst>
                    <a:ext uri="{9D8B030D-6E8A-4147-A177-3AD203B41FA5}">
                      <a16:colId xmlns:a16="http://schemas.microsoft.com/office/drawing/2014/main" val="20000"/>
                    </a:ext>
                  </a:extLst>
                </a:gridCol>
              </a:tblGrid>
              <a:tr h="2998073">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6" name="Content Placeholder 2"/>
          <p:cNvSpPr txBox="1">
            <a:spLocks/>
          </p:cNvSpPr>
          <p:nvPr/>
        </p:nvSpPr>
        <p:spPr>
          <a:xfrm>
            <a:off x="1339573" y="2513086"/>
            <a:ext cx="5048519" cy="288909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800" b="1" dirty="0">
                <a:solidFill>
                  <a:srgbClr val="FF0000"/>
                </a:solidFill>
                <a:latin typeface="Garamond" panose="02020404030301010803" pitchFamily="18" charset="0"/>
              </a:rPr>
              <a:t>&lt;html&gt;</a:t>
            </a:r>
          </a:p>
          <a:p>
            <a:pPr algn="l">
              <a:lnSpc>
                <a:spcPct val="100000"/>
              </a:lnSpc>
              <a:spcBef>
                <a:spcPts val="0"/>
              </a:spcBef>
            </a:pPr>
            <a:r>
              <a:rPr lang="en-US" sz="1800" b="1" dirty="0">
                <a:solidFill>
                  <a:srgbClr val="C00000"/>
                </a:solidFill>
                <a:latin typeface="Garamond" panose="02020404030301010803" pitchFamily="18" charset="0"/>
              </a:rPr>
              <a:t>&lt;head&gt;</a:t>
            </a:r>
          </a:p>
          <a:p>
            <a:pPr algn="l">
              <a:lnSpc>
                <a:spcPct val="100000"/>
              </a:lnSpc>
              <a:spcBef>
                <a:spcPts val="0"/>
              </a:spcBef>
            </a:pPr>
            <a:r>
              <a:rPr lang="en-US" sz="1800" b="1" dirty="0">
                <a:solidFill>
                  <a:schemeClr val="accent1">
                    <a:lumMod val="50000"/>
                  </a:schemeClr>
                </a:solidFill>
                <a:latin typeface="Garamond" panose="02020404030301010803" pitchFamily="18" charset="0"/>
              </a:rPr>
              <a:t>&lt;style&gt; </a:t>
            </a:r>
            <a:r>
              <a:rPr lang="pt-BR" sz="1800" b="1" dirty="0">
                <a:solidFill>
                  <a:schemeClr val="accent6">
                    <a:lumMod val="75000"/>
                  </a:schemeClr>
                </a:solidFill>
              </a:rPr>
              <a:t>p {</a:t>
            </a:r>
            <a:r>
              <a:rPr lang="pt-BR" sz="1800" dirty="0"/>
              <a:t>font-family:Arial; color: red; background-color:black;</a:t>
            </a:r>
            <a:r>
              <a:rPr lang="pt-BR" sz="1800" b="1" dirty="0">
                <a:solidFill>
                  <a:schemeClr val="accent6">
                    <a:lumMod val="75000"/>
                  </a:schemeClr>
                </a:solidFill>
              </a:rPr>
              <a:t>}</a:t>
            </a:r>
            <a:r>
              <a:rPr lang="en-US" sz="1800" b="1" dirty="0">
                <a:solidFill>
                  <a:srgbClr val="C00000"/>
                </a:solidFill>
                <a:latin typeface="Garamond" panose="02020404030301010803" pitchFamily="18" charset="0"/>
              </a:rPr>
              <a:t> </a:t>
            </a:r>
            <a:r>
              <a:rPr lang="en-US" sz="1800" b="1" dirty="0">
                <a:solidFill>
                  <a:schemeClr val="accent1">
                    <a:lumMod val="50000"/>
                  </a:schemeClr>
                </a:solidFill>
                <a:latin typeface="Garamond" panose="02020404030301010803" pitchFamily="18" charset="0"/>
              </a:rPr>
              <a:t>&lt;/style&gt; </a:t>
            </a:r>
            <a:endParaRPr lang="pt-BR" sz="1800" b="1" dirty="0">
              <a:solidFill>
                <a:schemeClr val="accent1">
                  <a:lumMod val="50000"/>
                </a:schemeClr>
              </a:solidFill>
            </a:endParaRPr>
          </a:p>
          <a:p>
            <a:pPr algn="l">
              <a:lnSpc>
                <a:spcPct val="100000"/>
              </a:lnSpc>
              <a:spcBef>
                <a:spcPts val="0"/>
              </a:spcBef>
            </a:pPr>
            <a:r>
              <a:rPr lang="en-US" sz="1800" b="1" dirty="0">
                <a:solidFill>
                  <a:srgbClr val="C00000"/>
                </a:solidFill>
                <a:latin typeface="Garamond" panose="02020404030301010803" pitchFamily="18" charset="0"/>
              </a:rPr>
              <a:t>&lt;/head&gt;</a:t>
            </a:r>
          </a:p>
          <a:p>
            <a:pPr algn="l">
              <a:lnSpc>
                <a:spcPct val="100000"/>
              </a:lnSpc>
              <a:spcBef>
                <a:spcPts val="0"/>
              </a:spcBef>
            </a:pPr>
            <a:r>
              <a:rPr lang="en-US" sz="1800" b="1" dirty="0">
                <a:solidFill>
                  <a:srgbClr val="C00000"/>
                </a:solidFill>
                <a:latin typeface="Garamond" panose="02020404030301010803" pitchFamily="18" charset="0"/>
              </a:rPr>
              <a:t>&lt;body&gt;</a:t>
            </a:r>
          </a:p>
          <a:p>
            <a:pPr algn="l">
              <a:lnSpc>
                <a:spcPct val="100000"/>
              </a:lnSpc>
              <a:spcBef>
                <a:spcPts val="0"/>
              </a:spcBef>
            </a:pPr>
            <a:r>
              <a:rPr lang="en-US" sz="1800" b="1" dirty="0">
                <a:solidFill>
                  <a:schemeClr val="accent1">
                    <a:lumMod val="50000"/>
                  </a:schemeClr>
                </a:solidFill>
                <a:latin typeface="Garamond" panose="02020404030301010803" pitchFamily="18" charset="0"/>
              </a:rPr>
              <a:t>&lt;p&gt; &lt;b&gt; </a:t>
            </a:r>
            <a:r>
              <a:rPr lang="en-US" sz="1800" dirty="0">
                <a:latin typeface="Garamond" panose="02020404030301010803" pitchFamily="18" charset="0"/>
              </a:rPr>
              <a:t>Welcome to </a:t>
            </a:r>
            <a:r>
              <a:rPr lang="en-US" sz="1800" dirty="0" err="1">
                <a:latin typeface="Garamond" panose="02020404030301010803" pitchFamily="18" charset="0"/>
              </a:rPr>
              <a:t>Snapdeal</a:t>
            </a:r>
            <a:r>
              <a:rPr lang="en-US" sz="1800" dirty="0">
                <a:latin typeface="Garamond" panose="02020404030301010803" pitchFamily="18" charset="0"/>
              </a:rPr>
              <a:t> Academy</a:t>
            </a:r>
            <a:r>
              <a:rPr lang="en-US" sz="1800" b="1" dirty="0">
                <a:latin typeface="Garamond" panose="02020404030301010803" pitchFamily="18" charset="0"/>
              </a:rPr>
              <a:t> </a:t>
            </a:r>
            <a:r>
              <a:rPr lang="en-US" sz="1800" b="1" dirty="0">
                <a:solidFill>
                  <a:schemeClr val="accent1">
                    <a:lumMod val="50000"/>
                  </a:schemeClr>
                </a:solidFill>
                <a:latin typeface="Garamond" panose="02020404030301010803" pitchFamily="18" charset="0"/>
              </a:rPr>
              <a:t>&lt;/b&gt; &lt;/p&gt;</a:t>
            </a:r>
          </a:p>
          <a:p>
            <a:pPr algn="l">
              <a:lnSpc>
                <a:spcPct val="100000"/>
              </a:lnSpc>
              <a:spcBef>
                <a:spcPts val="0"/>
              </a:spcBef>
            </a:pPr>
            <a:r>
              <a:rPr lang="en-US" sz="1800" b="1" dirty="0">
                <a:solidFill>
                  <a:srgbClr val="C00000"/>
                </a:solidFill>
                <a:latin typeface="Garamond" panose="02020404030301010803" pitchFamily="18" charset="0"/>
              </a:rPr>
              <a:t>&lt;/body&gt;	</a:t>
            </a:r>
          </a:p>
          <a:p>
            <a:pPr algn="l">
              <a:lnSpc>
                <a:spcPct val="100000"/>
              </a:lnSpc>
              <a:spcBef>
                <a:spcPts val="0"/>
              </a:spcBef>
            </a:pPr>
            <a:r>
              <a:rPr lang="en-US" sz="1800" b="1" dirty="0">
                <a:solidFill>
                  <a:srgbClr val="FF0000"/>
                </a:solidFill>
                <a:latin typeface="Garamond" panose="02020404030301010803" pitchFamily="18" charset="0"/>
              </a:rPr>
              <a:t>&lt;/html&gt;</a:t>
            </a:r>
          </a:p>
        </p:txBody>
      </p:sp>
      <p:graphicFrame>
        <p:nvGraphicFramePr>
          <p:cNvPr id="27" name="Table 26"/>
          <p:cNvGraphicFramePr>
            <a:graphicFrameLocks noGrp="1"/>
          </p:cNvGraphicFramePr>
          <p:nvPr/>
        </p:nvGraphicFramePr>
        <p:xfrm>
          <a:off x="6478244" y="2472259"/>
          <a:ext cx="4109545" cy="335280"/>
        </p:xfrm>
        <a:graphic>
          <a:graphicData uri="http://schemas.openxmlformats.org/drawingml/2006/table">
            <a:tbl>
              <a:tblPr>
                <a:tableStyleId>{5940675A-B579-460E-94D1-54222C63F5DA}</a:tableStyleId>
              </a:tblPr>
              <a:tblGrid>
                <a:gridCol w="4109545">
                  <a:extLst>
                    <a:ext uri="{9D8B030D-6E8A-4147-A177-3AD203B41FA5}">
                      <a16:colId xmlns:a16="http://schemas.microsoft.com/office/drawing/2014/main" val="20000"/>
                    </a:ext>
                  </a:extLst>
                </a:gridCol>
              </a:tblGrid>
              <a:tr h="334499">
                <a:tc>
                  <a:txBody>
                    <a:bodyPr/>
                    <a:lstStyle/>
                    <a:p>
                      <a:r>
                        <a:rPr lang="en-US" sz="1600" b="1" i="0" kern="1200" dirty="0">
                          <a:solidFill>
                            <a:srgbClr val="FF0000"/>
                          </a:solidFill>
                          <a:effectLst/>
                          <a:latin typeface="Arial" panose="020B0604020202020204" pitchFamily="34" charset="0"/>
                          <a:ea typeface="+mn-ea"/>
                          <a:cs typeface="Arial" panose="020B0604020202020204" pitchFamily="34" charset="0"/>
                        </a:rPr>
                        <a:t>Welcome to </a:t>
                      </a:r>
                      <a:r>
                        <a:rPr lang="en-US" sz="1600" b="1" i="0" kern="1200" dirty="0" err="1">
                          <a:solidFill>
                            <a:srgbClr val="FF0000"/>
                          </a:solidFill>
                          <a:effectLst/>
                          <a:latin typeface="Arial" panose="020B0604020202020204" pitchFamily="34" charset="0"/>
                          <a:ea typeface="+mn-ea"/>
                          <a:cs typeface="Arial" panose="020B0604020202020204" pitchFamily="34" charset="0"/>
                        </a:rPr>
                        <a:t>Snapdeal</a:t>
                      </a:r>
                      <a:r>
                        <a:rPr lang="en-US" sz="1600" b="1" i="0" kern="1200" dirty="0">
                          <a:solidFill>
                            <a:srgbClr val="FF0000"/>
                          </a:solidFill>
                          <a:effectLst/>
                          <a:latin typeface="Arial" panose="020B0604020202020204" pitchFamily="34" charset="0"/>
                          <a:ea typeface="+mn-ea"/>
                          <a:cs typeface="Arial" panose="020B0604020202020204" pitchFamily="34" charset="0"/>
                        </a:rPr>
                        <a:t> Academy</a:t>
                      </a:r>
                      <a:endParaRPr lang="en-US" sz="1600" b="0" i="0" kern="1200" dirty="0">
                        <a:solidFill>
                          <a:srgbClr val="FF0000"/>
                        </a:solidFill>
                        <a:effectLst/>
                        <a:latin typeface="Arial" panose="020B0604020202020204" pitchFamily="34" charset="0"/>
                        <a:ea typeface="+mn-ea"/>
                        <a:cs typeface="Arial" panose="020B0604020202020204" pitchFamily="34" charset="0"/>
                      </a:endParaRPr>
                    </a:p>
                  </a:txBody>
                  <a:tcPr>
                    <a:solidFill>
                      <a:schemeClr val="tx1"/>
                    </a:solidFill>
                  </a:tcPr>
                </a:tc>
                <a:extLst>
                  <a:ext uri="{0D108BD9-81ED-4DB2-BD59-A6C34878D82A}">
                    <a16:rowId xmlns:a16="http://schemas.microsoft.com/office/drawing/2014/main" val="10000"/>
                  </a:ext>
                </a:extLst>
              </a:tr>
            </a:tbl>
          </a:graphicData>
        </a:graphic>
      </p:graphicFrame>
      <p:sp>
        <p:nvSpPr>
          <p:cNvPr id="5" name="TextBox 4"/>
          <p:cNvSpPr txBox="1"/>
          <p:nvPr/>
        </p:nvSpPr>
        <p:spPr>
          <a:xfrm>
            <a:off x="987692" y="1484331"/>
            <a:ext cx="10475437" cy="369332"/>
          </a:xfrm>
          <a:prstGeom prst="rect">
            <a:avLst/>
          </a:prstGeom>
          <a:noFill/>
        </p:spPr>
        <p:txBody>
          <a:bodyPr wrap="square" rtlCol="0">
            <a:spAutoFit/>
          </a:bodyPr>
          <a:lstStyle/>
          <a:p>
            <a:r>
              <a:rPr lang="en-US" b="1" u="sng" dirty="0"/>
              <a:t>Selector -</a:t>
            </a:r>
            <a:r>
              <a:rPr lang="en-US" dirty="0"/>
              <a:t> I want the text color of my paragraph to be </a:t>
            </a:r>
            <a:r>
              <a:rPr lang="en-US" u="sng" dirty="0"/>
              <a:t>red</a:t>
            </a:r>
            <a:r>
              <a:rPr lang="en-US" dirty="0"/>
              <a:t> and the background color to be </a:t>
            </a:r>
            <a:r>
              <a:rPr lang="en-US" u="sng" dirty="0"/>
              <a:t>black</a:t>
            </a:r>
            <a:r>
              <a:rPr lang="en-US" dirty="0"/>
              <a:t>.</a:t>
            </a:r>
          </a:p>
        </p:txBody>
      </p:sp>
      <p:sp>
        <p:nvSpPr>
          <p:cNvPr id="29" name="Line 14"/>
          <p:cNvSpPr>
            <a:spLocks noChangeShapeType="1"/>
          </p:cNvSpPr>
          <p:nvPr/>
        </p:nvSpPr>
        <p:spPr bwMode="auto">
          <a:xfrm>
            <a:off x="1921565" y="1890455"/>
            <a:ext cx="376468" cy="1282054"/>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0" name="Slide Number Placeholder 3">
            <a:extLst>
              <a:ext uri="{FF2B5EF4-FFF2-40B4-BE49-F238E27FC236}">
                <a16:creationId xmlns:a16="http://schemas.microsoft.com/office/drawing/2014/main" id="{836E9E00-5F78-4D18-91DB-76F5780C23AA}"/>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66</a:t>
            </a:fld>
            <a:endParaRPr lang="en-US" altLang="en-US" sz="1400" dirty="0"/>
          </a:p>
        </p:txBody>
      </p:sp>
    </p:spTree>
    <p:extLst>
      <p:ext uri="{BB962C8B-B14F-4D97-AF65-F5344CB8AC3E}">
        <p14:creationId xmlns:p14="http://schemas.microsoft.com/office/powerpoint/2010/main" val="30632479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CSS Selectors</a:t>
            </a:r>
          </a:p>
        </p:txBody>
      </p:sp>
      <p:sp>
        <p:nvSpPr>
          <p:cNvPr id="4" name="TextBox 3"/>
          <p:cNvSpPr txBox="1"/>
          <p:nvPr/>
        </p:nvSpPr>
        <p:spPr>
          <a:xfrm>
            <a:off x="819150" y="1314450"/>
            <a:ext cx="10763250" cy="2092881"/>
          </a:xfrm>
          <a:prstGeom prst="rect">
            <a:avLst/>
          </a:prstGeom>
          <a:noFill/>
        </p:spPr>
        <p:txBody>
          <a:bodyPr wrap="square" rtlCol="0">
            <a:spAutoFit/>
          </a:bodyPr>
          <a:lstStyle/>
          <a:p>
            <a:r>
              <a:rPr lang="en-US" sz="2800" dirty="0">
                <a:latin typeface="Garamond" panose="02020404030301010803" pitchFamily="18" charset="0"/>
              </a:rPr>
              <a:t>CSS selectors allow you to select and manipulate HTML elements based on their id, class, type, attribute, and more.</a:t>
            </a:r>
          </a:p>
          <a:p>
            <a:endParaRPr lang="en-US" sz="2800" dirty="0">
              <a:latin typeface="Garamond" panose="02020404030301010803" pitchFamily="18" charset="0"/>
            </a:endParaRPr>
          </a:p>
          <a:p>
            <a:r>
              <a:rPr lang="en-US" sz="2800" b="1" u="sng" dirty="0">
                <a:latin typeface="Garamond" panose="02020404030301010803" pitchFamily="18" charset="0"/>
              </a:rPr>
              <a:t>Examples – </a:t>
            </a:r>
          </a:p>
          <a:p>
            <a:endParaRPr lang="en-US" dirty="0">
              <a:latin typeface="Garamond" panose="02020404030301010803"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02" y="3207223"/>
            <a:ext cx="11341184" cy="3231677"/>
          </a:xfrm>
          <a:prstGeom prst="rect">
            <a:avLst/>
          </a:prstGeom>
        </p:spPr>
      </p:pic>
      <p:sp>
        <p:nvSpPr>
          <p:cNvPr id="5" name="Rectangle 4"/>
          <p:cNvSpPr/>
          <p:nvPr/>
        </p:nvSpPr>
        <p:spPr>
          <a:xfrm>
            <a:off x="1231899" y="4135272"/>
            <a:ext cx="154769" cy="2968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858740" y="4135272"/>
            <a:ext cx="154769" cy="2968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3">
            <a:extLst>
              <a:ext uri="{FF2B5EF4-FFF2-40B4-BE49-F238E27FC236}">
                <a16:creationId xmlns:a16="http://schemas.microsoft.com/office/drawing/2014/main" id="{052C940F-7E24-4214-A48B-772D370B3E6C}"/>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67</a:t>
            </a:fld>
            <a:endParaRPr lang="en-US" altLang="en-US" sz="1400" dirty="0"/>
          </a:p>
        </p:txBody>
      </p:sp>
    </p:spTree>
    <p:extLst>
      <p:ext uri="{BB962C8B-B14F-4D97-AF65-F5344CB8AC3E}">
        <p14:creationId xmlns:p14="http://schemas.microsoft.com/office/powerpoint/2010/main" val="22834546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CSS Selectors (Cont.)</a:t>
            </a:r>
          </a:p>
        </p:txBody>
      </p:sp>
      <p:sp>
        <p:nvSpPr>
          <p:cNvPr id="5" name="Rectangle 4"/>
          <p:cNvSpPr/>
          <p:nvPr/>
        </p:nvSpPr>
        <p:spPr>
          <a:xfrm>
            <a:off x="449943" y="1259545"/>
            <a:ext cx="11524343" cy="6678751"/>
          </a:xfrm>
          <a:prstGeom prst="rect">
            <a:avLst/>
          </a:prstGeom>
        </p:spPr>
        <p:txBody>
          <a:bodyPr wrap="square">
            <a:spAutoFit/>
          </a:bodyPr>
          <a:lstStyle/>
          <a:p>
            <a:r>
              <a:rPr lang="en-US" sz="2400" b="1" u="sng" dirty="0">
                <a:latin typeface="Garamond" panose="02020404030301010803" pitchFamily="18" charset="0"/>
              </a:rPr>
              <a:t>Declaring a CSS Rule for a Elements Attribute</a:t>
            </a:r>
          </a:p>
          <a:p>
            <a:endParaRPr lang="en-US" sz="2000" b="1" u="sng" dirty="0">
              <a:latin typeface="Garamond" panose="02020404030301010803" pitchFamily="18" charset="0"/>
            </a:endParaRPr>
          </a:p>
          <a:p>
            <a:r>
              <a:rPr lang="en-US" sz="2400" dirty="0">
                <a:latin typeface="Garamond" panose="02020404030301010803" pitchFamily="18" charset="0"/>
              </a:rPr>
              <a:t>It will style all the content of that element which you are selecting.</a:t>
            </a:r>
          </a:p>
          <a:p>
            <a:endParaRPr lang="en-US" sz="2400" dirty="0">
              <a:latin typeface="Garamond" panose="02020404030301010803" pitchFamily="18" charset="0"/>
            </a:endParaRPr>
          </a:p>
          <a:p>
            <a:r>
              <a:rPr lang="en-US" sz="2400" b="1" u="sng" dirty="0">
                <a:latin typeface="Garamond" panose="02020404030301010803" pitchFamily="18" charset="0"/>
              </a:rPr>
              <a:t>Example-</a:t>
            </a:r>
          </a:p>
          <a:p>
            <a:endParaRPr lang="en-US" sz="2400" b="1" u="sng" dirty="0">
              <a:latin typeface="Garamond" panose="02020404030301010803" pitchFamily="18" charset="0"/>
            </a:endParaRPr>
          </a:p>
          <a:p>
            <a:r>
              <a:rPr lang="en-US" sz="2400" dirty="0">
                <a:latin typeface="Garamond" panose="02020404030301010803" pitchFamily="18" charset="0"/>
              </a:rPr>
              <a:t>The HTML</a:t>
            </a:r>
          </a:p>
          <a:p>
            <a:r>
              <a:rPr lang="en-US" sz="2400" b="1" dirty="0">
                <a:solidFill>
                  <a:schemeClr val="accent1">
                    <a:lumMod val="60000"/>
                    <a:lumOff val="40000"/>
                  </a:schemeClr>
                </a:solidFill>
                <a:latin typeface="Garamond" panose="02020404030301010803" pitchFamily="18" charset="0"/>
              </a:rPr>
              <a:t>&lt;p&gt;</a:t>
            </a:r>
            <a:r>
              <a:rPr lang="en-US" sz="2400" b="1" dirty="0">
                <a:solidFill>
                  <a:schemeClr val="accent5">
                    <a:lumMod val="50000"/>
                  </a:schemeClr>
                </a:solidFill>
                <a:latin typeface="Garamond" panose="02020404030301010803" pitchFamily="18" charset="0"/>
              </a:rPr>
              <a:t> </a:t>
            </a:r>
            <a:r>
              <a:rPr lang="en-US" sz="2400" dirty="0">
                <a:latin typeface="Garamond" panose="02020404030301010803" pitchFamily="18" charset="0"/>
              </a:rPr>
              <a:t>Welcome to the Sujata Academy </a:t>
            </a:r>
            <a:r>
              <a:rPr lang="en-US" sz="2400" b="1" dirty="0">
                <a:solidFill>
                  <a:schemeClr val="accent1">
                    <a:lumMod val="60000"/>
                    <a:lumOff val="40000"/>
                  </a:schemeClr>
                </a:solidFill>
                <a:latin typeface="Garamond" panose="02020404030301010803" pitchFamily="18" charset="0"/>
              </a:rPr>
              <a:t>&lt;/p&gt;</a:t>
            </a:r>
          </a:p>
          <a:p>
            <a:r>
              <a:rPr lang="en-US" sz="2400" b="1" dirty="0">
                <a:solidFill>
                  <a:schemeClr val="accent1">
                    <a:lumMod val="60000"/>
                    <a:lumOff val="40000"/>
                  </a:schemeClr>
                </a:solidFill>
                <a:latin typeface="Garamond" panose="02020404030301010803" pitchFamily="18" charset="0"/>
              </a:rPr>
              <a:t>&lt;p&gt; &lt;b&gt;&lt;i&gt;</a:t>
            </a:r>
            <a:r>
              <a:rPr lang="en-US" sz="2400" b="1" dirty="0">
                <a:solidFill>
                  <a:schemeClr val="accent5">
                    <a:lumMod val="50000"/>
                  </a:schemeClr>
                </a:solidFill>
                <a:latin typeface="Garamond" panose="02020404030301010803" pitchFamily="18" charset="0"/>
              </a:rPr>
              <a:t> </a:t>
            </a:r>
            <a:r>
              <a:rPr lang="en-US" sz="2400" dirty="0">
                <a:latin typeface="Garamond" panose="02020404030301010803" pitchFamily="18" charset="0"/>
              </a:rPr>
              <a:t>Powered by – Sujata Batra </a:t>
            </a:r>
            <a:r>
              <a:rPr lang="en-US" sz="2400" b="1" dirty="0">
                <a:solidFill>
                  <a:schemeClr val="accent1">
                    <a:lumMod val="60000"/>
                    <a:lumOff val="40000"/>
                  </a:schemeClr>
                </a:solidFill>
                <a:latin typeface="Garamond" panose="02020404030301010803" pitchFamily="18" charset="0"/>
              </a:rPr>
              <a:t>&lt;/i&gt;&lt;/b&gt;&lt;/p&gt;</a:t>
            </a:r>
          </a:p>
          <a:p>
            <a:endParaRPr lang="en-US" sz="2400" dirty="0">
              <a:latin typeface="Garamond" panose="02020404030301010803" pitchFamily="18" charset="0"/>
            </a:endParaRPr>
          </a:p>
          <a:p>
            <a:r>
              <a:rPr lang="en-US" sz="2400" dirty="0">
                <a:latin typeface="Garamond" panose="02020404030301010803" pitchFamily="18" charset="0"/>
              </a:rPr>
              <a:t>The CSS</a:t>
            </a:r>
          </a:p>
          <a:p>
            <a:r>
              <a:rPr lang="en-US" sz="2400" b="1" dirty="0">
                <a:solidFill>
                  <a:schemeClr val="accent2">
                    <a:lumMod val="50000"/>
                  </a:schemeClr>
                </a:solidFill>
                <a:latin typeface="Garamond" panose="02020404030301010803" pitchFamily="18" charset="0"/>
              </a:rPr>
              <a:t>p {</a:t>
            </a:r>
            <a:r>
              <a:rPr lang="en-US" sz="2400" dirty="0">
                <a:solidFill>
                  <a:schemeClr val="accent1">
                    <a:lumMod val="60000"/>
                    <a:lumOff val="40000"/>
                  </a:schemeClr>
                </a:solidFill>
                <a:latin typeface="Garamond" panose="02020404030301010803" pitchFamily="18" charset="0"/>
              </a:rPr>
              <a:t>text-align: center; color: blue;</a:t>
            </a:r>
            <a:r>
              <a:rPr lang="en-US" sz="2400" b="1" dirty="0">
                <a:solidFill>
                  <a:schemeClr val="accent2">
                    <a:lumMod val="50000"/>
                  </a:schemeClr>
                </a:solidFill>
                <a:latin typeface="Garamond" panose="02020404030301010803" pitchFamily="18" charset="0"/>
              </a:rPr>
              <a:t>}</a:t>
            </a: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4" name="Slide Number Placeholder 3">
            <a:extLst>
              <a:ext uri="{FF2B5EF4-FFF2-40B4-BE49-F238E27FC236}">
                <a16:creationId xmlns:a16="http://schemas.microsoft.com/office/drawing/2014/main" id="{944C9A54-D200-4E0D-A578-DA475F2C5815}"/>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68</a:t>
            </a:fld>
            <a:endParaRPr lang="en-US" altLang="en-US" sz="1400" dirty="0"/>
          </a:p>
        </p:txBody>
      </p:sp>
    </p:spTree>
    <p:extLst>
      <p:ext uri="{BB962C8B-B14F-4D97-AF65-F5344CB8AC3E}">
        <p14:creationId xmlns:p14="http://schemas.microsoft.com/office/powerpoint/2010/main" val="13097629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CSS Selectors (Cont.)</a:t>
            </a:r>
          </a:p>
        </p:txBody>
      </p:sp>
      <p:sp>
        <p:nvSpPr>
          <p:cNvPr id="5" name="Rectangle 4"/>
          <p:cNvSpPr/>
          <p:nvPr/>
        </p:nvSpPr>
        <p:spPr>
          <a:xfrm>
            <a:off x="449943" y="1259545"/>
            <a:ext cx="11524343" cy="5632311"/>
          </a:xfrm>
          <a:prstGeom prst="rect">
            <a:avLst/>
          </a:prstGeom>
        </p:spPr>
        <p:txBody>
          <a:bodyPr wrap="square">
            <a:spAutoFit/>
          </a:bodyPr>
          <a:lstStyle/>
          <a:p>
            <a:r>
              <a:rPr lang="en-US" sz="2400" b="1" u="sng" dirty="0">
                <a:latin typeface="Garamond" panose="02020404030301010803" pitchFamily="18" charset="0"/>
              </a:rPr>
              <a:t>Grouping Selectors</a:t>
            </a:r>
          </a:p>
          <a:p>
            <a:endParaRPr lang="en-US" sz="2400" b="1" u="sng" dirty="0">
              <a:latin typeface="Garamond" panose="02020404030301010803" pitchFamily="18" charset="0"/>
            </a:endParaRPr>
          </a:p>
          <a:p>
            <a:r>
              <a:rPr lang="en-US" sz="2400" dirty="0">
                <a:latin typeface="Garamond" panose="02020404030301010803" pitchFamily="18" charset="0"/>
              </a:rPr>
              <a:t>You can group all the selectors of same style to minimize the code. The selectors should be separated with comma.</a:t>
            </a:r>
          </a:p>
          <a:p>
            <a:endParaRPr lang="en-US" sz="2400" dirty="0">
              <a:latin typeface="Garamond" panose="02020404030301010803" pitchFamily="18" charset="0"/>
            </a:endParaRPr>
          </a:p>
          <a:p>
            <a:r>
              <a:rPr lang="en-US" sz="2400" b="1" u="sng" dirty="0">
                <a:latin typeface="Garamond" panose="02020404030301010803" pitchFamily="18" charset="0"/>
              </a:rPr>
              <a:t>Example-</a:t>
            </a:r>
          </a:p>
          <a:p>
            <a:endParaRPr lang="en-US" sz="2400" b="1" u="sng" dirty="0">
              <a:latin typeface="Garamond" panose="02020404030301010803" pitchFamily="18" charset="0"/>
            </a:endParaRPr>
          </a:p>
          <a:p>
            <a:r>
              <a:rPr lang="en-US" sz="2400" b="1" dirty="0">
                <a:solidFill>
                  <a:schemeClr val="accent2">
                    <a:lumMod val="50000"/>
                  </a:schemeClr>
                </a:solidFill>
                <a:latin typeface="Garamond" panose="02020404030301010803" pitchFamily="18" charset="0"/>
              </a:rPr>
              <a:t>h2 {</a:t>
            </a:r>
            <a:r>
              <a:rPr lang="en-US" sz="2400" dirty="0">
                <a:latin typeface="Garamond" panose="02020404030301010803" pitchFamily="18" charset="0"/>
              </a:rPr>
              <a:t>text-align: center; color: red; </a:t>
            </a:r>
            <a:r>
              <a:rPr lang="en-US" sz="2400" b="1" dirty="0">
                <a:solidFill>
                  <a:schemeClr val="accent2">
                    <a:lumMod val="50000"/>
                  </a:schemeClr>
                </a:solidFill>
                <a:latin typeface="Garamond" panose="02020404030301010803" pitchFamily="18" charset="0"/>
              </a:rPr>
              <a:t>}</a:t>
            </a:r>
            <a:br>
              <a:rPr lang="en-US" sz="2400" b="1" dirty="0">
                <a:solidFill>
                  <a:schemeClr val="accent2">
                    <a:lumMod val="50000"/>
                  </a:schemeClr>
                </a:solidFill>
                <a:latin typeface="Garamond" panose="02020404030301010803" pitchFamily="18" charset="0"/>
              </a:rPr>
            </a:br>
            <a:r>
              <a:rPr lang="en-US" sz="2400" b="1" dirty="0">
                <a:solidFill>
                  <a:schemeClr val="accent2">
                    <a:lumMod val="50000"/>
                  </a:schemeClr>
                </a:solidFill>
                <a:latin typeface="Garamond" panose="02020404030301010803" pitchFamily="18" charset="0"/>
              </a:rPr>
              <a:t>p {</a:t>
            </a:r>
            <a:r>
              <a:rPr lang="en-US" sz="2400" dirty="0">
                <a:latin typeface="Garamond" panose="02020404030301010803" pitchFamily="18" charset="0"/>
              </a:rPr>
              <a:t>text-align: center; color: red;</a:t>
            </a:r>
            <a:r>
              <a:rPr lang="en-US" sz="2400" b="1" dirty="0">
                <a:solidFill>
                  <a:schemeClr val="accent2">
                    <a:lumMod val="50000"/>
                  </a:schemeClr>
                </a:solidFill>
                <a:latin typeface="Garamond" panose="02020404030301010803" pitchFamily="18" charset="0"/>
              </a:rPr>
              <a:t>}</a:t>
            </a:r>
            <a:endParaRPr lang="en-US" sz="2400" b="1" u="sng" dirty="0">
              <a:solidFill>
                <a:schemeClr val="accent2">
                  <a:lumMod val="50000"/>
                </a:schemeClr>
              </a:solidFill>
              <a:latin typeface="Garamond" panose="02020404030301010803" pitchFamily="18" charset="0"/>
            </a:endParaRPr>
          </a:p>
          <a:p>
            <a:endParaRPr lang="en-US" sz="2400" b="1" u="sng" dirty="0">
              <a:latin typeface="Garamond" panose="02020404030301010803" pitchFamily="18" charset="0"/>
            </a:endParaRPr>
          </a:p>
          <a:p>
            <a:r>
              <a:rPr lang="en-US" sz="2400" b="1" u="sng" dirty="0">
                <a:latin typeface="Garamond" panose="02020404030301010803" pitchFamily="18" charset="0"/>
              </a:rPr>
              <a:t>Grouped Selectors-</a:t>
            </a:r>
          </a:p>
          <a:p>
            <a:r>
              <a:rPr lang="en-US" sz="2400" b="1" dirty="0">
                <a:solidFill>
                  <a:schemeClr val="accent2">
                    <a:lumMod val="50000"/>
                  </a:schemeClr>
                </a:solidFill>
                <a:latin typeface="Garamond" panose="02020404030301010803" pitchFamily="18" charset="0"/>
              </a:rPr>
              <a:t>h2, p {</a:t>
            </a:r>
            <a:r>
              <a:rPr lang="en-US" sz="2400" dirty="0">
                <a:solidFill>
                  <a:schemeClr val="tx1">
                    <a:lumMod val="95000"/>
                    <a:lumOff val="5000"/>
                  </a:schemeClr>
                </a:solidFill>
                <a:latin typeface="Garamond" panose="02020404030301010803" pitchFamily="18" charset="0"/>
              </a:rPr>
              <a:t>text-align: center; color: red;</a:t>
            </a:r>
            <a:r>
              <a:rPr lang="en-US" sz="2400" b="1" dirty="0">
                <a:solidFill>
                  <a:schemeClr val="accent2">
                    <a:lumMod val="50000"/>
                  </a:schemeClr>
                </a:solidFill>
                <a:latin typeface="Garamond" panose="02020404030301010803" pitchFamily="18" charset="0"/>
              </a:rPr>
              <a:t> }</a:t>
            </a:r>
            <a:endParaRPr lang="en-US" sz="2400" b="1" u="sng" dirty="0">
              <a:solidFill>
                <a:schemeClr val="accent2">
                  <a:lumMod val="50000"/>
                </a:schemeClr>
              </a:solidFill>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0AAECBBE-006C-4E86-B61B-DDF0A70F9825}"/>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69</a:t>
            </a:fld>
            <a:endParaRPr lang="en-US" altLang="en-US" sz="1400" dirty="0"/>
          </a:p>
        </p:txBody>
      </p:sp>
    </p:spTree>
    <p:extLst>
      <p:ext uri="{BB962C8B-B14F-4D97-AF65-F5344CB8AC3E}">
        <p14:creationId xmlns:p14="http://schemas.microsoft.com/office/powerpoint/2010/main" val="1744534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45583" y="309093"/>
            <a:ext cx="10216400" cy="11462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u="sng" dirty="0">
                <a:latin typeface="Garamond" panose="02020404030301010803" pitchFamily="18" charset="0"/>
              </a:rPr>
              <a:t>You can write your HTML code in almost any available text editor, including notepad.</a:t>
            </a:r>
          </a:p>
        </p:txBody>
      </p:sp>
      <p:sp>
        <p:nvSpPr>
          <p:cNvPr id="3" name="Content Placeholder 2"/>
          <p:cNvSpPr txBox="1">
            <a:spLocks/>
          </p:cNvSpPr>
          <p:nvPr/>
        </p:nvSpPr>
        <p:spPr>
          <a:xfrm>
            <a:off x="838200" y="1815921"/>
            <a:ext cx="10515600" cy="42138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rPr>
              <a:t>Open source text editor</a:t>
            </a:r>
          </a:p>
          <a:p>
            <a:endParaRPr lang="en-US" dirty="0">
              <a:latin typeface="Garamond" panose="02020404030301010803" pitchFamily="18" charset="0"/>
            </a:endParaRPr>
          </a:p>
          <a:p>
            <a:r>
              <a:rPr lang="en-US" dirty="0">
                <a:latin typeface="Garamond" panose="02020404030301010803" pitchFamily="18" charset="0"/>
              </a:rPr>
              <a:t>Brackets </a:t>
            </a:r>
            <a:r>
              <a:rPr lang="en-US" dirty="0">
                <a:solidFill>
                  <a:schemeClr val="tx1">
                    <a:lumMod val="75000"/>
                  </a:schemeClr>
                </a:solidFill>
                <a:latin typeface="Garamond" panose="02020404030301010803" pitchFamily="18" charset="0"/>
                <a:hlinkClick r:id="rId2"/>
              </a:rPr>
              <a:t>http://brackets.io/</a:t>
            </a:r>
            <a:r>
              <a:rPr lang="en-US" dirty="0">
                <a:solidFill>
                  <a:schemeClr val="tx1">
                    <a:lumMod val="75000"/>
                  </a:schemeClr>
                </a:solidFill>
                <a:latin typeface="Garamond" panose="02020404030301010803" pitchFamily="18" charset="0"/>
              </a:rPr>
              <a:t>  </a:t>
            </a:r>
            <a:r>
              <a:rPr lang="en-US" dirty="0">
                <a:latin typeface="Garamond" panose="02020404030301010803" pitchFamily="18" charset="0"/>
              </a:rPr>
              <a:t>Notepad++ </a:t>
            </a:r>
            <a:r>
              <a:rPr lang="en-US" dirty="0">
                <a:solidFill>
                  <a:schemeClr val="tx1">
                    <a:lumMod val="75000"/>
                  </a:schemeClr>
                </a:solidFill>
                <a:latin typeface="Garamond" panose="02020404030301010803" pitchFamily="18" charset="0"/>
                <a:hlinkClick r:id="rId3"/>
              </a:rPr>
              <a:t>https://notepad-plus-plus.org/</a:t>
            </a:r>
            <a:endParaRPr lang="en-US" dirty="0">
              <a:solidFill>
                <a:schemeClr val="tx1">
                  <a:lumMod val="75000"/>
                </a:schemeClr>
              </a:solidFill>
              <a:latin typeface="Garamond" panose="02020404030301010803" pitchFamily="18" charset="0"/>
            </a:endParaRPr>
          </a:p>
          <a:p>
            <a:r>
              <a:rPr lang="en-US" dirty="0">
                <a:latin typeface="Garamond" panose="02020404030301010803" pitchFamily="18" charset="0"/>
              </a:rPr>
              <a:t>or</a:t>
            </a:r>
          </a:p>
          <a:p>
            <a:r>
              <a:rPr lang="en-US" b="1" u="sng" dirty="0">
                <a:latin typeface="Garamond" panose="02020404030301010803" pitchFamily="18" charset="0"/>
              </a:rPr>
              <a:t>We’ll use Eclipse which has built-in HTML Editor.</a:t>
            </a:r>
          </a:p>
          <a:p>
            <a:endParaRPr lang="en-US" sz="1400" dirty="0">
              <a:latin typeface="Garamond" panose="02020404030301010803" pitchFamily="18" charset="0"/>
            </a:endParaRPr>
          </a:p>
          <a:p>
            <a:r>
              <a:rPr lang="en-US" dirty="0">
                <a:latin typeface="Garamond" panose="02020404030301010803" pitchFamily="18" charset="0"/>
              </a:rPr>
              <a:t>HTML Document will always be saved in </a:t>
            </a:r>
            <a:r>
              <a:rPr lang="en-US" b="1" dirty="0">
                <a:latin typeface="Garamond" panose="02020404030301010803" pitchFamily="18" charset="0"/>
              </a:rPr>
              <a:t>.html</a:t>
            </a:r>
            <a:r>
              <a:rPr lang="en-US" dirty="0">
                <a:latin typeface="Garamond" panose="02020404030301010803" pitchFamily="18" charset="0"/>
              </a:rPr>
              <a:t> extension or an </a:t>
            </a:r>
            <a:r>
              <a:rPr lang="en-US" b="1" dirty="0">
                <a:latin typeface="Garamond" panose="02020404030301010803" pitchFamily="18" charset="0"/>
              </a:rPr>
              <a:t>.</a:t>
            </a:r>
            <a:r>
              <a:rPr lang="en-US" b="1" dirty="0" err="1">
                <a:latin typeface="Garamond" panose="02020404030301010803" pitchFamily="18" charset="0"/>
              </a:rPr>
              <a:t>htm</a:t>
            </a:r>
            <a:r>
              <a:rPr lang="en-US" dirty="0">
                <a:latin typeface="Garamond" panose="02020404030301010803" pitchFamily="18" charset="0"/>
              </a:rPr>
              <a:t> extension.</a:t>
            </a:r>
          </a:p>
        </p:txBody>
      </p:sp>
      <p:sp>
        <p:nvSpPr>
          <p:cNvPr id="4" name="Slide Number Placeholder 3">
            <a:extLst>
              <a:ext uri="{FF2B5EF4-FFF2-40B4-BE49-F238E27FC236}">
                <a16:creationId xmlns:a16="http://schemas.microsoft.com/office/drawing/2014/main" id="{A29085CD-A176-4100-8DA3-78DD5EE06968}"/>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7</a:t>
            </a:fld>
            <a:endParaRPr lang="en-US" altLang="en-US" sz="1400" dirty="0"/>
          </a:p>
        </p:txBody>
      </p:sp>
    </p:spTree>
    <p:extLst>
      <p:ext uri="{BB962C8B-B14F-4D97-AF65-F5344CB8AC3E}">
        <p14:creationId xmlns:p14="http://schemas.microsoft.com/office/powerpoint/2010/main" val="8202546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Inserting a </a:t>
            </a:r>
            <a:r>
              <a:rPr lang="en-US" sz="3600" b="1" u="sng" dirty="0" err="1">
                <a:latin typeface="Garamond" panose="02020404030301010803" pitchFamily="18" charset="0"/>
                <a:cs typeface="Arabic Typesetting" panose="03020402040406030203" pitchFamily="66" charset="-78"/>
              </a:rPr>
              <a:t>StyleSheet</a:t>
            </a:r>
            <a:endParaRPr lang="en-US" sz="3600" b="1" u="sng" dirty="0">
              <a:latin typeface="Garamond" panose="02020404030301010803" pitchFamily="18" charset="0"/>
              <a:cs typeface="Arabic Typesetting" panose="03020402040406030203" pitchFamily="66" charset="-78"/>
            </a:endParaRPr>
          </a:p>
        </p:txBody>
      </p:sp>
      <p:sp>
        <p:nvSpPr>
          <p:cNvPr id="5" name="Rectangle 4"/>
          <p:cNvSpPr/>
          <p:nvPr/>
        </p:nvSpPr>
        <p:spPr>
          <a:xfrm>
            <a:off x="449943" y="1259545"/>
            <a:ext cx="10536109" cy="6782626"/>
          </a:xfrm>
          <a:prstGeom prst="rect">
            <a:avLst/>
          </a:prstGeom>
        </p:spPr>
        <p:txBody>
          <a:bodyPr wrap="square">
            <a:spAutoFit/>
          </a:bodyPr>
          <a:lstStyle/>
          <a:p>
            <a:r>
              <a:rPr lang="en-US" sz="2100" b="1" u="sng" dirty="0">
                <a:latin typeface="Garamond" panose="02020404030301010803" pitchFamily="18" charset="0"/>
              </a:rPr>
              <a:t>You can do in three different ways-</a:t>
            </a:r>
          </a:p>
          <a:p>
            <a:endParaRPr lang="en-US" sz="2100" b="1" u="sng" dirty="0">
              <a:latin typeface="Garamond" panose="02020404030301010803" pitchFamily="18" charset="0"/>
            </a:endParaRPr>
          </a:p>
          <a:p>
            <a:pPr marL="1025525" lvl="1" indent="-514350">
              <a:lnSpc>
                <a:spcPct val="150000"/>
              </a:lnSpc>
              <a:buFont typeface="+mj-lt"/>
              <a:buAutoNum type="arabicPeriod"/>
            </a:pPr>
            <a:r>
              <a:rPr lang="en-US" sz="2100" b="1" u="sng" dirty="0">
                <a:latin typeface="Garamond" panose="02020404030301010803" pitchFamily="18" charset="0"/>
              </a:rPr>
              <a:t>External Style Sheet</a:t>
            </a:r>
          </a:p>
          <a:p>
            <a:pPr marL="911225" lvl="2"/>
            <a:r>
              <a:rPr lang="en-US" sz="2100" dirty="0">
                <a:latin typeface="Garamond" panose="02020404030301010803" pitchFamily="18" charset="0"/>
              </a:rPr>
              <a:t> Styles are specified in an external CSS file. </a:t>
            </a:r>
            <a:r>
              <a:rPr lang="en-US" sz="2000" dirty="0">
                <a:latin typeface="Garamond" panose="02020404030301010803" pitchFamily="18" charset="0"/>
              </a:rPr>
              <a:t>you can change the looks of entire website by using single           external style sheet.</a:t>
            </a:r>
            <a:endParaRPr lang="en-US" sz="2100" dirty="0">
              <a:latin typeface="Garamond" panose="02020404030301010803" pitchFamily="18" charset="0"/>
            </a:endParaRPr>
          </a:p>
          <a:p>
            <a:pPr marL="911225" lvl="2"/>
            <a:r>
              <a:rPr lang="en-US" sz="2100" dirty="0">
                <a:latin typeface="Garamond" panose="02020404030301010803" pitchFamily="18" charset="0"/>
                <a:cs typeface="Arial" charset="0"/>
              </a:rPr>
              <a:t>	 </a:t>
            </a:r>
            <a:r>
              <a:rPr lang="en-US" sz="2100" b="1" u="sng" dirty="0" err="1">
                <a:latin typeface="Garamond" panose="02020404030301010803" pitchFamily="18" charset="0"/>
                <a:cs typeface="Arial" charset="0"/>
              </a:rPr>
              <a:t>Eg</a:t>
            </a:r>
            <a:r>
              <a:rPr lang="en-US" sz="2100" b="1" u="sng" dirty="0">
                <a:latin typeface="Garamond" panose="02020404030301010803" pitchFamily="18" charset="0"/>
                <a:cs typeface="Arial" charset="0"/>
              </a:rPr>
              <a:t>.:</a:t>
            </a:r>
            <a:r>
              <a:rPr lang="en-US" sz="2100" u="sng" dirty="0">
                <a:latin typeface="Garamond" panose="02020404030301010803" pitchFamily="18" charset="0"/>
                <a:cs typeface="Arial" charset="0"/>
              </a:rPr>
              <a:t> </a:t>
            </a:r>
            <a:r>
              <a:rPr lang="en-US" sz="2000" b="1" dirty="0">
                <a:solidFill>
                  <a:schemeClr val="accent5">
                    <a:lumMod val="50000"/>
                  </a:schemeClr>
                </a:solidFill>
                <a:latin typeface="Garamond" panose="02020404030301010803" pitchFamily="18" charset="0"/>
                <a:cs typeface="Arial" charset="0"/>
              </a:rPr>
              <a:t>&lt;head&gt; </a:t>
            </a:r>
            <a:r>
              <a:rPr lang="en-US" sz="2100" dirty="0">
                <a:latin typeface="Garamond" panose="02020404030301010803" pitchFamily="18" charset="0"/>
                <a:cs typeface="Arial" charset="0"/>
              </a:rPr>
              <a:t>&lt;link </a:t>
            </a:r>
            <a:r>
              <a:rPr lang="en-US" sz="2100" dirty="0" err="1">
                <a:latin typeface="Garamond" panose="02020404030301010803" pitchFamily="18" charset="0"/>
                <a:cs typeface="Arial" charset="0"/>
              </a:rPr>
              <a:t>rel</a:t>
            </a:r>
            <a:r>
              <a:rPr lang="en-US" sz="2100" dirty="0">
                <a:latin typeface="Garamond" panose="02020404030301010803" pitchFamily="18" charset="0"/>
                <a:cs typeface="Arial" charset="0"/>
              </a:rPr>
              <a:t>="</a:t>
            </a:r>
            <a:r>
              <a:rPr lang="en-US" sz="2100" dirty="0" err="1">
                <a:latin typeface="Garamond" panose="02020404030301010803" pitchFamily="18" charset="0"/>
                <a:cs typeface="Arial" charset="0"/>
              </a:rPr>
              <a:t>stylesheet</a:t>
            </a:r>
            <a:r>
              <a:rPr lang="en-US" sz="2100" dirty="0">
                <a:latin typeface="Garamond" panose="02020404030301010803" pitchFamily="18" charset="0"/>
                <a:cs typeface="Arial" charset="0"/>
              </a:rPr>
              <a:t>"</a:t>
            </a:r>
            <a:r>
              <a:rPr lang="en-US" sz="2100" dirty="0">
                <a:solidFill>
                  <a:srgbClr val="FF0000"/>
                </a:solidFill>
                <a:latin typeface="Garamond" panose="02020404030301010803" pitchFamily="18" charset="0"/>
                <a:cs typeface="Arial" charset="0"/>
              </a:rPr>
              <a:t> </a:t>
            </a:r>
            <a:r>
              <a:rPr lang="en-US" sz="2100" dirty="0">
                <a:latin typeface="Garamond" panose="02020404030301010803" pitchFamily="18" charset="0"/>
                <a:cs typeface="Arial" charset="0"/>
              </a:rPr>
              <a:t>type="text/</a:t>
            </a:r>
            <a:r>
              <a:rPr lang="en-US" sz="2100" dirty="0" err="1">
                <a:latin typeface="Garamond" panose="02020404030301010803" pitchFamily="18" charset="0"/>
                <a:cs typeface="Arial" charset="0"/>
              </a:rPr>
              <a:t>css</a:t>
            </a:r>
            <a:r>
              <a:rPr lang="en-US" sz="2100" dirty="0">
                <a:latin typeface="Garamond" panose="02020404030301010803" pitchFamily="18" charset="0"/>
                <a:cs typeface="Arial" charset="0"/>
              </a:rPr>
              <a:t>" </a:t>
            </a:r>
            <a:r>
              <a:rPr lang="en-US" sz="2100" dirty="0" err="1">
                <a:latin typeface="Garamond" panose="02020404030301010803" pitchFamily="18" charset="0"/>
                <a:cs typeface="Arial" charset="0"/>
              </a:rPr>
              <a:t>href</a:t>
            </a:r>
            <a:r>
              <a:rPr lang="en-US" sz="2100" dirty="0">
                <a:latin typeface="Garamond" panose="02020404030301010803" pitchFamily="18" charset="0"/>
                <a:cs typeface="Arial" charset="0"/>
              </a:rPr>
              <a:t>=“ex1.css” /&gt;</a:t>
            </a:r>
            <a:r>
              <a:rPr lang="en-US" sz="2000" b="1" dirty="0">
                <a:solidFill>
                  <a:schemeClr val="accent5">
                    <a:lumMod val="50000"/>
                  </a:schemeClr>
                </a:solidFill>
                <a:latin typeface="Garamond" panose="02020404030301010803" pitchFamily="18" charset="0"/>
                <a:cs typeface="Arial" charset="0"/>
              </a:rPr>
              <a:t> &lt;/head&gt;</a:t>
            </a:r>
            <a:endParaRPr lang="en-US" sz="2100" dirty="0">
              <a:latin typeface="Garamond" panose="02020404030301010803" pitchFamily="18" charset="0"/>
              <a:cs typeface="Arial" charset="0"/>
            </a:endParaRPr>
          </a:p>
          <a:p>
            <a:pPr marL="911225" lvl="2">
              <a:lnSpc>
                <a:spcPct val="150000"/>
              </a:lnSpc>
            </a:pPr>
            <a:endParaRPr lang="en-US" sz="1100" dirty="0">
              <a:latin typeface="Garamond" panose="02020404030301010803" pitchFamily="18" charset="0"/>
            </a:endParaRPr>
          </a:p>
          <a:p>
            <a:pPr marL="1025525" lvl="1" indent="-514350">
              <a:lnSpc>
                <a:spcPct val="150000"/>
              </a:lnSpc>
              <a:buFont typeface="+mj-lt"/>
              <a:buAutoNum type="arabicPeriod"/>
            </a:pPr>
            <a:r>
              <a:rPr lang="en-US" sz="2100" b="1" u="sng" dirty="0">
                <a:latin typeface="Garamond" panose="02020404030301010803" pitchFamily="18" charset="0"/>
              </a:rPr>
              <a:t>Internal Style Sheet</a:t>
            </a:r>
          </a:p>
          <a:p>
            <a:pPr marL="911225" lvl="2"/>
            <a:r>
              <a:rPr lang="en-US" sz="2100" dirty="0">
                <a:latin typeface="Garamond" panose="02020404030301010803" pitchFamily="18" charset="0"/>
              </a:rPr>
              <a:t> To </a:t>
            </a:r>
            <a:r>
              <a:rPr lang="en-US" sz="2100" dirty="0" err="1">
                <a:latin typeface="Garamond" panose="02020404030301010803" pitchFamily="18" charset="0"/>
              </a:rPr>
              <a:t>Appy</a:t>
            </a:r>
            <a:r>
              <a:rPr lang="en-US" sz="2100" dirty="0">
                <a:latin typeface="Garamond" panose="02020404030301010803" pitchFamily="18" charset="0"/>
              </a:rPr>
              <a:t> </a:t>
            </a:r>
            <a:r>
              <a:rPr lang="en-US" sz="2000" dirty="0">
                <a:latin typeface="Garamond" panose="02020404030301010803" pitchFamily="18" charset="0"/>
              </a:rPr>
              <a:t>specific styles to a single HTML file </a:t>
            </a:r>
            <a:r>
              <a:rPr lang="en-US" sz="2100" dirty="0">
                <a:latin typeface="Garamond" panose="02020404030301010803" pitchFamily="18" charset="0"/>
              </a:rPr>
              <a:t>inside the head section of an HTML page.</a:t>
            </a:r>
          </a:p>
          <a:p>
            <a:pPr marL="911225" lvl="2"/>
            <a:r>
              <a:rPr lang="en-US" sz="2100" b="1" dirty="0">
                <a:solidFill>
                  <a:schemeClr val="accent5">
                    <a:lumMod val="50000"/>
                  </a:schemeClr>
                </a:solidFill>
                <a:latin typeface="Garamond" panose="02020404030301010803" pitchFamily="18" charset="0"/>
                <a:cs typeface="Arial" charset="0"/>
              </a:rPr>
              <a:t> </a:t>
            </a:r>
            <a:r>
              <a:rPr lang="en-US" sz="2100" b="1" u="sng" dirty="0" err="1">
                <a:latin typeface="Garamond" panose="02020404030301010803" pitchFamily="18" charset="0"/>
                <a:cs typeface="Arial" charset="0"/>
              </a:rPr>
              <a:t>Eg</a:t>
            </a:r>
            <a:r>
              <a:rPr lang="en-US" sz="2100" b="1" u="sng" dirty="0">
                <a:latin typeface="Garamond" panose="02020404030301010803" pitchFamily="18" charset="0"/>
                <a:cs typeface="Arial" charset="0"/>
              </a:rPr>
              <a:t>.:</a:t>
            </a:r>
            <a:r>
              <a:rPr lang="en-US" sz="2100" b="1" u="sng" dirty="0">
                <a:solidFill>
                  <a:schemeClr val="accent5">
                    <a:lumMod val="50000"/>
                  </a:schemeClr>
                </a:solidFill>
                <a:latin typeface="Garamond" panose="02020404030301010803" pitchFamily="18" charset="0"/>
                <a:cs typeface="Arial" charset="0"/>
              </a:rPr>
              <a:t> </a:t>
            </a:r>
            <a:r>
              <a:rPr lang="en-US" sz="2100" b="1" dirty="0">
                <a:solidFill>
                  <a:schemeClr val="accent5">
                    <a:lumMod val="50000"/>
                  </a:schemeClr>
                </a:solidFill>
                <a:latin typeface="Garamond" panose="02020404030301010803" pitchFamily="18" charset="0"/>
                <a:cs typeface="Arial" charset="0"/>
              </a:rPr>
              <a:t>&lt;style&gt; </a:t>
            </a:r>
            <a:r>
              <a:rPr lang="en-US" sz="2100" b="1" dirty="0">
                <a:solidFill>
                  <a:schemeClr val="accent2">
                    <a:lumMod val="50000"/>
                  </a:schemeClr>
                </a:solidFill>
                <a:latin typeface="Garamond" panose="02020404030301010803" pitchFamily="18" charset="0"/>
                <a:cs typeface="Arial" charset="0"/>
              </a:rPr>
              <a:t>p {</a:t>
            </a:r>
            <a:r>
              <a:rPr lang="en-US" sz="2100" dirty="0">
                <a:latin typeface="Garamond" panose="02020404030301010803" pitchFamily="18" charset="0"/>
                <a:cs typeface="Arial" charset="0"/>
              </a:rPr>
              <a:t> </a:t>
            </a:r>
            <a:r>
              <a:rPr lang="en-US" sz="2100" b="1" dirty="0" err="1">
                <a:latin typeface="Garamond" panose="02020404030301010803" pitchFamily="18" charset="0"/>
                <a:cs typeface="Arial" charset="0"/>
              </a:rPr>
              <a:t>text-align</a:t>
            </a:r>
            <a:r>
              <a:rPr lang="en-US" sz="2100" dirty="0" err="1">
                <a:latin typeface="Garamond" panose="02020404030301010803" pitchFamily="18" charset="0"/>
                <a:cs typeface="Arial" charset="0"/>
              </a:rPr>
              <a:t>:left</a:t>
            </a:r>
            <a:r>
              <a:rPr lang="en-US" sz="2100" dirty="0">
                <a:latin typeface="Garamond" panose="02020404030301010803" pitchFamily="18" charset="0"/>
                <a:cs typeface="Arial" charset="0"/>
              </a:rPr>
              <a:t>; </a:t>
            </a:r>
            <a:r>
              <a:rPr lang="en-US" sz="2100" b="1" dirty="0">
                <a:latin typeface="Garamond" panose="02020404030301010803" pitchFamily="18" charset="0"/>
                <a:cs typeface="Arial" charset="0"/>
              </a:rPr>
              <a:t>font-size</a:t>
            </a:r>
            <a:r>
              <a:rPr lang="en-US" sz="2100" dirty="0">
                <a:latin typeface="Garamond" panose="02020404030301010803" pitchFamily="18" charset="0"/>
                <a:cs typeface="Arial" charset="0"/>
              </a:rPr>
              <a:t>:24px; </a:t>
            </a:r>
            <a:r>
              <a:rPr lang="en-US" sz="2100" b="1" dirty="0">
                <a:solidFill>
                  <a:schemeClr val="accent2">
                    <a:lumMod val="50000"/>
                  </a:schemeClr>
                </a:solidFill>
                <a:latin typeface="Garamond" panose="02020404030301010803" pitchFamily="18" charset="0"/>
                <a:cs typeface="Arial" charset="0"/>
              </a:rPr>
              <a:t>} </a:t>
            </a:r>
            <a:r>
              <a:rPr lang="en-US" sz="2100" b="1" dirty="0">
                <a:solidFill>
                  <a:schemeClr val="accent5">
                    <a:lumMod val="50000"/>
                  </a:schemeClr>
                </a:solidFill>
                <a:latin typeface="Garamond" panose="02020404030301010803" pitchFamily="18" charset="0"/>
                <a:cs typeface="Arial" charset="0"/>
              </a:rPr>
              <a:t>&lt;/style&gt;</a:t>
            </a:r>
          </a:p>
          <a:p>
            <a:pPr marL="911225" lvl="2">
              <a:lnSpc>
                <a:spcPct val="150000"/>
              </a:lnSpc>
            </a:pPr>
            <a:endParaRPr lang="en-US" sz="1050" dirty="0">
              <a:latin typeface="Garamond" panose="02020404030301010803" pitchFamily="18" charset="0"/>
            </a:endParaRPr>
          </a:p>
          <a:p>
            <a:pPr marL="1025525" lvl="1" indent="-514350">
              <a:lnSpc>
                <a:spcPct val="150000"/>
              </a:lnSpc>
              <a:buFont typeface="+mj-lt"/>
              <a:buAutoNum type="arabicPeriod"/>
            </a:pPr>
            <a:r>
              <a:rPr lang="en-US" sz="2100" b="1" u="sng" dirty="0">
                <a:latin typeface="Garamond" panose="02020404030301010803" pitchFamily="18" charset="0"/>
              </a:rPr>
              <a:t>Inline Styles</a:t>
            </a:r>
          </a:p>
          <a:p>
            <a:pPr marL="911225" lvl="2"/>
            <a:r>
              <a:rPr lang="en-US" sz="2100" dirty="0">
                <a:latin typeface="Garamond" panose="02020404030301010803" pitchFamily="18" charset="0"/>
              </a:rPr>
              <a:t> Styles are specified inside an HTML tag/element.</a:t>
            </a:r>
          </a:p>
          <a:p>
            <a:pPr marL="911225" lvl="2"/>
            <a:r>
              <a:rPr lang="en-US" sz="2100" b="1" dirty="0">
                <a:latin typeface="Garamond" panose="02020404030301010803" pitchFamily="18" charset="0"/>
                <a:cs typeface="Arial" charset="0"/>
              </a:rPr>
              <a:t> </a:t>
            </a:r>
            <a:r>
              <a:rPr lang="en-US" sz="2100" b="1" u="sng" dirty="0" err="1">
                <a:latin typeface="Garamond" panose="02020404030301010803" pitchFamily="18" charset="0"/>
                <a:cs typeface="Arial" charset="0"/>
              </a:rPr>
              <a:t>Eg</a:t>
            </a:r>
            <a:r>
              <a:rPr lang="en-US" sz="2100" b="1" u="sng" dirty="0">
                <a:latin typeface="Garamond" panose="02020404030301010803" pitchFamily="18" charset="0"/>
                <a:cs typeface="Arial" charset="0"/>
              </a:rPr>
              <a:t>.: </a:t>
            </a:r>
            <a:r>
              <a:rPr lang="en-US" sz="2100" b="1" dirty="0">
                <a:solidFill>
                  <a:schemeClr val="accent2">
                    <a:lumMod val="50000"/>
                  </a:schemeClr>
                </a:solidFill>
                <a:latin typeface="Garamond" panose="02020404030301010803" pitchFamily="18" charset="0"/>
                <a:cs typeface="Arial" charset="0"/>
              </a:rPr>
              <a:t>&lt;p</a:t>
            </a:r>
            <a:r>
              <a:rPr lang="en-US" sz="2100" dirty="0">
                <a:latin typeface="Garamond" panose="02020404030301010803" pitchFamily="18" charset="0"/>
                <a:cs typeface="Arial" charset="0"/>
              </a:rPr>
              <a:t> style="</a:t>
            </a:r>
            <a:r>
              <a:rPr lang="en-US" sz="2100" b="1" dirty="0" err="1">
                <a:latin typeface="Garamond" panose="02020404030301010803" pitchFamily="18" charset="0"/>
                <a:cs typeface="Arial" charset="0"/>
              </a:rPr>
              <a:t>font-family</a:t>
            </a:r>
            <a:r>
              <a:rPr lang="en-US" sz="2100" dirty="0" err="1">
                <a:latin typeface="Garamond" panose="02020404030301010803" pitchFamily="18" charset="0"/>
                <a:cs typeface="Arial" charset="0"/>
              </a:rPr>
              <a:t>:Algerian</a:t>
            </a:r>
            <a:r>
              <a:rPr lang="en-US" sz="2100" dirty="0">
                <a:latin typeface="Garamond" panose="02020404030301010803" pitchFamily="18" charset="0"/>
                <a:cs typeface="Arial" charset="0"/>
              </a:rPr>
              <a:t>; </a:t>
            </a:r>
            <a:r>
              <a:rPr lang="en-US" sz="2100" b="1" dirty="0">
                <a:latin typeface="Garamond" panose="02020404030301010803" pitchFamily="18" charset="0"/>
                <a:cs typeface="Arial" charset="0"/>
              </a:rPr>
              <a:t>font-size</a:t>
            </a:r>
            <a:r>
              <a:rPr lang="en-US" sz="2100" dirty="0">
                <a:latin typeface="Garamond" panose="02020404030301010803" pitchFamily="18" charset="0"/>
                <a:cs typeface="Arial" charset="0"/>
              </a:rPr>
              <a:t>:28px;"&gt; Demo of Inline Style </a:t>
            </a:r>
            <a:r>
              <a:rPr lang="en-US" sz="2100" b="1" dirty="0">
                <a:solidFill>
                  <a:schemeClr val="accent2">
                    <a:lumMod val="50000"/>
                  </a:schemeClr>
                </a:solidFill>
                <a:latin typeface="Garamond" panose="02020404030301010803" pitchFamily="18" charset="0"/>
                <a:cs typeface="Arial" charset="0"/>
              </a:rPr>
              <a:t>&lt;/p&gt;</a:t>
            </a:r>
          </a:p>
          <a:p>
            <a:pPr marL="911225" lvl="2"/>
            <a:endParaRPr lang="en-US" sz="2400"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4" name="Slide Number Placeholder 3">
            <a:extLst>
              <a:ext uri="{FF2B5EF4-FFF2-40B4-BE49-F238E27FC236}">
                <a16:creationId xmlns:a16="http://schemas.microsoft.com/office/drawing/2014/main" id="{E264C505-94D5-44A9-9766-0975AD079B5F}"/>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70</a:t>
            </a:fld>
            <a:endParaRPr lang="en-US" altLang="en-US" sz="1400" dirty="0"/>
          </a:p>
        </p:txBody>
      </p:sp>
    </p:spTree>
    <p:extLst>
      <p:ext uri="{BB962C8B-B14F-4D97-AF65-F5344CB8AC3E}">
        <p14:creationId xmlns:p14="http://schemas.microsoft.com/office/powerpoint/2010/main" val="4487379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142875"/>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Inserting a </a:t>
            </a:r>
            <a:r>
              <a:rPr lang="en-US" sz="3600" b="1" u="sng" dirty="0" err="1">
                <a:latin typeface="Garamond" panose="02020404030301010803" pitchFamily="18" charset="0"/>
                <a:cs typeface="Arabic Typesetting" panose="03020402040406030203" pitchFamily="66" charset="-78"/>
              </a:rPr>
              <a:t>StyleSheet</a:t>
            </a:r>
            <a:endParaRPr lang="en-US" sz="3600" b="1" u="sng" dirty="0">
              <a:latin typeface="Garamond" panose="02020404030301010803" pitchFamily="18" charset="0"/>
              <a:cs typeface="Arabic Typesetting" panose="03020402040406030203" pitchFamily="66" charset="-78"/>
            </a:endParaRPr>
          </a:p>
        </p:txBody>
      </p:sp>
      <p:sp>
        <p:nvSpPr>
          <p:cNvPr id="5" name="Rectangle 4"/>
          <p:cNvSpPr/>
          <p:nvPr/>
        </p:nvSpPr>
        <p:spPr>
          <a:xfrm>
            <a:off x="545478" y="1138287"/>
            <a:ext cx="10645261" cy="7109639"/>
          </a:xfrm>
          <a:prstGeom prst="rect">
            <a:avLst/>
          </a:prstGeom>
        </p:spPr>
        <p:txBody>
          <a:bodyPr wrap="square">
            <a:spAutoFit/>
          </a:bodyPr>
          <a:lstStyle/>
          <a:p>
            <a:pPr>
              <a:defRPr/>
            </a:pPr>
            <a:r>
              <a:rPr lang="en-US" sz="2400" b="1" u="sng" dirty="0">
                <a:latin typeface="Garamond" panose="02020404030301010803" pitchFamily="18" charset="0"/>
              </a:rPr>
              <a:t>Multiple Style Sheets</a:t>
            </a:r>
            <a:r>
              <a:rPr lang="en-US" sz="2400" b="1" dirty="0">
                <a:latin typeface="Garamond" panose="02020404030301010803" pitchFamily="18" charset="0"/>
              </a:rPr>
              <a:t> </a:t>
            </a:r>
            <a:r>
              <a:rPr lang="en-US" sz="2400" dirty="0">
                <a:latin typeface="Garamond" panose="02020404030301010803" pitchFamily="18" charset="0"/>
              </a:rPr>
              <a:t>– It </a:t>
            </a:r>
            <a:r>
              <a:rPr lang="en-US" sz="2400" dirty="0">
                <a:latin typeface="Garamond" panose="02020404030301010803" pitchFamily="18" charset="0"/>
                <a:cs typeface="Arial" charset="0"/>
              </a:rPr>
              <a:t>can be referenced inside an HTML document.</a:t>
            </a:r>
          </a:p>
          <a:p>
            <a:pPr>
              <a:defRPr/>
            </a:pPr>
            <a:endParaRPr lang="en-US" sz="2400" dirty="0">
              <a:latin typeface="Garamond" panose="02020404030301010803" pitchFamily="18" charset="0"/>
              <a:cs typeface="Arial" charset="0"/>
            </a:endParaRPr>
          </a:p>
          <a:p>
            <a:pPr>
              <a:defRPr/>
            </a:pPr>
            <a:r>
              <a:rPr lang="en-US" sz="2400" dirty="0">
                <a:latin typeface="Garamond" panose="02020404030301010803" pitchFamily="18" charset="0"/>
                <a:cs typeface="Arial" charset="0"/>
              </a:rPr>
              <a:t>The questions is, what styles will be applicable when there is more than one style specified?</a:t>
            </a:r>
          </a:p>
          <a:p>
            <a:pPr>
              <a:defRPr/>
            </a:pPr>
            <a:endParaRPr lang="en-US" sz="2400" dirty="0">
              <a:latin typeface="Garamond" panose="02020404030301010803" pitchFamily="18" charset="0"/>
              <a:cs typeface="Arial" charset="0"/>
            </a:endParaRPr>
          </a:p>
          <a:p>
            <a:pPr>
              <a:defRPr/>
            </a:pPr>
            <a:r>
              <a:rPr lang="en-US" sz="2400" dirty="0">
                <a:latin typeface="Garamond" panose="02020404030301010803" pitchFamily="18" charset="0"/>
                <a:cs typeface="Arial" charset="0"/>
              </a:rPr>
              <a:t>All styles cascade into a new virtual style sheet by applying the following rules, where the higher number has the greater priority:</a:t>
            </a:r>
          </a:p>
          <a:p>
            <a:pPr>
              <a:defRPr/>
            </a:pPr>
            <a:endParaRPr lang="en-US" sz="2400" dirty="0">
              <a:latin typeface="Garamond" panose="02020404030301010803" pitchFamily="18" charset="0"/>
              <a:cs typeface="Arial" charset="0"/>
            </a:endParaRPr>
          </a:p>
          <a:p>
            <a:pPr marL="457200" indent="-457200">
              <a:buFont typeface="Arial" charset="0"/>
              <a:buAutoNum type="arabicPeriod"/>
              <a:defRPr/>
            </a:pPr>
            <a:r>
              <a:rPr lang="en-US" sz="2400" dirty="0">
                <a:latin typeface="Garamond" panose="02020404030301010803" pitchFamily="18" charset="0"/>
                <a:cs typeface="Arial" charset="0"/>
              </a:rPr>
              <a:t>Browser default.</a:t>
            </a:r>
          </a:p>
          <a:p>
            <a:pPr marL="457200" indent="-457200">
              <a:buFont typeface="Arial" charset="0"/>
              <a:buAutoNum type="arabicPeriod"/>
              <a:defRPr/>
            </a:pPr>
            <a:r>
              <a:rPr lang="en-US" sz="2400" dirty="0">
                <a:latin typeface="Garamond" panose="02020404030301010803" pitchFamily="18" charset="0"/>
                <a:cs typeface="Arial" charset="0"/>
              </a:rPr>
              <a:t>External </a:t>
            </a:r>
            <a:r>
              <a:rPr lang="en-US" sz="2400" dirty="0" err="1">
                <a:latin typeface="Garamond" panose="02020404030301010803" pitchFamily="18" charset="0"/>
                <a:cs typeface="Arial" charset="0"/>
              </a:rPr>
              <a:t>Stylesheet</a:t>
            </a:r>
            <a:r>
              <a:rPr lang="en-US" sz="2400" dirty="0">
                <a:latin typeface="Garamond" panose="02020404030301010803" pitchFamily="18" charset="0"/>
                <a:cs typeface="Arial" charset="0"/>
              </a:rPr>
              <a:t>.</a:t>
            </a:r>
          </a:p>
          <a:p>
            <a:pPr marL="457200" indent="-457200">
              <a:buFont typeface="Arial" charset="0"/>
              <a:buAutoNum type="arabicPeriod"/>
              <a:defRPr/>
            </a:pPr>
            <a:r>
              <a:rPr lang="en-US" sz="2400" dirty="0">
                <a:latin typeface="Garamond" panose="02020404030301010803" pitchFamily="18" charset="0"/>
                <a:cs typeface="Arial" charset="0"/>
              </a:rPr>
              <a:t>Internal </a:t>
            </a:r>
            <a:r>
              <a:rPr lang="en-US" sz="2400" dirty="0" err="1">
                <a:latin typeface="Garamond" panose="02020404030301010803" pitchFamily="18" charset="0"/>
                <a:cs typeface="Arial" charset="0"/>
              </a:rPr>
              <a:t>Stylesheet</a:t>
            </a:r>
            <a:r>
              <a:rPr lang="en-US" sz="2400" dirty="0">
                <a:latin typeface="Garamond" panose="02020404030301010803" pitchFamily="18" charset="0"/>
                <a:cs typeface="Arial" charset="0"/>
              </a:rPr>
              <a:t> (styles defined in head section).</a:t>
            </a:r>
          </a:p>
          <a:p>
            <a:pPr marL="457200" indent="-457200">
              <a:buFont typeface="Arial" charset="0"/>
              <a:buAutoNum type="arabicPeriod"/>
              <a:defRPr/>
            </a:pPr>
            <a:r>
              <a:rPr lang="en-US" sz="2400" dirty="0">
                <a:latin typeface="Garamond" panose="02020404030301010803" pitchFamily="18" charset="0"/>
                <a:cs typeface="Arial" charset="0"/>
              </a:rPr>
              <a:t>Inline Style (styles defined in an HTML element).	  </a:t>
            </a:r>
          </a:p>
          <a:p>
            <a:pPr marL="457200" indent="-457200">
              <a:buFont typeface="Arial" charset="0"/>
              <a:buAutoNum type="arabicPeriod"/>
              <a:defRPr/>
            </a:pPr>
            <a:endParaRPr lang="en-US" sz="2400" b="1" u="sng" dirty="0">
              <a:latin typeface="Garamond" panose="02020404030301010803" pitchFamily="18" charset="0"/>
              <a:cs typeface="Arial" charset="0"/>
            </a:endParaRPr>
          </a:p>
          <a:p>
            <a:pPr marL="457200" indent="-457200">
              <a:buFont typeface="Arial" charset="0"/>
              <a:buAutoNum type="arabicPeriod"/>
              <a:defRPr/>
            </a:pPr>
            <a:endParaRPr lang="en-US" sz="2400" dirty="0">
              <a:latin typeface="Garamond" panose="02020404030301010803" pitchFamily="18" charset="0"/>
              <a:cs typeface="Arial" charset="0"/>
            </a:endParaRPr>
          </a:p>
          <a:p>
            <a:endParaRPr lang="en-US" sz="2400" dirty="0">
              <a:latin typeface="Garamond" panose="02020404030301010803" pitchFamily="18" charset="0"/>
              <a:cs typeface="Arial"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C648706C-E2EB-4687-996E-C346148D431F}"/>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71</a:t>
            </a:fld>
            <a:endParaRPr lang="en-US" altLang="en-US" sz="1400" dirty="0"/>
          </a:p>
        </p:txBody>
      </p:sp>
    </p:spTree>
    <p:extLst>
      <p:ext uri="{BB962C8B-B14F-4D97-AF65-F5344CB8AC3E}">
        <p14:creationId xmlns:p14="http://schemas.microsoft.com/office/powerpoint/2010/main" val="32187235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26501" y="1259545"/>
            <a:ext cx="11524342" cy="5693866"/>
          </a:xfrm>
          <a:prstGeom prst="rect">
            <a:avLst/>
          </a:prstGeom>
          <a:noFill/>
        </p:spPr>
        <p:txBody>
          <a:bodyPr wrap="square" rtlCol="0">
            <a:spAutoFit/>
          </a:bodyPr>
          <a:lstStyle/>
          <a:p>
            <a:r>
              <a:rPr lang="en-US" sz="2400" b="1" u="sng" dirty="0">
                <a:latin typeface="Garamond" panose="02020404030301010803" pitchFamily="18" charset="0"/>
              </a:rPr>
              <a:t>CSS Background</a:t>
            </a:r>
          </a:p>
          <a:p>
            <a:endParaRPr lang="en-US" b="1" dirty="0">
              <a:latin typeface="Garamond" panose="02020404030301010803" pitchFamily="18" charset="0"/>
            </a:endParaRPr>
          </a:p>
          <a:p>
            <a:pPr>
              <a:defRPr/>
            </a:pPr>
            <a:r>
              <a:rPr lang="en-US" sz="2400" dirty="0">
                <a:latin typeface="Garamond" panose="02020404030301010803" pitchFamily="18" charset="0"/>
                <a:cs typeface="Arial" charset="0"/>
              </a:rPr>
              <a:t>We can use CSS Background properties to define the background effects of an element.</a:t>
            </a:r>
          </a:p>
          <a:p>
            <a:pPr>
              <a:defRPr/>
            </a:pPr>
            <a:endParaRPr lang="en-US" sz="1600" dirty="0">
              <a:latin typeface="Garamond" panose="02020404030301010803" pitchFamily="18" charset="0"/>
              <a:cs typeface="Arial" charset="0"/>
            </a:endParaRPr>
          </a:p>
          <a:p>
            <a:pPr>
              <a:defRPr/>
            </a:pPr>
            <a:r>
              <a:rPr lang="en-US" sz="2400" dirty="0">
                <a:latin typeface="Garamond" panose="02020404030301010803" pitchFamily="18" charset="0"/>
                <a:cs typeface="Arial" charset="0"/>
              </a:rPr>
              <a:t>The following properties can be used for background effects :</a:t>
            </a:r>
          </a:p>
          <a:p>
            <a:pPr>
              <a:defRPr/>
            </a:pPr>
            <a:endParaRPr lang="en-US" sz="1400" dirty="0">
              <a:latin typeface="Garamond" panose="02020404030301010803" pitchFamily="18" charset="0"/>
              <a:cs typeface="Arial" charset="0"/>
            </a:endParaRPr>
          </a:p>
          <a:p>
            <a:pPr marL="514350" indent="-514350">
              <a:buFont typeface="Arial" panose="020B0604020202020204" pitchFamily="34" charset="0"/>
              <a:buChar char="•"/>
              <a:defRPr/>
            </a:pPr>
            <a:r>
              <a:rPr lang="en-US" sz="2400" dirty="0">
                <a:latin typeface="Garamond" panose="02020404030301010803" pitchFamily="18" charset="0"/>
                <a:cs typeface="Arial" charset="0"/>
              </a:rPr>
              <a:t>background-color</a:t>
            </a:r>
          </a:p>
          <a:p>
            <a:pPr marL="971550" lvl="1" indent="-514350">
              <a:buFont typeface="Arial" panose="020B0604020202020204" pitchFamily="34" charset="0"/>
              <a:buChar char="•"/>
              <a:defRPr/>
            </a:pPr>
            <a:r>
              <a:rPr lang="en-US" sz="2000" dirty="0">
                <a:latin typeface="Garamond" panose="02020404030301010803" pitchFamily="18" charset="0"/>
                <a:cs typeface="Arial" charset="0"/>
              </a:rPr>
              <a:t>The background-color property is used to specify the background color of the element.</a:t>
            </a:r>
          </a:p>
          <a:p>
            <a:pPr marL="514350" indent="-514350">
              <a:buFont typeface="Arial" panose="020B0604020202020204" pitchFamily="34" charset="0"/>
              <a:buChar char="•"/>
              <a:defRPr/>
            </a:pPr>
            <a:r>
              <a:rPr lang="en-US" sz="2400" dirty="0">
                <a:latin typeface="Garamond" panose="02020404030301010803" pitchFamily="18" charset="0"/>
                <a:cs typeface="Arial" charset="0"/>
              </a:rPr>
              <a:t>background-image</a:t>
            </a:r>
          </a:p>
          <a:p>
            <a:pPr marL="971550" lvl="1" indent="-514350">
              <a:buFont typeface="Arial" panose="020B0604020202020204" pitchFamily="34" charset="0"/>
              <a:buChar char="•"/>
              <a:defRPr/>
            </a:pPr>
            <a:r>
              <a:rPr lang="en-US" sz="2000" dirty="0">
                <a:latin typeface="Garamond" panose="02020404030301010803" pitchFamily="18" charset="0"/>
                <a:cs typeface="Arial" charset="0"/>
              </a:rPr>
              <a:t>The background-image property is used to set an image as a background of an element.</a:t>
            </a:r>
            <a:endParaRPr lang="en-US" sz="2400" dirty="0">
              <a:latin typeface="Garamond" panose="02020404030301010803" pitchFamily="18" charset="0"/>
              <a:cs typeface="Arial" charset="0"/>
            </a:endParaRPr>
          </a:p>
          <a:p>
            <a:pPr marL="514350" indent="-514350">
              <a:buFont typeface="Arial" panose="020B0604020202020204" pitchFamily="34" charset="0"/>
              <a:buChar char="•"/>
              <a:defRPr/>
            </a:pPr>
            <a:r>
              <a:rPr lang="en-US" sz="2400" dirty="0">
                <a:latin typeface="Garamond" panose="02020404030301010803" pitchFamily="18" charset="0"/>
                <a:cs typeface="Arial" charset="0"/>
              </a:rPr>
              <a:t>background-repeat</a:t>
            </a:r>
          </a:p>
          <a:p>
            <a:pPr marL="514350" indent="-514350">
              <a:buFont typeface="Arial" panose="020B0604020202020204" pitchFamily="34" charset="0"/>
              <a:buChar char="•"/>
              <a:defRPr/>
            </a:pPr>
            <a:r>
              <a:rPr lang="en-US" sz="2400" dirty="0">
                <a:latin typeface="Garamond" panose="02020404030301010803" pitchFamily="18" charset="0"/>
                <a:cs typeface="Arial" charset="0"/>
              </a:rPr>
              <a:t>background-attachment</a:t>
            </a:r>
          </a:p>
          <a:p>
            <a:pPr marL="971550" lvl="1" indent="-514350">
              <a:buFont typeface="Arial" panose="020B0604020202020204" pitchFamily="34" charset="0"/>
              <a:buChar char="•"/>
              <a:defRPr/>
            </a:pPr>
            <a:r>
              <a:rPr lang="en-US" sz="2000" dirty="0">
                <a:latin typeface="Garamond" panose="02020404030301010803" pitchFamily="18" charset="0"/>
                <a:cs typeface="Arial" charset="0"/>
              </a:rPr>
              <a:t>used to specify if the background image is fixed or scroll with the rest of the page in browser window.</a:t>
            </a:r>
          </a:p>
          <a:p>
            <a:pPr marL="514350" indent="-514350">
              <a:buFont typeface="Arial" panose="020B0604020202020204" pitchFamily="34" charset="0"/>
              <a:buChar char="•"/>
              <a:defRPr/>
            </a:pPr>
            <a:r>
              <a:rPr lang="en-US" sz="2400" dirty="0">
                <a:latin typeface="Garamond" panose="02020404030301010803" pitchFamily="18" charset="0"/>
                <a:cs typeface="Arial" charset="0"/>
              </a:rPr>
              <a:t>background-position</a:t>
            </a:r>
          </a:p>
          <a:p>
            <a:pPr marL="971550" lvl="1" indent="-514350">
              <a:buFont typeface="Arial" panose="020B0604020202020204" pitchFamily="34" charset="0"/>
              <a:buChar char="•"/>
              <a:defRPr/>
            </a:pPr>
            <a:r>
              <a:rPr lang="en-US" sz="2000" dirty="0">
                <a:latin typeface="Garamond" panose="02020404030301010803" pitchFamily="18" charset="0"/>
                <a:cs typeface="Arial" charset="0"/>
              </a:rPr>
              <a:t> used to define the initial position of the background image. </a:t>
            </a:r>
          </a:p>
          <a:p>
            <a:pPr marL="971550" lvl="1" indent="-514350">
              <a:buFont typeface="Arial" panose="020B0604020202020204" pitchFamily="34" charset="0"/>
              <a:buChar char="•"/>
              <a:defRPr/>
            </a:pPr>
            <a:r>
              <a:rPr lang="en-US" sz="2000" dirty="0">
                <a:latin typeface="Garamond" panose="02020404030301010803" pitchFamily="18" charset="0"/>
                <a:cs typeface="Arial" charset="0"/>
              </a:rPr>
              <a:t>By default, the background image is placed on the top-left of the webpage.</a:t>
            </a:r>
          </a:p>
          <a:p>
            <a:endParaRPr lang="en-US" sz="2400" b="1"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221FC0BA-8629-4BA0-8381-7A7C354C46FB}"/>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72</a:t>
            </a:fld>
            <a:endParaRPr lang="en-US" altLang="en-US" sz="1400" dirty="0"/>
          </a:p>
        </p:txBody>
      </p:sp>
    </p:spTree>
    <p:extLst>
      <p:ext uri="{BB962C8B-B14F-4D97-AF65-F5344CB8AC3E}">
        <p14:creationId xmlns:p14="http://schemas.microsoft.com/office/powerpoint/2010/main" val="8092996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604420" y="1272797"/>
            <a:ext cx="10421389" cy="5116785"/>
          </a:xfrm>
          <a:prstGeom prst="rect">
            <a:avLst/>
          </a:prstGeom>
          <a:noFill/>
        </p:spPr>
        <p:txBody>
          <a:bodyPr wrap="square" rtlCol="0">
            <a:spAutoFit/>
          </a:bodyPr>
          <a:lstStyle/>
          <a:p>
            <a:r>
              <a:rPr lang="en-US" sz="2400" b="1" u="sng" dirty="0">
                <a:latin typeface="Garamond" panose="02020404030301010803" pitchFamily="18" charset="0"/>
              </a:rPr>
              <a:t>CSS Background Image</a:t>
            </a:r>
          </a:p>
          <a:p>
            <a:endParaRPr lang="en-US" sz="1600" b="1" dirty="0">
              <a:latin typeface="Garamond" panose="02020404030301010803" pitchFamily="18" charset="0"/>
              <a:cs typeface="Arial" charset="0"/>
            </a:endParaRPr>
          </a:p>
          <a:p>
            <a:r>
              <a:rPr lang="en-US" sz="2400" dirty="0">
                <a:latin typeface="Garamond" panose="02020404030301010803" pitchFamily="18" charset="0"/>
                <a:cs typeface="Arial" charset="0"/>
              </a:rPr>
              <a:t>You can use an image as the background for an element using background-image</a:t>
            </a:r>
            <a:r>
              <a:rPr lang="en-US" sz="2400" b="1" dirty="0">
                <a:solidFill>
                  <a:srgbClr val="FF0000"/>
                </a:solidFill>
                <a:latin typeface="Garamond" panose="02020404030301010803" pitchFamily="18" charset="0"/>
                <a:cs typeface="Arial" charset="0"/>
              </a:rPr>
              <a:t> </a:t>
            </a:r>
            <a:r>
              <a:rPr lang="en-US" sz="2400" dirty="0">
                <a:latin typeface="Garamond" panose="02020404030301010803" pitchFamily="18" charset="0"/>
                <a:cs typeface="Arial" charset="0"/>
              </a:rPr>
              <a:t>property.</a:t>
            </a:r>
          </a:p>
          <a:p>
            <a:endParaRPr lang="en-US" sz="1200" dirty="0">
              <a:latin typeface="Garamond" panose="02020404030301010803" pitchFamily="18" charset="0"/>
              <a:cs typeface="Arial" charset="0"/>
            </a:endParaRPr>
          </a:p>
          <a:p>
            <a:r>
              <a:rPr lang="en-US" sz="2400" b="1" u="sng" dirty="0">
                <a:latin typeface="Garamond" panose="02020404030301010803" pitchFamily="18" charset="0"/>
                <a:cs typeface="Arial" charset="0"/>
              </a:rPr>
              <a:t>Example-</a:t>
            </a:r>
          </a:p>
          <a:p>
            <a:endParaRPr lang="en-US" sz="1050" dirty="0">
              <a:latin typeface="Garamond" panose="02020404030301010803" pitchFamily="18" charset="0"/>
              <a:cs typeface="Arial" charset="0"/>
            </a:endParaRPr>
          </a:p>
          <a:p>
            <a:r>
              <a:rPr lang="en-US" sz="2400" dirty="0">
                <a:latin typeface="Garamond" panose="02020404030301010803" pitchFamily="18" charset="0"/>
                <a:cs typeface="Arial" charset="0"/>
              </a:rPr>
              <a:t>body{</a:t>
            </a:r>
            <a:br>
              <a:rPr lang="en-US" sz="2400" dirty="0">
                <a:latin typeface="Garamond" panose="02020404030301010803" pitchFamily="18" charset="0"/>
                <a:cs typeface="Arial" charset="0"/>
              </a:rPr>
            </a:br>
            <a:r>
              <a:rPr lang="en-US" sz="2400" dirty="0">
                <a:latin typeface="Garamond" panose="02020404030301010803" pitchFamily="18" charset="0"/>
                <a:cs typeface="Arial" charset="0"/>
              </a:rPr>
              <a:t>         </a:t>
            </a:r>
            <a:r>
              <a:rPr lang="en-US" sz="2400" b="1" dirty="0" err="1">
                <a:latin typeface="Garamond" panose="02020404030301010803" pitchFamily="18" charset="0"/>
                <a:cs typeface="Arial" charset="0"/>
              </a:rPr>
              <a:t>background-image:</a:t>
            </a:r>
            <a:r>
              <a:rPr lang="en-US" sz="2400" dirty="0" err="1">
                <a:latin typeface="Garamond" panose="02020404030301010803" pitchFamily="18" charset="0"/>
                <a:cs typeface="Arial" charset="0"/>
              </a:rPr>
              <a:t>url</a:t>
            </a:r>
            <a:r>
              <a:rPr lang="en-US" sz="2400" dirty="0">
                <a:latin typeface="Garamond" panose="02020404030301010803" pitchFamily="18" charset="0"/>
                <a:cs typeface="Arial" charset="0"/>
              </a:rPr>
              <a:t>(‘java.png’);</a:t>
            </a:r>
            <a:br>
              <a:rPr lang="en-US" sz="2400" dirty="0">
                <a:latin typeface="Garamond" panose="02020404030301010803" pitchFamily="18" charset="0"/>
                <a:cs typeface="Arial" charset="0"/>
              </a:rPr>
            </a:br>
            <a:r>
              <a:rPr lang="en-US" sz="2400" dirty="0">
                <a:latin typeface="Garamond" panose="02020404030301010803" pitchFamily="18" charset="0"/>
                <a:cs typeface="Arial" charset="0"/>
              </a:rPr>
              <a:t>         }</a:t>
            </a:r>
          </a:p>
          <a:p>
            <a:endParaRPr lang="en-US" sz="2400" dirty="0">
              <a:latin typeface="Garamond" panose="02020404030301010803" pitchFamily="18" charset="0"/>
              <a:cs typeface="Arial" charset="0"/>
            </a:endParaRPr>
          </a:p>
          <a:p>
            <a:r>
              <a:rPr lang="en-US" sz="2400" dirty="0">
                <a:latin typeface="Garamond" panose="02020404030301010803" pitchFamily="18" charset="0"/>
                <a:cs typeface="Arial" charset="0"/>
              </a:rPr>
              <a:t>By default, the image is repeated, both horizontally and vertically, so as to cover the entire</a:t>
            </a:r>
          </a:p>
          <a:p>
            <a:r>
              <a:rPr lang="en-US" sz="2400" dirty="0">
                <a:latin typeface="Garamond" panose="02020404030301010803" pitchFamily="18" charset="0"/>
                <a:cs typeface="Arial" charset="0"/>
              </a:rPr>
              <a:t> body (or the element on which it is applied).</a:t>
            </a:r>
          </a:p>
          <a:p>
            <a:endParaRPr lang="en-US" sz="2400" b="1"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EAC29317-55BC-47A1-8B46-48B31D5FD2A2}"/>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73</a:t>
            </a:fld>
            <a:endParaRPr lang="en-US" altLang="en-US" sz="1400" dirty="0"/>
          </a:p>
        </p:txBody>
      </p:sp>
    </p:spTree>
    <p:extLst>
      <p:ext uri="{BB962C8B-B14F-4D97-AF65-F5344CB8AC3E}">
        <p14:creationId xmlns:p14="http://schemas.microsoft.com/office/powerpoint/2010/main" val="28074340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622854" y="1249848"/>
            <a:ext cx="10920916" cy="5970865"/>
          </a:xfrm>
          <a:prstGeom prst="rect">
            <a:avLst/>
          </a:prstGeom>
          <a:noFill/>
        </p:spPr>
        <p:txBody>
          <a:bodyPr wrap="square" rtlCol="0">
            <a:spAutoFit/>
          </a:bodyPr>
          <a:lstStyle/>
          <a:p>
            <a:r>
              <a:rPr lang="en-US" sz="2400" b="1" u="sng" dirty="0">
                <a:latin typeface="Garamond" panose="02020404030301010803" pitchFamily="18" charset="0"/>
              </a:rPr>
              <a:t>CSS Background Color</a:t>
            </a:r>
          </a:p>
          <a:p>
            <a:endParaRPr lang="en-US" b="1" dirty="0">
              <a:latin typeface="Garamond" panose="02020404030301010803" pitchFamily="18" charset="0"/>
            </a:endParaRPr>
          </a:p>
          <a:p>
            <a:r>
              <a:rPr lang="en-US" sz="2400" dirty="0">
                <a:latin typeface="Garamond" panose="02020404030301010803" pitchFamily="18" charset="0"/>
                <a:cs typeface="Arial" charset="0"/>
              </a:rPr>
              <a:t>The </a:t>
            </a:r>
            <a:r>
              <a:rPr lang="en-US" sz="2400" b="1" dirty="0">
                <a:latin typeface="Garamond" panose="02020404030301010803" pitchFamily="18" charset="0"/>
                <a:cs typeface="Arial" charset="0"/>
              </a:rPr>
              <a:t>background-color</a:t>
            </a:r>
            <a:r>
              <a:rPr lang="en-US" sz="2400" dirty="0">
                <a:latin typeface="Garamond" panose="02020404030301010803" pitchFamily="18" charset="0"/>
                <a:cs typeface="Arial" charset="0"/>
              </a:rPr>
              <a:t> property is used to specify the background color of an element.</a:t>
            </a:r>
          </a:p>
          <a:p>
            <a:endParaRPr lang="en-US" sz="1400" dirty="0">
              <a:latin typeface="Garamond" panose="02020404030301010803" pitchFamily="18" charset="0"/>
              <a:cs typeface="Arial" charset="0"/>
            </a:endParaRPr>
          </a:p>
          <a:p>
            <a:r>
              <a:rPr lang="en-US" sz="2400" b="1" u="sng" dirty="0">
                <a:latin typeface="Garamond" panose="02020404030301010803" pitchFamily="18" charset="0"/>
                <a:cs typeface="Arial" charset="0"/>
              </a:rPr>
              <a:t>Example-</a:t>
            </a:r>
          </a:p>
          <a:p>
            <a:endParaRPr lang="en-US" sz="1400" dirty="0">
              <a:latin typeface="Garamond" panose="02020404030301010803" pitchFamily="18" charset="0"/>
              <a:cs typeface="Arial" charset="0"/>
            </a:endParaRPr>
          </a:p>
          <a:p>
            <a:r>
              <a:rPr lang="en-US" sz="2400" dirty="0">
                <a:latin typeface="Garamond" panose="02020404030301010803" pitchFamily="18" charset="0"/>
                <a:cs typeface="Arial" charset="0"/>
              </a:rPr>
              <a:t>body {</a:t>
            </a:r>
          </a:p>
          <a:p>
            <a:r>
              <a:rPr lang="en-US" sz="2400" dirty="0">
                <a:latin typeface="Garamond" panose="02020404030301010803" pitchFamily="18" charset="0"/>
                <a:cs typeface="Arial" charset="0"/>
              </a:rPr>
              <a:t>          </a:t>
            </a:r>
            <a:r>
              <a:rPr lang="en-US" sz="2400" b="1" dirty="0" err="1">
                <a:latin typeface="Garamond" panose="02020404030301010803" pitchFamily="18" charset="0"/>
                <a:cs typeface="Arial" charset="0"/>
              </a:rPr>
              <a:t>background-color</a:t>
            </a:r>
            <a:r>
              <a:rPr lang="en-US" sz="2400" dirty="0" err="1">
                <a:latin typeface="Garamond" panose="02020404030301010803" pitchFamily="18" charset="0"/>
                <a:cs typeface="Arial" charset="0"/>
              </a:rPr>
              <a:t>:darkblue</a:t>
            </a:r>
            <a:r>
              <a:rPr lang="en-US" sz="2400" dirty="0">
                <a:latin typeface="Garamond" panose="02020404030301010803" pitchFamily="18" charset="0"/>
                <a:cs typeface="Arial" charset="0"/>
              </a:rPr>
              <a:t>;</a:t>
            </a:r>
          </a:p>
          <a:p>
            <a:r>
              <a:rPr lang="en-US" sz="2400" dirty="0">
                <a:latin typeface="Garamond" panose="02020404030301010803" pitchFamily="18" charset="0"/>
                <a:cs typeface="Arial" charset="0"/>
              </a:rPr>
              <a:t>          }</a:t>
            </a:r>
          </a:p>
          <a:p>
            <a:endParaRPr lang="en-US" sz="2400" dirty="0">
              <a:latin typeface="Garamond" panose="02020404030301010803" pitchFamily="18" charset="0"/>
              <a:cs typeface="Arial" charset="0"/>
            </a:endParaRPr>
          </a:p>
          <a:p>
            <a:r>
              <a:rPr lang="en-US" sz="2400" dirty="0">
                <a:latin typeface="Garamond" panose="02020404030301010803" pitchFamily="18" charset="0"/>
                <a:cs typeface="Arial" charset="0"/>
              </a:rPr>
              <a:t>Similarly, we can specify the background for any element (wherever applicable).</a:t>
            </a:r>
          </a:p>
          <a:p>
            <a:endParaRPr lang="en-US" sz="2400" dirty="0">
              <a:latin typeface="Garamond" panose="02020404030301010803" pitchFamily="18" charset="0"/>
              <a:cs typeface="Arial" charset="0"/>
            </a:endParaRPr>
          </a:p>
          <a:p>
            <a:r>
              <a:rPr lang="en-US" sz="2400" dirty="0">
                <a:latin typeface="Garamond" panose="02020404030301010803" pitchFamily="18" charset="0"/>
                <a:cs typeface="Arial" charset="0"/>
              </a:rPr>
              <a:t>p {</a:t>
            </a:r>
            <a:br>
              <a:rPr lang="en-US" sz="2400" dirty="0">
                <a:latin typeface="Garamond" panose="02020404030301010803" pitchFamily="18" charset="0"/>
                <a:cs typeface="Arial" charset="0"/>
              </a:rPr>
            </a:br>
            <a:r>
              <a:rPr lang="en-US" sz="2400" dirty="0">
                <a:latin typeface="Garamond" panose="02020404030301010803" pitchFamily="18" charset="0"/>
                <a:cs typeface="Arial" charset="0"/>
              </a:rPr>
              <a:t>    </a:t>
            </a:r>
            <a:r>
              <a:rPr lang="en-US" sz="2400" b="1" dirty="0" err="1">
                <a:latin typeface="Garamond" panose="02020404030301010803" pitchFamily="18" charset="0"/>
                <a:cs typeface="Arial" charset="0"/>
              </a:rPr>
              <a:t>background-color</a:t>
            </a:r>
            <a:r>
              <a:rPr lang="en-US" sz="2400" dirty="0" err="1">
                <a:latin typeface="Garamond" panose="02020404030301010803" pitchFamily="18" charset="0"/>
                <a:cs typeface="Arial" charset="0"/>
              </a:rPr>
              <a:t>:orange</a:t>
            </a:r>
            <a:r>
              <a:rPr lang="en-US" sz="2400" dirty="0">
                <a:latin typeface="Garamond" panose="02020404030301010803" pitchFamily="18" charset="0"/>
                <a:cs typeface="Arial" charset="0"/>
              </a:rPr>
              <a:t>;</a:t>
            </a:r>
            <a:br>
              <a:rPr lang="en-US" sz="2400" dirty="0">
                <a:latin typeface="Garamond" panose="02020404030301010803" pitchFamily="18" charset="0"/>
                <a:cs typeface="Arial" charset="0"/>
              </a:rPr>
            </a:br>
            <a:r>
              <a:rPr lang="en-US" sz="2400" dirty="0">
                <a:latin typeface="Garamond" panose="02020404030301010803" pitchFamily="18" charset="0"/>
                <a:cs typeface="Arial" charset="0"/>
              </a:rPr>
              <a:t>    }</a:t>
            </a:r>
          </a:p>
          <a:p>
            <a:endParaRPr lang="en-US" sz="2400" dirty="0">
              <a:latin typeface="Garamond" panose="02020404030301010803" pitchFamily="18" charset="0"/>
              <a:cs typeface="Arial" charset="0"/>
            </a:endParaRPr>
          </a:p>
          <a:p>
            <a:endParaRPr lang="en-US" sz="2400" b="1"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D354DD5B-FAA5-4990-A50F-5EE762BB8882}"/>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74</a:t>
            </a:fld>
            <a:endParaRPr lang="en-US" altLang="en-US" sz="1400" dirty="0"/>
          </a:p>
        </p:txBody>
      </p:sp>
    </p:spTree>
    <p:extLst>
      <p:ext uri="{BB962C8B-B14F-4D97-AF65-F5344CB8AC3E}">
        <p14:creationId xmlns:p14="http://schemas.microsoft.com/office/powerpoint/2010/main" val="30484880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234497"/>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791310" y="1232249"/>
            <a:ext cx="11155680" cy="4493538"/>
          </a:xfrm>
          <a:prstGeom prst="rect">
            <a:avLst/>
          </a:prstGeom>
          <a:noFill/>
        </p:spPr>
        <p:txBody>
          <a:bodyPr wrap="square" rtlCol="0">
            <a:spAutoFit/>
          </a:bodyPr>
          <a:lstStyle/>
          <a:p>
            <a:r>
              <a:rPr lang="en-US" sz="2400" b="1" u="sng" dirty="0">
                <a:latin typeface="Garamond" panose="02020404030301010803" pitchFamily="18" charset="0"/>
              </a:rPr>
              <a:t>CSS Background Position</a:t>
            </a:r>
          </a:p>
          <a:p>
            <a:endParaRPr lang="en-US" sz="1400" b="1" dirty="0">
              <a:latin typeface="Garamond" panose="02020404030301010803" pitchFamily="18" charset="0"/>
              <a:cs typeface="Arial" charset="0"/>
            </a:endParaRPr>
          </a:p>
          <a:p>
            <a:r>
              <a:rPr lang="en-US" sz="2400" dirty="0">
                <a:latin typeface="Garamond" panose="02020404030301010803" pitchFamily="18" charset="0"/>
                <a:cs typeface="Arial" charset="0"/>
              </a:rPr>
              <a:t>If the background image disturbs the text, i.e. if the text cannot be read clearly due to </a:t>
            </a:r>
          </a:p>
          <a:p>
            <a:r>
              <a:rPr lang="en-US" sz="2400" dirty="0">
                <a:latin typeface="Garamond" panose="02020404030301010803" pitchFamily="18" charset="0"/>
                <a:cs typeface="Arial" charset="0"/>
              </a:rPr>
              <a:t>the image in the background, we can set the position of the background image.</a:t>
            </a:r>
          </a:p>
          <a:p>
            <a:endParaRPr lang="en-US" sz="1600" dirty="0">
              <a:latin typeface="Garamond" panose="02020404030301010803" pitchFamily="18" charset="0"/>
              <a:cs typeface="Arial" charset="0"/>
            </a:endParaRPr>
          </a:p>
          <a:p>
            <a:r>
              <a:rPr lang="en-US" sz="2400" b="1" u="sng" dirty="0">
                <a:latin typeface="Garamond" panose="02020404030301010803" pitchFamily="18" charset="0"/>
                <a:cs typeface="Arial" charset="0"/>
              </a:rPr>
              <a:t>Example-</a:t>
            </a:r>
          </a:p>
          <a:p>
            <a:endParaRPr lang="en-US" sz="1600" b="1" dirty="0">
              <a:latin typeface="Garamond" panose="02020404030301010803" pitchFamily="18" charset="0"/>
              <a:cs typeface="Arial" charset="0"/>
            </a:endParaRPr>
          </a:p>
          <a:p>
            <a:r>
              <a:rPr lang="en-US" sz="2400" dirty="0">
                <a:latin typeface="Garamond" panose="02020404030301010803" pitchFamily="18" charset="0"/>
                <a:cs typeface="Arial" charset="0"/>
              </a:rPr>
              <a:t>body {</a:t>
            </a:r>
          </a:p>
          <a:p>
            <a:r>
              <a:rPr lang="en-US" sz="2400" dirty="0">
                <a:latin typeface="Garamond" panose="02020404030301010803" pitchFamily="18" charset="0"/>
                <a:cs typeface="Arial" charset="0"/>
              </a:rPr>
              <a:t>          </a:t>
            </a:r>
            <a:r>
              <a:rPr lang="en-US" sz="2400" b="1" dirty="0" err="1">
                <a:latin typeface="Garamond" panose="02020404030301010803" pitchFamily="18" charset="0"/>
                <a:cs typeface="Arial" charset="0"/>
              </a:rPr>
              <a:t>background-image:</a:t>
            </a:r>
            <a:r>
              <a:rPr lang="en-US" sz="2400" dirty="0" err="1">
                <a:latin typeface="Garamond" panose="02020404030301010803" pitchFamily="18" charset="0"/>
                <a:cs typeface="Arial" charset="0"/>
              </a:rPr>
              <a:t>url</a:t>
            </a:r>
            <a:r>
              <a:rPr lang="en-US" sz="2400" dirty="0">
                <a:latin typeface="Garamond" panose="02020404030301010803" pitchFamily="18" charset="0"/>
                <a:cs typeface="Arial" charset="0"/>
              </a:rPr>
              <a:t>(“SomeImage.jpg");</a:t>
            </a:r>
          </a:p>
          <a:p>
            <a:r>
              <a:rPr lang="en-US" sz="2400" dirty="0">
                <a:latin typeface="Garamond" panose="02020404030301010803" pitchFamily="18" charset="0"/>
                <a:cs typeface="Arial" charset="0"/>
              </a:rPr>
              <a:t>          </a:t>
            </a:r>
            <a:r>
              <a:rPr lang="en-US" sz="2400" b="1" dirty="0" err="1">
                <a:latin typeface="Garamond" panose="02020404030301010803" pitchFamily="18" charset="0"/>
                <a:cs typeface="Arial" charset="0"/>
              </a:rPr>
              <a:t>background-repeat:</a:t>
            </a:r>
            <a:r>
              <a:rPr lang="en-US" sz="2400" dirty="0" err="1">
                <a:latin typeface="Garamond" panose="02020404030301010803" pitchFamily="18" charset="0"/>
                <a:cs typeface="Arial" charset="0"/>
              </a:rPr>
              <a:t>no-repeat</a:t>
            </a:r>
            <a:r>
              <a:rPr lang="en-US" sz="2400" dirty="0">
                <a:latin typeface="Garamond" panose="02020404030301010803" pitchFamily="18" charset="0"/>
                <a:cs typeface="Arial" charset="0"/>
              </a:rPr>
              <a:t>;</a:t>
            </a:r>
          </a:p>
          <a:p>
            <a:r>
              <a:rPr lang="en-US" sz="2400" b="1" dirty="0">
                <a:latin typeface="Garamond" panose="02020404030301010803" pitchFamily="18" charset="0"/>
                <a:cs typeface="Arial" charset="0"/>
              </a:rPr>
              <a:t>          </a:t>
            </a:r>
            <a:r>
              <a:rPr lang="en-US" sz="2400" b="1" dirty="0" err="1">
                <a:latin typeface="Garamond" panose="02020404030301010803" pitchFamily="18" charset="0"/>
                <a:cs typeface="Arial" charset="0"/>
              </a:rPr>
              <a:t>background-position</a:t>
            </a:r>
            <a:r>
              <a:rPr lang="en-US" sz="2400" dirty="0" err="1">
                <a:latin typeface="Garamond" panose="02020404030301010803" pitchFamily="18" charset="0"/>
                <a:cs typeface="Arial" charset="0"/>
              </a:rPr>
              <a:t>:right</a:t>
            </a:r>
            <a:r>
              <a:rPr lang="en-US" sz="2400" dirty="0">
                <a:latin typeface="Garamond" panose="02020404030301010803" pitchFamily="18" charset="0"/>
                <a:cs typeface="Arial" charset="0"/>
              </a:rPr>
              <a:t> top;</a:t>
            </a:r>
          </a:p>
          <a:p>
            <a:r>
              <a:rPr lang="en-US" sz="2400" dirty="0">
                <a:latin typeface="Garamond" panose="02020404030301010803" pitchFamily="18" charset="0"/>
                <a:cs typeface="Arial" charset="0"/>
              </a:rPr>
              <a:t>          }</a:t>
            </a:r>
          </a:p>
          <a:p>
            <a:endParaRPr lang="en-US" sz="2400" b="1"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B19C48DE-7EB6-4E81-9B7D-1AB2311209C1}"/>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75</a:t>
            </a:fld>
            <a:endParaRPr lang="en-US" altLang="en-US" sz="1400" dirty="0"/>
          </a:p>
        </p:txBody>
      </p:sp>
    </p:spTree>
    <p:extLst>
      <p:ext uri="{BB962C8B-B14F-4D97-AF65-F5344CB8AC3E}">
        <p14:creationId xmlns:p14="http://schemas.microsoft.com/office/powerpoint/2010/main" val="33863560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753700" y="1318713"/>
            <a:ext cx="10921637" cy="4585871"/>
          </a:xfrm>
          <a:prstGeom prst="rect">
            <a:avLst/>
          </a:prstGeom>
          <a:noFill/>
        </p:spPr>
        <p:txBody>
          <a:bodyPr wrap="square" rtlCol="0">
            <a:spAutoFit/>
          </a:bodyPr>
          <a:lstStyle/>
          <a:p>
            <a:r>
              <a:rPr lang="en-US" sz="2400" b="1" u="sng" dirty="0">
                <a:latin typeface="Garamond" panose="02020404030301010803" pitchFamily="18" charset="0"/>
              </a:rPr>
              <a:t>CSS Background Shorthand</a:t>
            </a:r>
          </a:p>
          <a:p>
            <a:endParaRPr lang="en-US" sz="1400" b="1" dirty="0">
              <a:latin typeface="Garamond" panose="02020404030301010803" pitchFamily="18" charset="0"/>
              <a:cs typeface="Arial" charset="0"/>
            </a:endParaRPr>
          </a:p>
          <a:p>
            <a:r>
              <a:rPr lang="en-US" sz="2400" dirty="0">
                <a:latin typeface="Garamond" panose="02020404030301010803" pitchFamily="18" charset="0"/>
                <a:cs typeface="Arial" charset="0"/>
              </a:rPr>
              <a:t>You can also specify all the properties in a single property. This property is known as shorthand property.</a:t>
            </a:r>
          </a:p>
          <a:p>
            <a:endParaRPr lang="en-US" sz="1400" dirty="0">
              <a:latin typeface="Garamond" panose="02020404030301010803" pitchFamily="18" charset="0"/>
              <a:cs typeface="Arial" charset="0"/>
            </a:endParaRPr>
          </a:p>
          <a:p>
            <a:r>
              <a:rPr lang="en-US" sz="2400" dirty="0">
                <a:latin typeface="Garamond" panose="02020404030301010803" pitchFamily="18" charset="0"/>
                <a:cs typeface="Arial" charset="0"/>
              </a:rPr>
              <a:t>For specifying shorthand  property, you just need to use </a:t>
            </a:r>
            <a:r>
              <a:rPr lang="en-US" sz="2400" b="1" dirty="0">
                <a:latin typeface="Garamond" panose="02020404030301010803" pitchFamily="18" charset="0"/>
                <a:cs typeface="Arial" charset="0"/>
              </a:rPr>
              <a:t>background</a:t>
            </a:r>
            <a:r>
              <a:rPr lang="en-US" sz="2400" dirty="0">
                <a:latin typeface="Garamond" panose="02020404030301010803" pitchFamily="18" charset="0"/>
                <a:cs typeface="Arial" charset="0"/>
              </a:rPr>
              <a:t>.</a:t>
            </a:r>
          </a:p>
          <a:p>
            <a:endParaRPr lang="en-US" sz="2400" b="1" u="sng" dirty="0">
              <a:latin typeface="Garamond" panose="02020404030301010803" pitchFamily="18" charset="0"/>
              <a:cs typeface="Arial" charset="0"/>
            </a:endParaRPr>
          </a:p>
          <a:p>
            <a:r>
              <a:rPr lang="en-US" sz="2400" b="1" u="sng" dirty="0">
                <a:latin typeface="Garamond" panose="02020404030301010803" pitchFamily="18" charset="0"/>
                <a:cs typeface="Arial" charset="0"/>
              </a:rPr>
              <a:t>Example-</a:t>
            </a:r>
          </a:p>
          <a:p>
            <a:endParaRPr lang="en-US" sz="2400" dirty="0">
              <a:latin typeface="Garamond" panose="02020404030301010803" pitchFamily="18" charset="0"/>
              <a:cs typeface="Arial" charset="0"/>
            </a:endParaRPr>
          </a:p>
          <a:p>
            <a:r>
              <a:rPr lang="en-US" sz="2400" dirty="0">
                <a:latin typeface="Garamond" panose="02020404030301010803" pitchFamily="18" charset="0"/>
                <a:cs typeface="Arial" charset="0"/>
              </a:rPr>
              <a:t>body {</a:t>
            </a:r>
          </a:p>
          <a:p>
            <a:r>
              <a:rPr lang="en-US" sz="2400" dirty="0">
                <a:latin typeface="Garamond" panose="02020404030301010803" pitchFamily="18" charset="0"/>
                <a:cs typeface="Arial" charset="0"/>
              </a:rPr>
              <a:t>         </a:t>
            </a:r>
            <a:r>
              <a:rPr lang="en-US" sz="2400" b="1" dirty="0" err="1">
                <a:latin typeface="Garamond" panose="02020404030301010803" pitchFamily="18" charset="0"/>
                <a:cs typeface="Arial" charset="0"/>
              </a:rPr>
              <a:t>background:</a:t>
            </a:r>
            <a:r>
              <a:rPr lang="en-US" sz="2400" dirty="0" err="1">
                <a:latin typeface="Garamond" panose="02020404030301010803" pitchFamily="18" charset="0"/>
                <a:cs typeface="Arial" charset="0"/>
              </a:rPr>
              <a:t>cyan</a:t>
            </a:r>
            <a:r>
              <a:rPr lang="en-US" sz="2400" dirty="0">
                <a:latin typeface="Garamond" panose="02020404030301010803" pitchFamily="18" charset="0"/>
                <a:cs typeface="Arial" charset="0"/>
              </a:rPr>
              <a:t> </a:t>
            </a:r>
            <a:r>
              <a:rPr lang="en-US" sz="2400" dirty="0" err="1">
                <a:latin typeface="Garamond" panose="02020404030301010803" pitchFamily="18" charset="0"/>
                <a:cs typeface="Arial" charset="0"/>
              </a:rPr>
              <a:t>url</a:t>
            </a:r>
            <a:r>
              <a:rPr lang="en-US" sz="2400" dirty="0">
                <a:latin typeface="Garamond" panose="02020404030301010803" pitchFamily="18" charset="0"/>
                <a:cs typeface="Arial" charset="0"/>
              </a:rPr>
              <a:t>(‘SomeImage.jpg') </a:t>
            </a:r>
            <a:r>
              <a:rPr lang="en-US" sz="2400" b="1" dirty="0">
                <a:latin typeface="Garamond" panose="02020404030301010803" pitchFamily="18" charset="0"/>
                <a:cs typeface="Arial" charset="0"/>
              </a:rPr>
              <a:t>no-repeat</a:t>
            </a:r>
            <a:r>
              <a:rPr lang="en-US" sz="2400" dirty="0">
                <a:latin typeface="Garamond" panose="02020404030301010803" pitchFamily="18" charset="0"/>
                <a:cs typeface="Arial" charset="0"/>
              </a:rPr>
              <a:t> </a:t>
            </a:r>
            <a:r>
              <a:rPr lang="en-US" sz="2400" b="1" dirty="0">
                <a:latin typeface="Garamond" panose="02020404030301010803" pitchFamily="18" charset="0"/>
                <a:cs typeface="Arial" charset="0"/>
              </a:rPr>
              <a:t>right</a:t>
            </a:r>
            <a:r>
              <a:rPr lang="en-US" sz="2400" dirty="0">
                <a:latin typeface="Garamond" panose="02020404030301010803" pitchFamily="18" charset="0"/>
                <a:cs typeface="Arial" charset="0"/>
              </a:rPr>
              <a:t> </a:t>
            </a:r>
            <a:r>
              <a:rPr lang="en-US" sz="2400" b="1" dirty="0">
                <a:latin typeface="Garamond" panose="02020404030301010803" pitchFamily="18" charset="0"/>
                <a:cs typeface="Arial" charset="0"/>
              </a:rPr>
              <a:t>top</a:t>
            </a:r>
            <a:r>
              <a:rPr lang="en-US" sz="2400" dirty="0">
                <a:latin typeface="Garamond" panose="02020404030301010803" pitchFamily="18" charset="0"/>
                <a:cs typeface="Arial" charset="0"/>
              </a:rPr>
              <a:t>;</a:t>
            </a:r>
          </a:p>
          <a:p>
            <a:r>
              <a:rPr lang="en-US" sz="2400" dirty="0">
                <a:latin typeface="Garamond" panose="02020404030301010803" pitchFamily="18" charset="0"/>
                <a:cs typeface="Arial" charset="0"/>
              </a:rPr>
              <a:t>         }</a:t>
            </a:r>
          </a:p>
          <a:p>
            <a:endParaRPr lang="en-US" sz="2400" b="1"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2EB4D7FC-E85E-49DF-8DD6-B64BCA27FEBD}"/>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76</a:t>
            </a:fld>
            <a:endParaRPr lang="en-US" altLang="en-US" sz="1400" dirty="0"/>
          </a:p>
        </p:txBody>
      </p:sp>
    </p:spTree>
    <p:extLst>
      <p:ext uri="{BB962C8B-B14F-4D97-AF65-F5344CB8AC3E}">
        <p14:creationId xmlns:p14="http://schemas.microsoft.com/office/powerpoint/2010/main" val="12811367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658164" y="1386951"/>
            <a:ext cx="11037968" cy="3631763"/>
          </a:xfrm>
          <a:prstGeom prst="rect">
            <a:avLst/>
          </a:prstGeom>
          <a:noFill/>
        </p:spPr>
        <p:txBody>
          <a:bodyPr wrap="square" rtlCol="0">
            <a:spAutoFit/>
          </a:bodyPr>
          <a:lstStyle/>
          <a:p>
            <a:r>
              <a:rPr lang="en-US" sz="2400" b="1" u="sng" dirty="0">
                <a:latin typeface="Garamond" panose="02020404030301010803" pitchFamily="18" charset="0"/>
              </a:rPr>
              <a:t>Text Formatting</a:t>
            </a:r>
          </a:p>
          <a:p>
            <a:endParaRPr lang="en-US" sz="1100" b="1" dirty="0">
              <a:latin typeface="Garamond" panose="02020404030301010803" pitchFamily="18" charset="0"/>
            </a:endParaRPr>
          </a:p>
          <a:p>
            <a:pPr>
              <a:defRPr/>
            </a:pPr>
            <a:endParaRPr lang="en-US" sz="1100" dirty="0">
              <a:latin typeface="Garamond" panose="02020404030301010803" pitchFamily="18" charset="0"/>
              <a:cs typeface="Arial" charset="0"/>
            </a:endParaRPr>
          </a:p>
          <a:p>
            <a:pPr>
              <a:defRPr/>
            </a:pPr>
            <a:r>
              <a:rPr lang="en-US" sz="2400" dirty="0">
                <a:latin typeface="Garamond" panose="02020404030301010803" pitchFamily="18" charset="0"/>
                <a:cs typeface="Arial" charset="0"/>
              </a:rPr>
              <a:t>The following properties can be used for formatting text :</a:t>
            </a:r>
            <a:endParaRPr lang="en-US" dirty="0">
              <a:latin typeface="Garamond" panose="02020404030301010803" pitchFamily="18" charset="0"/>
              <a:cs typeface="Arial" charset="0"/>
            </a:endParaRPr>
          </a:p>
          <a:p>
            <a:pPr>
              <a:defRPr/>
            </a:pPr>
            <a:endParaRPr lang="en-US" sz="1600" dirty="0">
              <a:latin typeface="Garamond" panose="02020404030301010803" pitchFamily="18" charset="0"/>
              <a:cs typeface="Arial" charset="0"/>
            </a:endParaRPr>
          </a:p>
          <a:p>
            <a:pPr marL="514350" indent="-514350">
              <a:buFont typeface="Arial" charset="0"/>
              <a:buAutoNum type="arabicPeriod"/>
              <a:defRPr/>
            </a:pPr>
            <a:r>
              <a:rPr lang="en-US" sz="2400" dirty="0">
                <a:latin typeface="Garamond" panose="02020404030301010803" pitchFamily="18" charset="0"/>
                <a:cs typeface="Arial" charset="0"/>
              </a:rPr>
              <a:t>Text Color</a:t>
            </a:r>
          </a:p>
          <a:p>
            <a:pPr marL="514350" indent="-514350">
              <a:buFont typeface="Arial" charset="0"/>
              <a:buAutoNum type="arabicPeriod"/>
              <a:defRPr/>
            </a:pPr>
            <a:r>
              <a:rPr lang="en-US" sz="2400" dirty="0">
                <a:latin typeface="Garamond" panose="02020404030301010803" pitchFamily="18" charset="0"/>
                <a:cs typeface="Arial" charset="0"/>
              </a:rPr>
              <a:t>Text Alignment</a:t>
            </a:r>
          </a:p>
          <a:p>
            <a:pPr marL="514350" indent="-514350">
              <a:buFont typeface="Arial" charset="0"/>
              <a:buAutoNum type="arabicPeriod"/>
              <a:defRPr/>
            </a:pPr>
            <a:r>
              <a:rPr lang="en-US" sz="2400" dirty="0">
                <a:latin typeface="Garamond" panose="02020404030301010803" pitchFamily="18" charset="0"/>
                <a:cs typeface="Arial" charset="0"/>
              </a:rPr>
              <a:t>Text Decoration</a:t>
            </a:r>
          </a:p>
          <a:p>
            <a:pPr marL="514350" indent="-514350">
              <a:buFont typeface="Arial" charset="0"/>
              <a:buAutoNum type="arabicPeriod"/>
              <a:defRPr/>
            </a:pPr>
            <a:r>
              <a:rPr lang="en-US" sz="2400" dirty="0">
                <a:latin typeface="Garamond" panose="02020404030301010803" pitchFamily="18" charset="0"/>
                <a:cs typeface="Arial" charset="0"/>
              </a:rPr>
              <a:t>Text Transformation</a:t>
            </a:r>
          </a:p>
          <a:p>
            <a:pPr marL="514350" indent="-514350">
              <a:buFont typeface="Arial" charset="0"/>
              <a:buAutoNum type="arabicPeriod"/>
              <a:defRPr/>
            </a:pPr>
            <a:r>
              <a:rPr lang="en-US" sz="2400" dirty="0">
                <a:latin typeface="Garamond" panose="02020404030301010803" pitchFamily="18" charset="0"/>
                <a:cs typeface="Arial" charset="0"/>
              </a:rPr>
              <a:t>Text Indentation</a:t>
            </a:r>
          </a:p>
          <a:p>
            <a:endParaRPr lang="en-US" sz="2400"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E63C3537-298B-4FC5-BC3B-4B25BD2EFC5B}"/>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77</a:t>
            </a:fld>
            <a:endParaRPr lang="en-US" altLang="en-US" sz="1400" dirty="0"/>
          </a:p>
        </p:txBody>
      </p:sp>
    </p:spTree>
    <p:extLst>
      <p:ext uri="{BB962C8B-B14F-4D97-AF65-F5344CB8AC3E}">
        <p14:creationId xmlns:p14="http://schemas.microsoft.com/office/powerpoint/2010/main" val="39366450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490887" y="1164009"/>
            <a:ext cx="11237232" cy="5686172"/>
          </a:xfrm>
          <a:prstGeom prst="rect">
            <a:avLst/>
          </a:prstGeom>
          <a:noFill/>
        </p:spPr>
        <p:txBody>
          <a:bodyPr wrap="square" rtlCol="0">
            <a:spAutoFit/>
          </a:bodyPr>
          <a:lstStyle/>
          <a:p>
            <a:r>
              <a:rPr lang="en-US" sz="2400" b="1" u="sng" dirty="0">
                <a:latin typeface="Garamond" panose="02020404030301010803" pitchFamily="18" charset="0"/>
              </a:rPr>
              <a:t>Text Alignment</a:t>
            </a:r>
          </a:p>
          <a:p>
            <a:endParaRPr lang="en-US" sz="1100" b="1" dirty="0">
              <a:latin typeface="Garamond" panose="02020404030301010803" pitchFamily="18" charset="0"/>
            </a:endParaRPr>
          </a:p>
          <a:p>
            <a:r>
              <a:rPr lang="en-US" sz="2400" dirty="0">
                <a:latin typeface="Garamond" panose="02020404030301010803" pitchFamily="18" charset="0"/>
                <a:cs typeface="Arial" charset="0"/>
              </a:rPr>
              <a:t>We can either align the text to the left, right, center or we can make it justified.</a:t>
            </a:r>
          </a:p>
          <a:p>
            <a:endParaRPr lang="en-US" sz="1000" dirty="0">
              <a:latin typeface="Garamond" panose="02020404030301010803" pitchFamily="18" charset="0"/>
              <a:cs typeface="Arial" charset="0"/>
            </a:endParaRPr>
          </a:p>
          <a:p>
            <a:pPr lvl="1"/>
            <a:r>
              <a:rPr lang="en-US" sz="2400" b="1" u="sng" dirty="0">
                <a:latin typeface="Garamond" panose="02020404030301010803" pitchFamily="18" charset="0"/>
                <a:cs typeface="Arial" charset="0"/>
              </a:rPr>
              <a:t>Example-</a:t>
            </a:r>
          </a:p>
          <a:p>
            <a:pPr lvl="2"/>
            <a:r>
              <a:rPr lang="en-US" sz="2400" dirty="0">
                <a:latin typeface="Garamond" panose="02020404030301010803" pitchFamily="18" charset="0"/>
                <a:cs typeface="Arial" charset="0"/>
              </a:rPr>
              <a:t>p { </a:t>
            </a:r>
            <a:r>
              <a:rPr lang="en-US" sz="2400" b="1" dirty="0" err="1">
                <a:latin typeface="Garamond" panose="02020404030301010803" pitchFamily="18" charset="0"/>
                <a:cs typeface="Arial" charset="0"/>
              </a:rPr>
              <a:t>text-align</a:t>
            </a:r>
            <a:r>
              <a:rPr lang="en-US" sz="2400" dirty="0" err="1">
                <a:latin typeface="Garamond" panose="02020404030301010803" pitchFamily="18" charset="0"/>
                <a:cs typeface="Arial" charset="0"/>
              </a:rPr>
              <a:t>:left</a:t>
            </a:r>
            <a:r>
              <a:rPr lang="en-US" sz="2400" dirty="0">
                <a:latin typeface="Garamond" panose="02020404030301010803" pitchFamily="18" charset="0"/>
                <a:cs typeface="Arial" charset="0"/>
              </a:rPr>
              <a:t>;}</a:t>
            </a:r>
          </a:p>
          <a:p>
            <a:pPr lvl="2"/>
            <a:r>
              <a:rPr lang="en-US" sz="2400" dirty="0">
                <a:latin typeface="Garamond" panose="02020404030301010803" pitchFamily="18" charset="0"/>
                <a:cs typeface="Arial" charset="0"/>
              </a:rPr>
              <a:t>h1{</a:t>
            </a:r>
            <a:r>
              <a:rPr lang="en-US" sz="2400" b="1" dirty="0" err="1">
                <a:latin typeface="Garamond" panose="02020404030301010803" pitchFamily="18" charset="0"/>
                <a:cs typeface="Arial" charset="0"/>
              </a:rPr>
              <a:t>text-align</a:t>
            </a:r>
            <a:r>
              <a:rPr lang="en-US" sz="2400" dirty="0" err="1">
                <a:latin typeface="Garamond" panose="02020404030301010803" pitchFamily="18" charset="0"/>
                <a:cs typeface="Arial" charset="0"/>
              </a:rPr>
              <a:t>:center</a:t>
            </a:r>
            <a:r>
              <a:rPr lang="en-US" sz="2400" dirty="0">
                <a:latin typeface="Garamond" panose="02020404030301010803" pitchFamily="18" charset="0"/>
                <a:cs typeface="Arial" charset="0"/>
              </a:rPr>
              <a:t>;}</a:t>
            </a:r>
          </a:p>
          <a:p>
            <a:endParaRPr lang="en-US" sz="2400" dirty="0">
              <a:latin typeface="Garamond" panose="02020404030301010803" pitchFamily="18" charset="0"/>
              <a:cs typeface="Arial" charset="0"/>
            </a:endParaRPr>
          </a:p>
          <a:p>
            <a:r>
              <a:rPr lang="en-US" sz="2400" b="1" u="sng" dirty="0">
                <a:latin typeface="Garamond" panose="02020404030301010803" pitchFamily="18" charset="0"/>
              </a:rPr>
              <a:t>Text Color</a:t>
            </a:r>
          </a:p>
          <a:p>
            <a:endParaRPr lang="en-US" sz="1050" b="1" dirty="0">
              <a:latin typeface="Garamond" panose="02020404030301010803" pitchFamily="18" charset="0"/>
            </a:endParaRPr>
          </a:p>
          <a:p>
            <a:r>
              <a:rPr lang="en-US" sz="2400" dirty="0">
                <a:latin typeface="Garamond" panose="02020404030301010803" pitchFamily="18" charset="0"/>
                <a:cs typeface="Arial" charset="0"/>
              </a:rPr>
              <a:t>The color</a:t>
            </a:r>
            <a:r>
              <a:rPr lang="en-US" sz="2400" dirty="0">
                <a:solidFill>
                  <a:srgbClr val="FF0000"/>
                </a:solidFill>
                <a:latin typeface="Garamond" panose="02020404030301010803" pitchFamily="18" charset="0"/>
                <a:cs typeface="Arial" charset="0"/>
              </a:rPr>
              <a:t> </a:t>
            </a:r>
            <a:r>
              <a:rPr lang="en-US" sz="2400" dirty="0">
                <a:latin typeface="Garamond" panose="02020404030301010803" pitchFamily="18" charset="0"/>
                <a:cs typeface="Arial" charset="0"/>
              </a:rPr>
              <a:t>property is used to set the color of text.</a:t>
            </a:r>
          </a:p>
          <a:p>
            <a:endParaRPr lang="en-US" sz="600" dirty="0">
              <a:latin typeface="Garamond" panose="02020404030301010803" pitchFamily="18" charset="0"/>
              <a:cs typeface="Arial" charset="0"/>
            </a:endParaRPr>
          </a:p>
          <a:p>
            <a:pPr lvl="1"/>
            <a:r>
              <a:rPr lang="en-US" sz="2400" b="1" u="sng" dirty="0">
                <a:latin typeface="Garamond" panose="02020404030301010803" pitchFamily="18" charset="0"/>
                <a:cs typeface="Arial" charset="0"/>
              </a:rPr>
              <a:t>Example-</a:t>
            </a:r>
          </a:p>
          <a:p>
            <a:pPr lvl="2"/>
            <a:r>
              <a:rPr lang="en-US" sz="2400" dirty="0">
                <a:latin typeface="Garamond" panose="02020404030301010803" pitchFamily="18" charset="0"/>
                <a:cs typeface="Arial" charset="0"/>
              </a:rPr>
              <a:t>body { </a:t>
            </a:r>
            <a:r>
              <a:rPr lang="en-US" sz="2400" b="1" dirty="0" err="1">
                <a:latin typeface="Garamond" panose="02020404030301010803" pitchFamily="18" charset="0"/>
                <a:cs typeface="Arial" charset="0"/>
              </a:rPr>
              <a:t>color</a:t>
            </a:r>
            <a:r>
              <a:rPr lang="en-US" sz="2400" dirty="0" err="1">
                <a:latin typeface="Garamond" panose="02020404030301010803" pitchFamily="18" charset="0"/>
                <a:cs typeface="Arial" charset="0"/>
              </a:rPr>
              <a:t>:blue</a:t>
            </a:r>
            <a:r>
              <a:rPr lang="en-US" sz="2400" dirty="0">
                <a:latin typeface="Garamond" panose="02020404030301010803" pitchFamily="18" charset="0"/>
                <a:cs typeface="Arial" charset="0"/>
              </a:rPr>
              <a:t>;}</a:t>
            </a:r>
          </a:p>
          <a:p>
            <a:pPr lvl="2"/>
            <a:r>
              <a:rPr lang="en-US" sz="2400" dirty="0">
                <a:latin typeface="Garamond" panose="02020404030301010803" pitchFamily="18" charset="0"/>
                <a:cs typeface="Arial" charset="0"/>
              </a:rPr>
              <a:t>p1 {</a:t>
            </a:r>
            <a:r>
              <a:rPr lang="en-US" sz="2400" b="1" dirty="0" err="1">
                <a:latin typeface="Garamond" panose="02020404030301010803" pitchFamily="18" charset="0"/>
                <a:cs typeface="Arial" charset="0"/>
              </a:rPr>
              <a:t>color</a:t>
            </a:r>
            <a:r>
              <a:rPr lang="en-US" sz="2400" dirty="0" err="1">
                <a:latin typeface="Garamond" panose="02020404030301010803" pitchFamily="18" charset="0"/>
                <a:cs typeface="Arial" charset="0"/>
              </a:rPr>
              <a:t>:magenta</a:t>
            </a:r>
            <a:r>
              <a:rPr lang="en-US" sz="2400" dirty="0">
                <a:latin typeface="Garamond" panose="02020404030301010803" pitchFamily="18" charset="0"/>
                <a:cs typeface="Arial" charset="0"/>
              </a:rPr>
              <a:t>;}</a:t>
            </a:r>
          </a:p>
          <a:p>
            <a:endParaRPr lang="en-US" sz="2400" dirty="0">
              <a:latin typeface="Garamond" panose="02020404030301010803" pitchFamily="18" charset="0"/>
              <a:cs typeface="Arial" charset="0"/>
            </a:endParaRPr>
          </a:p>
          <a:p>
            <a:endParaRPr lang="en-US" sz="2400"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156C8CD1-0A3E-4158-87B0-AF128D1B18B0}"/>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78</a:t>
            </a:fld>
            <a:endParaRPr lang="en-US" altLang="en-US" sz="1400" dirty="0"/>
          </a:p>
        </p:txBody>
      </p:sp>
    </p:spTree>
    <p:extLst>
      <p:ext uri="{BB962C8B-B14F-4D97-AF65-F5344CB8AC3E}">
        <p14:creationId xmlns:p14="http://schemas.microsoft.com/office/powerpoint/2010/main" val="42176606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617219" y="1714500"/>
            <a:ext cx="10898505" cy="830997"/>
          </a:xfrm>
          <a:prstGeom prst="rect">
            <a:avLst/>
          </a:prstGeom>
          <a:noFill/>
        </p:spPr>
        <p:txBody>
          <a:bodyPr wrap="square" rtlCol="0">
            <a:spAutoFit/>
          </a:bodyPr>
          <a:lstStyle/>
          <a:p>
            <a:endParaRPr lang="en-US" sz="2400" dirty="0">
              <a:latin typeface="Garamond" panose="02020404030301010803" pitchFamily="18" charset="0"/>
              <a:cs typeface="Arial" charset="0"/>
            </a:endParaRPr>
          </a:p>
          <a:p>
            <a:endParaRPr lang="en-US" sz="2400" dirty="0">
              <a:latin typeface="Garamond" panose="02020404030301010803" pitchFamily="18" charset="0"/>
            </a:endParaRPr>
          </a:p>
        </p:txBody>
      </p:sp>
      <p:sp>
        <p:nvSpPr>
          <p:cNvPr id="4" name="Rectangle 3"/>
          <p:cNvSpPr/>
          <p:nvPr/>
        </p:nvSpPr>
        <p:spPr>
          <a:xfrm>
            <a:off x="630867" y="1077492"/>
            <a:ext cx="11065781" cy="5770811"/>
          </a:xfrm>
          <a:prstGeom prst="rect">
            <a:avLst/>
          </a:prstGeom>
        </p:spPr>
        <p:txBody>
          <a:bodyPr wrap="square">
            <a:spAutoFit/>
          </a:bodyPr>
          <a:lstStyle/>
          <a:p>
            <a:r>
              <a:rPr lang="en-US" sz="2400" b="1" u="sng" dirty="0">
                <a:latin typeface="Garamond" panose="02020404030301010803" pitchFamily="18" charset="0"/>
              </a:rPr>
              <a:t>Text Decoration</a:t>
            </a:r>
          </a:p>
          <a:p>
            <a:endParaRPr lang="en-US" sz="1050" b="1" dirty="0">
              <a:latin typeface="Garamond" panose="02020404030301010803" pitchFamily="18" charset="0"/>
            </a:endParaRPr>
          </a:p>
          <a:p>
            <a:r>
              <a:rPr lang="en-US" sz="2400" dirty="0">
                <a:latin typeface="Garamond" panose="02020404030301010803" pitchFamily="18" charset="0"/>
                <a:cs typeface="Arial" charset="0"/>
              </a:rPr>
              <a:t>You can use </a:t>
            </a:r>
            <a:r>
              <a:rPr lang="en-US" sz="2400" b="1" dirty="0">
                <a:latin typeface="Garamond" panose="02020404030301010803" pitchFamily="18" charset="0"/>
                <a:cs typeface="Arial" charset="0"/>
              </a:rPr>
              <a:t>text-decoration</a:t>
            </a:r>
            <a:r>
              <a:rPr lang="en-US" sz="2400" dirty="0">
                <a:latin typeface="Garamond" panose="02020404030301010803" pitchFamily="18" charset="0"/>
                <a:cs typeface="Arial" charset="0"/>
              </a:rPr>
              <a:t> property to set or remove decorations from text.</a:t>
            </a:r>
          </a:p>
          <a:p>
            <a:endParaRPr lang="en-US" sz="600" dirty="0">
              <a:latin typeface="Garamond" panose="02020404030301010803" pitchFamily="18" charset="0"/>
              <a:cs typeface="Arial" charset="0"/>
            </a:endParaRPr>
          </a:p>
          <a:p>
            <a:pPr lvl="1"/>
            <a:r>
              <a:rPr lang="en-US" sz="2400" b="1" u="sng" dirty="0">
                <a:latin typeface="Garamond" panose="02020404030301010803" pitchFamily="18" charset="0"/>
                <a:cs typeface="Arial" charset="0"/>
              </a:rPr>
              <a:t>Example-</a:t>
            </a:r>
          </a:p>
          <a:p>
            <a:pPr lvl="2"/>
            <a:r>
              <a:rPr lang="en-US" sz="2400" dirty="0">
                <a:latin typeface="Garamond" panose="02020404030301010803" pitchFamily="18" charset="0"/>
                <a:cs typeface="Arial" charset="0"/>
              </a:rPr>
              <a:t>p {</a:t>
            </a:r>
            <a:r>
              <a:rPr lang="en-US" sz="2400" b="1" dirty="0" err="1">
                <a:latin typeface="Garamond" panose="02020404030301010803" pitchFamily="18" charset="0"/>
                <a:cs typeface="Arial" charset="0"/>
              </a:rPr>
              <a:t>text-decoration:</a:t>
            </a:r>
            <a:r>
              <a:rPr lang="en-US" sz="2400" dirty="0" err="1">
                <a:latin typeface="Garamond" panose="02020404030301010803" pitchFamily="18" charset="0"/>
                <a:cs typeface="Arial" charset="0"/>
              </a:rPr>
              <a:t>overline</a:t>
            </a:r>
            <a:r>
              <a:rPr lang="en-US" sz="2400" dirty="0">
                <a:latin typeface="Garamond" panose="02020404030301010803" pitchFamily="18" charset="0"/>
                <a:cs typeface="Arial" charset="0"/>
              </a:rPr>
              <a:t>;}</a:t>
            </a:r>
          </a:p>
          <a:p>
            <a:pPr lvl="2"/>
            <a:r>
              <a:rPr lang="en-US" sz="2400" dirty="0">
                <a:latin typeface="Garamond" panose="02020404030301010803" pitchFamily="18" charset="0"/>
                <a:cs typeface="Arial" charset="0"/>
              </a:rPr>
              <a:t>p {</a:t>
            </a:r>
            <a:r>
              <a:rPr lang="en-US" sz="2400" b="1" dirty="0" err="1">
                <a:latin typeface="Garamond" panose="02020404030301010803" pitchFamily="18" charset="0"/>
                <a:cs typeface="Arial" charset="0"/>
              </a:rPr>
              <a:t>text-decoration:</a:t>
            </a:r>
            <a:r>
              <a:rPr lang="en-US" sz="2400" dirty="0" err="1">
                <a:latin typeface="Garamond" panose="02020404030301010803" pitchFamily="18" charset="0"/>
                <a:cs typeface="Arial" charset="0"/>
              </a:rPr>
              <a:t>line-through</a:t>
            </a:r>
            <a:r>
              <a:rPr lang="en-US" sz="2400" dirty="0">
                <a:latin typeface="Garamond" panose="02020404030301010803" pitchFamily="18" charset="0"/>
                <a:cs typeface="Arial" charset="0"/>
              </a:rPr>
              <a:t>;}</a:t>
            </a:r>
          </a:p>
          <a:p>
            <a:pPr lvl="2"/>
            <a:r>
              <a:rPr lang="en-US" sz="2400" dirty="0">
                <a:latin typeface="Garamond" panose="02020404030301010803" pitchFamily="18" charset="0"/>
                <a:cs typeface="Arial" charset="0"/>
              </a:rPr>
              <a:t>p {</a:t>
            </a:r>
            <a:r>
              <a:rPr lang="en-US" sz="2400" b="1" dirty="0" err="1">
                <a:latin typeface="Garamond" panose="02020404030301010803" pitchFamily="18" charset="0"/>
                <a:cs typeface="Arial" charset="0"/>
              </a:rPr>
              <a:t>text-decoration:</a:t>
            </a:r>
            <a:r>
              <a:rPr lang="en-US" sz="2400" dirty="0" err="1">
                <a:latin typeface="Garamond" panose="02020404030301010803" pitchFamily="18" charset="0"/>
                <a:cs typeface="Arial" charset="0"/>
              </a:rPr>
              <a:t>underline</a:t>
            </a:r>
            <a:r>
              <a:rPr lang="en-US" sz="2400" dirty="0">
                <a:latin typeface="Garamond" panose="02020404030301010803" pitchFamily="18" charset="0"/>
                <a:cs typeface="Arial" charset="0"/>
              </a:rPr>
              <a:t>;}</a:t>
            </a:r>
          </a:p>
          <a:p>
            <a:pPr lvl="2"/>
            <a:endParaRPr lang="en-US" sz="2400" dirty="0">
              <a:latin typeface="Garamond" panose="02020404030301010803" pitchFamily="18" charset="0"/>
              <a:cs typeface="Arial" charset="0"/>
            </a:endParaRPr>
          </a:p>
          <a:p>
            <a:r>
              <a:rPr lang="en-US" sz="2400" b="1" u="sng" dirty="0">
                <a:latin typeface="Garamond" panose="02020404030301010803" pitchFamily="18" charset="0"/>
              </a:rPr>
              <a:t>Text Transformation</a:t>
            </a:r>
          </a:p>
          <a:p>
            <a:endParaRPr lang="en-US" sz="1050" b="1" dirty="0">
              <a:latin typeface="Garamond" panose="02020404030301010803" pitchFamily="18" charset="0"/>
            </a:endParaRPr>
          </a:p>
          <a:p>
            <a:r>
              <a:rPr lang="en-US" sz="2400" dirty="0">
                <a:latin typeface="Garamond" panose="02020404030301010803" pitchFamily="18" charset="0"/>
                <a:cs typeface="Arial" charset="0"/>
              </a:rPr>
              <a:t>You can use text-transform</a:t>
            </a:r>
            <a:r>
              <a:rPr lang="en-US" sz="2400" dirty="0">
                <a:solidFill>
                  <a:srgbClr val="FF0000"/>
                </a:solidFill>
                <a:latin typeface="Garamond" panose="02020404030301010803" pitchFamily="18" charset="0"/>
                <a:cs typeface="Arial" charset="0"/>
              </a:rPr>
              <a:t> </a:t>
            </a:r>
            <a:r>
              <a:rPr lang="en-US" sz="2400" dirty="0">
                <a:latin typeface="Garamond" panose="02020404030301010803" pitchFamily="18" charset="0"/>
                <a:cs typeface="Arial" charset="0"/>
              </a:rPr>
              <a:t>property to specify uppercase and lowercase letters of any text.</a:t>
            </a:r>
          </a:p>
          <a:p>
            <a:endParaRPr lang="en-US" sz="600" dirty="0">
              <a:latin typeface="Garamond" panose="02020404030301010803" pitchFamily="18" charset="0"/>
              <a:cs typeface="Arial" charset="0"/>
            </a:endParaRPr>
          </a:p>
          <a:p>
            <a:pPr lvl="1"/>
            <a:r>
              <a:rPr lang="en-US" sz="2400" b="1" u="sng" dirty="0">
                <a:latin typeface="Garamond" panose="02020404030301010803" pitchFamily="18" charset="0"/>
                <a:cs typeface="Arial" charset="0"/>
              </a:rPr>
              <a:t>Example-</a:t>
            </a:r>
          </a:p>
          <a:p>
            <a:pPr lvl="2"/>
            <a:r>
              <a:rPr lang="en-US" sz="2400" dirty="0">
                <a:latin typeface="Garamond" panose="02020404030301010803" pitchFamily="18" charset="0"/>
                <a:cs typeface="Arial" charset="0"/>
              </a:rPr>
              <a:t>h1 {</a:t>
            </a:r>
            <a:r>
              <a:rPr lang="en-US" sz="2400" b="1" dirty="0" err="1">
                <a:latin typeface="Garamond" panose="02020404030301010803" pitchFamily="18" charset="0"/>
                <a:cs typeface="Arial" charset="0"/>
              </a:rPr>
              <a:t>text-transform:</a:t>
            </a:r>
            <a:r>
              <a:rPr lang="en-US" sz="2400" dirty="0" err="1">
                <a:latin typeface="Garamond" panose="02020404030301010803" pitchFamily="18" charset="0"/>
                <a:cs typeface="Arial" charset="0"/>
              </a:rPr>
              <a:t>uppercase</a:t>
            </a:r>
            <a:r>
              <a:rPr lang="en-US" sz="2400" dirty="0">
                <a:latin typeface="Garamond" panose="02020404030301010803" pitchFamily="18" charset="0"/>
                <a:cs typeface="Arial" charset="0"/>
              </a:rPr>
              <a:t>;}</a:t>
            </a:r>
          </a:p>
          <a:p>
            <a:pPr lvl="2"/>
            <a:r>
              <a:rPr lang="en-US" sz="2400" dirty="0">
                <a:latin typeface="Garamond" panose="02020404030301010803" pitchFamily="18" charset="0"/>
                <a:cs typeface="Arial" charset="0"/>
              </a:rPr>
              <a:t>h2 {</a:t>
            </a:r>
            <a:r>
              <a:rPr lang="en-US" sz="2400" b="1" dirty="0" err="1">
                <a:latin typeface="Garamond" panose="02020404030301010803" pitchFamily="18" charset="0"/>
                <a:cs typeface="Arial" charset="0"/>
              </a:rPr>
              <a:t>text-transform:</a:t>
            </a:r>
            <a:r>
              <a:rPr lang="en-US" sz="2400" dirty="0" err="1">
                <a:latin typeface="Garamond" panose="02020404030301010803" pitchFamily="18" charset="0"/>
                <a:cs typeface="Arial" charset="0"/>
              </a:rPr>
              <a:t>lowercase</a:t>
            </a:r>
            <a:r>
              <a:rPr lang="en-US" sz="2400" dirty="0">
                <a:latin typeface="Garamond" panose="02020404030301010803" pitchFamily="18" charset="0"/>
                <a:cs typeface="Arial" charset="0"/>
              </a:rPr>
              <a:t>;}</a:t>
            </a:r>
          </a:p>
          <a:p>
            <a:pPr lvl="2"/>
            <a:r>
              <a:rPr lang="en-US" sz="2400" dirty="0">
                <a:latin typeface="Garamond" panose="02020404030301010803" pitchFamily="18" charset="0"/>
                <a:cs typeface="Arial" charset="0"/>
              </a:rPr>
              <a:t>p {</a:t>
            </a:r>
            <a:r>
              <a:rPr lang="en-US" sz="2400" b="1" dirty="0" err="1">
                <a:latin typeface="Garamond" panose="02020404030301010803" pitchFamily="18" charset="0"/>
                <a:cs typeface="Arial" charset="0"/>
              </a:rPr>
              <a:t>text-transform:</a:t>
            </a:r>
            <a:r>
              <a:rPr lang="en-US" sz="2400" dirty="0" err="1">
                <a:latin typeface="Garamond" panose="02020404030301010803" pitchFamily="18" charset="0"/>
                <a:cs typeface="Arial" charset="0"/>
              </a:rPr>
              <a:t>capitalize</a:t>
            </a:r>
            <a:r>
              <a:rPr lang="en-US" sz="2400" dirty="0">
                <a:latin typeface="Garamond" panose="02020404030301010803" pitchFamily="18" charset="0"/>
                <a:cs typeface="Arial" charset="0"/>
              </a:rPr>
              <a:t>;}</a:t>
            </a:r>
          </a:p>
          <a:p>
            <a:pPr lvl="2"/>
            <a:endParaRPr lang="en-US" sz="2400" dirty="0">
              <a:latin typeface="Garamond" panose="02020404030301010803" pitchFamily="18" charset="0"/>
              <a:cs typeface="Arial" charset="0"/>
            </a:endParaRPr>
          </a:p>
        </p:txBody>
      </p:sp>
      <p:sp>
        <p:nvSpPr>
          <p:cNvPr id="6" name="Slide Number Placeholder 3">
            <a:extLst>
              <a:ext uri="{FF2B5EF4-FFF2-40B4-BE49-F238E27FC236}">
                <a16:creationId xmlns:a16="http://schemas.microsoft.com/office/drawing/2014/main" id="{08DBA4AC-94E6-45AC-B4B3-0B18865C5050}"/>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79</a:t>
            </a:fld>
            <a:endParaRPr lang="en-US" altLang="en-US" sz="1400" dirty="0"/>
          </a:p>
        </p:txBody>
      </p:sp>
    </p:spTree>
    <p:extLst>
      <p:ext uri="{BB962C8B-B14F-4D97-AF65-F5344CB8AC3E}">
        <p14:creationId xmlns:p14="http://schemas.microsoft.com/office/powerpoint/2010/main" val="3161735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47729"/>
            <a:ext cx="10515600" cy="7107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HTML Tags and Elements</a:t>
            </a:r>
          </a:p>
        </p:txBody>
      </p:sp>
      <p:sp>
        <p:nvSpPr>
          <p:cNvPr id="3" name="Content Placeholder 2"/>
          <p:cNvSpPr txBox="1">
            <a:spLocks/>
          </p:cNvSpPr>
          <p:nvPr/>
        </p:nvSpPr>
        <p:spPr>
          <a:xfrm>
            <a:off x="838200" y="1352282"/>
            <a:ext cx="10515600" cy="482468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u="sng" dirty="0">
                <a:latin typeface="Garamond" panose="02020404030301010803" pitchFamily="18" charset="0"/>
              </a:rPr>
              <a:t>Tags</a:t>
            </a:r>
            <a:r>
              <a:rPr lang="en-US" sz="1800" dirty="0">
                <a:latin typeface="Garamond" panose="02020404030301010803" pitchFamily="18" charset="0"/>
              </a:rPr>
              <a:t> are enclosed in angle brackets </a:t>
            </a:r>
            <a:r>
              <a:rPr lang="en-US" sz="2000" b="1" dirty="0">
                <a:solidFill>
                  <a:schemeClr val="accent1">
                    <a:lumMod val="50000"/>
                  </a:schemeClr>
                </a:solidFill>
                <a:latin typeface="Garamond" panose="02020404030301010803" pitchFamily="18" charset="0"/>
              </a:rPr>
              <a:t>&lt; &gt;</a:t>
            </a:r>
            <a:endParaRPr lang="en-US" sz="1800" b="1" dirty="0">
              <a:solidFill>
                <a:schemeClr val="accent1">
                  <a:lumMod val="50000"/>
                </a:schemeClr>
              </a:solidFill>
              <a:latin typeface="Garamond" panose="02020404030301010803" pitchFamily="18" charset="0"/>
            </a:endParaRPr>
          </a:p>
          <a:p>
            <a:pPr algn="l"/>
            <a:r>
              <a:rPr lang="en-US" sz="1800" b="1" dirty="0">
                <a:latin typeface="Garamond" panose="02020404030301010803" pitchFamily="18" charset="0"/>
              </a:rPr>
              <a:t>For </a:t>
            </a:r>
            <a:r>
              <a:rPr lang="en-US" sz="1800" b="1" dirty="0" err="1">
                <a:latin typeface="Garamond" panose="02020404030301010803" pitchFamily="18" charset="0"/>
              </a:rPr>
              <a:t>Eg</a:t>
            </a:r>
            <a:r>
              <a:rPr lang="en-US" sz="1800" b="1" dirty="0">
                <a:latin typeface="Garamond" panose="02020404030301010803" pitchFamily="18" charset="0"/>
              </a:rPr>
              <a:t>.:</a:t>
            </a:r>
            <a:r>
              <a:rPr lang="en-US" sz="1800" dirty="0">
                <a:latin typeface="Garamond" panose="02020404030301010803" pitchFamily="18" charset="0"/>
              </a:rPr>
              <a:t> </a:t>
            </a:r>
            <a:r>
              <a:rPr lang="en-US" sz="1800" b="1" dirty="0">
                <a:latin typeface="Garamond" panose="02020404030301010803" pitchFamily="18" charset="0"/>
              </a:rPr>
              <a:t>&lt;html&gt;</a:t>
            </a:r>
            <a:r>
              <a:rPr lang="en-US" sz="1800" dirty="0">
                <a:latin typeface="Garamond" panose="02020404030301010803" pitchFamily="18" charset="0"/>
              </a:rPr>
              <a:t> Opening Tag, </a:t>
            </a:r>
            <a:r>
              <a:rPr lang="en-US" sz="1800" b="1" dirty="0">
                <a:latin typeface="Garamond" panose="02020404030301010803" pitchFamily="18" charset="0"/>
              </a:rPr>
              <a:t>&lt;/html&gt;</a:t>
            </a:r>
            <a:r>
              <a:rPr lang="en-US" sz="1800" dirty="0">
                <a:latin typeface="Garamond" panose="02020404030301010803" pitchFamily="18" charset="0"/>
              </a:rPr>
              <a:t> Closing Tag.</a:t>
            </a:r>
          </a:p>
          <a:p>
            <a:pPr marL="514350" indent="-514350" algn="l">
              <a:buFont typeface="+mj-lt"/>
              <a:buAutoNum type="arabicPeriod"/>
            </a:pPr>
            <a:endParaRPr lang="en-US" sz="1800" dirty="0">
              <a:latin typeface="Garamond" panose="02020404030301010803" pitchFamily="18" charset="0"/>
            </a:endParaRPr>
          </a:p>
          <a:p>
            <a:pPr algn="l"/>
            <a:r>
              <a:rPr lang="en-US" sz="1800" b="1" u="sng" dirty="0">
                <a:latin typeface="Garamond" panose="02020404030301010803" pitchFamily="18" charset="0"/>
              </a:rPr>
              <a:t>Element</a:t>
            </a:r>
            <a:r>
              <a:rPr lang="en-US" sz="1800" dirty="0">
                <a:latin typeface="Garamond" panose="02020404030301010803" pitchFamily="18" charset="0"/>
              </a:rPr>
              <a:t> is the combination of (opening &amp; closing Tags and the content between them).</a:t>
            </a:r>
          </a:p>
          <a:p>
            <a:pPr algn="l"/>
            <a:r>
              <a:rPr lang="en-US" sz="1800" b="1" dirty="0">
                <a:latin typeface="Garamond" panose="02020404030301010803" pitchFamily="18" charset="0"/>
              </a:rPr>
              <a:t>For </a:t>
            </a:r>
            <a:r>
              <a:rPr lang="en-US" sz="1800" b="1" dirty="0" err="1">
                <a:latin typeface="Garamond" panose="02020404030301010803" pitchFamily="18" charset="0"/>
              </a:rPr>
              <a:t>Eg</a:t>
            </a:r>
            <a:r>
              <a:rPr lang="en-US" sz="1800" b="1" dirty="0">
                <a:latin typeface="Garamond" panose="02020404030301010803" pitchFamily="18" charset="0"/>
              </a:rPr>
              <a:t>.: </a:t>
            </a:r>
          </a:p>
          <a:p>
            <a:pPr marL="514350" indent="-514350" algn="l">
              <a:buFont typeface="+mj-lt"/>
              <a:buAutoNum type="arabicPeriod"/>
            </a:pPr>
            <a:endParaRPr lang="en-US" sz="1800" dirty="0">
              <a:latin typeface="Garamond" panose="02020404030301010803" pitchFamily="18" charset="0"/>
            </a:endParaRPr>
          </a:p>
          <a:p>
            <a:pPr marL="514350" indent="-514350" algn="l">
              <a:buFont typeface="+mj-lt"/>
              <a:buAutoNum type="arabicPeriod"/>
            </a:pPr>
            <a:endParaRPr lang="en-US" sz="1800" dirty="0">
              <a:latin typeface="Garamond" panose="02020404030301010803" pitchFamily="18" charset="0"/>
            </a:endParaRPr>
          </a:p>
          <a:p>
            <a:pPr marL="514350" indent="-514350" algn="l">
              <a:buFont typeface="+mj-lt"/>
              <a:buAutoNum type="arabicPeriod"/>
            </a:pPr>
            <a:endParaRPr lang="en-US" sz="1800" dirty="0">
              <a:latin typeface="Garamond" panose="02020404030301010803" pitchFamily="18" charset="0"/>
            </a:endParaRPr>
          </a:p>
          <a:p>
            <a:pPr marL="514350" indent="-514350" algn="l">
              <a:buFont typeface="+mj-lt"/>
              <a:buAutoNum type="arabicPeriod"/>
            </a:pPr>
            <a:endParaRPr lang="en-US" sz="1800" dirty="0">
              <a:latin typeface="Garamond" panose="02020404030301010803" pitchFamily="18" charset="0"/>
            </a:endParaRPr>
          </a:p>
          <a:p>
            <a:pPr lvl="2" algn="l">
              <a:lnSpc>
                <a:spcPct val="80000"/>
              </a:lnSpc>
              <a:spcBef>
                <a:spcPct val="20000"/>
              </a:spcBef>
            </a:pPr>
            <a:r>
              <a:rPr lang="en-US" dirty="0">
                <a:solidFill>
                  <a:srgbClr val="FF0000"/>
                </a:solidFill>
                <a:latin typeface="Garamond" panose="02020404030301010803" pitchFamily="18" charset="0"/>
              </a:rPr>
              <a:t> </a:t>
            </a:r>
            <a:r>
              <a:rPr lang="en-US" b="1" dirty="0">
                <a:solidFill>
                  <a:srgbClr val="FF0000"/>
                </a:solidFill>
                <a:latin typeface="Garamond" panose="02020404030301010803" pitchFamily="18" charset="0"/>
              </a:rPr>
              <a:t>&lt;p&gt;</a:t>
            </a:r>
            <a:r>
              <a:rPr lang="en-US" dirty="0">
                <a:latin typeface="Garamond" panose="02020404030301010803" pitchFamily="18" charset="0"/>
              </a:rPr>
              <a:t>Part of this text is </a:t>
            </a:r>
            <a:r>
              <a:rPr lang="en-US" b="1" dirty="0">
                <a:solidFill>
                  <a:srgbClr val="FF0000"/>
                </a:solidFill>
                <a:latin typeface="Garamond" panose="02020404030301010803" pitchFamily="18" charset="0"/>
              </a:rPr>
              <a:t>&lt;b&gt;</a:t>
            </a:r>
            <a:r>
              <a:rPr lang="en-US" dirty="0">
                <a:latin typeface="Garamond" panose="02020404030301010803" pitchFamily="18" charset="0"/>
              </a:rPr>
              <a:t>bold</a:t>
            </a:r>
            <a:r>
              <a:rPr lang="en-US" b="1" dirty="0">
                <a:solidFill>
                  <a:srgbClr val="FF0000"/>
                </a:solidFill>
                <a:latin typeface="Garamond" panose="02020404030301010803" pitchFamily="18" charset="0"/>
              </a:rPr>
              <a:t>&lt;/b&gt;</a:t>
            </a:r>
            <a:r>
              <a:rPr lang="en-US" dirty="0">
                <a:latin typeface="Garamond" panose="02020404030301010803" pitchFamily="18" charset="0"/>
              </a:rPr>
              <a:t>. </a:t>
            </a:r>
            <a:r>
              <a:rPr lang="en-US" b="1" dirty="0">
                <a:solidFill>
                  <a:srgbClr val="FF0000"/>
                </a:solidFill>
                <a:latin typeface="Garamond" panose="02020404030301010803" pitchFamily="18" charset="0"/>
              </a:rPr>
              <a:t>&lt;/p&gt;</a:t>
            </a:r>
            <a:r>
              <a:rPr lang="en-US" dirty="0">
                <a:solidFill>
                  <a:srgbClr val="FF0000"/>
                </a:solidFill>
                <a:latin typeface="Garamond" panose="02020404030301010803" pitchFamily="18" charset="0"/>
              </a:rPr>
              <a:t> </a:t>
            </a:r>
            <a:r>
              <a:rPr lang="en-US" dirty="0">
                <a:latin typeface="Garamond" panose="02020404030301010803" pitchFamily="18" charset="0"/>
              </a:rPr>
              <a:t>is a PARAGRAPH element that contains a BOLD element</a:t>
            </a:r>
            <a:endParaRPr lang="en-US" dirty="0">
              <a:solidFill>
                <a:schemeClr val="accent2"/>
              </a:solidFill>
              <a:latin typeface="Garamond" panose="02020404030301010803" pitchFamily="18" charset="0"/>
            </a:endParaRPr>
          </a:p>
          <a:p>
            <a:pPr algn="l"/>
            <a:endParaRPr lang="en-US" sz="1800" b="1" dirty="0">
              <a:solidFill>
                <a:schemeClr val="accent1">
                  <a:lumMod val="50000"/>
                </a:schemeClr>
              </a:solidFill>
              <a:latin typeface="Garamond" panose="02020404030301010803" pitchFamily="18" charset="0"/>
            </a:endParaRPr>
          </a:p>
          <a:p>
            <a:pPr algn="l"/>
            <a:r>
              <a:rPr lang="en-US" sz="1800" b="1" dirty="0">
                <a:solidFill>
                  <a:schemeClr val="accent1">
                    <a:lumMod val="50000"/>
                  </a:schemeClr>
                </a:solidFill>
                <a:latin typeface="Garamond" panose="02020404030301010803" pitchFamily="18" charset="0"/>
              </a:rPr>
              <a:t>An HTML document is a collection of elements (text/media with context).</a:t>
            </a:r>
          </a:p>
          <a:p>
            <a:pPr algn="l"/>
            <a:endParaRPr lang="en-US" sz="1800" dirty="0">
              <a:latin typeface="Garamond" panose="02020404030301010803" pitchFamily="18" charset="0"/>
            </a:endParaRPr>
          </a:p>
        </p:txBody>
      </p:sp>
      <p:pic>
        <p:nvPicPr>
          <p:cNvPr id="4" name="Picture 3"/>
          <p:cNvPicPr>
            <a:picLocks noChangeAspect="1"/>
          </p:cNvPicPr>
          <p:nvPr/>
        </p:nvPicPr>
        <p:blipFill>
          <a:blip r:embed="rId2"/>
          <a:stretch>
            <a:fillRect/>
          </a:stretch>
        </p:blipFill>
        <p:spPr>
          <a:xfrm>
            <a:off x="2343640" y="2875424"/>
            <a:ext cx="2542820" cy="1257631"/>
          </a:xfrm>
          <a:prstGeom prst="rect">
            <a:avLst/>
          </a:prstGeom>
        </p:spPr>
      </p:pic>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tretch>
            <a:fillRect/>
          </a:stretch>
        </p:blipFill>
        <p:spPr>
          <a:xfrm>
            <a:off x="5334135" y="2892294"/>
            <a:ext cx="3603803" cy="1284114"/>
          </a:xfrm>
          <a:prstGeom prst="rect">
            <a:avLst/>
          </a:prstGeom>
        </p:spPr>
      </p:pic>
      <p:sp>
        <p:nvSpPr>
          <p:cNvPr id="6" name="Slide Number Placeholder 3">
            <a:extLst>
              <a:ext uri="{FF2B5EF4-FFF2-40B4-BE49-F238E27FC236}">
                <a16:creationId xmlns:a16="http://schemas.microsoft.com/office/drawing/2014/main" id="{B6CF154D-FEAC-4847-B18A-5C7AF16FE11C}"/>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8</a:t>
            </a:fld>
            <a:endParaRPr lang="en-US" altLang="en-US" sz="1400" dirty="0"/>
          </a:p>
        </p:txBody>
      </p:sp>
    </p:spTree>
    <p:extLst>
      <p:ext uri="{BB962C8B-B14F-4D97-AF65-F5344CB8AC3E}">
        <p14:creationId xmlns:p14="http://schemas.microsoft.com/office/powerpoint/2010/main" val="3767398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576275" y="1259545"/>
            <a:ext cx="11147151" cy="3785652"/>
          </a:xfrm>
          <a:prstGeom prst="rect">
            <a:avLst/>
          </a:prstGeom>
          <a:noFill/>
        </p:spPr>
        <p:txBody>
          <a:bodyPr wrap="square" rtlCol="0">
            <a:spAutoFit/>
          </a:bodyPr>
          <a:lstStyle/>
          <a:p>
            <a:r>
              <a:rPr lang="en-US" sz="2400" b="1" u="sng" dirty="0">
                <a:latin typeface="Garamond" panose="02020404030301010803" pitchFamily="18" charset="0"/>
              </a:rPr>
              <a:t>CSS Font</a:t>
            </a:r>
          </a:p>
          <a:p>
            <a:r>
              <a:rPr lang="en-US" sz="2400" dirty="0">
                <a:latin typeface="Garamond" panose="02020404030301010803" pitchFamily="18" charset="0"/>
                <a:cs typeface="Arial" charset="0"/>
              </a:rPr>
              <a:t>CSS font properties are used to define the font family, size, style and boldness of the text.</a:t>
            </a:r>
            <a:br>
              <a:rPr lang="en-US" sz="2400" dirty="0">
                <a:latin typeface="Garamond" panose="02020404030301010803" pitchFamily="18" charset="0"/>
                <a:cs typeface="Arial" charset="0"/>
              </a:rPr>
            </a:br>
            <a:r>
              <a:rPr lang="en-US" sz="2400" dirty="0">
                <a:latin typeface="Garamond" panose="02020404030301010803" pitchFamily="18" charset="0"/>
                <a:cs typeface="Arial" charset="0"/>
              </a:rPr>
              <a:t>In CSS, there are two types of font family names:</a:t>
            </a:r>
          </a:p>
          <a:p>
            <a:endParaRPr lang="en-US" sz="2400" dirty="0">
              <a:latin typeface="Garamond" panose="02020404030301010803" pitchFamily="18" charset="0"/>
              <a:cs typeface="Arial" charset="0"/>
            </a:endParaRPr>
          </a:p>
          <a:p>
            <a:r>
              <a:rPr lang="en-US" sz="2400" b="1" dirty="0">
                <a:latin typeface="Garamond" panose="02020404030301010803" pitchFamily="18" charset="0"/>
                <a:cs typeface="Arial" charset="0"/>
              </a:rPr>
              <a:t>generic family - </a:t>
            </a:r>
            <a:r>
              <a:rPr lang="en-US" sz="2400" dirty="0">
                <a:latin typeface="Garamond" panose="02020404030301010803" pitchFamily="18" charset="0"/>
                <a:cs typeface="Arial" charset="0"/>
              </a:rPr>
              <a:t>a group of font families with a similar look (like "Serif" or "</a:t>
            </a:r>
            <a:r>
              <a:rPr lang="en-US" sz="2400" dirty="0" err="1">
                <a:latin typeface="Garamond" panose="02020404030301010803" pitchFamily="18" charset="0"/>
                <a:cs typeface="Arial" charset="0"/>
              </a:rPr>
              <a:t>Monospace</a:t>
            </a:r>
            <a:r>
              <a:rPr lang="en-US" sz="2400" dirty="0">
                <a:latin typeface="Garamond" panose="02020404030301010803" pitchFamily="18" charset="0"/>
                <a:cs typeface="Arial" charset="0"/>
              </a:rPr>
              <a:t>").</a:t>
            </a:r>
          </a:p>
          <a:p>
            <a:r>
              <a:rPr lang="en-US" sz="2400" b="1" dirty="0">
                <a:latin typeface="Garamond" panose="02020404030301010803" pitchFamily="18" charset="0"/>
                <a:cs typeface="Arial" charset="0"/>
              </a:rPr>
              <a:t>font family - </a:t>
            </a:r>
            <a:r>
              <a:rPr lang="en-US" sz="2400" dirty="0">
                <a:latin typeface="Garamond" panose="02020404030301010803" pitchFamily="18" charset="0"/>
                <a:cs typeface="Arial" charset="0"/>
              </a:rPr>
              <a:t>a specific font family (like "Times New Roman" or "Arial").</a:t>
            </a:r>
          </a:p>
          <a:p>
            <a:endParaRPr lang="en-US" sz="2400" dirty="0">
              <a:latin typeface="Garamond" panose="02020404030301010803" pitchFamily="18" charset="0"/>
              <a:cs typeface="Arial" charset="0"/>
            </a:endParaRPr>
          </a:p>
          <a:p>
            <a:endParaRPr lang="en-US" sz="2400" dirty="0">
              <a:latin typeface="Garamond" panose="02020404030301010803" pitchFamily="18" charset="0"/>
              <a:cs typeface="Arial" charset="0"/>
            </a:endParaRPr>
          </a:p>
          <a:p>
            <a:endParaRPr lang="en-US" sz="2400" dirty="0">
              <a:latin typeface="Garamond" panose="02020404030301010803" pitchFamily="18" charset="0"/>
              <a:cs typeface="Arial" charset="0"/>
            </a:endParaRPr>
          </a:p>
          <a:p>
            <a:endParaRPr lang="en-US" sz="2400" dirty="0">
              <a:latin typeface="Garamond" panose="02020404030301010803" pitchFamily="18" charset="0"/>
            </a:endParaRPr>
          </a:p>
        </p:txBody>
      </p:sp>
      <p:sp>
        <p:nvSpPr>
          <p:cNvPr id="6" name="Title 1"/>
          <p:cNvSpPr txBox="1">
            <a:spLocks/>
          </p:cNvSpPr>
          <p:nvPr/>
        </p:nvSpPr>
        <p:spPr>
          <a:xfrm>
            <a:off x="449943" y="3686175"/>
            <a:ext cx="11524343" cy="218122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Comments in CSS</a:t>
            </a:r>
          </a:p>
          <a:p>
            <a:endParaRPr lang="en-US" sz="3600" b="1" u="sng" dirty="0">
              <a:latin typeface="Garamond" panose="02020404030301010803" pitchFamily="18" charset="0"/>
              <a:cs typeface="Arabic Typesetting" panose="03020402040406030203" pitchFamily="66" charset="-78"/>
            </a:endParaRPr>
          </a:p>
          <a:p>
            <a:pPr algn="l"/>
            <a:r>
              <a:rPr lang="en-US" sz="2800" b="1" dirty="0">
                <a:latin typeface="Garamond" panose="02020404030301010803" pitchFamily="18" charset="0"/>
              </a:rPr>
              <a:t>/* </a:t>
            </a:r>
            <a:r>
              <a:rPr lang="en-US" sz="2800" dirty="0">
                <a:latin typeface="Garamond" panose="02020404030301010803" pitchFamily="18" charset="0"/>
              </a:rPr>
              <a:t>comment </a:t>
            </a:r>
            <a:r>
              <a:rPr lang="en-US" sz="2800" b="1" dirty="0">
                <a:latin typeface="Garamond" panose="02020404030301010803" pitchFamily="18" charset="0"/>
              </a:rPr>
              <a:t>*/</a:t>
            </a:r>
            <a:r>
              <a:rPr lang="en-US" sz="2800" dirty="0">
                <a:latin typeface="Garamond" panose="02020404030301010803" pitchFamily="18" charset="0"/>
              </a:rPr>
              <a:t> - This is comment used in CSS.</a:t>
            </a:r>
          </a:p>
        </p:txBody>
      </p:sp>
      <p:sp>
        <p:nvSpPr>
          <p:cNvPr id="7" name="Slide Number Placeholder 3">
            <a:extLst>
              <a:ext uri="{FF2B5EF4-FFF2-40B4-BE49-F238E27FC236}">
                <a16:creationId xmlns:a16="http://schemas.microsoft.com/office/drawing/2014/main" id="{93C6C8D0-53EF-4A06-AA0C-60BD11C613C3}"/>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80</a:t>
            </a:fld>
            <a:endParaRPr lang="en-US" altLang="en-US" sz="1400" dirty="0"/>
          </a:p>
        </p:txBody>
      </p:sp>
    </p:spTree>
    <p:extLst>
      <p:ext uri="{BB962C8B-B14F-4D97-AF65-F5344CB8AC3E}">
        <p14:creationId xmlns:p14="http://schemas.microsoft.com/office/powerpoint/2010/main" val="38899486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617221" y="1714500"/>
            <a:ext cx="10927080" cy="5632311"/>
          </a:xfrm>
          <a:prstGeom prst="rect">
            <a:avLst/>
          </a:prstGeom>
          <a:noFill/>
        </p:spPr>
        <p:txBody>
          <a:bodyPr wrap="square" rtlCol="0">
            <a:spAutoFit/>
          </a:bodyPr>
          <a:lstStyle/>
          <a:p>
            <a:r>
              <a:rPr lang="en-US" sz="2400" b="1" dirty="0">
                <a:latin typeface="Garamond" panose="02020404030301010803" pitchFamily="18" charset="0"/>
              </a:rPr>
              <a:t>CSS Font Family</a:t>
            </a:r>
          </a:p>
          <a:p>
            <a:endParaRPr lang="en-US" sz="2400" b="1" dirty="0">
              <a:latin typeface="Garamond" panose="02020404030301010803" pitchFamily="18" charset="0"/>
            </a:endParaRPr>
          </a:p>
          <a:p>
            <a:r>
              <a:rPr lang="en-US" sz="2400" dirty="0">
                <a:latin typeface="Garamond" panose="02020404030301010803" pitchFamily="18" charset="0"/>
                <a:cs typeface="Arial" charset="0"/>
              </a:rPr>
              <a:t>The font-family property should hold several font names as a "fallback" system. If the browser does not support the first font, it tries the next font.</a:t>
            </a:r>
          </a:p>
          <a:p>
            <a:r>
              <a:rPr lang="en-US" sz="2400" dirty="0">
                <a:latin typeface="Garamond" panose="02020404030301010803" pitchFamily="18" charset="0"/>
                <a:cs typeface="Arial" charset="0"/>
              </a:rPr>
              <a:t>Example :</a:t>
            </a:r>
          </a:p>
          <a:p>
            <a:r>
              <a:rPr lang="en-US" sz="2400" dirty="0">
                <a:latin typeface="Garamond" panose="02020404030301010803" pitchFamily="18" charset="0"/>
                <a:cs typeface="Arial" charset="0"/>
              </a:rPr>
              <a:t>p { </a:t>
            </a:r>
            <a:r>
              <a:rPr lang="en-US" sz="2400" dirty="0" err="1">
                <a:latin typeface="Garamond" panose="02020404030301010803" pitchFamily="18" charset="0"/>
                <a:cs typeface="Arial" charset="0"/>
              </a:rPr>
              <a:t>font-family:”Arial</a:t>
            </a:r>
            <a:r>
              <a:rPr lang="en-US" sz="2400" dirty="0">
                <a:latin typeface="Garamond" panose="02020404030301010803" pitchFamily="18" charset="0"/>
                <a:cs typeface="Arial" charset="0"/>
              </a:rPr>
              <a:t>”, Times, “Sans-serif”;}</a:t>
            </a:r>
          </a:p>
          <a:p>
            <a:endParaRPr lang="en-US" sz="2400" dirty="0">
              <a:latin typeface="Garamond" panose="02020404030301010803" pitchFamily="18" charset="0"/>
              <a:cs typeface="Arial" charset="0"/>
            </a:endParaRPr>
          </a:p>
          <a:p>
            <a:endParaRPr lang="en-US" sz="2400" dirty="0">
              <a:latin typeface="Garamond" panose="02020404030301010803" pitchFamily="18" charset="0"/>
              <a:cs typeface="Arial" charset="0"/>
            </a:endParaRPr>
          </a:p>
          <a:p>
            <a:r>
              <a:rPr lang="en-US" sz="2400" b="1" dirty="0">
                <a:latin typeface="Garamond" panose="02020404030301010803" pitchFamily="18" charset="0"/>
                <a:cs typeface="Arial" charset="0"/>
              </a:rPr>
              <a:t>CSS Font Style</a:t>
            </a:r>
          </a:p>
          <a:p>
            <a:endParaRPr lang="en-US" sz="2400" dirty="0">
              <a:latin typeface="Garamond" panose="02020404030301010803" pitchFamily="18" charset="0"/>
              <a:cs typeface="Arial" charset="0"/>
            </a:endParaRPr>
          </a:p>
          <a:p>
            <a:r>
              <a:rPr lang="en-US" sz="2400" dirty="0">
                <a:latin typeface="Garamond" panose="02020404030301010803" pitchFamily="18" charset="0"/>
                <a:cs typeface="Arial" charset="0"/>
              </a:rPr>
              <a:t>You can use the property font-style to specify mostly italic text. It has three values – Normal, Italic, Oblique (similar to italic).</a:t>
            </a:r>
          </a:p>
          <a:p>
            <a:endParaRPr lang="en-US" sz="2400" dirty="0">
              <a:latin typeface="Garamond" panose="02020404030301010803" pitchFamily="18" charset="0"/>
              <a:cs typeface="Arial" charset="0"/>
            </a:endParaRPr>
          </a:p>
          <a:p>
            <a:endParaRPr lang="en-US" sz="2400" dirty="0">
              <a:latin typeface="Garamond" panose="02020404030301010803" pitchFamily="18" charset="0"/>
              <a:cs typeface="Arial" charset="0"/>
            </a:endParaRPr>
          </a:p>
          <a:p>
            <a:endParaRPr lang="en-US" sz="2400"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2BF778DA-9B6D-405E-BFBA-3F2651B17B27}"/>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81</a:t>
            </a:fld>
            <a:endParaRPr lang="en-US" altLang="en-US" sz="1400" dirty="0"/>
          </a:p>
        </p:txBody>
      </p:sp>
    </p:spTree>
    <p:extLst>
      <p:ext uri="{BB962C8B-B14F-4D97-AF65-F5344CB8AC3E}">
        <p14:creationId xmlns:p14="http://schemas.microsoft.com/office/powerpoint/2010/main" val="40181739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617220" y="1714500"/>
            <a:ext cx="10347128" cy="5262979"/>
          </a:xfrm>
          <a:prstGeom prst="rect">
            <a:avLst/>
          </a:prstGeom>
          <a:noFill/>
        </p:spPr>
        <p:txBody>
          <a:bodyPr wrap="none" rtlCol="0">
            <a:spAutoFit/>
          </a:bodyPr>
          <a:lstStyle/>
          <a:p>
            <a:r>
              <a:rPr lang="en-US" sz="2400" b="1" dirty="0">
                <a:latin typeface="Garamond" panose="02020404030301010803" pitchFamily="18" charset="0"/>
              </a:rPr>
              <a:t>CSS Font Size</a:t>
            </a:r>
          </a:p>
          <a:p>
            <a:endParaRPr lang="en-US" sz="2400" b="1" dirty="0">
              <a:latin typeface="Garamond" panose="02020404030301010803" pitchFamily="18" charset="0"/>
            </a:endParaRPr>
          </a:p>
          <a:p>
            <a:r>
              <a:rPr lang="en-US" sz="2400" dirty="0">
                <a:latin typeface="Garamond" panose="02020404030301010803" pitchFamily="18" charset="0"/>
                <a:cs typeface="Arial" charset="0"/>
              </a:rPr>
              <a:t>You can use the </a:t>
            </a:r>
            <a:r>
              <a:rPr lang="en-US" sz="2400" b="1" dirty="0">
                <a:latin typeface="Garamond" panose="02020404030301010803" pitchFamily="18" charset="0"/>
                <a:cs typeface="Arial" charset="0"/>
              </a:rPr>
              <a:t>font-size</a:t>
            </a:r>
            <a:r>
              <a:rPr lang="en-US" sz="2400" dirty="0">
                <a:latin typeface="Garamond" panose="02020404030301010803" pitchFamily="18" charset="0"/>
                <a:cs typeface="Arial" charset="0"/>
              </a:rPr>
              <a:t> property to set the size of text. The font-size value can be </a:t>
            </a:r>
          </a:p>
          <a:p>
            <a:r>
              <a:rPr lang="en-US" sz="2400" dirty="0">
                <a:latin typeface="Garamond" panose="02020404030301010803" pitchFamily="18" charset="0"/>
                <a:cs typeface="Arial" charset="0"/>
              </a:rPr>
              <a:t>absolute or it can be relative.</a:t>
            </a:r>
          </a:p>
          <a:p>
            <a:endParaRPr lang="en-US" sz="2400" dirty="0">
              <a:latin typeface="Garamond" panose="02020404030301010803" pitchFamily="18" charset="0"/>
              <a:cs typeface="Arial" charset="0"/>
            </a:endParaRPr>
          </a:p>
          <a:p>
            <a:r>
              <a:rPr lang="en-US" sz="2400" dirty="0">
                <a:latin typeface="Garamond" panose="02020404030301010803" pitchFamily="18" charset="0"/>
                <a:cs typeface="Arial" charset="0"/>
              </a:rPr>
              <a:t>Example-</a:t>
            </a:r>
            <a:br>
              <a:rPr lang="en-US" sz="2400" dirty="0">
                <a:latin typeface="Garamond" panose="02020404030301010803" pitchFamily="18" charset="0"/>
                <a:cs typeface="Arial" charset="0"/>
              </a:rPr>
            </a:br>
            <a:r>
              <a:rPr lang="en-US" sz="2400" dirty="0">
                <a:latin typeface="Garamond" panose="02020404030301010803" pitchFamily="18" charset="0"/>
                <a:cs typeface="Arial" charset="0"/>
              </a:rPr>
              <a:t>h1 {</a:t>
            </a:r>
          </a:p>
          <a:p>
            <a:r>
              <a:rPr lang="en-US" sz="2400" dirty="0">
                <a:latin typeface="Garamond" panose="02020404030301010803" pitchFamily="18" charset="0"/>
                <a:cs typeface="Arial" charset="0"/>
              </a:rPr>
              <a:t>    font-size: 30px;</a:t>
            </a:r>
          </a:p>
          <a:p>
            <a:r>
              <a:rPr lang="en-US" sz="2400" dirty="0">
                <a:latin typeface="Garamond" panose="02020404030301010803" pitchFamily="18" charset="0"/>
                <a:cs typeface="Arial" charset="0"/>
              </a:rPr>
              <a:t>}</a:t>
            </a:r>
          </a:p>
          <a:p>
            <a:endParaRPr lang="en-US" sz="2400" dirty="0">
              <a:latin typeface="Garamond" panose="02020404030301010803" pitchFamily="18" charset="0"/>
              <a:cs typeface="Arial" charset="0"/>
            </a:endParaRPr>
          </a:p>
          <a:p>
            <a:r>
              <a:rPr lang="en-US" sz="2400" dirty="0">
                <a:latin typeface="Garamond" panose="02020404030301010803" pitchFamily="18" charset="0"/>
                <a:cs typeface="Arial" charset="0"/>
              </a:rPr>
              <a:t>p {</a:t>
            </a:r>
          </a:p>
          <a:p>
            <a:r>
              <a:rPr lang="en-US" sz="2400" dirty="0">
                <a:latin typeface="Garamond" panose="02020404030301010803" pitchFamily="18" charset="0"/>
                <a:cs typeface="Arial" charset="0"/>
              </a:rPr>
              <a:t>    font-size: 14px;</a:t>
            </a:r>
          </a:p>
          <a:p>
            <a:r>
              <a:rPr lang="en-US" sz="2400" dirty="0">
                <a:latin typeface="Garamond" panose="02020404030301010803" pitchFamily="18" charset="0"/>
                <a:cs typeface="Arial" charset="0"/>
              </a:rPr>
              <a:t>}</a:t>
            </a:r>
          </a:p>
          <a:p>
            <a:endParaRPr lang="en-US" sz="2400"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9C6FC201-C8B8-43BC-AA3B-67FE9E3D26ED}"/>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82</a:t>
            </a:fld>
            <a:endParaRPr lang="en-US" altLang="en-US" sz="1400" dirty="0"/>
          </a:p>
        </p:txBody>
      </p:sp>
    </p:spTree>
    <p:extLst>
      <p:ext uri="{BB962C8B-B14F-4D97-AF65-F5344CB8AC3E}">
        <p14:creationId xmlns:p14="http://schemas.microsoft.com/office/powerpoint/2010/main" val="14065582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617220" y="1171160"/>
            <a:ext cx="11003279" cy="5509200"/>
          </a:xfrm>
          <a:prstGeom prst="rect">
            <a:avLst/>
          </a:prstGeom>
          <a:noFill/>
        </p:spPr>
        <p:txBody>
          <a:bodyPr wrap="square" rtlCol="0">
            <a:spAutoFit/>
          </a:bodyPr>
          <a:lstStyle/>
          <a:p>
            <a:r>
              <a:rPr lang="en-US" sz="2200" b="1" dirty="0">
                <a:latin typeface="Garamond" panose="02020404030301010803" pitchFamily="18" charset="0"/>
              </a:rPr>
              <a:t>CSS Font Size with </a:t>
            </a:r>
            <a:r>
              <a:rPr lang="en-US" sz="2200" b="1" dirty="0" err="1">
                <a:latin typeface="Garamond" panose="02020404030301010803" pitchFamily="18" charset="0"/>
              </a:rPr>
              <a:t>em</a:t>
            </a:r>
            <a:r>
              <a:rPr lang="en-US" sz="2200" b="1" dirty="0">
                <a:latin typeface="Garamond" panose="02020404030301010803" pitchFamily="18" charset="0"/>
              </a:rPr>
              <a:t> (Relative Size)</a:t>
            </a:r>
          </a:p>
          <a:p>
            <a:endParaRPr lang="en-US" sz="2200" b="1" dirty="0">
              <a:latin typeface="Garamond" panose="02020404030301010803" pitchFamily="18" charset="0"/>
            </a:endParaRPr>
          </a:p>
          <a:p>
            <a:r>
              <a:rPr lang="en-US" sz="2200" dirty="0">
                <a:latin typeface="Garamond" panose="02020404030301010803" pitchFamily="18" charset="0"/>
                <a:cs typeface="Arial" charset="0"/>
              </a:rPr>
              <a:t>You may face resizing problems, when you use older versions of browsers. </a:t>
            </a:r>
          </a:p>
          <a:p>
            <a:r>
              <a:rPr lang="en-US" sz="2200" dirty="0">
                <a:latin typeface="Garamond" panose="02020404030301010803" pitchFamily="18" charset="0"/>
                <a:cs typeface="Arial" charset="0"/>
              </a:rPr>
              <a:t>To avoid such problems, you can use set font size using </a:t>
            </a:r>
            <a:r>
              <a:rPr lang="en-US" sz="2200" dirty="0" err="1">
                <a:latin typeface="Garamond" panose="02020404030301010803" pitchFamily="18" charset="0"/>
                <a:cs typeface="Arial" charset="0"/>
              </a:rPr>
              <a:t>em</a:t>
            </a:r>
            <a:r>
              <a:rPr lang="en-US" sz="2200" dirty="0">
                <a:latin typeface="Garamond" panose="02020404030301010803" pitchFamily="18" charset="0"/>
                <a:cs typeface="Arial" charset="0"/>
              </a:rPr>
              <a:t>, instead of pixels.</a:t>
            </a:r>
          </a:p>
          <a:p>
            <a:endParaRPr lang="en-US" sz="2200" dirty="0">
              <a:latin typeface="Garamond" panose="02020404030301010803" pitchFamily="18" charset="0"/>
              <a:cs typeface="Arial" charset="0"/>
            </a:endParaRPr>
          </a:p>
          <a:p>
            <a:r>
              <a:rPr lang="en-US" sz="2200" dirty="0">
                <a:latin typeface="Garamond" panose="02020404030301010803" pitchFamily="18" charset="0"/>
                <a:cs typeface="Arial" charset="0"/>
              </a:rPr>
              <a:t>The </a:t>
            </a:r>
            <a:r>
              <a:rPr lang="en-US" sz="2200" dirty="0" err="1">
                <a:latin typeface="Garamond" panose="02020404030301010803" pitchFamily="18" charset="0"/>
                <a:cs typeface="Arial" charset="0"/>
              </a:rPr>
              <a:t>em</a:t>
            </a:r>
            <a:r>
              <a:rPr lang="en-US" sz="2200" dirty="0">
                <a:latin typeface="Garamond" panose="02020404030301010803" pitchFamily="18" charset="0"/>
                <a:cs typeface="Arial" charset="0"/>
              </a:rPr>
              <a:t> size unit is a W3C recommendation.1 </a:t>
            </a:r>
            <a:r>
              <a:rPr lang="en-US" sz="2200" dirty="0" err="1">
                <a:latin typeface="Garamond" panose="02020404030301010803" pitchFamily="18" charset="0"/>
                <a:cs typeface="Arial" charset="0"/>
              </a:rPr>
              <a:t>em</a:t>
            </a:r>
            <a:r>
              <a:rPr lang="en-US" sz="2200" dirty="0">
                <a:latin typeface="Garamond" panose="02020404030301010803" pitchFamily="18" charset="0"/>
                <a:cs typeface="Arial" charset="0"/>
              </a:rPr>
              <a:t> is equal to the current font size. </a:t>
            </a:r>
            <a:br>
              <a:rPr lang="en-US" sz="2200" dirty="0">
                <a:latin typeface="Garamond" panose="02020404030301010803" pitchFamily="18" charset="0"/>
                <a:cs typeface="Arial" charset="0"/>
              </a:rPr>
            </a:br>
            <a:r>
              <a:rPr lang="en-US" sz="2200" dirty="0">
                <a:latin typeface="Garamond" panose="02020404030301010803" pitchFamily="18" charset="0"/>
                <a:cs typeface="Arial" charset="0"/>
              </a:rPr>
              <a:t>The default text size is 16 </a:t>
            </a:r>
            <a:r>
              <a:rPr lang="en-US" sz="2200" dirty="0" err="1">
                <a:latin typeface="Garamond" panose="02020404030301010803" pitchFamily="18" charset="0"/>
                <a:cs typeface="Arial" charset="0"/>
              </a:rPr>
              <a:t>px</a:t>
            </a:r>
            <a:r>
              <a:rPr lang="en-US" sz="2200" dirty="0">
                <a:latin typeface="Garamond" panose="02020404030301010803" pitchFamily="18" charset="0"/>
                <a:cs typeface="Arial" charset="0"/>
              </a:rPr>
              <a:t>. So, the default size of 1 </a:t>
            </a:r>
            <a:r>
              <a:rPr lang="en-US" sz="2200" dirty="0" err="1">
                <a:latin typeface="Garamond" panose="02020404030301010803" pitchFamily="18" charset="0"/>
                <a:cs typeface="Arial" charset="0"/>
              </a:rPr>
              <a:t>em</a:t>
            </a:r>
            <a:r>
              <a:rPr lang="en-US" sz="2200" dirty="0">
                <a:latin typeface="Garamond" panose="02020404030301010803" pitchFamily="18" charset="0"/>
                <a:cs typeface="Arial" charset="0"/>
              </a:rPr>
              <a:t> is 16 </a:t>
            </a:r>
            <a:r>
              <a:rPr lang="en-US" sz="2200" dirty="0" err="1">
                <a:latin typeface="Garamond" panose="02020404030301010803" pitchFamily="18" charset="0"/>
                <a:cs typeface="Arial" charset="0"/>
              </a:rPr>
              <a:t>px</a:t>
            </a:r>
            <a:r>
              <a:rPr lang="en-US" sz="2200" dirty="0">
                <a:latin typeface="Garamond" panose="02020404030301010803" pitchFamily="18" charset="0"/>
                <a:cs typeface="Arial" charset="0"/>
              </a:rPr>
              <a:t>.</a:t>
            </a:r>
          </a:p>
          <a:p>
            <a:endParaRPr lang="en-US" sz="2200" dirty="0">
              <a:latin typeface="Garamond" panose="02020404030301010803" pitchFamily="18" charset="0"/>
              <a:cs typeface="Arial" charset="0"/>
            </a:endParaRPr>
          </a:p>
          <a:p>
            <a:r>
              <a:rPr lang="en-US" sz="2200" dirty="0">
                <a:latin typeface="Garamond" panose="02020404030301010803" pitchFamily="18" charset="0"/>
              </a:rPr>
              <a:t>Example</a:t>
            </a:r>
          </a:p>
          <a:p>
            <a:r>
              <a:rPr lang="pt-BR" sz="2200" dirty="0">
                <a:latin typeface="Garamond" panose="02020404030301010803" pitchFamily="18" charset="0"/>
              </a:rPr>
              <a:t>h2 {</a:t>
            </a:r>
          </a:p>
          <a:p>
            <a:r>
              <a:rPr lang="pt-BR" sz="2200" dirty="0">
                <a:latin typeface="Garamond" panose="02020404030301010803" pitchFamily="18" charset="0"/>
              </a:rPr>
              <a:t>    font-size: 1.875em; /* 30px/16=1.875em */</a:t>
            </a:r>
          </a:p>
          <a:p>
            <a:r>
              <a:rPr lang="pt-BR" sz="2200" dirty="0">
                <a:latin typeface="Garamond" panose="02020404030301010803" pitchFamily="18" charset="0"/>
              </a:rPr>
              <a:t>}</a:t>
            </a:r>
          </a:p>
          <a:p>
            <a:endParaRPr lang="pt-BR" sz="2200" dirty="0">
              <a:latin typeface="Garamond" panose="02020404030301010803" pitchFamily="18" charset="0"/>
            </a:endParaRPr>
          </a:p>
          <a:p>
            <a:r>
              <a:rPr lang="pt-BR" sz="2200" dirty="0">
                <a:latin typeface="Garamond" panose="02020404030301010803" pitchFamily="18" charset="0"/>
              </a:rPr>
              <a:t>p {</a:t>
            </a:r>
          </a:p>
          <a:p>
            <a:r>
              <a:rPr lang="pt-BR" sz="2200" dirty="0">
                <a:latin typeface="Garamond" panose="02020404030301010803" pitchFamily="18" charset="0"/>
              </a:rPr>
              <a:t>    font-size: 0.875em; /* 14px/16=0.875em */</a:t>
            </a:r>
          </a:p>
          <a:p>
            <a:r>
              <a:rPr lang="pt-BR" sz="2200" dirty="0">
                <a:latin typeface="Garamond" panose="02020404030301010803" pitchFamily="18" charset="0"/>
              </a:rPr>
              <a:t>}</a:t>
            </a:r>
            <a:endParaRPr lang="en-US" sz="2200"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FD98DE66-1791-49C8-AFE2-4FD5B09C5263}"/>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83</a:t>
            </a:fld>
            <a:endParaRPr lang="en-US" altLang="en-US" sz="1400" dirty="0"/>
          </a:p>
        </p:txBody>
      </p:sp>
    </p:spTree>
    <p:extLst>
      <p:ext uri="{BB962C8B-B14F-4D97-AF65-F5344CB8AC3E}">
        <p14:creationId xmlns:p14="http://schemas.microsoft.com/office/powerpoint/2010/main" val="30743571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584E8-2B85-46C4-9376-F4F3725D8924}"/>
              </a:ext>
            </a:extLst>
          </p:cNvPr>
          <p:cNvSpPr>
            <a:spLocks noGrp="1"/>
          </p:cNvSpPr>
          <p:nvPr>
            <p:ph type="title"/>
          </p:nvPr>
        </p:nvSpPr>
        <p:spPr/>
        <p:txBody>
          <a:bodyPr/>
          <a:lstStyle/>
          <a:p>
            <a:r>
              <a:rPr lang="en-US" dirty="0"/>
              <a:t>CSS Units</a:t>
            </a:r>
          </a:p>
        </p:txBody>
      </p:sp>
      <p:sp>
        <p:nvSpPr>
          <p:cNvPr id="3" name="Content Placeholder 2">
            <a:extLst>
              <a:ext uri="{FF2B5EF4-FFF2-40B4-BE49-F238E27FC236}">
                <a16:creationId xmlns:a16="http://schemas.microsoft.com/office/drawing/2014/main" id="{AC2C2F9A-4A92-4795-8B1C-611994C12BA7}"/>
              </a:ext>
            </a:extLst>
          </p:cNvPr>
          <p:cNvSpPr>
            <a:spLocks noGrp="1"/>
          </p:cNvSpPr>
          <p:nvPr>
            <p:ph idx="1"/>
          </p:nvPr>
        </p:nvSpPr>
        <p:spPr>
          <a:xfrm>
            <a:off x="645131" y="1272210"/>
            <a:ext cx="9638555" cy="4976190"/>
          </a:xfrm>
        </p:spPr>
        <p:txBody>
          <a:bodyPr>
            <a:normAutofit fontScale="92500" lnSpcReduction="10000"/>
          </a:bodyPr>
          <a:lstStyle/>
          <a:p>
            <a:r>
              <a:rPr lang="en-US" dirty="0"/>
              <a:t>CSS has several different units for expressing a length.</a:t>
            </a:r>
          </a:p>
          <a:p>
            <a:endParaRPr lang="en-US" dirty="0"/>
          </a:p>
          <a:p>
            <a:r>
              <a:rPr lang="en-US" dirty="0"/>
              <a:t>Many CSS properties take "length" values, such as width, margin, padding, font-size, border-width, etc.</a:t>
            </a:r>
          </a:p>
          <a:p>
            <a:endParaRPr lang="en-US" dirty="0"/>
          </a:p>
          <a:p>
            <a:r>
              <a:rPr lang="en-US" dirty="0"/>
              <a:t>Length is a number followed by a length unit, such as 10px, 2em, etc.</a:t>
            </a:r>
          </a:p>
          <a:p>
            <a:endParaRPr lang="en-US" dirty="0"/>
          </a:p>
          <a:p>
            <a:r>
              <a:rPr lang="en-US" dirty="0"/>
              <a:t>A whitespace cannot appear between the number and the unit. However, if the value is 0, the unit can be omitted.</a:t>
            </a:r>
          </a:p>
          <a:p>
            <a:endParaRPr lang="en-US" dirty="0"/>
          </a:p>
          <a:p>
            <a:r>
              <a:rPr lang="en-US" dirty="0"/>
              <a:t>There are two types of length units: </a:t>
            </a:r>
          </a:p>
          <a:p>
            <a:pPr lvl="1"/>
            <a:r>
              <a:rPr lang="en-US" dirty="0"/>
              <a:t>absolute </a:t>
            </a:r>
          </a:p>
          <a:p>
            <a:pPr lvl="1"/>
            <a:r>
              <a:rPr lang="en-US" dirty="0"/>
              <a:t>relative.</a:t>
            </a:r>
          </a:p>
        </p:txBody>
      </p:sp>
    </p:spTree>
    <p:extLst>
      <p:ext uri="{BB962C8B-B14F-4D97-AF65-F5344CB8AC3E}">
        <p14:creationId xmlns:p14="http://schemas.microsoft.com/office/powerpoint/2010/main" val="16440536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5107-929F-442E-9B58-2ED6AE57AE10}"/>
              </a:ext>
            </a:extLst>
          </p:cNvPr>
          <p:cNvSpPr>
            <a:spLocks noGrp="1"/>
          </p:cNvSpPr>
          <p:nvPr>
            <p:ph type="title"/>
          </p:nvPr>
        </p:nvSpPr>
        <p:spPr/>
        <p:txBody>
          <a:bodyPr/>
          <a:lstStyle/>
          <a:p>
            <a:r>
              <a:rPr lang="en-US" dirty="0"/>
              <a:t>Absolute Lengths</a:t>
            </a:r>
          </a:p>
        </p:txBody>
      </p:sp>
      <p:sp>
        <p:nvSpPr>
          <p:cNvPr id="3" name="Content Placeholder 2">
            <a:extLst>
              <a:ext uri="{FF2B5EF4-FFF2-40B4-BE49-F238E27FC236}">
                <a16:creationId xmlns:a16="http://schemas.microsoft.com/office/drawing/2014/main" id="{B6639B45-C9A1-4080-89C3-48400D0647C1}"/>
              </a:ext>
            </a:extLst>
          </p:cNvPr>
          <p:cNvSpPr>
            <a:spLocks noGrp="1"/>
          </p:cNvSpPr>
          <p:nvPr>
            <p:ph idx="1"/>
          </p:nvPr>
        </p:nvSpPr>
        <p:spPr>
          <a:xfrm>
            <a:off x="490330" y="1310186"/>
            <a:ext cx="10209515" cy="5336274"/>
          </a:xfrm>
        </p:spPr>
        <p:txBody>
          <a:bodyPr>
            <a:normAutofit/>
          </a:bodyPr>
          <a:lstStyle/>
          <a:p>
            <a:r>
              <a:rPr lang="en-US" dirty="0"/>
              <a:t>The absolute length units are fixed and a length expressed in any of these will appear as exactly that size.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Pixels (px) are relative to the viewing device. For low-dpi devices, 1px is one device pixel (dot) of the display. For printers and high resolution screens 1px implies multiple device pixels.</a:t>
            </a:r>
          </a:p>
          <a:p>
            <a:endParaRPr lang="en-US" dirty="0"/>
          </a:p>
        </p:txBody>
      </p:sp>
      <p:graphicFrame>
        <p:nvGraphicFramePr>
          <p:cNvPr id="4" name="Table 3">
            <a:extLst>
              <a:ext uri="{FF2B5EF4-FFF2-40B4-BE49-F238E27FC236}">
                <a16:creationId xmlns:a16="http://schemas.microsoft.com/office/drawing/2014/main" id="{0261D36F-B754-41A1-A905-A2B5EE431F47}"/>
              </a:ext>
            </a:extLst>
          </p:cNvPr>
          <p:cNvGraphicFramePr>
            <a:graphicFrameLocks noGrp="1"/>
          </p:cNvGraphicFramePr>
          <p:nvPr>
            <p:extLst>
              <p:ext uri="{D42A27DB-BD31-4B8C-83A1-F6EECF244321}">
                <p14:modId xmlns:p14="http://schemas.microsoft.com/office/powerpoint/2010/main" val="11931243"/>
              </p:ext>
            </p:extLst>
          </p:nvPr>
        </p:nvGraphicFramePr>
        <p:xfrm>
          <a:off x="841720" y="2233322"/>
          <a:ext cx="8648700" cy="2987040"/>
        </p:xfrm>
        <a:graphic>
          <a:graphicData uri="http://schemas.openxmlformats.org/drawingml/2006/table">
            <a:tbl>
              <a:tblPr/>
              <a:tblGrid>
                <a:gridCol w="1028700">
                  <a:extLst>
                    <a:ext uri="{9D8B030D-6E8A-4147-A177-3AD203B41FA5}">
                      <a16:colId xmlns:a16="http://schemas.microsoft.com/office/drawing/2014/main" val="937374444"/>
                    </a:ext>
                  </a:extLst>
                </a:gridCol>
                <a:gridCol w="7620000">
                  <a:extLst>
                    <a:ext uri="{9D8B030D-6E8A-4147-A177-3AD203B41FA5}">
                      <a16:colId xmlns:a16="http://schemas.microsoft.com/office/drawing/2014/main" val="1240634769"/>
                    </a:ext>
                  </a:extLst>
                </a:gridCol>
              </a:tblGrid>
              <a:tr h="0">
                <a:tc>
                  <a:txBody>
                    <a:bodyPr/>
                    <a:lstStyle/>
                    <a:p>
                      <a:pPr algn="l" fontAlgn="t"/>
                      <a:r>
                        <a:rPr lang="en-US" dirty="0">
                          <a:effectLst/>
                        </a:rPr>
                        <a:t>Unit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875990313"/>
                  </a:ext>
                </a:extLst>
              </a:tr>
              <a:tr h="0">
                <a:tc>
                  <a:txBody>
                    <a:bodyPr/>
                    <a:lstStyle/>
                    <a:p>
                      <a:pPr algn="l" fontAlgn="t"/>
                      <a:r>
                        <a:rPr lang="en-US" dirty="0">
                          <a:effectLst/>
                        </a:rPr>
                        <a:t>cm</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dirty="0">
                          <a:effectLst/>
                        </a:rPr>
                        <a:t>centimeters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924119103"/>
                  </a:ext>
                </a:extLst>
              </a:tr>
              <a:tr h="0">
                <a:tc>
                  <a:txBody>
                    <a:bodyPr/>
                    <a:lstStyle/>
                    <a:p>
                      <a:pPr algn="l" fontAlgn="t"/>
                      <a:r>
                        <a:rPr lang="en-US" dirty="0">
                          <a:effectLst/>
                        </a:rPr>
                        <a:t>mm</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dirty="0">
                          <a:effectLst/>
                        </a:rPr>
                        <a:t>millimeters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541796384"/>
                  </a:ext>
                </a:extLst>
              </a:tr>
              <a:tr h="0">
                <a:tc>
                  <a:txBody>
                    <a:bodyPr/>
                    <a:lstStyle/>
                    <a:p>
                      <a:pPr algn="l" fontAlgn="t"/>
                      <a:r>
                        <a:rPr lang="en-US" dirty="0">
                          <a:effectLst/>
                        </a:rPr>
                        <a:t>in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dirty="0">
                          <a:effectLst/>
                        </a:rPr>
                        <a:t>inches (1in = 96px = 2.54cm)</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90621209"/>
                  </a:ext>
                </a:extLst>
              </a:tr>
              <a:tr h="0">
                <a:tc>
                  <a:txBody>
                    <a:bodyPr/>
                    <a:lstStyle/>
                    <a:p>
                      <a:pPr algn="l" fontAlgn="t"/>
                      <a:r>
                        <a:rPr lang="en-US" dirty="0">
                          <a:effectLst/>
                        </a:rPr>
                        <a:t>px *</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dirty="0">
                          <a:effectLst/>
                        </a:rPr>
                        <a:t>pixels (1px = 1/96th of 1in)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381828587"/>
                  </a:ext>
                </a:extLst>
              </a:tr>
              <a:tr h="0">
                <a:tc>
                  <a:txBody>
                    <a:bodyPr/>
                    <a:lstStyle/>
                    <a:p>
                      <a:pPr algn="l" fontAlgn="t"/>
                      <a:r>
                        <a:rPr lang="en-US" dirty="0" err="1">
                          <a:effectLst/>
                        </a:rPr>
                        <a:t>pt</a:t>
                      </a:r>
                      <a:endParaRPr lang="en-US"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dirty="0">
                          <a:effectLst/>
                        </a:rPr>
                        <a:t>points (1pt = 1/72 of 1in)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240816197"/>
                  </a:ext>
                </a:extLst>
              </a:tr>
              <a:tr h="0">
                <a:tc>
                  <a:txBody>
                    <a:bodyPr/>
                    <a:lstStyle/>
                    <a:p>
                      <a:pPr algn="l" fontAlgn="t"/>
                      <a:r>
                        <a:rPr lang="en-US" dirty="0">
                          <a:effectLst/>
                        </a:rPr>
                        <a:t>pc</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US" dirty="0">
                          <a:effectLst/>
                        </a:rPr>
                        <a:t>picas (1pc = 12 </a:t>
                      </a:r>
                      <a:r>
                        <a:rPr lang="en-US" dirty="0" err="1">
                          <a:effectLst/>
                        </a:rPr>
                        <a:t>pt</a:t>
                      </a:r>
                      <a:r>
                        <a:rPr lang="en-US" dirty="0">
                          <a:effectLst/>
                        </a:rPr>
                        <a: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2663595463"/>
                  </a:ext>
                </a:extLst>
              </a:tr>
            </a:tbl>
          </a:graphicData>
        </a:graphic>
      </p:graphicFrame>
    </p:spTree>
    <p:extLst>
      <p:ext uri="{BB962C8B-B14F-4D97-AF65-F5344CB8AC3E}">
        <p14:creationId xmlns:p14="http://schemas.microsoft.com/office/powerpoint/2010/main" val="30907074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1F30-8F06-470E-A0A7-6812FA363775}"/>
              </a:ext>
            </a:extLst>
          </p:cNvPr>
          <p:cNvSpPr>
            <a:spLocks noGrp="1"/>
          </p:cNvSpPr>
          <p:nvPr>
            <p:ph type="title"/>
          </p:nvPr>
        </p:nvSpPr>
        <p:spPr/>
        <p:txBody>
          <a:bodyPr/>
          <a:lstStyle/>
          <a:p>
            <a:r>
              <a:rPr lang="en-US" dirty="0"/>
              <a:t>Relative Lengths</a:t>
            </a:r>
          </a:p>
        </p:txBody>
      </p:sp>
      <p:sp>
        <p:nvSpPr>
          <p:cNvPr id="3" name="Content Placeholder 2">
            <a:extLst>
              <a:ext uri="{FF2B5EF4-FFF2-40B4-BE49-F238E27FC236}">
                <a16:creationId xmlns:a16="http://schemas.microsoft.com/office/drawing/2014/main" id="{F869A969-2C68-4930-A0D4-CA083270A21B}"/>
              </a:ext>
            </a:extLst>
          </p:cNvPr>
          <p:cNvSpPr>
            <a:spLocks noGrp="1"/>
          </p:cNvSpPr>
          <p:nvPr>
            <p:ph idx="1"/>
          </p:nvPr>
        </p:nvSpPr>
        <p:spPr>
          <a:xfrm>
            <a:off x="395786" y="1364776"/>
            <a:ext cx="10931856" cy="5493224"/>
          </a:xfrm>
        </p:spPr>
        <p:txBody>
          <a:bodyPr/>
          <a:lstStyle/>
          <a:p>
            <a:r>
              <a:rPr lang="en-US" dirty="0"/>
              <a:t>Relative length units specify a length relative to another length property. Relative length units scales better between different rendering mediums.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Viewport = the browser window size. If the viewport is 50cm wide, 1vw = 0.5cm.</a:t>
            </a:r>
          </a:p>
          <a:p>
            <a:pPr marL="0" indent="0">
              <a:buNone/>
            </a:pPr>
            <a:endParaRPr lang="en-US" dirty="0"/>
          </a:p>
          <a:p>
            <a:endParaRPr lang="en-US" dirty="0"/>
          </a:p>
        </p:txBody>
      </p:sp>
      <p:graphicFrame>
        <p:nvGraphicFramePr>
          <p:cNvPr id="6" name="Table 5">
            <a:extLst>
              <a:ext uri="{FF2B5EF4-FFF2-40B4-BE49-F238E27FC236}">
                <a16:creationId xmlns:a16="http://schemas.microsoft.com/office/drawing/2014/main" id="{FB7198C0-C7D5-4898-BFFC-8278D1D1E589}"/>
              </a:ext>
            </a:extLst>
          </p:cNvPr>
          <p:cNvGraphicFramePr>
            <a:graphicFrameLocks noGrp="1"/>
          </p:cNvGraphicFramePr>
          <p:nvPr>
            <p:extLst>
              <p:ext uri="{D42A27DB-BD31-4B8C-83A1-F6EECF244321}">
                <p14:modId xmlns:p14="http://schemas.microsoft.com/office/powerpoint/2010/main" val="4262627877"/>
              </p:ext>
            </p:extLst>
          </p:nvPr>
        </p:nvGraphicFramePr>
        <p:xfrm>
          <a:off x="646112" y="2156346"/>
          <a:ext cx="10053734" cy="3671800"/>
        </p:xfrm>
        <a:graphic>
          <a:graphicData uri="http://schemas.openxmlformats.org/drawingml/2006/table">
            <a:tbl>
              <a:tblPr/>
              <a:tblGrid>
                <a:gridCol w="2137408">
                  <a:extLst>
                    <a:ext uri="{9D8B030D-6E8A-4147-A177-3AD203B41FA5}">
                      <a16:colId xmlns:a16="http://schemas.microsoft.com/office/drawing/2014/main" val="849634048"/>
                    </a:ext>
                  </a:extLst>
                </a:gridCol>
                <a:gridCol w="7916326">
                  <a:extLst>
                    <a:ext uri="{9D8B030D-6E8A-4147-A177-3AD203B41FA5}">
                      <a16:colId xmlns:a16="http://schemas.microsoft.com/office/drawing/2014/main" val="110777353"/>
                    </a:ext>
                  </a:extLst>
                </a:gridCol>
              </a:tblGrid>
              <a:tr h="324906">
                <a:tc>
                  <a:txBody>
                    <a:bodyPr/>
                    <a:lstStyle/>
                    <a:p>
                      <a:pPr algn="l" fontAlgn="t"/>
                      <a:r>
                        <a:rPr lang="en-US" sz="1600" dirty="0">
                          <a:effectLst/>
                        </a:rPr>
                        <a:t>Unit</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Description</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49002937"/>
                  </a:ext>
                </a:extLst>
              </a:tr>
              <a:tr h="556021">
                <a:tc>
                  <a:txBody>
                    <a:bodyPr/>
                    <a:lstStyle/>
                    <a:p>
                      <a:pPr algn="l" fontAlgn="t"/>
                      <a:r>
                        <a:rPr lang="en-US" sz="1600">
                          <a:effectLst/>
                        </a:rPr>
                        <a:t>em</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Relative to the font-size of the element (2em means 2 times the size of the current font)</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894293049"/>
                  </a:ext>
                </a:extLst>
              </a:tr>
              <a:tr h="324906">
                <a:tc>
                  <a:txBody>
                    <a:bodyPr/>
                    <a:lstStyle/>
                    <a:p>
                      <a:pPr algn="l" fontAlgn="t"/>
                      <a:r>
                        <a:rPr lang="en-US" sz="1600">
                          <a:effectLst/>
                        </a:rPr>
                        <a:t>ex</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dirty="0">
                          <a:effectLst/>
                        </a:rPr>
                        <a:t>Relative to the x-height of the current font (rarely used)</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450294769"/>
                  </a:ext>
                </a:extLst>
              </a:tr>
              <a:tr h="324906">
                <a:tc>
                  <a:txBody>
                    <a:bodyPr/>
                    <a:lstStyle/>
                    <a:p>
                      <a:pPr algn="l" fontAlgn="t"/>
                      <a:r>
                        <a:rPr lang="en-US" sz="1600">
                          <a:effectLst/>
                        </a:rPr>
                        <a:t>ch</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Relative to width of the "0" (zero)</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130886010"/>
                  </a:ext>
                </a:extLst>
              </a:tr>
              <a:tr h="324906">
                <a:tc>
                  <a:txBody>
                    <a:bodyPr/>
                    <a:lstStyle/>
                    <a:p>
                      <a:pPr algn="l" fontAlgn="t"/>
                      <a:r>
                        <a:rPr lang="en-US" sz="1600">
                          <a:effectLst/>
                        </a:rPr>
                        <a:t>rem</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Relative to font-size of the root element</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769546887"/>
                  </a:ext>
                </a:extLst>
              </a:tr>
              <a:tr h="324906">
                <a:tc>
                  <a:txBody>
                    <a:bodyPr/>
                    <a:lstStyle/>
                    <a:p>
                      <a:pPr algn="l" fontAlgn="t"/>
                      <a:r>
                        <a:rPr lang="en-US" sz="1600">
                          <a:effectLst/>
                        </a:rPr>
                        <a:t>vw</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Relative to 1% of the width of the viewport*</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389567261"/>
                  </a:ext>
                </a:extLst>
              </a:tr>
              <a:tr h="324906">
                <a:tc>
                  <a:txBody>
                    <a:bodyPr/>
                    <a:lstStyle/>
                    <a:p>
                      <a:pPr algn="l" fontAlgn="t"/>
                      <a:r>
                        <a:rPr lang="en-US" sz="1600">
                          <a:effectLst/>
                        </a:rPr>
                        <a:t>vh</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Relative to 1% of the height of the viewport*</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332063164"/>
                  </a:ext>
                </a:extLst>
              </a:tr>
              <a:tr h="324906">
                <a:tc>
                  <a:txBody>
                    <a:bodyPr/>
                    <a:lstStyle/>
                    <a:p>
                      <a:pPr algn="l" fontAlgn="t"/>
                      <a:r>
                        <a:rPr lang="en-US" sz="1600">
                          <a:effectLst/>
                        </a:rPr>
                        <a:t>vmin</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Relative to 1% of viewport's* smaller dimension</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17110452"/>
                  </a:ext>
                </a:extLst>
              </a:tr>
              <a:tr h="324906">
                <a:tc>
                  <a:txBody>
                    <a:bodyPr/>
                    <a:lstStyle/>
                    <a:p>
                      <a:pPr algn="l" fontAlgn="t"/>
                      <a:r>
                        <a:rPr lang="en-US" sz="1600">
                          <a:effectLst/>
                        </a:rPr>
                        <a:t>vmax</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Relative to 1% of viewport's* larger dimension</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603069512"/>
                  </a:ext>
                </a:extLst>
              </a:tr>
              <a:tr h="324906">
                <a:tc>
                  <a:txBody>
                    <a:bodyPr/>
                    <a:lstStyle/>
                    <a:p>
                      <a:pPr algn="l" fontAlgn="t"/>
                      <a:r>
                        <a:rPr lang="en-US" sz="1600" dirty="0">
                          <a:effectLst/>
                        </a:rPr>
                        <a:t>%</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US" sz="1600" dirty="0">
                          <a:effectLst/>
                        </a:rPr>
                        <a:t>Relative to the parent element</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016529292"/>
                  </a:ext>
                </a:extLst>
              </a:tr>
            </a:tbl>
          </a:graphicData>
        </a:graphic>
      </p:graphicFrame>
    </p:spTree>
    <p:extLst>
      <p:ext uri="{BB962C8B-B14F-4D97-AF65-F5344CB8AC3E}">
        <p14:creationId xmlns:p14="http://schemas.microsoft.com/office/powerpoint/2010/main" val="26615515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816E4-AE32-4B91-AD7C-96E319BC6978}"/>
              </a:ext>
            </a:extLst>
          </p:cNvPr>
          <p:cNvSpPr>
            <a:spLocks noGrp="1"/>
          </p:cNvSpPr>
          <p:nvPr>
            <p:ph type="title"/>
          </p:nvPr>
        </p:nvSpPr>
        <p:spPr>
          <a:xfrm>
            <a:off x="618401" y="78641"/>
            <a:ext cx="9404723" cy="1400530"/>
          </a:xfrm>
        </p:spPr>
        <p:txBody>
          <a:bodyPr/>
          <a:lstStyle/>
          <a:p>
            <a:r>
              <a:rPr lang="en-US" dirty="0"/>
              <a:t>Example</a:t>
            </a:r>
          </a:p>
        </p:txBody>
      </p:sp>
      <p:sp>
        <p:nvSpPr>
          <p:cNvPr id="4" name="TextBox 3">
            <a:extLst>
              <a:ext uri="{FF2B5EF4-FFF2-40B4-BE49-F238E27FC236}">
                <a16:creationId xmlns:a16="http://schemas.microsoft.com/office/drawing/2014/main" id="{45CE2E50-EDAA-4C3A-A703-9385323EEB7C}"/>
              </a:ext>
            </a:extLst>
          </p:cNvPr>
          <p:cNvSpPr txBox="1"/>
          <p:nvPr/>
        </p:nvSpPr>
        <p:spPr>
          <a:xfrm>
            <a:off x="332507" y="911132"/>
            <a:ext cx="5763494" cy="5078313"/>
          </a:xfrm>
          <a:prstGeom prst="rect">
            <a:avLst/>
          </a:prstGeom>
          <a:noFill/>
        </p:spPr>
        <p:txBody>
          <a:bodyPr wrap="square" rtlCol="0">
            <a:spAutoFit/>
          </a:bodyPr>
          <a:lstStyle/>
          <a:p>
            <a:r>
              <a:rPr lang="en-US" sz="1200" dirty="0"/>
              <a:t>&lt;!DOCTYPE html&gt;</a:t>
            </a:r>
          </a:p>
          <a:p>
            <a:r>
              <a:rPr lang="en-US" sz="1200" dirty="0"/>
              <a:t>&lt;html&gt;</a:t>
            </a:r>
          </a:p>
          <a:p>
            <a:r>
              <a:rPr lang="en-US" sz="1200" dirty="0"/>
              <a:t>&lt;head&gt;</a:t>
            </a:r>
          </a:p>
          <a:p>
            <a:r>
              <a:rPr lang="en-US" sz="1200" dirty="0"/>
              <a:t>&lt;style&gt;</a:t>
            </a:r>
          </a:p>
          <a:p>
            <a:r>
              <a:rPr lang="en-US" sz="1200" dirty="0"/>
              <a:t>p {</a:t>
            </a:r>
          </a:p>
          <a:p>
            <a:r>
              <a:rPr lang="en-US" sz="1200" dirty="0"/>
              <a:t>    font-size: 16px;</a:t>
            </a:r>
          </a:p>
          <a:p>
            <a:r>
              <a:rPr lang="en-US" sz="1200" dirty="0"/>
              <a:t>    line-height: 1em;</a:t>
            </a:r>
          </a:p>
          <a:p>
            <a:r>
              <a:rPr lang="en-US" sz="1200" dirty="0"/>
              <a:t>}</a:t>
            </a:r>
          </a:p>
          <a:p>
            <a:endParaRPr lang="en-US" sz="1200" dirty="0"/>
          </a:p>
          <a:p>
            <a:r>
              <a:rPr lang="en-US" sz="1200" dirty="0"/>
              <a:t>div {</a:t>
            </a:r>
          </a:p>
          <a:p>
            <a:r>
              <a:rPr lang="en-US" sz="1200" dirty="0"/>
              <a:t>    font-size: 30px;</a:t>
            </a:r>
          </a:p>
          <a:p>
            <a:r>
              <a:rPr lang="en-US" sz="1200" dirty="0"/>
              <a:t>    border: 1px solid black;</a:t>
            </a:r>
          </a:p>
          <a:p>
            <a:r>
              <a:rPr lang="en-US" sz="1200" dirty="0"/>
              <a:t>}</a:t>
            </a:r>
          </a:p>
          <a:p>
            <a:endParaRPr lang="en-US" sz="1200" dirty="0"/>
          </a:p>
          <a:p>
            <a:r>
              <a:rPr lang="en-US" sz="1200" dirty="0"/>
              <a:t>span {</a:t>
            </a:r>
          </a:p>
          <a:p>
            <a:r>
              <a:rPr lang="en-US" sz="1200" dirty="0"/>
              <a:t>    font-size: 0.5em;</a:t>
            </a:r>
          </a:p>
          <a:p>
            <a:r>
              <a:rPr lang="en-US" sz="1200" dirty="0"/>
              <a:t>}</a:t>
            </a:r>
          </a:p>
          <a:p>
            <a:r>
              <a:rPr lang="en-US" sz="1200" dirty="0"/>
              <a:t>&lt;/style&gt;</a:t>
            </a:r>
          </a:p>
          <a:p>
            <a:r>
              <a:rPr lang="en-US" sz="1200" dirty="0"/>
              <a:t>&lt;/head&gt;</a:t>
            </a:r>
          </a:p>
          <a:p>
            <a:r>
              <a:rPr lang="en-US" sz="1200" dirty="0"/>
              <a:t>&lt;body&gt;</a:t>
            </a:r>
          </a:p>
          <a:p>
            <a:endParaRPr lang="en-US" sz="1200" dirty="0"/>
          </a:p>
          <a:p>
            <a:r>
              <a:rPr lang="en-US" sz="1200" dirty="0"/>
              <a:t>&lt;p&gt;These paragraphs have a calculated line-height of: 2x16px = 32px.&lt;/p&gt;</a:t>
            </a:r>
          </a:p>
          <a:p>
            <a:r>
              <a:rPr lang="en-US" sz="1200" dirty="0"/>
              <a:t>&lt;p&gt;These paragraphs have a calculated line-height of: 2x16px = 32px.&lt;/p&gt;</a:t>
            </a:r>
          </a:p>
          <a:p>
            <a:r>
              <a:rPr lang="en-US" sz="1200" dirty="0"/>
              <a:t>&lt;p&gt;These paragraphs have a calculated line-height of: 2x16px = 32px.&lt;/p&gt;</a:t>
            </a:r>
          </a:p>
          <a:p>
            <a:r>
              <a:rPr lang="en-US" sz="1200" dirty="0"/>
              <a:t>&lt;div&gt;The font-size of the div element is set to 30px. &lt;span&gt;The span element inside the div element has a font-size of 0.5em, which equals to 0.5x30 = 15px&lt;/span&gt;.&lt;/div&gt;</a:t>
            </a:r>
          </a:p>
        </p:txBody>
      </p:sp>
      <p:sp>
        <p:nvSpPr>
          <p:cNvPr id="6" name="Rectangle 5">
            <a:extLst>
              <a:ext uri="{FF2B5EF4-FFF2-40B4-BE49-F238E27FC236}">
                <a16:creationId xmlns:a16="http://schemas.microsoft.com/office/drawing/2014/main" id="{AF9B8283-67BD-4F58-B630-9ED0BB522E1E}"/>
              </a:ext>
            </a:extLst>
          </p:cNvPr>
          <p:cNvSpPr/>
          <p:nvPr/>
        </p:nvSpPr>
        <p:spPr>
          <a:xfrm>
            <a:off x="332507" y="868555"/>
            <a:ext cx="5763493" cy="5393700"/>
          </a:xfrm>
          <a:prstGeom prst="rect">
            <a:avLst/>
          </a:prstGeom>
          <a:noFill/>
          <a:ln w="25400">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76FACCD-0B6C-4BB7-A760-A73054AF2F81}"/>
              </a:ext>
            </a:extLst>
          </p:cNvPr>
          <p:cNvPicPr>
            <a:picLocks noChangeAspect="1"/>
          </p:cNvPicPr>
          <p:nvPr/>
        </p:nvPicPr>
        <p:blipFill>
          <a:blip r:embed="rId2"/>
          <a:stretch>
            <a:fillRect/>
          </a:stretch>
        </p:blipFill>
        <p:spPr>
          <a:xfrm>
            <a:off x="6410758" y="882410"/>
            <a:ext cx="4326515" cy="5393699"/>
          </a:xfrm>
          <a:prstGeom prst="rect">
            <a:avLst/>
          </a:prstGeom>
        </p:spPr>
      </p:pic>
    </p:spTree>
    <p:extLst>
      <p:ext uri="{BB962C8B-B14F-4D97-AF65-F5344CB8AC3E}">
        <p14:creationId xmlns:p14="http://schemas.microsoft.com/office/powerpoint/2010/main" val="17348440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8" name="Rectangle 2"/>
          <p:cNvSpPr txBox="1">
            <a:spLocks/>
          </p:cNvSpPr>
          <p:nvPr/>
        </p:nvSpPr>
        <p:spPr>
          <a:xfrm>
            <a:off x="595993" y="1318260"/>
            <a:ext cx="74803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a:latin typeface="Garamond" panose="02020404030301010803" pitchFamily="18" charset="0"/>
              <a:cs typeface="Arial" charset="0"/>
            </a:endParaRPr>
          </a:p>
        </p:txBody>
      </p:sp>
      <p:sp>
        <p:nvSpPr>
          <p:cNvPr id="9" name="Rectangle 3"/>
          <p:cNvSpPr txBox="1">
            <a:spLocks/>
          </p:cNvSpPr>
          <p:nvPr/>
        </p:nvSpPr>
        <p:spPr>
          <a:xfrm>
            <a:off x="449942" y="1168400"/>
            <a:ext cx="11246757" cy="63982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b="1" u="sng" dirty="0">
                <a:latin typeface="Garamond" panose="02020404030301010803" pitchFamily="18" charset="0"/>
                <a:cs typeface="Arial" charset="0"/>
              </a:rPr>
              <a:t>CSS Links</a:t>
            </a:r>
          </a:p>
          <a:p>
            <a:pPr>
              <a:buFont typeface="Arial" charset="0"/>
              <a:buNone/>
            </a:pPr>
            <a:endParaRPr lang="en-US" sz="900" dirty="0">
              <a:latin typeface="Garamond" panose="02020404030301010803" pitchFamily="18" charset="0"/>
              <a:cs typeface="Arial" charset="0"/>
            </a:endParaRPr>
          </a:p>
          <a:p>
            <a:pPr>
              <a:buFont typeface="Arial" charset="0"/>
              <a:buNone/>
            </a:pPr>
            <a:r>
              <a:rPr lang="en-US" sz="2400" dirty="0">
                <a:latin typeface="Garamond" panose="02020404030301010803" pitchFamily="18" charset="0"/>
                <a:cs typeface="Arial" charset="0"/>
              </a:rPr>
              <a:t>You can use CSS styles to style any link. Links can be styled in different ways by using any CSS property like color, font-family etc.</a:t>
            </a:r>
          </a:p>
          <a:p>
            <a:pPr>
              <a:buFont typeface="Arial" charset="0"/>
              <a:buNone/>
            </a:pPr>
            <a:endParaRPr lang="en-US" sz="1000" dirty="0">
              <a:latin typeface="Garamond" panose="02020404030301010803" pitchFamily="18" charset="0"/>
              <a:cs typeface="Arial" charset="0"/>
            </a:endParaRPr>
          </a:p>
          <a:p>
            <a:pPr>
              <a:buFont typeface="Arial" charset="0"/>
              <a:buNone/>
            </a:pPr>
            <a:r>
              <a:rPr lang="en-US" sz="2400" dirty="0">
                <a:latin typeface="Garamond" panose="02020404030301010803" pitchFamily="18" charset="0"/>
                <a:cs typeface="Arial" charset="0"/>
              </a:rPr>
              <a:t>Links can be in one of the following states :</a:t>
            </a:r>
          </a:p>
          <a:p>
            <a:pPr>
              <a:buFont typeface="Arial" charset="0"/>
              <a:buNone/>
            </a:pPr>
            <a:endParaRPr lang="en-US" sz="900" dirty="0">
              <a:latin typeface="Garamond" panose="02020404030301010803" pitchFamily="18" charset="0"/>
              <a:cs typeface="Arial" charset="0"/>
            </a:endParaRPr>
          </a:p>
          <a:p>
            <a:pPr>
              <a:buClr>
                <a:srgbClr val="00B0F0"/>
              </a:buClr>
              <a:buFont typeface="Wingdings" panose="05000000000000000000" pitchFamily="2" charset="2"/>
              <a:buChar char="§"/>
            </a:pPr>
            <a:r>
              <a:rPr lang="en-US" sz="2400" b="1" dirty="0">
                <a:latin typeface="Garamond" panose="02020404030301010803" pitchFamily="18" charset="0"/>
                <a:cs typeface="Arial" charset="0"/>
              </a:rPr>
              <a:t> a: link </a:t>
            </a:r>
            <a:r>
              <a:rPr lang="en-US" sz="2400" dirty="0">
                <a:latin typeface="Garamond" panose="02020404030301010803" pitchFamily="18" charset="0"/>
                <a:cs typeface="Arial" charset="0"/>
              </a:rPr>
              <a:t>– Unvisited link</a:t>
            </a:r>
          </a:p>
          <a:p>
            <a:pPr>
              <a:buClr>
                <a:srgbClr val="00B0F0"/>
              </a:buClr>
              <a:buFont typeface="Wingdings" panose="05000000000000000000" pitchFamily="2" charset="2"/>
              <a:buChar char="§"/>
            </a:pPr>
            <a:r>
              <a:rPr lang="en-US" sz="2400" b="1" dirty="0">
                <a:latin typeface="Garamond" panose="02020404030301010803" pitchFamily="18" charset="0"/>
                <a:cs typeface="Arial" charset="0"/>
              </a:rPr>
              <a:t> a: visited </a:t>
            </a:r>
            <a:r>
              <a:rPr lang="en-US" sz="2400" dirty="0">
                <a:latin typeface="Garamond" panose="02020404030301010803" pitchFamily="18" charset="0"/>
                <a:cs typeface="Arial" charset="0"/>
              </a:rPr>
              <a:t>– A link that the user has visited</a:t>
            </a:r>
          </a:p>
          <a:p>
            <a:pPr>
              <a:buClr>
                <a:srgbClr val="00B0F0"/>
              </a:buClr>
              <a:buFont typeface="Wingdings" panose="05000000000000000000" pitchFamily="2" charset="2"/>
              <a:buChar char="§"/>
            </a:pPr>
            <a:r>
              <a:rPr lang="en-US" sz="2400" b="1" dirty="0">
                <a:latin typeface="Garamond" panose="02020404030301010803" pitchFamily="18" charset="0"/>
                <a:cs typeface="Arial" charset="0"/>
              </a:rPr>
              <a:t> a: hover </a:t>
            </a:r>
            <a:r>
              <a:rPr lang="en-US" sz="2400" dirty="0">
                <a:latin typeface="Garamond" panose="02020404030301010803" pitchFamily="18" charset="0"/>
                <a:cs typeface="Arial" charset="0"/>
              </a:rPr>
              <a:t>– A link over which the mouse pointer is moving</a:t>
            </a:r>
          </a:p>
          <a:p>
            <a:pPr>
              <a:buClr>
                <a:srgbClr val="00B0F0"/>
              </a:buClr>
              <a:buFont typeface="Wingdings" panose="05000000000000000000" pitchFamily="2" charset="2"/>
              <a:buChar char="§"/>
            </a:pPr>
            <a:r>
              <a:rPr lang="en-US" sz="2400" b="1" dirty="0">
                <a:latin typeface="Garamond" panose="02020404030301010803" pitchFamily="18" charset="0"/>
                <a:cs typeface="Arial" charset="0"/>
              </a:rPr>
              <a:t> a: active </a:t>
            </a:r>
            <a:r>
              <a:rPr lang="en-US" sz="2400" dirty="0">
                <a:latin typeface="Garamond" panose="02020404030301010803" pitchFamily="18" charset="0"/>
                <a:cs typeface="Arial" charset="0"/>
              </a:rPr>
              <a:t>– A link, which has been just clicked</a:t>
            </a:r>
          </a:p>
          <a:p>
            <a:pPr>
              <a:buFont typeface="Arial" charset="0"/>
              <a:buNone/>
            </a:pPr>
            <a:endParaRPr lang="en-US" sz="2400" dirty="0">
              <a:latin typeface="Garamond" panose="02020404030301010803" pitchFamily="18" charset="0"/>
              <a:cs typeface="Arial" charset="0"/>
            </a:endParaRPr>
          </a:p>
          <a:p>
            <a:pPr>
              <a:buFont typeface="Arial" charset="0"/>
              <a:buNone/>
            </a:pPr>
            <a:r>
              <a:rPr lang="en-US" sz="2400" dirty="0">
                <a:latin typeface="Garamond" panose="02020404030301010803" pitchFamily="18" charset="0"/>
                <a:cs typeface="Arial" charset="0"/>
              </a:rPr>
              <a:t>Links can be styled according to their states.</a:t>
            </a:r>
          </a:p>
          <a:p>
            <a:pPr>
              <a:buFont typeface="Arial" charset="0"/>
              <a:buNone/>
            </a:pPr>
            <a:endParaRPr lang="en-US" sz="2400" dirty="0">
              <a:latin typeface="Garamond" panose="02020404030301010803" pitchFamily="18" charset="0"/>
              <a:cs typeface="Arial" charset="0"/>
            </a:endParaRPr>
          </a:p>
          <a:p>
            <a:pPr>
              <a:buFont typeface="Arial" charset="0"/>
              <a:buNone/>
            </a:pPr>
            <a:endParaRPr lang="en-US" sz="2400" dirty="0">
              <a:latin typeface="Garamond" panose="02020404030301010803" pitchFamily="18" charset="0"/>
              <a:cs typeface="Arial" charset="0"/>
            </a:endParaRPr>
          </a:p>
          <a:p>
            <a:pPr>
              <a:buFont typeface="Arial" charset="0"/>
              <a:buNone/>
            </a:pPr>
            <a:endParaRPr lang="en-US" sz="2400" dirty="0">
              <a:latin typeface="Garamond" panose="02020404030301010803" pitchFamily="18" charset="0"/>
              <a:cs typeface="Arial" charset="0"/>
            </a:endParaRPr>
          </a:p>
          <a:p>
            <a:pPr>
              <a:buFont typeface="Arial" charset="0"/>
              <a:buNone/>
            </a:pPr>
            <a:endParaRPr lang="en-US" sz="2400" dirty="0">
              <a:latin typeface="Garamond" panose="02020404030301010803" pitchFamily="18" charset="0"/>
              <a:cs typeface="Arial" charset="0"/>
            </a:endParaRPr>
          </a:p>
        </p:txBody>
      </p:sp>
      <p:sp>
        <p:nvSpPr>
          <p:cNvPr id="5" name="Slide Number Placeholder 3">
            <a:extLst>
              <a:ext uri="{FF2B5EF4-FFF2-40B4-BE49-F238E27FC236}">
                <a16:creationId xmlns:a16="http://schemas.microsoft.com/office/drawing/2014/main" id="{1F719E05-5D78-4C56-98EB-4B4DFE37EAAE}"/>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88</a:t>
            </a:fld>
            <a:endParaRPr lang="en-US" altLang="en-US" sz="1400" dirty="0"/>
          </a:p>
        </p:txBody>
      </p:sp>
    </p:spTree>
    <p:extLst>
      <p:ext uri="{BB962C8B-B14F-4D97-AF65-F5344CB8AC3E}">
        <p14:creationId xmlns:p14="http://schemas.microsoft.com/office/powerpoint/2010/main" val="32541650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8" name="Rectangle 2"/>
          <p:cNvSpPr txBox="1">
            <a:spLocks/>
          </p:cNvSpPr>
          <p:nvPr/>
        </p:nvSpPr>
        <p:spPr>
          <a:xfrm>
            <a:off x="595993" y="1318260"/>
            <a:ext cx="74803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a:latin typeface="Garamond" panose="02020404030301010803" pitchFamily="18" charset="0"/>
              <a:cs typeface="Arial" charset="0"/>
            </a:endParaRPr>
          </a:p>
        </p:txBody>
      </p:sp>
      <p:sp>
        <p:nvSpPr>
          <p:cNvPr id="9" name="Rectangle 3"/>
          <p:cNvSpPr txBox="1">
            <a:spLocks/>
          </p:cNvSpPr>
          <p:nvPr/>
        </p:nvSpPr>
        <p:spPr>
          <a:xfrm>
            <a:off x="449943" y="887328"/>
            <a:ext cx="11246757" cy="63982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b="1" u="sng" dirty="0">
                <a:latin typeface="Garamond" panose="02020404030301010803" pitchFamily="18" charset="0"/>
                <a:cs typeface="Arial" charset="0"/>
              </a:rPr>
              <a:t>CSS Links</a:t>
            </a:r>
          </a:p>
          <a:p>
            <a:pPr>
              <a:buFont typeface="Arial" charset="0"/>
              <a:buNone/>
            </a:pPr>
            <a:endParaRPr lang="en-US" sz="900" dirty="0">
              <a:latin typeface="Garamond" panose="02020404030301010803" pitchFamily="18" charset="0"/>
              <a:cs typeface="Arial" charset="0"/>
            </a:endParaRPr>
          </a:p>
          <a:p>
            <a:pPr>
              <a:buFont typeface="Arial" charset="0"/>
              <a:buNone/>
            </a:pPr>
            <a:endParaRPr lang="en-US" sz="2400" dirty="0">
              <a:latin typeface="Garamond" panose="02020404030301010803" pitchFamily="18" charset="0"/>
              <a:cs typeface="Arial" charset="0"/>
            </a:endParaRPr>
          </a:p>
          <a:p>
            <a:pPr>
              <a:buFont typeface="Arial" charset="0"/>
              <a:buNone/>
            </a:pPr>
            <a:endParaRPr lang="en-US" sz="2400" dirty="0">
              <a:latin typeface="Garamond" panose="02020404030301010803" pitchFamily="18" charset="0"/>
              <a:cs typeface="Arial" charset="0"/>
            </a:endParaRPr>
          </a:p>
          <a:p>
            <a:pPr>
              <a:buFont typeface="Arial" charset="0"/>
              <a:buNone/>
            </a:pPr>
            <a:endParaRPr lang="en-US" sz="2400" dirty="0">
              <a:latin typeface="Garamond" panose="02020404030301010803" pitchFamily="18" charset="0"/>
              <a:cs typeface="Arial" charset="0"/>
            </a:endParaRPr>
          </a:p>
        </p:txBody>
      </p:sp>
      <p:sp>
        <p:nvSpPr>
          <p:cNvPr id="5" name="Rectangle 1"/>
          <p:cNvSpPr txBox="1">
            <a:spLocks noChangeArrowheads="1"/>
          </p:cNvSpPr>
          <p:nvPr/>
        </p:nvSpPr>
        <p:spPr>
          <a:xfrm>
            <a:off x="2340502" y="793518"/>
            <a:ext cx="6896100" cy="2298700"/>
          </a:xfrm>
          <a:prstGeom prst="rect">
            <a:avLst/>
          </a:prstGeom>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accent2">
                    <a:lumMod val="75000"/>
                  </a:schemeClr>
                </a:solidFill>
                <a:latin typeface="Garamond" panose="02020404030301010803" pitchFamily="18" charset="0"/>
              </a:rPr>
              <a:t>Styling Links</a:t>
            </a:r>
          </a:p>
        </p:txBody>
      </p:sp>
      <p:sp>
        <p:nvSpPr>
          <p:cNvPr id="6" name="Rectangle 2"/>
          <p:cNvSpPr>
            <a:spLocks/>
          </p:cNvSpPr>
          <p:nvPr/>
        </p:nvSpPr>
        <p:spPr bwMode="auto">
          <a:xfrm>
            <a:off x="595993" y="1593468"/>
            <a:ext cx="2843727"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gn="l"/>
            <a:r>
              <a:rPr lang="en-US" dirty="0">
                <a:solidFill>
                  <a:schemeClr val="accent6">
                    <a:lumMod val="75000"/>
                  </a:schemeClr>
                </a:solidFill>
              </a:rPr>
              <a:t>a {</a:t>
            </a:r>
          </a:p>
          <a:p>
            <a:pPr algn="l"/>
            <a:r>
              <a:rPr lang="en-US" dirty="0">
                <a:solidFill>
                  <a:schemeClr val="accent6">
                    <a:lumMod val="75000"/>
                  </a:schemeClr>
                </a:solidFill>
              </a:rPr>
              <a:t> font-weight: bold;</a:t>
            </a:r>
          </a:p>
          <a:p>
            <a:pPr algn="l"/>
            <a:r>
              <a:rPr lang="en-US" dirty="0">
                <a:solidFill>
                  <a:schemeClr val="accent6">
                    <a:lumMod val="75000"/>
                  </a:schemeClr>
                </a:solidFill>
              </a:rPr>
              <a:t>}</a:t>
            </a:r>
          </a:p>
          <a:p>
            <a:pPr algn="l"/>
            <a:r>
              <a:rPr lang="en-US" dirty="0">
                <a:solidFill>
                  <a:srgbClr val="FF0000"/>
                </a:solidFill>
              </a:rPr>
              <a:t>a:link {</a:t>
            </a:r>
          </a:p>
          <a:p>
            <a:pPr algn="l"/>
            <a:r>
              <a:rPr lang="en-US" dirty="0">
                <a:solidFill>
                  <a:srgbClr val="FF0000"/>
                </a:solidFill>
              </a:rPr>
              <a:t>  color: black;</a:t>
            </a:r>
          </a:p>
          <a:p>
            <a:pPr algn="l"/>
            <a:r>
              <a:rPr lang="en-US" dirty="0">
                <a:solidFill>
                  <a:srgbClr val="FF0000"/>
                </a:solidFill>
              </a:rPr>
              <a:t>}</a:t>
            </a:r>
          </a:p>
          <a:p>
            <a:pPr algn="l"/>
            <a:r>
              <a:rPr lang="en-US" dirty="0">
                <a:solidFill>
                  <a:schemeClr val="tx1">
                    <a:lumMod val="50000"/>
                    <a:lumOff val="50000"/>
                  </a:schemeClr>
                </a:solidFill>
              </a:rPr>
              <a:t>a:visited {</a:t>
            </a:r>
          </a:p>
          <a:p>
            <a:pPr algn="l"/>
            <a:r>
              <a:rPr lang="en-US" dirty="0">
                <a:solidFill>
                  <a:schemeClr val="tx1">
                    <a:lumMod val="50000"/>
                    <a:lumOff val="50000"/>
                  </a:schemeClr>
                </a:solidFill>
              </a:rPr>
              <a:t> color: gray;</a:t>
            </a:r>
          </a:p>
          <a:p>
            <a:pPr algn="l"/>
            <a:r>
              <a:rPr lang="en-US" dirty="0">
                <a:solidFill>
                  <a:schemeClr val="tx1">
                    <a:lumMod val="50000"/>
                    <a:lumOff val="50000"/>
                  </a:schemeClr>
                </a:solidFill>
              </a:rPr>
              <a:t>}</a:t>
            </a:r>
          </a:p>
          <a:p>
            <a:pPr algn="l"/>
            <a:r>
              <a:rPr lang="en-US" dirty="0">
                <a:solidFill>
                  <a:schemeClr val="tx2">
                    <a:lumMod val="50000"/>
                  </a:schemeClr>
                </a:solidFill>
              </a:rPr>
              <a:t>a:hover {</a:t>
            </a:r>
          </a:p>
          <a:p>
            <a:pPr algn="l"/>
            <a:r>
              <a:rPr lang="en-US" dirty="0">
                <a:solidFill>
                  <a:schemeClr val="tx2">
                    <a:lumMod val="50000"/>
                  </a:schemeClr>
                </a:solidFill>
              </a:rPr>
              <a:t> text-decoration: none;</a:t>
            </a:r>
          </a:p>
          <a:p>
            <a:pPr algn="l"/>
            <a:r>
              <a:rPr lang="en-US" dirty="0">
                <a:solidFill>
                  <a:schemeClr val="tx2">
                    <a:lumMod val="50000"/>
                  </a:schemeClr>
                </a:solidFill>
              </a:rPr>
              <a:t> color: white;</a:t>
            </a:r>
          </a:p>
          <a:p>
            <a:pPr algn="l"/>
            <a:r>
              <a:rPr lang="en-US" dirty="0">
                <a:solidFill>
                  <a:schemeClr val="tx2">
                    <a:lumMod val="50000"/>
                  </a:schemeClr>
                </a:solidFill>
              </a:rPr>
              <a:t> background-color: navy;</a:t>
            </a:r>
          </a:p>
          <a:p>
            <a:pPr algn="l"/>
            <a:r>
              <a:rPr lang="en-US" dirty="0">
                <a:solidFill>
                  <a:schemeClr val="tx2">
                    <a:lumMod val="50000"/>
                  </a:schemeClr>
                </a:solidFill>
              </a:rPr>
              <a:t>}</a:t>
            </a:r>
          </a:p>
          <a:p>
            <a:pPr algn="l"/>
            <a:r>
              <a:rPr lang="en-US" dirty="0">
                <a:solidFill>
                  <a:schemeClr val="accent5"/>
                </a:solidFill>
              </a:rPr>
              <a:t>a:active {</a:t>
            </a:r>
          </a:p>
          <a:p>
            <a:pPr algn="l"/>
            <a:r>
              <a:rPr lang="en-US" dirty="0">
                <a:solidFill>
                  <a:schemeClr val="accent5"/>
                </a:solidFill>
              </a:rPr>
              <a:t> color: aqua;</a:t>
            </a:r>
          </a:p>
          <a:p>
            <a:pPr algn="l"/>
            <a:r>
              <a:rPr lang="en-US" dirty="0">
                <a:solidFill>
                  <a:schemeClr val="accent5"/>
                </a:solidFill>
              </a:rPr>
              <a:t> background-color: navy;</a:t>
            </a:r>
          </a:p>
          <a:p>
            <a:pPr algn="l"/>
            <a:r>
              <a:rPr lang="en-US" dirty="0">
                <a:solidFill>
                  <a:schemeClr val="accent5"/>
                </a:solidFill>
              </a:rPr>
              <a:t>}</a:t>
            </a:r>
          </a:p>
        </p:txBody>
      </p:sp>
      <p:sp>
        <p:nvSpPr>
          <p:cNvPr id="7" name="Rectangle 3"/>
          <p:cNvSpPr>
            <a:spLocks/>
          </p:cNvSpPr>
          <p:nvPr/>
        </p:nvSpPr>
        <p:spPr bwMode="auto">
          <a:xfrm>
            <a:off x="4336143" y="2203969"/>
            <a:ext cx="7061200"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l"/>
            <a:r>
              <a:rPr lang="en-US" b="1" dirty="0">
                <a:solidFill>
                  <a:schemeClr val="accent6">
                    <a:lumMod val="75000"/>
                  </a:schemeClr>
                </a:solidFill>
                <a:latin typeface="Garamond" panose="02020404030301010803" pitchFamily="18" charset="0"/>
              </a:rPr>
              <a:t>link - before a visit</a:t>
            </a:r>
          </a:p>
          <a:p>
            <a:pPr algn="l"/>
            <a:r>
              <a:rPr lang="en-US" b="1" dirty="0">
                <a:solidFill>
                  <a:schemeClr val="tx1">
                    <a:lumMod val="50000"/>
                    <a:lumOff val="50000"/>
                  </a:schemeClr>
                </a:solidFill>
                <a:latin typeface="Garamond" panose="02020404030301010803" pitchFamily="18" charset="0"/>
              </a:rPr>
              <a:t>visited - after it has been visited</a:t>
            </a:r>
          </a:p>
          <a:p>
            <a:pPr algn="l"/>
            <a:r>
              <a:rPr lang="en-US" b="1" dirty="0">
                <a:solidFill>
                  <a:schemeClr val="tx2">
                    <a:lumMod val="50000"/>
                  </a:schemeClr>
                </a:solidFill>
                <a:latin typeface="Garamond" panose="02020404030301010803" pitchFamily="18" charset="0"/>
              </a:rPr>
              <a:t>hover - when your mouse is over it but you have not clicked</a:t>
            </a:r>
          </a:p>
          <a:p>
            <a:pPr algn="l"/>
            <a:r>
              <a:rPr lang="en-US" b="1" dirty="0">
                <a:solidFill>
                  <a:schemeClr val="accent5"/>
                </a:solidFill>
                <a:latin typeface="Garamond" panose="02020404030301010803" pitchFamily="18" charset="0"/>
              </a:rPr>
              <a:t>active - you have clicked it and you have not yet seen the new page</a:t>
            </a:r>
          </a:p>
        </p:txBody>
      </p:sp>
      <p:sp>
        <p:nvSpPr>
          <p:cNvPr id="10" name="Slide Number Placeholder 3">
            <a:extLst>
              <a:ext uri="{FF2B5EF4-FFF2-40B4-BE49-F238E27FC236}">
                <a16:creationId xmlns:a16="http://schemas.microsoft.com/office/drawing/2014/main" id="{101BFE57-2306-4716-9F9A-952FF4548A23}"/>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89</a:t>
            </a:fld>
            <a:endParaRPr lang="en-US" altLang="en-US" sz="1400" dirty="0"/>
          </a:p>
        </p:txBody>
      </p:sp>
    </p:spTree>
    <p:extLst>
      <p:ext uri="{BB962C8B-B14F-4D97-AF65-F5344CB8AC3E}">
        <p14:creationId xmlns:p14="http://schemas.microsoft.com/office/powerpoint/2010/main" val="4230039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77787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rPr>
              <a:t>Empty tags </a:t>
            </a:r>
            <a:r>
              <a:rPr lang="en-US" sz="3600" b="1" u="sng" dirty="0" err="1">
                <a:latin typeface="Garamond" panose="02020404030301010803" pitchFamily="18" charset="0"/>
              </a:rPr>
              <a:t>vs</a:t>
            </a:r>
            <a:r>
              <a:rPr lang="en-US" sz="3600" b="1" u="sng" dirty="0">
                <a:latin typeface="Garamond" panose="02020404030301010803" pitchFamily="18" charset="0"/>
              </a:rPr>
              <a:t> Container tags </a:t>
            </a:r>
          </a:p>
        </p:txBody>
      </p:sp>
      <p:sp>
        <p:nvSpPr>
          <p:cNvPr id="5" name="TextBox 4"/>
          <p:cNvSpPr txBox="1"/>
          <p:nvPr/>
        </p:nvSpPr>
        <p:spPr>
          <a:xfrm>
            <a:off x="838200" y="3602154"/>
            <a:ext cx="9364487" cy="923330"/>
          </a:xfrm>
          <a:prstGeom prst="rect">
            <a:avLst/>
          </a:prstGeom>
          <a:noFill/>
        </p:spPr>
        <p:txBody>
          <a:bodyPr wrap="none" rtlCol="0">
            <a:spAutoFit/>
          </a:bodyPr>
          <a:lstStyle/>
          <a:p>
            <a:r>
              <a:rPr lang="en-US" dirty="0">
                <a:latin typeface="Garamond" panose="02020404030301010803" pitchFamily="18" charset="0"/>
              </a:rPr>
              <a:t>The elements which requires </a:t>
            </a:r>
            <a:r>
              <a:rPr lang="en-US" b="1" dirty="0">
                <a:latin typeface="Garamond" panose="02020404030301010803" pitchFamily="18" charset="0"/>
              </a:rPr>
              <a:t>opening </a:t>
            </a:r>
            <a:r>
              <a:rPr lang="en-US" dirty="0">
                <a:latin typeface="Garamond" panose="02020404030301010803" pitchFamily="18" charset="0"/>
              </a:rPr>
              <a:t>and </a:t>
            </a:r>
            <a:r>
              <a:rPr lang="en-US" b="1" dirty="0">
                <a:latin typeface="Garamond" panose="02020404030301010803" pitchFamily="18" charset="0"/>
              </a:rPr>
              <a:t>closing tags</a:t>
            </a:r>
            <a:r>
              <a:rPr lang="en-US" dirty="0">
                <a:latin typeface="Garamond" panose="02020404030301010803" pitchFamily="18" charset="0"/>
              </a:rPr>
              <a:t>, are known as </a:t>
            </a:r>
            <a:r>
              <a:rPr lang="en-US" b="1" u="sng" dirty="0">
                <a:latin typeface="Garamond" panose="02020404030301010803" pitchFamily="18" charset="0"/>
              </a:rPr>
              <a:t>Container Tags</a:t>
            </a:r>
            <a:r>
              <a:rPr lang="en-US" dirty="0">
                <a:latin typeface="Garamond" panose="02020404030301010803" pitchFamily="18" charset="0"/>
              </a:rPr>
              <a:t> or </a:t>
            </a:r>
            <a:r>
              <a:rPr lang="en-US" b="1" u="sng" dirty="0">
                <a:latin typeface="Garamond" panose="02020404030301010803" pitchFamily="18" charset="0"/>
              </a:rPr>
              <a:t>Elements</a:t>
            </a:r>
            <a:r>
              <a:rPr lang="en-US" dirty="0">
                <a:latin typeface="Garamond" panose="02020404030301010803" pitchFamily="18" charset="0"/>
              </a:rPr>
              <a:t>.</a:t>
            </a:r>
          </a:p>
          <a:p>
            <a:endParaRPr lang="en-US" dirty="0">
              <a:latin typeface="Garamond" panose="02020404030301010803" pitchFamily="18" charset="0"/>
            </a:endParaRPr>
          </a:p>
          <a:p>
            <a:r>
              <a:rPr lang="en-US" b="1" dirty="0">
                <a:latin typeface="Garamond" panose="02020404030301010803" pitchFamily="18" charset="0"/>
              </a:rPr>
              <a:t>For </a:t>
            </a:r>
            <a:r>
              <a:rPr lang="en-US" b="1" dirty="0" err="1">
                <a:latin typeface="Garamond" panose="02020404030301010803" pitchFamily="18" charset="0"/>
              </a:rPr>
              <a:t>Eg</a:t>
            </a:r>
            <a:r>
              <a:rPr lang="en-US" b="1" dirty="0">
                <a:latin typeface="Garamond" panose="02020404030301010803" pitchFamily="18" charset="0"/>
              </a:rPr>
              <a:t>.:</a:t>
            </a:r>
            <a:r>
              <a:rPr lang="en-US" dirty="0">
                <a:latin typeface="Garamond" panose="02020404030301010803" pitchFamily="18" charset="0"/>
              </a:rPr>
              <a:t> </a:t>
            </a:r>
          </a:p>
        </p:txBody>
      </p:sp>
      <p:sp>
        <p:nvSpPr>
          <p:cNvPr id="6" name="TextBox 5"/>
          <p:cNvSpPr txBox="1"/>
          <p:nvPr/>
        </p:nvSpPr>
        <p:spPr>
          <a:xfrm>
            <a:off x="838200" y="1801112"/>
            <a:ext cx="8787149" cy="923330"/>
          </a:xfrm>
          <a:prstGeom prst="rect">
            <a:avLst/>
          </a:prstGeom>
          <a:noFill/>
        </p:spPr>
        <p:txBody>
          <a:bodyPr wrap="none" rtlCol="0">
            <a:spAutoFit/>
          </a:bodyPr>
          <a:lstStyle/>
          <a:p>
            <a:r>
              <a:rPr lang="en-US" dirty="0">
                <a:latin typeface="Garamond" panose="02020404030301010803" pitchFamily="18" charset="0"/>
              </a:rPr>
              <a:t>Some elements which does not requires </a:t>
            </a:r>
            <a:r>
              <a:rPr lang="en-US" b="1" dirty="0">
                <a:latin typeface="Garamond" panose="02020404030301010803" pitchFamily="18" charset="0"/>
              </a:rPr>
              <a:t>closing tags</a:t>
            </a:r>
            <a:r>
              <a:rPr lang="en-US" dirty="0">
                <a:latin typeface="Garamond" panose="02020404030301010803" pitchFamily="18" charset="0"/>
              </a:rPr>
              <a:t>, are known as </a:t>
            </a:r>
            <a:r>
              <a:rPr lang="en-US" b="1" u="sng" dirty="0">
                <a:latin typeface="Garamond" panose="02020404030301010803" pitchFamily="18" charset="0"/>
              </a:rPr>
              <a:t>Empty Tags </a:t>
            </a:r>
            <a:r>
              <a:rPr lang="en-US" dirty="0">
                <a:latin typeface="Garamond" panose="02020404030301010803" pitchFamily="18" charset="0"/>
              </a:rPr>
              <a:t>or </a:t>
            </a:r>
            <a:r>
              <a:rPr lang="en-US" b="1" u="sng" dirty="0">
                <a:latin typeface="Garamond" panose="02020404030301010803" pitchFamily="18" charset="0"/>
              </a:rPr>
              <a:t>Elements</a:t>
            </a:r>
            <a:r>
              <a:rPr lang="en-US" dirty="0">
                <a:latin typeface="Garamond" panose="02020404030301010803" pitchFamily="18" charset="0"/>
              </a:rPr>
              <a:t>.</a:t>
            </a:r>
          </a:p>
          <a:p>
            <a:endParaRPr lang="en-US" b="1" dirty="0">
              <a:latin typeface="Garamond" panose="02020404030301010803" pitchFamily="18" charset="0"/>
            </a:endParaRPr>
          </a:p>
          <a:p>
            <a:r>
              <a:rPr lang="en-US" b="1" dirty="0">
                <a:latin typeface="Garamond" panose="02020404030301010803" pitchFamily="18" charset="0"/>
              </a:rPr>
              <a:t>For </a:t>
            </a:r>
            <a:r>
              <a:rPr lang="en-US" b="1" dirty="0" err="1">
                <a:latin typeface="Garamond" panose="02020404030301010803" pitchFamily="18" charset="0"/>
              </a:rPr>
              <a:t>Eg</a:t>
            </a:r>
            <a:r>
              <a:rPr lang="en-US" b="1" dirty="0">
                <a:latin typeface="Garamond" panose="02020404030301010803" pitchFamily="18" charset="0"/>
              </a:rPr>
              <a:t>.: </a:t>
            </a:r>
          </a:p>
        </p:txBody>
      </p:sp>
      <p:sp>
        <p:nvSpPr>
          <p:cNvPr id="7" name="TextBox 6"/>
          <p:cNvSpPr txBox="1"/>
          <p:nvPr/>
        </p:nvSpPr>
        <p:spPr>
          <a:xfrm>
            <a:off x="1834368" y="2724442"/>
            <a:ext cx="5644494" cy="369332"/>
          </a:xfrm>
          <a:prstGeom prst="rect">
            <a:avLst/>
          </a:prstGeom>
          <a:noFill/>
        </p:spPr>
        <p:txBody>
          <a:bodyPr wrap="none" rtlCol="0">
            <a:spAutoFit/>
          </a:bodyPr>
          <a:lstStyle/>
          <a:p>
            <a:r>
              <a:rPr lang="en-US" b="1" dirty="0">
                <a:solidFill>
                  <a:schemeClr val="accent1">
                    <a:lumMod val="60000"/>
                    <a:lumOff val="40000"/>
                  </a:schemeClr>
                </a:solidFill>
                <a:latin typeface="Garamond" panose="02020404030301010803" pitchFamily="18" charset="0"/>
              </a:rPr>
              <a:t>&lt;</a:t>
            </a:r>
            <a:r>
              <a:rPr lang="en-US" b="1" dirty="0" err="1">
                <a:solidFill>
                  <a:schemeClr val="accent1">
                    <a:lumMod val="60000"/>
                    <a:lumOff val="40000"/>
                  </a:schemeClr>
                </a:solidFill>
                <a:latin typeface="Garamond" panose="02020404030301010803" pitchFamily="18" charset="0"/>
              </a:rPr>
              <a:t>br</a:t>
            </a:r>
            <a:r>
              <a:rPr lang="en-US" b="1" dirty="0">
                <a:solidFill>
                  <a:schemeClr val="accent1">
                    <a:lumMod val="60000"/>
                    <a:lumOff val="40000"/>
                  </a:schemeClr>
                </a:solidFill>
                <a:latin typeface="Garamond" panose="02020404030301010803" pitchFamily="18" charset="0"/>
              </a:rPr>
              <a:t> &gt;</a:t>
            </a:r>
            <a:r>
              <a:rPr lang="en-US" b="1" dirty="0">
                <a:solidFill>
                  <a:schemeClr val="accent1">
                    <a:lumMod val="50000"/>
                  </a:schemeClr>
                </a:solidFill>
                <a:latin typeface="Garamond" panose="02020404030301010803" pitchFamily="18" charset="0"/>
              </a:rPr>
              <a:t> </a:t>
            </a:r>
            <a:r>
              <a:rPr lang="en-US" dirty="0" err="1"/>
              <a:t>begining</a:t>
            </a:r>
            <a:r>
              <a:rPr lang="en-US" dirty="0"/>
              <a:t> of new line. </a:t>
            </a:r>
            <a:r>
              <a:rPr lang="en-US" b="1" dirty="0"/>
              <a:t>BR</a:t>
            </a:r>
            <a:r>
              <a:rPr lang="en-US" dirty="0"/>
              <a:t> stands for </a:t>
            </a:r>
            <a:r>
              <a:rPr lang="en-US" b="1" dirty="0" err="1"/>
              <a:t>BReak</a:t>
            </a:r>
            <a:r>
              <a:rPr lang="en-US" dirty="0"/>
              <a:t>.</a:t>
            </a:r>
            <a:r>
              <a:rPr lang="en-US" b="1" dirty="0">
                <a:solidFill>
                  <a:schemeClr val="accent1">
                    <a:lumMod val="50000"/>
                  </a:schemeClr>
                </a:solidFill>
                <a:latin typeface="Garamond" panose="02020404030301010803" pitchFamily="18" charset="0"/>
              </a:rPr>
              <a:t> </a:t>
            </a:r>
            <a:endParaRPr lang="en-US" dirty="0">
              <a:solidFill>
                <a:schemeClr val="accent1">
                  <a:lumMod val="50000"/>
                </a:schemeClr>
              </a:solidFill>
              <a:latin typeface="Garamond" panose="02020404030301010803" pitchFamily="18" charset="0"/>
            </a:endParaRPr>
          </a:p>
        </p:txBody>
      </p:sp>
      <p:sp>
        <p:nvSpPr>
          <p:cNvPr id="8" name="TextBox 7"/>
          <p:cNvSpPr txBox="1"/>
          <p:nvPr/>
        </p:nvSpPr>
        <p:spPr>
          <a:xfrm>
            <a:off x="1834368" y="4063819"/>
            <a:ext cx="3003964" cy="884216"/>
          </a:xfrm>
          <a:prstGeom prst="rect">
            <a:avLst/>
          </a:prstGeom>
          <a:noFill/>
        </p:spPr>
        <p:txBody>
          <a:bodyPr wrap="none" rtlCol="0">
            <a:spAutoFit/>
          </a:bodyPr>
          <a:lstStyle/>
          <a:p>
            <a:pPr>
              <a:lnSpc>
                <a:spcPct val="150000"/>
              </a:lnSpc>
            </a:pPr>
            <a:r>
              <a:rPr lang="en-US" b="1" dirty="0">
                <a:solidFill>
                  <a:schemeClr val="accent1">
                    <a:lumMod val="60000"/>
                    <a:lumOff val="40000"/>
                  </a:schemeClr>
                </a:solidFill>
                <a:latin typeface="Garamond" panose="02020404030301010803" pitchFamily="18" charset="0"/>
              </a:rPr>
              <a:t>&lt;h1&gt;</a:t>
            </a:r>
            <a:r>
              <a:rPr lang="en-US" b="1" dirty="0">
                <a:solidFill>
                  <a:schemeClr val="accent1">
                    <a:lumMod val="50000"/>
                  </a:schemeClr>
                </a:solidFill>
                <a:latin typeface="Garamond" panose="02020404030301010803" pitchFamily="18" charset="0"/>
              </a:rPr>
              <a:t> </a:t>
            </a:r>
            <a:r>
              <a:rPr lang="en-US" dirty="0">
                <a:latin typeface="Garamond" panose="02020404030301010803" pitchFamily="18" charset="0"/>
              </a:rPr>
              <a:t>This is a heading </a:t>
            </a:r>
            <a:r>
              <a:rPr lang="en-US" b="1" dirty="0">
                <a:solidFill>
                  <a:schemeClr val="accent1">
                    <a:lumMod val="60000"/>
                    <a:lumOff val="40000"/>
                  </a:schemeClr>
                </a:solidFill>
                <a:latin typeface="Garamond" panose="02020404030301010803" pitchFamily="18" charset="0"/>
              </a:rPr>
              <a:t>&lt;/h1&gt;</a:t>
            </a:r>
          </a:p>
          <a:p>
            <a:pPr>
              <a:lnSpc>
                <a:spcPct val="150000"/>
              </a:lnSpc>
            </a:pPr>
            <a:r>
              <a:rPr lang="en-US" b="1" dirty="0">
                <a:solidFill>
                  <a:schemeClr val="accent1">
                    <a:lumMod val="60000"/>
                    <a:lumOff val="40000"/>
                  </a:schemeClr>
                </a:solidFill>
                <a:latin typeface="Garamond" panose="02020404030301010803" pitchFamily="18" charset="0"/>
              </a:rPr>
              <a:t>&lt;p&gt; </a:t>
            </a:r>
            <a:r>
              <a:rPr lang="en-US" dirty="0">
                <a:latin typeface="Garamond" panose="02020404030301010803" pitchFamily="18" charset="0"/>
              </a:rPr>
              <a:t>This is a paragraph </a:t>
            </a:r>
            <a:r>
              <a:rPr lang="en-US" b="1" dirty="0">
                <a:solidFill>
                  <a:schemeClr val="accent1">
                    <a:lumMod val="60000"/>
                    <a:lumOff val="40000"/>
                  </a:schemeClr>
                </a:solidFill>
                <a:latin typeface="Garamond" panose="02020404030301010803" pitchFamily="18" charset="0"/>
              </a:rPr>
              <a:t>&lt;/p&gt;</a:t>
            </a:r>
          </a:p>
        </p:txBody>
      </p:sp>
      <p:sp>
        <p:nvSpPr>
          <p:cNvPr id="9" name="TextBox 8"/>
          <p:cNvSpPr txBox="1"/>
          <p:nvPr/>
        </p:nvSpPr>
        <p:spPr>
          <a:xfrm>
            <a:off x="1834369" y="2355110"/>
            <a:ext cx="6794809" cy="369332"/>
          </a:xfrm>
          <a:prstGeom prst="rect">
            <a:avLst/>
          </a:prstGeom>
          <a:noFill/>
        </p:spPr>
        <p:txBody>
          <a:bodyPr wrap="none" rtlCol="0">
            <a:spAutoFit/>
          </a:bodyPr>
          <a:lstStyle/>
          <a:p>
            <a:r>
              <a:rPr lang="en-US" b="1" dirty="0">
                <a:solidFill>
                  <a:schemeClr val="accent1">
                    <a:lumMod val="60000"/>
                    <a:lumOff val="40000"/>
                  </a:schemeClr>
                </a:solidFill>
                <a:latin typeface="Garamond" panose="02020404030301010803" pitchFamily="18" charset="0"/>
              </a:rPr>
              <a:t>&lt;</a:t>
            </a:r>
            <a:r>
              <a:rPr lang="en-US" b="1" dirty="0" err="1">
                <a:solidFill>
                  <a:schemeClr val="accent1">
                    <a:lumMod val="60000"/>
                    <a:lumOff val="40000"/>
                  </a:schemeClr>
                </a:solidFill>
                <a:latin typeface="Garamond" panose="02020404030301010803" pitchFamily="18" charset="0"/>
              </a:rPr>
              <a:t>img</a:t>
            </a:r>
            <a:r>
              <a:rPr lang="en-US" b="1" dirty="0">
                <a:solidFill>
                  <a:schemeClr val="accent1">
                    <a:lumMod val="50000"/>
                  </a:schemeClr>
                </a:solidFill>
                <a:latin typeface="Garamond" panose="02020404030301010803" pitchFamily="18" charset="0"/>
              </a:rPr>
              <a:t> </a:t>
            </a:r>
            <a:r>
              <a:rPr lang="en-US" dirty="0" err="1">
                <a:latin typeface="Garamond" panose="02020404030301010803" pitchFamily="18" charset="0"/>
              </a:rPr>
              <a:t>src</a:t>
            </a:r>
            <a:r>
              <a:rPr lang="en-US" dirty="0">
                <a:latin typeface="Garamond" panose="02020404030301010803" pitchFamily="18" charset="0"/>
              </a:rPr>
              <a:t>=“peoplestrategists_logo.jpg” alt=“People Strategists Logo” </a:t>
            </a:r>
            <a:r>
              <a:rPr lang="en-US" b="1" dirty="0">
                <a:solidFill>
                  <a:schemeClr val="accent1">
                    <a:lumMod val="60000"/>
                    <a:lumOff val="40000"/>
                  </a:schemeClr>
                </a:solidFill>
                <a:latin typeface="Garamond" panose="02020404030301010803" pitchFamily="18" charset="0"/>
              </a:rPr>
              <a:t>/&gt;</a:t>
            </a:r>
          </a:p>
        </p:txBody>
      </p:sp>
      <p:sp>
        <p:nvSpPr>
          <p:cNvPr id="10" name="TextBox 9"/>
          <p:cNvSpPr txBox="1"/>
          <p:nvPr/>
        </p:nvSpPr>
        <p:spPr>
          <a:xfrm>
            <a:off x="1834368" y="3093774"/>
            <a:ext cx="7284366" cy="369332"/>
          </a:xfrm>
          <a:prstGeom prst="rect">
            <a:avLst/>
          </a:prstGeom>
          <a:noFill/>
        </p:spPr>
        <p:txBody>
          <a:bodyPr wrap="none" rtlCol="0">
            <a:spAutoFit/>
          </a:bodyPr>
          <a:lstStyle/>
          <a:p>
            <a:r>
              <a:rPr lang="en-US" b="1" dirty="0">
                <a:solidFill>
                  <a:schemeClr val="accent1">
                    <a:lumMod val="60000"/>
                    <a:lumOff val="40000"/>
                  </a:schemeClr>
                </a:solidFill>
                <a:latin typeface="Garamond" panose="02020404030301010803" pitchFamily="18" charset="0"/>
              </a:rPr>
              <a:t>&lt;</a:t>
            </a:r>
            <a:r>
              <a:rPr lang="en-US" b="1" dirty="0" err="1">
                <a:solidFill>
                  <a:schemeClr val="accent1">
                    <a:lumMod val="60000"/>
                    <a:lumOff val="40000"/>
                  </a:schemeClr>
                </a:solidFill>
                <a:latin typeface="Garamond" panose="02020404030301010803" pitchFamily="18" charset="0"/>
              </a:rPr>
              <a:t>hr</a:t>
            </a:r>
            <a:r>
              <a:rPr lang="en-US" b="1" dirty="0">
                <a:solidFill>
                  <a:schemeClr val="accent1">
                    <a:lumMod val="60000"/>
                    <a:lumOff val="40000"/>
                  </a:schemeClr>
                </a:solidFill>
                <a:latin typeface="Garamond" panose="02020404030301010803" pitchFamily="18" charset="0"/>
              </a:rPr>
              <a:t> &gt;</a:t>
            </a:r>
            <a:r>
              <a:rPr lang="en-US" b="1" dirty="0">
                <a:solidFill>
                  <a:schemeClr val="accent1">
                    <a:lumMod val="50000"/>
                  </a:schemeClr>
                </a:solidFill>
                <a:latin typeface="Garamond" panose="02020404030301010803" pitchFamily="18" charset="0"/>
              </a:rPr>
              <a:t> </a:t>
            </a:r>
            <a:r>
              <a:rPr lang="en-US" dirty="0"/>
              <a:t>puts a line across the page. </a:t>
            </a:r>
            <a:r>
              <a:rPr lang="en-US" b="1" dirty="0"/>
              <a:t>HR</a:t>
            </a:r>
            <a:r>
              <a:rPr lang="en-US" dirty="0"/>
              <a:t> stands for </a:t>
            </a:r>
            <a:r>
              <a:rPr lang="en-US" b="1" dirty="0"/>
              <a:t>H</a:t>
            </a:r>
            <a:r>
              <a:rPr lang="en-US" dirty="0"/>
              <a:t>orizontal </a:t>
            </a:r>
            <a:r>
              <a:rPr lang="en-US" b="1" dirty="0"/>
              <a:t>R</a:t>
            </a:r>
            <a:r>
              <a:rPr lang="en-US" dirty="0"/>
              <a:t>ule.</a:t>
            </a:r>
            <a:endParaRPr lang="en-US" dirty="0">
              <a:solidFill>
                <a:schemeClr val="accent1">
                  <a:lumMod val="50000"/>
                </a:schemeClr>
              </a:solidFill>
              <a:latin typeface="Garamond" panose="02020404030301010803" pitchFamily="18" charset="0"/>
            </a:endParaRPr>
          </a:p>
        </p:txBody>
      </p:sp>
      <p:sp>
        <p:nvSpPr>
          <p:cNvPr id="11" name="Slide Number Placeholder 3">
            <a:extLst>
              <a:ext uri="{FF2B5EF4-FFF2-40B4-BE49-F238E27FC236}">
                <a16:creationId xmlns:a16="http://schemas.microsoft.com/office/drawing/2014/main" id="{04A07A94-E027-4679-8FA5-88776EF4D513}"/>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9</a:t>
            </a:fld>
            <a:endParaRPr lang="en-US" altLang="en-US" sz="1400" dirty="0"/>
          </a:p>
        </p:txBody>
      </p:sp>
    </p:spTree>
    <p:extLst>
      <p:ext uri="{BB962C8B-B14F-4D97-AF65-F5344CB8AC3E}">
        <p14:creationId xmlns:p14="http://schemas.microsoft.com/office/powerpoint/2010/main" val="12707354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2"/>
          <p:cNvSpPr txBox="1">
            <a:spLocks/>
          </p:cNvSpPr>
          <p:nvPr/>
        </p:nvSpPr>
        <p:spPr>
          <a:xfrm>
            <a:off x="748393" y="1341120"/>
            <a:ext cx="74803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Garamond" panose="02020404030301010803" pitchFamily="18" charset="0"/>
              <a:cs typeface="Arial" charset="0"/>
            </a:endParaRPr>
          </a:p>
        </p:txBody>
      </p:sp>
      <p:sp>
        <p:nvSpPr>
          <p:cNvPr id="6" name="Rectangle 3"/>
          <p:cNvSpPr txBox="1">
            <a:spLocks/>
          </p:cNvSpPr>
          <p:nvPr/>
        </p:nvSpPr>
        <p:spPr>
          <a:xfrm>
            <a:off x="449943" y="1341120"/>
            <a:ext cx="8610600" cy="62484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defRPr/>
            </a:pPr>
            <a:r>
              <a:rPr lang="en-US" sz="2400" b="1" u="sng" dirty="0">
                <a:latin typeface="Garamond" panose="02020404030301010803" pitchFamily="18" charset="0"/>
                <a:cs typeface="Arial" charset="0"/>
              </a:rPr>
              <a:t>CSS List</a:t>
            </a:r>
          </a:p>
          <a:p>
            <a:pPr>
              <a:buFont typeface="Arial" charset="0"/>
              <a:buNone/>
              <a:defRPr/>
            </a:pPr>
            <a:endParaRPr lang="en-US" sz="100" dirty="0">
              <a:latin typeface="Garamond" panose="02020404030301010803" pitchFamily="18" charset="0"/>
              <a:cs typeface="Arial" charset="0"/>
            </a:endParaRPr>
          </a:p>
          <a:p>
            <a:pPr>
              <a:buFont typeface="Arial" charset="0"/>
              <a:buNone/>
              <a:defRPr/>
            </a:pPr>
            <a:r>
              <a:rPr lang="en-US" sz="2400" dirty="0">
                <a:latin typeface="Garamond" panose="02020404030301010803" pitchFamily="18" charset="0"/>
                <a:cs typeface="Arial" charset="0"/>
              </a:rPr>
              <a:t>You can use CSS list properties for </a:t>
            </a:r>
          </a:p>
          <a:p>
            <a:pPr>
              <a:buFont typeface="Arial" charset="0"/>
              <a:buNone/>
              <a:defRPr/>
            </a:pPr>
            <a:endParaRPr lang="en-US" sz="400" dirty="0">
              <a:latin typeface="Garamond" panose="02020404030301010803" pitchFamily="18" charset="0"/>
              <a:cs typeface="Arial" charset="0"/>
            </a:endParaRPr>
          </a:p>
          <a:p>
            <a:pPr>
              <a:buClr>
                <a:srgbClr val="00B0F0"/>
              </a:buClr>
              <a:buFont typeface="Wingdings" panose="05000000000000000000" pitchFamily="2" charset="2"/>
              <a:buChar char="Ø"/>
              <a:defRPr/>
            </a:pPr>
            <a:r>
              <a:rPr lang="en-US" sz="2400" dirty="0">
                <a:latin typeface="Garamond" panose="02020404030301010803" pitchFamily="18" charset="0"/>
                <a:cs typeface="Arial" charset="0"/>
              </a:rPr>
              <a:t> Setting different list item markers for ordered lists</a:t>
            </a:r>
          </a:p>
          <a:p>
            <a:pPr marL="0" indent="0">
              <a:buClr>
                <a:srgbClr val="00B0F0"/>
              </a:buClr>
              <a:buFont typeface="Arial" charset="0"/>
              <a:buNone/>
              <a:defRPr/>
            </a:pPr>
            <a:endParaRPr lang="en-US" sz="200" dirty="0">
              <a:latin typeface="Garamond" panose="02020404030301010803" pitchFamily="18" charset="0"/>
              <a:cs typeface="Arial" charset="0"/>
            </a:endParaRPr>
          </a:p>
          <a:p>
            <a:pPr>
              <a:buClr>
                <a:srgbClr val="00B0F0"/>
              </a:buClr>
              <a:buFont typeface="Wingdings" panose="05000000000000000000" pitchFamily="2" charset="2"/>
              <a:buChar char="Ø"/>
              <a:defRPr/>
            </a:pPr>
            <a:r>
              <a:rPr lang="en-US" sz="2400" dirty="0">
                <a:latin typeface="Garamond" panose="02020404030301010803" pitchFamily="18" charset="0"/>
                <a:cs typeface="Arial" charset="0"/>
              </a:rPr>
              <a:t> Setting different list item markers for unordered lists</a:t>
            </a:r>
          </a:p>
          <a:p>
            <a:pPr marL="0" indent="0">
              <a:buClr>
                <a:srgbClr val="00B0F0"/>
              </a:buClr>
              <a:buFont typeface="Arial" charset="0"/>
              <a:buNone/>
              <a:defRPr/>
            </a:pPr>
            <a:endParaRPr lang="en-US" sz="100" dirty="0">
              <a:latin typeface="Garamond" panose="02020404030301010803" pitchFamily="18" charset="0"/>
              <a:cs typeface="Arial" charset="0"/>
            </a:endParaRPr>
          </a:p>
          <a:p>
            <a:pPr>
              <a:buClr>
                <a:srgbClr val="00B0F0"/>
              </a:buClr>
              <a:buFont typeface="Wingdings" panose="05000000000000000000" pitchFamily="2" charset="2"/>
              <a:buChar char="Ø"/>
              <a:defRPr/>
            </a:pPr>
            <a:r>
              <a:rPr lang="en-US" sz="2400" dirty="0">
                <a:latin typeface="Garamond" panose="02020404030301010803" pitchFamily="18" charset="0"/>
                <a:cs typeface="Arial" charset="0"/>
              </a:rPr>
              <a:t> Set an image as the list item marker</a:t>
            </a:r>
          </a:p>
          <a:p>
            <a:pPr>
              <a:buClr>
                <a:srgbClr val="00B0F0"/>
              </a:buClr>
              <a:buFont typeface="Wingdings" panose="05000000000000000000" pitchFamily="2" charset="2"/>
              <a:buChar char="Ø"/>
              <a:defRPr/>
            </a:pPr>
            <a:endParaRPr lang="en-US" sz="400" dirty="0">
              <a:latin typeface="Garamond" panose="02020404030301010803" pitchFamily="18" charset="0"/>
              <a:cs typeface="Arial" charset="0"/>
            </a:endParaRPr>
          </a:p>
          <a:p>
            <a:pPr marL="0" indent="0">
              <a:buClr>
                <a:srgbClr val="00B0F0"/>
              </a:buClr>
              <a:buFont typeface="Arial" charset="0"/>
              <a:buNone/>
              <a:defRPr/>
            </a:pPr>
            <a:r>
              <a:rPr lang="en-US" sz="2400" b="1" u="sng" dirty="0">
                <a:latin typeface="Garamond" panose="02020404030301010803" pitchFamily="18" charset="0"/>
                <a:cs typeface="Arial" charset="0"/>
              </a:rPr>
              <a:t>Values-</a:t>
            </a:r>
          </a:p>
          <a:p>
            <a:pPr marL="0" indent="0">
              <a:buClr>
                <a:srgbClr val="00B0F0"/>
              </a:buClr>
              <a:buFont typeface="Arial" charset="0"/>
              <a:buNone/>
              <a:defRPr/>
            </a:pPr>
            <a:endParaRPr lang="en-US" sz="900" dirty="0">
              <a:latin typeface="Garamond" panose="02020404030301010803" pitchFamily="18" charset="0"/>
              <a:cs typeface="Arial" charset="0"/>
            </a:endParaRPr>
          </a:p>
          <a:p>
            <a:pPr>
              <a:buClr>
                <a:srgbClr val="00B0F0"/>
              </a:buClr>
              <a:buFont typeface="Wingdings" panose="05000000000000000000" pitchFamily="2" charset="2"/>
              <a:buChar char="v"/>
              <a:defRPr/>
            </a:pPr>
            <a:r>
              <a:rPr lang="en-US" sz="2400" dirty="0">
                <a:latin typeface="Garamond" panose="02020404030301010803" pitchFamily="18" charset="0"/>
                <a:cs typeface="Arial" charset="0"/>
              </a:rPr>
              <a:t> list-style-type</a:t>
            </a:r>
          </a:p>
          <a:p>
            <a:pPr>
              <a:buClr>
                <a:srgbClr val="00B0F0"/>
              </a:buClr>
              <a:buFont typeface="Wingdings" panose="05000000000000000000" pitchFamily="2" charset="2"/>
              <a:buChar char="v"/>
              <a:defRPr/>
            </a:pPr>
            <a:r>
              <a:rPr lang="en-US" sz="2400" dirty="0">
                <a:latin typeface="Garamond" panose="02020404030301010803" pitchFamily="18" charset="0"/>
                <a:cs typeface="Arial" charset="0"/>
              </a:rPr>
              <a:t> list-style-image</a:t>
            </a:r>
          </a:p>
          <a:p>
            <a:pPr>
              <a:buFont typeface="Arial" charset="0"/>
              <a:buNone/>
              <a:defRPr/>
            </a:pPr>
            <a:endParaRPr lang="en-US" sz="2400" dirty="0">
              <a:latin typeface="Garamond" panose="02020404030301010803" pitchFamily="18" charset="0"/>
              <a:cs typeface="Arial" charset="0"/>
            </a:endParaRPr>
          </a:p>
          <a:p>
            <a:pPr>
              <a:buFont typeface="Arial" charset="0"/>
              <a:buNone/>
              <a:defRPr/>
            </a:pPr>
            <a:endParaRPr lang="en-US" sz="2400" dirty="0">
              <a:latin typeface="Garamond" panose="02020404030301010803" pitchFamily="18" charset="0"/>
              <a:cs typeface="Arial" charset="0"/>
            </a:endParaRPr>
          </a:p>
        </p:txBody>
      </p:sp>
      <p:sp>
        <p:nvSpPr>
          <p:cNvPr id="7" name="Slide Number Placeholder 3">
            <a:extLst>
              <a:ext uri="{FF2B5EF4-FFF2-40B4-BE49-F238E27FC236}">
                <a16:creationId xmlns:a16="http://schemas.microsoft.com/office/drawing/2014/main" id="{C3C95312-EDD6-4BC7-8C13-AFD4B8135E54}"/>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90</a:t>
            </a:fld>
            <a:endParaRPr lang="en-US" altLang="en-US" sz="1400" dirty="0"/>
          </a:p>
        </p:txBody>
      </p:sp>
    </p:spTree>
    <p:extLst>
      <p:ext uri="{BB962C8B-B14F-4D97-AF65-F5344CB8AC3E}">
        <p14:creationId xmlns:p14="http://schemas.microsoft.com/office/powerpoint/2010/main" val="22438292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7" name="Rectangle 2"/>
          <p:cNvSpPr txBox="1">
            <a:spLocks/>
          </p:cNvSpPr>
          <p:nvPr/>
        </p:nvSpPr>
        <p:spPr>
          <a:xfrm>
            <a:off x="449943" y="1409700"/>
            <a:ext cx="82296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Garamond" panose="02020404030301010803" pitchFamily="18" charset="0"/>
              <a:cs typeface="Arial" charset="0"/>
            </a:endParaRPr>
          </a:p>
        </p:txBody>
      </p:sp>
      <p:sp>
        <p:nvSpPr>
          <p:cNvPr id="8" name="Rectangle 3"/>
          <p:cNvSpPr txBox="1">
            <a:spLocks/>
          </p:cNvSpPr>
          <p:nvPr/>
        </p:nvSpPr>
        <p:spPr>
          <a:xfrm>
            <a:off x="449944" y="1175657"/>
            <a:ext cx="11197770" cy="61776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b="1" u="sng" dirty="0">
                <a:latin typeface="Garamond" panose="02020404030301010803" pitchFamily="18" charset="0"/>
                <a:cs typeface="Arial" charset="0"/>
              </a:rPr>
              <a:t>Box Model : Introduction</a:t>
            </a:r>
          </a:p>
          <a:p>
            <a:pPr>
              <a:buFont typeface="Arial" charset="0"/>
              <a:buNone/>
            </a:pPr>
            <a:endParaRPr lang="en-US" sz="100" dirty="0">
              <a:latin typeface="Garamond" panose="02020404030301010803" pitchFamily="18" charset="0"/>
              <a:cs typeface="Arial" charset="0"/>
            </a:endParaRPr>
          </a:p>
          <a:p>
            <a:pPr>
              <a:buFont typeface="Arial" charset="0"/>
              <a:buNone/>
            </a:pPr>
            <a:r>
              <a:rPr lang="en-US" sz="2400" dirty="0">
                <a:latin typeface="Garamond" panose="02020404030301010803" pitchFamily="18" charset="0"/>
                <a:cs typeface="Arial" charset="0"/>
              </a:rPr>
              <a:t>Box model is useful for designing the layout of an HTML Page. CSS Box model describes a box that wraps around HTML elements. </a:t>
            </a:r>
          </a:p>
          <a:p>
            <a:pPr>
              <a:buFont typeface="Arial" charset="0"/>
              <a:buNone/>
            </a:pPr>
            <a:endParaRPr lang="en-US" sz="200" dirty="0">
              <a:latin typeface="Garamond" panose="02020404030301010803" pitchFamily="18" charset="0"/>
              <a:cs typeface="Arial" charset="0"/>
            </a:endParaRPr>
          </a:p>
          <a:p>
            <a:pPr>
              <a:buFont typeface="Arial" charset="0"/>
              <a:buNone/>
            </a:pPr>
            <a:r>
              <a:rPr lang="en-US" sz="2400" dirty="0">
                <a:latin typeface="Garamond" panose="02020404030301010803" pitchFamily="18" charset="0"/>
                <a:cs typeface="Arial" charset="0"/>
              </a:rPr>
              <a:t>Using this model, we can define the  margins, borders, padding and the actual content. We can place border around elements and space elements in relation to each other.</a:t>
            </a:r>
          </a:p>
          <a:p>
            <a:pPr>
              <a:buFont typeface="Arial" charset="0"/>
              <a:buNone/>
            </a:pPr>
            <a:endParaRPr lang="en-US" sz="2400" dirty="0">
              <a:latin typeface="Garamond" panose="02020404030301010803" pitchFamily="18" charset="0"/>
              <a:cs typeface="Arial" charset="0"/>
            </a:endParaRPr>
          </a:p>
        </p:txBody>
      </p:sp>
      <p:sp>
        <p:nvSpPr>
          <p:cNvPr id="9" name="Rectangle 8"/>
          <p:cNvSpPr/>
          <p:nvPr/>
        </p:nvSpPr>
        <p:spPr>
          <a:xfrm>
            <a:off x="674370" y="3526973"/>
            <a:ext cx="5257800" cy="32004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Rectangle 9"/>
          <p:cNvSpPr/>
          <p:nvPr/>
        </p:nvSpPr>
        <p:spPr>
          <a:xfrm>
            <a:off x="979170" y="3831773"/>
            <a:ext cx="4724400" cy="2590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10"/>
          <p:cNvSpPr/>
          <p:nvPr/>
        </p:nvSpPr>
        <p:spPr>
          <a:xfrm>
            <a:off x="1360170" y="4136573"/>
            <a:ext cx="4038600" cy="1981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p:nvSpPr>
        <p:spPr>
          <a:xfrm>
            <a:off x="1817370" y="4441373"/>
            <a:ext cx="3276600" cy="1447800"/>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TextBox 12"/>
          <p:cNvSpPr txBox="1">
            <a:spLocks noChangeArrowheads="1"/>
          </p:cNvSpPr>
          <p:nvPr/>
        </p:nvSpPr>
        <p:spPr bwMode="auto">
          <a:xfrm>
            <a:off x="2617470" y="4862061"/>
            <a:ext cx="144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b="1" dirty="0">
                <a:solidFill>
                  <a:srgbClr val="C00000"/>
                </a:solidFill>
                <a:latin typeface="Garamond" panose="02020404030301010803" pitchFamily="18" charset="0"/>
              </a:rPr>
              <a:t>Content</a:t>
            </a:r>
          </a:p>
        </p:txBody>
      </p:sp>
      <p:sp>
        <p:nvSpPr>
          <p:cNvPr id="14" name="TextBox 13"/>
          <p:cNvSpPr txBox="1">
            <a:spLocks noChangeArrowheads="1"/>
          </p:cNvSpPr>
          <p:nvPr/>
        </p:nvSpPr>
        <p:spPr bwMode="auto">
          <a:xfrm>
            <a:off x="2560320" y="4136573"/>
            <a:ext cx="1638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b="1" dirty="0">
                <a:solidFill>
                  <a:srgbClr val="C00000"/>
                </a:solidFill>
                <a:latin typeface="Garamond" panose="02020404030301010803" pitchFamily="18" charset="0"/>
              </a:rPr>
              <a:t>Padding</a:t>
            </a:r>
          </a:p>
        </p:txBody>
      </p:sp>
      <p:sp>
        <p:nvSpPr>
          <p:cNvPr id="15" name="TextBox 14"/>
          <p:cNvSpPr txBox="1">
            <a:spLocks noChangeArrowheads="1"/>
          </p:cNvSpPr>
          <p:nvPr/>
        </p:nvSpPr>
        <p:spPr bwMode="auto">
          <a:xfrm>
            <a:off x="2236470" y="3831773"/>
            <a:ext cx="213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b="1" dirty="0">
                <a:solidFill>
                  <a:srgbClr val="C00000"/>
                </a:solidFill>
                <a:latin typeface="Garamond" panose="02020404030301010803" pitchFamily="18" charset="0"/>
              </a:rPr>
              <a:t>Border</a:t>
            </a:r>
          </a:p>
        </p:txBody>
      </p:sp>
      <p:sp>
        <p:nvSpPr>
          <p:cNvPr id="16" name="TextBox 15"/>
          <p:cNvSpPr txBox="1">
            <a:spLocks noChangeArrowheads="1"/>
          </p:cNvSpPr>
          <p:nvPr/>
        </p:nvSpPr>
        <p:spPr bwMode="auto">
          <a:xfrm>
            <a:off x="2731770" y="3526973"/>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b="1" dirty="0">
                <a:solidFill>
                  <a:srgbClr val="C00000"/>
                </a:solidFill>
                <a:latin typeface="Garamond" panose="02020404030301010803" pitchFamily="18" charset="0"/>
              </a:rPr>
              <a:t>Margin</a:t>
            </a:r>
          </a:p>
        </p:txBody>
      </p:sp>
      <p:sp>
        <p:nvSpPr>
          <p:cNvPr id="3" name="Rectangle 2"/>
          <p:cNvSpPr/>
          <p:nvPr/>
        </p:nvSpPr>
        <p:spPr>
          <a:xfrm>
            <a:off x="6732270" y="4627801"/>
            <a:ext cx="6096000" cy="646331"/>
          </a:xfrm>
          <a:prstGeom prst="rect">
            <a:avLst/>
          </a:prstGeom>
        </p:spPr>
        <p:txBody>
          <a:bodyPr>
            <a:spAutoFit/>
          </a:bodyPr>
          <a:lstStyle/>
          <a:p>
            <a:pPr>
              <a:buFont typeface="Arial" charset="0"/>
              <a:buNone/>
            </a:pPr>
            <a:r>
              <a:rPr lang="en-US" dirty="0">
                <a:latin typeface="Garamond" panose="02020404030301010803" pitchFamily="18" charset="0"/>
                <a:cs typeface="Arial" charset="0"/>
              </a:rPr>
              <a:t>You can set the height and width of an element using the </a:t>
            </a:r>
            <a:r>
              <a:rPr lang="en-US" b="1" dirty="0">
                <a:latin typeface="Garamond" panose="02020404030301010803" pitchFamily="18" charset="0"/>
                <a:cs typeface="Arial" charset="0"/>
              </a:rPr>
              <a:t>height</a:t>
            </a:r>
            <a:r>
              <a:rPr lang="en-US" dirty="0">
                <a:latin typeface="Garamond" panose="02020404030301010803" pitchFamily="18" charset="0"/>
                <a:cs typeface="Arial" charset="0"/>
              </a:rPr>
              <a:t> and </a:t>
            </a:r>
            <a:r>
              <a:rPr lang="en-US" b="1" dirty="0">
                <a:latin typeface="Garamond" panose="02020404030301010803" pitchFamily="18" charset="0"/>
                <a:cs typeface="Arial" charset="0"/>
              </a:rPr>
              <a:t>width</a:t>
            </a:r>
            <a:r>
              <a:rPr lang="en-US" dirty="0">
                <a:latin typeface="Garamond" panose="02020404030301010803" pitchFamily="18" charset="0"/>
                <a:cs typeface="Arial" charset="0"/>
              </a:rPr>
              <a:t> properties.</a:t>
            </a:r>
          </a:p>
        </p:txBody>
      </p:sp>
      <p:sp>
        <p:nvSpPr>
          <p:cNvPr id="4" name="Rectangle 3"/>
          <p:cNvSpPr/>
          <p:nvPr/>
        </p:nvSpPr>
        <p:spPr>
          <a:xfrm>
            <a:off x="6732270" y="4201661"/>
            <a:ext cx="2517869" cy="369332"/>
          </a:xfrm>
          <a:prstGeom prst="rect">
            <a:avLst/>
          </a:prstGeom>
        </p:spPr>
        <p:txBody>
          <a:bodyPr wrap="none">
            <a:spAutoFit/>
          </a:bodyPr>
          <a:lstStyle/>
          <a:p>
            <a:r>
              <a:rPr lang="en-US" b="1" u="sng" dirty="0">
                <a:latin typeface="Garamond" panose="02020404030301010803" pitchFamily="18" charset="0"/>
                <a:cs typeface="Arial" charset="0"/>
              </a:rPr>
              <a:t>Box Model : Illustration</a:t>
            </a:r>
          </a:p>
        </p:txBody>
      </p:sp>
      <p:sp>
        <p:nvSpPr>
          <p:cNvPr id="17" name="Slide Number Placeholder 3">
            <a:extLst>
              <a:ext uri="{FF2B5EF4-FFF2-40B4-BE49-F238E27FC236}">
                <a16:creationId xmlns:a16="http://schemas.microsoft.com/office/drawing/2014/main" id="{3C8E2786-7F0D-4D2B-8358-362A9D558EC4}"/>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91</a:t>
            </a:fld>
            <a:endParaRPr lang="en-US" altLang="en-US" sz="1400" dirty="0"/>
          </a:p>
        </p:txBody>
      </p:sp>
    </p:spTree>
    <p:extLst>
      <p:ext uri="{BB962C8B-B14F-4D97-AF65-F5344CB8AC3E}">
        <p14:creationId xmlns:p14="http://schemas.microsoft.com/office/powerpoint/2010/main" val="176323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ppt_x"/>
                                          </p:val>
                                        </p:tav>
                                        <p:tav tm="100000">
                                          <p:val>
                                            <p:strVal val="#ppt_x"/>
                                          </p:val>
                                        </p:tav>
                                      </p:tavLst>
                                    </p:anim>
                                    <p:anim calcmode="lin" valueType="num">
                                      <p:cBhvr additive="base">
                                        <p:cTn id="4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p:bldP spid="14" grpId="0"/>
      <p:bldP spid="15" grpId="0"/>
      <p:bldP spid="1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2"/>
          <p:cNvSpPr txBox="1">
            <a:spLocks/>
          </p:cNvSpPr>
          <p:nvPr/>
        </p:nvSpPr>
        <p:spPr>
          <a:xfrm>
            <a:off x="647700" y="1638300"/>
            <a:ext cx="8686800" cy="554038"/>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Garamond" panose="02020404030301010803" pitchFamily="18" charset="0"/>
              <a:cs typeface="Arial" charset="0"/>
            </a:endParaRPr>
          </a:p>
        </p:txBody>
      </p:sp>
      <p:sp>
        <p:nvSpPr>
          <p:cNvPr id="6" name="Rectangle 3"/>
          <p:cNvSpPr txBox="1">
            <a:spLocks/>
          </p:cNvSpPr>
          <p:nvPr/>
        </p:nvSpPr>
        <p:spPr>
          <a:xfrm>
            <a:off x="647700" y="1162050"/>
            <a:ext cx="11326586" cy="5105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latin typeface="Garamond" panose="02020404030301010803" pitchFamily="18" charset="0"/>
                <a:cs typeface="Arial" charset="0"/>
              </a:rPr>
              <a:t>CSS Padding</a:t>
            </a:r>
          </a:p>
          <a:p>
            <a:pPr marL="0" indent="0">
              <a:buFont typeface="Arial" charset="0"/>
              <a:buNone/>
            </a:pPr>
            <a:endParaRPr lang="en-US" sz="400" dirty="0">
              <a:latin typeface="Garamond" panose="02020404030301010803" pitchFamily="18" charset="0"/>
              <a:cs typeface="Arial" charset="0"/>
            </a:endParaRPr>
          </a:p>
          <a:p>
            <a:pPr marL="0" indent="0">
              <a:buFont typeface="Arial" charset="0"/>
              <a:buNone/>
            </a:pPr>
            <a:r>
              <a:rPr lang="en-US" sz="2400" dirty="0">
                <a:latin typeface="Garamond" panose="02020404030301010803" pitchFamily="18" charset="0"/>
                <a:cs typeface="Arial" charset="0"/>
              </a:rPr>
              <a:t>You can use the CSS padding properties to define the space between the element border and the element content. It  is possible to change the top, right, bottom and left padding independently using separate properties. </a:t>
            </a:r>
          </a:p>
          <a:p>
            <a:pPr marL="0" indent="0">
              <a:buFont typeface="Arial" charset="0"/>
              <a:buNone/>
            </a:pPr>
            <a:r>
              <a:rPr lang="en-US" sz="2400" dirty="0">
                <a:latin typeface="Garamond" panose="02020404030301010803" pitchFamily="18" charset="0"/>
                <a:cs typeface="Arial" charset="0"/>
              </a:rPr>
              <a:t>In shorthand; specify one, two, three, or four space-separated values:</a:t>
            </a:r>
          </a:p>
          <a:p>
            <a:pPr lvl="1"/>
            <a:r>
              <a:rPr lang="en-US" sz="2000" dirty="0">
                <a:latin typeface="Garamond" panose="02020404030301010803" pitchFamily="18" charset="0"/>
                <a:cs typeface="Arial" charset="0"/>
              </a:rPr>
              <a:t>[value]	[top, right, bottom, and left]	10px</a:t>
            </a:r>
          </a:p>
          <a:p>
            <a:pPr lvl="1"/>
            <a:r>
              <a:rPr lang="en-US" sz="2000" dirty="0">
                <a:latin typeface="Garamond" panose="02020404030301010803" pitchFamily="18" charset="0"/>
                <a:cs typeface="Arial" charset="0"/>
              </a:rPr>
              <a:t>[value] [value]	[top and bottom] [left and right]	10px 20px</a:t>
            </a:r>
          </a:p>
          <a:p>
            <a:pPr lvl="1"/>
            <a:r>
              <a:rPr lang="en-US" sz="2000" dirty="0">
                <a:latin typeface="Garamond" panose="02020404030301010803" pitchFamily="18" charset="0"/>
                <a:cs typeface="Arial" charset="0"/>
              </a:rPr>
              <a:t>[value] [value] [value]	[top] [right and left] [bottom]	10px 20px 30px</a:t>
            </a:r>
          </a:p>
          <a:p>
            <a:pPr lvl="1"/>
            <a:r>
              <a:rPr lang="en-US" sz="2000" dirty="0">
                <a:latin typeface="Garamond" panose="02020404030301010803" pitchFamily="18" charset="0"/>
                <a:cs typeface="Arial" charset="0"/>
              </a:rPr>
              <a:t>[value] [value] [value] [value]	[top] [right] [bottom] [left]	10px 20px 30px 40px</a:t>
            </a:r>
          </a:p>
          <a:p>
            <a:pPr lvl="1"/>
            <a:endParaRPr lang="en-US" sz="2000" dirty="0">
              <a:latin typeface="Garamond" panose="02020404030301010803" pitchFamily="18" charset="0"/>
              <a:cs typeface="Arial" charset="0"/>
            </a:endParaRPr>
          </a:p>
          <a:p>
            <a:r>
              <a:rPr lang="en-US" sz="2400" b="1" dirty="0">
                <a:solidFill>
                  <a:srgbClr val="FF0000"/>
                </a:solidFill>
                <a:latin typeface="Garamond" panose="02020404030301010803" pitchFamily="18" charset="0"/>
                <a:cs typeface="Arial" charset="0"/>
              </a:rPr>
              <a:t>Note:</a:t>
            </a:r>
            <a:r>
              <a:rPr lang="en-US" sz="2400" dirty="0">
                <a:latin typeface="Garamond" panose="02020404030301010803" pitchFamily="18" charset="0"/>
                <a:cs typeface="Arial" charset="0"/>
              </a:rPr>
              <a:t> padding: 10px 20px 30px 40px; </a:t>
            </a:r>
            <a:r>
              <a:rPr lang="en-US" sz="2400" b="1" dirty="0">
                <a:solidFill>
                  <a:srgbClr val="FF0000"/>
                </a:solidFill>
                <a:latin typeface="Garamond" panose="02020404030301010803" pitchFamily="18" charset="0"/>
                <a:cs typeface="Arial" charset="0"/>
              </a:rPr>
              <a:t>is same as</a:t>
            </a:r>
            <a:r>
              <a:rPr lang="en-US" sz="2400" dirty="0">
                <a:latin typeface="Garamond" panose="02020404030301010803" pitchFamily="18" charset="0"/>
                <a:cs typeface="Arial" charset="0"/>
              </a:rPr>
              <a:t> padding-top: 10px; padding-right: 20px; padding-bottom: 30px; padding-left: 40px;</a:t>
            </a:r>
          </a:p>
          <a:p>
            <a:pPr marL="0" indent="0">
              <a:buFont typeface="Arial" charset="0"/>
              <a:buNone/>
            </a:pPr>
            <a:endParaRPr lang="en-US" sz="100" dirty="0">
              <a:latin typeface="Garamond" panose="02020404030301010803" pitchFamily="18" charset="0"/>
              <a:cs typeface="Arial" charset="0"/>
            </a:endParaRPr>
          </a:p>
        </p:txBody>
      </p:sp>
      <p:sp>
        <p:nvSpPr>
          <p:cNvPr id="9" name="Rectangle 3"/>
          <p:cNvSpPr txBox="1">
            <a:spLocks/>
          </p:cNvSpPr>
          <p:nvPr/>
        </p:nvSpPr>
        <p:spPr>
          <a:xfrm>
            <a:off x="647700" y="3389267"/>
            <a:ext cx="7924800" cy="5105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charset="0"/>
              <a:buNone/>
            </a:pPr>
            <a:endParaRPr lang="en-US" sz="2400" b="1" dirty="0">
              <a:latin typeface="Garamond" panose="02020404030301010803" pitchFamily="18" charset="0"/>
              <a:cs typeface="Arial" charset="0"/>
            </a:endParaRPr>
          </a:p>
        </p:txBody>
      </p:sp>
      <p:sp>
        <p:nvSpPr>
          <p:cNvPr id="10" name="Rectangle 3"/>
          <p:cNvSpPr txBox="1">
            <a:spLocks/>
          </p:cNvSpPr>
          <p:nvPr/>
        </p:nvSpPr>
        <p:spPr>
          <a:xfrm>
            <a:off x="647700" y="5735183"/>
            <a:ext cx="11326586" cy="5105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charset="0"/>
              <a:buNone/>
            </a:pPr>
            <a:endParaRPr lang="en-US" sz="2400" b="1" dirty="0">
              <a:latin typeface="Garamond" panose="02020404030301010803" pitchFamily="18" charset="0"/>
              <a:cs typeface="Arial" charset="0"/>
            </a:endParaRPr>
          </a:p>
        </p:txBody>
      </p:sp>
      <p:sp>
        <p:nvSpPr>
          <p:cNvPr id="7" name="Slide Number Placeholder 3">
            <a:extLst>
              <a:ext uri="{FF2B5EF4-FFF2-40B4-BE49-F238E27FC236}">
                <a16:creationId xmlns:a16="http://schemas.microsoft.com/office/drawing/2014/main" id="{D4B38FA5-F6E9-4EC1-8D0A-0A709A65EA62}"/>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92</a:t>
            </a:fld>
            <a:endParaRPr lang="en-US" altLang="en-US" sz="1400" dirty="0"/>
          </a:p>
        </p:txBody>
      </p:sp>
    </p:spTree>
    <p:extLst>
      <p:ext uri="{BB962C8B-B14F-4D97-AF65-F5344CB8AC3E}">
        <p14:creationId xmlns:p14="http://schemas.microsoft.com/office/powerpoint/2010/main" val="233108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7" name="Rectangle 2"/>
          <p:cNvSpPr txBox="1">
            <a:spLocks/>
          </p:cNvSpPr>
          <p:nvPr/>
        </p:nvSpPr>
        <p:spPr>
          <a:xfrm>
            <a:off x="647700" y="1524000"/>
            <a:ext cx="86868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Garamond" panose="02020404030301010803" pitchFamily="18" charset="0"/>
              <a:cs typeface="Arial" charset="0"/>
            </a:endParaRPr>
          </a:p>
        </p:txBody>
      </p:sp>
      <p:sp>
        <p:nvSpPr>
          <p:cNvPr id="8" name="Rectangle 3"/>
          <p:cNvSpPr txBox="1">
            <a:spLocks/>
          </p:cNvSpPr>
          <p:nvPr/>
        </p:nvSpPr>
        <p:spPr>
          <a:xfrm>
            <a:off x="632694" y="1255363"/>
            <a:ext cx="10216120" cy="5374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latin typeface="Garamond" panose="02020404030301010803" pitchFamily="18" charset="0"/>
                <a:cs typeface="Arial" charset="0"/>
              </a:rPr>
              <a:t>CSS Border</a:t>
            </a:r>
          </a:p>
          <a:p>
            <a:pPr marL="0" indent="0">
              <a:buFont typeface="Arial" charset="0"/>
              <a:buNone/>
            </a:pPr>
            <a:endParaRPr lang="en-US" sz="200" dirty="0">
              <a:latin typeface="Garamond" panose="02020404030301010803" pitchFamily="18" charset="0"/>
              <a:cs typeface="Arial" charset="0"/>
            </a:endParaRPr>
          </a:p>
          <a:p>
            <a:pPr marL="0" indent="0">
              <a:buFont typeface="Arial" charset="0"/>
              <a:buNone/>
            </a:pPr>
            <a:r>
              <a:rPr lang="en-US" sz="2400" dirty="0">
                <a:latin typeface="Garamond" panose="02020404030301010803" pitchFamily="18" charset="0"/>
                <a:cs typeface="Arial" charset="0"/>
              </a:rPr>
              <a:t>You can use the CSS  Border properties to specify the style and color of an element’s  border.		</a:t>
            </a:r>
          </a:p>
          <a:p>
            <a:pPr marL="0" indent="0">
              <a:buFont typeface="Arial" charset="0"/>
              <a:buNone/>
            </a:pPr>
            <a:endParaRPr lang="en-US" sz="2400" b="1" u="sng" dirty="0">
              <a:latin typeface="Garamond" panose="02020404030301010803" pitchFamily="18" charset="0"/>
              <a:cs typeface="Arial" charset="0"/>
            </a:endParaRPr>
          </a:p>
          <a:p>
            <a:r>
              <a:rPr lang="en-US" sz="2400" b="1" dirty="0">
                <a:latin typeface="Garamond" panose="02020404030301010803" pitchFamily="18" charset="0"/>
                <a:cs typeface="Arial" charset="0"/>
              </a:rPr>
              <a:t>border-style</a:t>
            </a:r>
          </a:p>
          <a:p>
            <a:pPr lvl="1"/>
            <a:r>
              <a:rPr lang="en-US" sz="2000" b="1" dirty="0">
                <a:latin typeface="Garamond" panose="02020404030301010803" pitchFamily="18" charset="0"/>
                <a:cs typeface="Arial" charset="0"/>
              </a:rPr>
              <a:t>To make a border around an element.</a:t>
            </a:r>
          </a:p>
          <a:p>
            <a:pPr lvl="1"/>
            <a:r>
              <a:rPr lang="en-US" sz="2000" b="1" dirty="0">
                <a:latin typeface="Garamond" panose="02020404030301010803" pitchFamily="18" charset="0"/>
                <a:cs typeface="Arial" charset="0"/>
              </a:rPr>
              <a:t>Values: solid, dotted, dashed, double, groove, ridge, inset and outset.</a:t>
            </a:r>
          </a:p>
          <a:p>
            <a:r>
              <a:rPr lang="en-US" sz="2400" b="1" dirty="0">
                <a:latin typeface="Garamond" panose="02020404030301010803" pitchFamily="18" charset="0"/>
                <a:cs typeface="Arial" charset="0"/>
              </a:rPr>
              <a:t>border-width</a:t>
            </a:r>
          </a:p>
          <a:p>
            <a:pPr lvl="1"/>
            <a:r>
              <a:rPr lang="en-US" sz="2000" b="1" dirty="0">
                <a:latin typeface="Garamond" panose="02020404030301010803" pitchFamily="18" charset="0"/>
                <a:cs typeface="Arial" charset="0"/>
              </a:rPr>
              <a:t>sets the width of the border</a:t>
            </a:r>
          </a:p>
          <a:p>
            <a:pPr lvl="1"/>
            <a:r>
              <a:rPr lang="en-US" sz="2000" b="1" dirty="0">
                <a:latin typeface="Garamond" panose="02020404030301010803" pitchFamily="18" charset="0"/>
                <a:cs typeface="Arial" charset="0"/>
              </a:rPr>
              <a:t>There are also properties for border-top-width, border-right-width, border-bottom-width and border-left-width.</a:t>
            </a:r>
          </a:p>
          <a:p>
            <a:r>
              <a:rPr lang="en-US" sz="2400" b="1" dirty="0">
                <a:latin typeface="Garamond" panose="02020404030301010803" pitchFamily="18" charset="0"/>
                <a:cs typeface="Arial" charset="0"/>
              </a:rPr>
              <a:t>border-color</a:t>
            </a:r>
          </a:p>
          <a:p>
            <a:pPr lvl="1"/>
            <a:r>
              <a:rPr lang="en-US" sz="2000" b="1" dirty="0">
                <a:latin typeface="Garamond" panose="02020404030301010803" pitchFamily="18" charset="0"/>
                <a:cs typeface="Arial" charset="0"/>
              </a:rPr>
              <a:t>sets the color.</a:t>
            </a:r>
          </a:p>
          <a:p>
            <a:pPr marL="0" indent="0">
              <a:buFont typeface="Arial" charset="0"/>
              <a:buNone/>
            </a:pPr>
            <a:endParaRPr lang="en-US" sz="2400" dirty="0">
              <a:latin typeface="Garamond" panose="02020404030301010803" pitchFamily="18" charset="0"/>
              <a:cs typeface="Arial" charset="0"/>
            </a:endParaRPr>
          </a:p>
        </p:txBody>
      </p:sp>
      <p:sp>
        <p:nvSpPr>
          <p:cNvPr id="5" name="Slide Number Placeholder 3">
            <a:extLst>
              <a:ext uri="{FF2B5EF4-FFF2-40B4-BE49-F238E27FC236}">
                <a16:creationId xmlns:a16="http://schemas.microsoft.com/office/drawing/2014/main" id="{7C27CA48-5CA4-4D3D-A18A-02BB06299A03}"/>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93</a:t>
            </a:fld>
            <a:endParaRPr lang="en-US" altLang="en-US" sz="1400" dirty="0"/>
          </a:p>
        </p:txBody>
      </p:sp>
    </p:spTree>
    <p:extLst>
      <p:ext uri="{BB962C8B-B14F-4D97-AF65-F5344CB8AC3E}">
        <p14:creationId xmlns:p14="http://schemas.microsoft.com/office/powerpoint/2010/main" val="4669203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9A1E-628B-4D95-93ED-BEAF4FF945F5}"/>
              </a:ext>
            </a:extLst>
          </p:cNvPr>
          <p:cNvSpPr>
            <a:spLocks noGrp="1"/>
          </p:cNvSpPr>
          <p:nvPr>
            <p:ph type="title"/>
          </p:nvPr>
        </p:nvSpPr>
        <p:spPr/>
        <p:txBody>
          <a:bodyPr/>
          <a:lstStyle/>
          <a:p>
            <a:r>
              <a:rPr lang="en-US" dirty="0"/>
              <a:t>Border-width</a:t>
            </a:r>
          </a:p>
        </p:txBody>
      </p:sp>
      <p:sp>
        <p:nvSpPr>
          <p:cNvPr id="3" name="Content Placeholder 2">
            <a:extLst>
              <a:ext uri="{FF2B5EF4-FFF2-40B4-BE49-F238E27FC236}">
                <a16:creationId xmlns:a16="http://schemas.microsoft.com/office/drawing/2014/main" id="{956CE3FB-DFDB-4123-AFE5-F3E251D8D580}"/>
              </a:ext>
            </a:extLst>
          </p:cNvPr>
          <p:cNvSpPr>
            <a:spLocks noGrp="1"/>
          </p:cNvSpPr>
          <p:nvPr>
            <p:ph idx="1"/>
          </p:nvPr>
        </p:nvSpPr>
        <p:spPr>
          <a:xfrm>
            <a:off x="645131" y="1410346"/>
            <a:ext cx="9955709" cy="4838054"/>
          </a:xfrm>
        </p:spPr>
        <p:txBody>
          <a:bodyPr/>
          <a:lstStyle/>
          <a:p>
            <a:r>
              <a:rPr lang="en-US" dirty="0"/>
              <a:t>In shorthand; specify one, two, three, or four space-separated values:</a:t>
            </a:r>
          </a:p>
          <a:p>
            <a:pPr lvl="1"/>
            <a:r>
              <a:rPr lang="en-US" dirty="0"/>
              <a:t>[value]	[top, right, bottom, and left]	10px</a:t>
            </a:r>
          </a:p>
          <a:p>
            <a:pPr lvl="1"/>
            <a:r>
              <a:rPr lang="en-US" dirty="0"/>
              <a:t>[value] [value]	[top and bottom] [left and right]	10px 20px</a:t>
            </a:r>
          </a:p>
          <a:p>
            <a:pPr lvl="1"/>
            <a:r>
              <a:rPr lang="en-US" dirty="0"/>
              <a:t>[value] [value] [value]	[top] [right and left] [bottom]	10px 20px 30px</a:t>
            </a:r>
          </a:p>
          <a:p>
            <a:pPr lvl="1"/>
            <a:r>
              <a:rPr lang="en-US" dirty="0"/>
              <a:t>[value] [value] [value] [value]	[top] [right] [bottom] [left]	10px 20px 30px 40px</a:t>
            </a:r>
          </a:p>
          <a:p>
            <a:pPr lvl="1"/>
            <a:endParaRPr lang="en-US" dirty="0"/>
          </a:p>
          <a:p>
            <a:pPr lvl="1"/>
            <a:endParaRPr lang="en-US" dirty="0"/>
          </a:p>
          <a:p>
            <a:r>
              <a:rPr lang="en-US" b="1" dirty="0">
                <a:solidFill>
                  <a:srgbClr val="FF0000"/>
                </a:solidFill>
              </a:rPr>
              <a:t>Note :</a:t>
            </a:r>
            <a:r>
              <a:rPr lang="en-US" dirty="0"/>
              <a:t> border-width: 10px 20px 30px 40px; </a:t>
            </a:r>
            <a:r>
              <a:rPr lang="en-US" b="1" dirty="0">
                <a:solidFill>
                  <a:srgbClr val="FF0000"/>
                </a:solidFill>
              </a:rPr>
              <a:t>is same</a:t>
            </a:r>
            <a:r>
              <a:rPr lang="en-US" dirty="0"/>
              <a:t> as border-top-width: 10px; border-right-width: 20px; border-bottom-width: 30px; border-left-width: 40px;</a:t>
            </a:r>
          </a:p>
        </p:txBody>
      </p:sp>
    </p:spTree>
    <p:extLst>
      <p:ext uri="{BB962C8B-B14F-4D97-AF65-F5344CB8AC3E}">
        <p14:creationId xmlns:p14="http://schemas.microsoft.com/office/powerpoint/2010/main" val="18811635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2"/>
          <p:cNvSpPr txBox="1">
            <a:spLocks/>
          </p:cNvSpPr>
          <p:nvPr/>
        </p:nvSpPr>
        <p:spPr>
          <a:xfrm>
            <a:off x="1196340" y="1318260"/>
            <a:ext cx="86868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Garamond" panose="02020404030301010803" pitchFamily="18" charset="0"/>
              <a:cs typeface="Arial" charset="0"/>
            </a:endParaRPr>
          </a:p>
        </p:txBody>
      </p:sp>
      <p:sp>
        <p:nvSpPr>
          <p:cNvPr id="6" name="Rectangle 3"/>
          <p:cNvSpPr txBox="1">
            <a:spLocks/>
          </p:cNvSpPr>
          <p:nvPr/>
        </p:nvSpPr>
        <p:spPr>
          <a:xfrm>
            <a:off x="449943" y="1055986"/>
            <a:ext cx="10999107" cy="53676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latin typeface="Garamond" panose="02020404030301010803" pitchFamily="18" charset="0"/>
                <a:cs typeface="Arial" charset="0"/>
              </a:rPr>
              <a:t>CSS Margin</a:t>
            </a:r>
          </a:p>
          <a:p>
            <a:pPr marL="0" indent="0">
              <a:buFont typeface="Arial" charset="0"/>
              <a:buNone/>
            </a:pPr>
            <a:endParaRPr lang="en-US" sz="400" dirty="0">
              <a:latin typeface="Garamond" panose="02020404030301010803" pitchFamily="18" charset="0"/>
              <a:cs typeface="Arial" charset="0"/>
            </a:endParaRPr>
          </a:p>
          <a:p>
            <a:pPr marL="0" indent="0">
              <a:buFont typeface="Arial" charset="0"/>
              <a:buNone/>
            </a:pPr>
            <a:r>
              <a:rPr lang="en-US" sz="2400" dirty="0">
                <a:latin typeface="Garamond" panose="02020404030301010803" pitchFamily="18" charset="0"/>
                <a:cs typeface="Arial" charset="0"/>
              </a:rPr>
              <a:t>Using CSS Margin properties you can specify the space around elements.</a:t>
            </a:r>
          </a:p>
          <a:p>
            <a:pPr marL="0" indent="0">
              <a:buFont typeface="Arial" charset="0"/>
              <a:buNone/>
            </a:pPr>
            <a:endParaRPr lang="en-US" sz="400" dirty="0">
              <a:latin typeface="Garamond" panose="02020404030301010803" pitchFamily="18" charset="0"/>
              <a:cs typeface="Arial" charset="0"/>
            </a:endParaRPr>
          </a:p>
          <a:p>
            <a:r>
              <a:rPr lang="en-US" sz="2400" b="1" dirty="0">
                <a:latin typeface="Garamond" panose="02020404030301010803" pitchFamily="18" charset="0"/>
                <a:cs typeface="Arial" charset="0"/>
              </a:rPr>
              <a:t>One, two, three, or four space-separated values:</a:t>
            </a:r>
          </a:p>
          <a:p>
            <a:pPr lvl="1"/>
            <a:r>
              <a:rPr lang="en-US" sz="2000" b="1" dirty="0">
                <a:latin typeface="Garamond" panose="02020404030301010803" pitchFamily="18" charset="0"/>
                <a:cs typeface="Arial" charset="0"/>
              </a:rPr>
              <a:t>[value]	[top, right, bottom, and left]	10px</a:t>
            </a:r>
          </a:p>
          <a:p>
            <a:pPr lvl="1"/>
            <a:r>
              <a:rPr lang="en-US" sz="2000" b="1" dirty="0">
                <a:latin typeface="Garamond" panose="02020404030301010803" pitchFamily="18" charset="0"/>
                <a:cs typeface="Arial" charset="0"/>
              </a:rPr>
              <a:t>[value] [value]	[top and bottom] [left and right]	10px 20px</a:t>
            </a:r>
          </a:p>
          <a:p>
            <a:pPr lvl="1"/>
            <a:r>
              <a:rPr lang="en-US" sz="2000" b="1" dirty="0">
                <a:latin typeface="Garamond" panose="02020404030301010803" pitchFamily="18" charset="0"/>
                <a:cs typeface="Arial" charset="0"/>
              </a:rPr>
              <a:t>[value] [value] [value]	[top] [right and left] [bottom]	10px 20px 30px</a:t>
            </a:r>
          </a:p>
          <a:p>
            <a:pPr lvl="1"/>
            <a:r>
              <a:rPr lang="en-US" sz="2000" b="1" dirty="0">
                <a:latin typeface="Garamond" panose="02020404030301010803" pitchFamily="18" charset="0"/>
                <a:cs typeface="Arial" charset="0"/>
              </a:rPr>
              <a:t>[value] [value] [value] [value]	[top] [right] [bottom] [left]	10px 20px 30px 40px</a:t>
            </a:r>
          </a:p>
          <a:p>
            <a:pPr lvl="1"/>
            <a:endParaRPr lang="en-US" sz="2000" b="1" u="sng" dirty="0">
              <a:latin typeface="Garamond" panose="02020404030301010803" pitchFamily="18" charset="0"/>
              <a:cs typeface="Arial" charset="0"/>
            </a:endParaRPr>
          </a:p>
          <a:p>
            <a:r>
              <a:rPr lang="en-US" sz="2400" b="1" dirty="0">
                <a:solidFill>
                  <a:srgbClr val="FF0000"/>
                </a:solidFill>
                <a:latin typeface="Garamond" panose="02020404030301010803" pitchFamily="18" charset="0"/>
                <a:cs typeface="Arial" charset="0"/>
              </a:rPr>
              <a:t>Note </a:t>
            </a:r>
            <a:r>
              <a:rPr lang="en-US" sz="2400" b="1" dirty="0">
                <a:latin typeface="Garamond" panose="02020404030301010803" pitchFamily="18" charset="0"/>
                <a:cs typeface="Arial" charset="0"/>
              </a:rPr>
              <a:t>: margin: 10px 20px 30px 40px; </a:t>
            </a:r>
            <a:r>
              <a:rPr lang="en-US" sz="2400" b="1" dirty="0">
                <a:solidFill>
                  <a:srgbClr val="FF0000"/>
                </a:solidFill>
                <a:latin typeface="Garamond" panose="02020404030301010803" pitchFamily="18" charset="0"/>
                <a:cs typeface="Arial" charset="0"/>
              </a:rPr>
              <a:t>is same </a:t>
            </a:r>
            <a:r>
              <a:rPr lang="en-US" sz="2400" b="1" dirty="0">
                <a:latin typeface="Garamond" panose="02020404030301010803" pitchFamily="18" charset="0"/>
                <a:cs typeface="Arial" charset="0"/>
              </a:rPr>
              <a:t>as margin-top: 10px; margin-right: 20px; margin-bottom: 30px; margin-left: 40px;, for example.</a:t>
            </a:r>
            <a:endParaRPr lang="en-US" sz="2400" dirty="0">
              <a:latin typeface="Garamond" panose="02020404030301010803" pitchFamily="18" charset="0"/>
              <a:cs typeface="Arial" charset="0"/>
            </a:endParaRPr>
          </a:p>
        </p:txBody>
      </p:sp>
      <p:sp>
        <p:nvSpPr>
          <p:cNvPr id="7" name="Slide Number Placeholder 3">
            <a:extLst>
              <a:ext uri="{FF2B5EF4-FFF2-40B4-BE49-F238E27FC236}">
                <a16:creationId xmlns:a16="http://schemas.microsoft.com/office/drawing/2014/main" id="{F4E97AF3-B695-41FD-B1E5-8464E7CDC611}"/>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95</a:t>
            </a:fld>
            <a:endParaRPr lang="en-US" altLang="en-US" sz="1400" dirty="0"/>
          </a:p>
        </p:txBody>
      </p:sp>
    </p:spTree>
    <p:extLst>
      <p:ext uri="{BB962C8B-B14F-4D97-AF65-F5344CB8AC3E}">
        <p14:creationId xmlns:p14="http://schemas.microsoft.com/office/powerpoint/2010/main" val="26120242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174172"/>
            <a:ext cx="11524343" cy="5878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2"/>
          <p:cNvSpPr txBox="1">
            <a:spLocks/>
          </p:cNvSpPr>
          <p:nvPr/>
        </p:nvSpPr>
        <p:spPr>
          <a:xfrm>
            <a:off x="1196340" y="1318260"/>
            <a:ext cx="86868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Garamond" panose="02020404030301010803" pitchFamily="18" charset="0"/>
              <a:cs typeface="Arial" charset="0"/>
            </a:endParaRPr>
          </a:p>
        </p:txBody>
      </p:sp>
      <p:sp>
        <p:nvSpPr>
          <p:cNvPr id="6" name="Rectangle 3"/>
          <p:cNvSpPr txBox="1">
            <a:spLocks/>
          </p:cNvSpPr>
          <p:nvPr/>
        </p:nvSpPr>
        <p:spPr>
          <a:xfrm>
            <a:off x="701040" y="986589"/>
            <a:ext cx="10748010" cy="61108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100" b="1" u="sng" dirty="0">
                <a:latin typeface="Garamond" panose="02020404030301010803" pitchFamily="18" charset="0"/>
                <a:cs typeface="Arial" charset="0"/>
              </a:rPr>
              <a:t>Pseudo-Class</a:t>
            </a:r>
          </a:p>
          <a:p>
            <a:pPr marL="0" indent="0">
              <a:buNone/>
            </a:pPr>
            <a:endParaRPr lang="en-US" sz="100" b="1" u="sng" dirty="0">
              <a:latin typeface="Garamond" panose="02020404030301010803" pitchFamily="18" charset="0"/>
              <a:cs typeface="Arial" charset="0"/>
            </a:endParaRPr>
          </a:p>
          <a:p>
            <a:pPr marL="0" indent="0">
              <a:buNone/>
            </a:pPr>
            <a:r>
              <a:rPr lang="en-US" sz="3100" dirty="0">
                <a:latin typeface="Garamond" panose="02020404030301010803" pitchFamily="18" charset="0"/>
                <a:cs typeface="Arial" charset="0"/>
              </a:rPr>
              <a:t>A pseudo-class is used to define a special state of an element. </a:t>
            </a:r>
          </a:p>
          <a:p>
            <a:pPr lvl="1"/>
            <a:r>
              <a:rPr lang="en-US" sz="2700" dirty="0">
                <a:latin typeface="Garamond" panose="02020404030301010803" pitchFamily="18" charset="0"/>
                <a:cs typeface="Arial" charset="0"/>
              </a:rPr>
              <a:t>Style an element when a user </a:t>
            </a:r>
            <a:r>
              <a:rPr lang="en-US" sz="2700" dirty="0" err="1">
                <a:latin typeface="Garamond" panose="02020404030301010803" pitchFamily="18" charset="0"/>
                <a:cs typeface="Arial" charset="0"/>
              </a:rPr>
              <a:t>mouses</a:t>
            </a:r>
            <a:r>
              <a:rPr lang="en-US" sz="2700" dirty="0">
                <a:latin typeface="Garamond" panose="02020404030301010803" pitchFamily="18" charset="0"/>
                <a:cs typeface="Arial" charset="0"/>
              </a:rPr>
              <a:t> over it.</a:t>
            </a:r>
          </a:p>
          <a:p>
            <a:pPr lvl="1"/>
            <a:r>
              <a:rPr lang="en-US" sz="2700" dirty="0">
                <a:latin typeface="Garamond" panose="02020404030301010803" pitchFamily="18" charset="0"/>
                <a:cs typeface="Arial" charset="0"/>
              </a:rPr>
              <a:t>Style visited and unvisited links differently.</a:t>
            </a:r>
          </a:p>
          <a:p>
            <a:pPr marL="0" indent="0">
              <a:buNone/>
            </a:pPr>
            <a:endParaRPr lang="en-US" sz="2400" b="1" u="sng" dirty="0">
              <a:latin typeface="Garamond" panose="02020404030301010803" pitchFamily="18" charset="0"/>
              <a:cs typeface="Arial" charset="0"/>
            </a:endParaRPr>
          </a:p>
          <a:p>
            <a:pPr marL="0" indent="0">
              <a:buFont typeface="Arial" charset="0"/>
              <a:buNone/>
            </a:pPr>
            <a:r>
              <a:rPr lang="en-US" sz="2900" dirty="0">
                <a:latin typeface="Garamond" panose="02020404030301010803" pitchFamily="18" charset="0"/>
              </a:rPr>
              <a:t>/* unvisited link */</a:t>
            </a:r>
            <a:br>
              <a:rPr lang="en-US" sz="2900" dirty="0">
                <a:latin typeface="Garamond" panose="02020404030301010803" pitchFamily="18" charset="0"/>
              </a:rPr>
            </a:br>
            <a:r>
              <a:rPr lang="en-US" sz="2900" dirty="0">
                <a:latin typeface="Garamond" panose="02020404030301010803" pitchFamily="18" charset="0"/>
              </a:rPr>
              <a:t>a:link { color: #FF0000;</a:t>
            </a:r>
            <a:br>
              <a:rPr lang="en-US" sz="2900" dirty="0">
                <a:latin typeface="Garamond" panose="02020404030301010803" pitchFamily="18" charset="0"/>
              </a:rPr>
            </a:br>
            <a:r>
              <a:rPr lang="en-US" sz="2900" dirty="0">
                <a:latin typeface="Garamond" panose="02020404030301010803" pitchFamily="18" charset="0"/>
              </a:rPr>
              <a:t>}</a:t>
            </a:r>
            <a:br>
              <a:rPr lang="en-US" sz="2900" dirty="0">
                <a:latin typeface="Garamond" panose="02020404030301010803" pitchFamily="18" charset="0"/>
              </a:rPr>
            </a:br>
            <a:br>
              <a:rPr lang="en-US" sz="2900" dirty="0">
                <a:latin typeface="Garamond" panose="02020404030301010803" pitchFamily="18" charset="0"/>
              </a:rPr>
            </a:br>
            <a:r>
              <a:rPr lang="en-US" sz="2900" dirty="0">
                <a:latin typeface="Garamond" panose="02020404030301010803" pitchFamily="18" charset="0"/>
              </a:rPr>
              <a:t>/* visited link */</a:t>
            </a:r>
            <a:br>
              <a:rPr lang="en-US" sz="2900" dirty="0">
                <a:latin typeface="Garamond" panose="02020404030301010803" pitchFamily="18" charset="0"/>
              </a:rPr>
            </a:br>
            <a:r>
              <a:rPr lang="en-US" sz="2900" dirty="0">
                <a:latin typeface="Garamond" panose="02020404030301010803" pitchFamily="18" charset="0"/>
              </a:rPr>
              <a:t>a:visited { color: #00FF00;</a:t>
            </a:r>
            <a:br>
              <a:rPr lang="en-US" sz="2900" dirty="0">
                <a:latin typeface="Garamond" panose="02020404030301010803" pitchFamily="18" charset="0"/>
              </a:rPr>
            </a:br>
            <a:r>
              <a:rPr lang="en-US" sz="2900" dirty="0">
                <a:latin typeface="Garamond" panose="02020404030301010803" pitchFamily="18" charset="0"/>
              </a:rPr>
              <a:t>}</a:t>
            </a:r>
            <a:br>
              <a:rPr lang="en-US" sz="2900" dirty="0">
                <a:latin typeface="Garamond" panose="02020404030301010803" pitchFamily="18" charset="0"/>
              </a:rPr>
            </a:br>
            <a:br>
              <a:rPr lang="en-US" sz="2900" dirty="0">
                <a:latin typeface="Garamond" panose="02020404030301010803" pitchFamily="18" charset="0"/>
              </a:rPr>
            </a:br>
            <a:r>
              <a:rPr lang="en-US" sz="2900" dirty="0">
                <a:latin typeface="Garamond" panose="02020404030301010803" pitchFamily="18" charset="0"/>
              </a:rPr>
              <a:t>/* mouse over link */</a:t>
            </a:r>
            <a:br>
              <a:rPr lang="en-US" sz="2900" dirty="0">
                <a:latin typeface="Garamond" panose="02020404030301010803" pitchFamily="18" charset="0"/>
              </a:rPr>
            </a:br>
            <a:r>
              <a:rPr lang="en-US" sz="2900" dirty="0">
                <a:latin typeface="Garamond" panose="02020404030301010803" pitchFamily="18" charset="0"/>
              </a:rPr>
              <a:t>a:hover { color: #FF00FF;</a:t>
            </a:r>
            <a:br>
              <a:rPr lang="en-US" sz="2900" dirty="0">
                <a:latin typeface="Garamond" panose="02020404030301010803" pitchFamily="18" charset="0"/>
              </a:rPr>
            </a:br>
            <a:r>
              <a:rPr lang="en-US" sz="2900" dirty="0">
                <a:latin typeface="Garamond" panose="02020404030301010803" pitchFamily="18" charset="0"/>
              </a:rPr>
              <a:t>}</a:t>
            </a:r>
            <a:br>
              <a:rPr lang="en-US" sz="2900" dirty="0">
                <a:latin typeface="Garamond" panose="02020404030301010803" pitchFamily="18" charset="0"/>
              </a:rPr>
            </a:br>
            <a:br>
              <a:rPr lang="en-US" sz="2900" dirty="0">
                <a:latin typeface="Garamond" panose="02020404030301010803" pitchFamily="18" charset="0"/>
              </a:rPr>
            </a:br>
            <a:r>
              <a:rPr lang="en-US" sz="2900" dirty="0">
                <a:latin typeface="Garamond" panose="02020404030301010803" pitchFamily="18" charset="0"/>
              </a:rPr>
              <a:t>/* selected link */</a:t>
            </a:r>
            <a:br>
              <a:rPr lang="en-US" sz="2900" dirty="0">
                <a:latin typeface="Garamond" panose="02020404030301010803" pitchFamily="18" charset="0"/>
              </a:rPr>
            </a:br>
            <a:r>
              <a:rPr lang="en-US" sz="2900" dirty="0">
                <a:latin typeface="Garamond" panose="02020404030301010803" pitchFamily="18" charset="0"/>
              </a:rPr>
              <a:t>a:active { color: #0000FF;</a:t>
            </a:r>
            <a:br>
              <a:rPr lang="en-US" sz="2900" dirty="0">
                <a:latin typeface="Garamond" panose="02020404030301010803" pitchFamily="18" charset="0"/>
              </a:rPr>
            </a:br>
            <a:r>
              <a:rPr lang="en-US" sz="2900" dirty="0">
                <a:latin typeface="Garamond" panose="02020404030301010803" pitchFamily="18" charset="0"/>
              </a:rPr>
              <a:t>}</a:t>
            </a:r>
            <a:endParaRPr lang="en-US" sz="2900" dirty="0">
              <a:latin typeface="Garamond" panose="02020404030301010803" pitchFamily="18" charset="0"/>
              <a:cs typeface="Arial" charset="0"/>
            </a:endParaRPr>
          </a:p>
          <a:p>
            <a:pPr marL="0" indent="0">
              <a:buFont typeface="Arial" charset="0"/>
              <a:buNone/>
            </a:pPr>
            <a:endParaRPr lang="en-US" sz="2400" dirty="0">
              <a:latin typeface="Garamond" panose="02020404030301010803" pitchFamily="18" charset="0"/>
              <a:cs typeface="Arial" charset="0"/>
            </a:endParaRPr>
          </a:p>
        </p:txBody>
      </p:sp>
      <p:sp>
        <p:nvSpPr>
          <p:cNvPr id="7" name="Slide Number Placeholder 3">
            <a:extLst>
              <a:ext uri="{FF2B5EF4-FFF2-40B4-BE49-F238E27FC236}">
                <a16:creationId xmlns:a16="http://schemas.microsoft.com/office/drawing/2014/main" id="{B778BEF7-6338-4DDF-994D-361FDE6DE746}"/>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96</a:t>
            </a:fld>
            <a:endParaRPr lang="en-US" altLang="en-US" sz="1400" dirty="0"/>
          </a:p>
        </p:txBody>
      </p:sp>
    </p:spTree>
    <p:extLst>
      <p:ext uri="{BB962C8B-B14F-4D97-AF65-F5344CB8AC3E}">
        <p14:creationId xmlns:p14="http://schemas.microsoft.com/office/powerpoint/2010/main" val="49843387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174172"/>
            <a:ext cx="11524343" cy="5878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2"/>
          <p:cNvSpPr txBox="1">
            <a:spLocks/>
          </p:cNvSpPr>
          <p:nvPr/>
        </p:nvSpPr>
        <p:spPr>
          <a:xfrm>
            <a:off x="1196340" y="1318260"/>
            <a:ext cx="86868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Garamond" panose="02020404030301010803" pitchFamily="18" charset="0"/>
              <a:cs typeface="Arial" charset="0"/>
            </a:endParaRPr>
          </a:p>
        </p:txBody>
      </p:sp>
      <p:sp>
        <p:nvSpPr>
          <p:cNvPr id="6" name="Rectangle 3"/>
          <p:cNvSpPr txBox="1">
            <a:spLocks/>
          </p:cNvSpPr>
          <p:nvPr/>
        </p:nvSpPr>
        <p:spPr>
          <a:xfrm>
            <a:off x="449943" y="986589"/>
            <a:ext cx="11524343" cy="61108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100" b="1" u="sng" dirty="0">
                <a:latin typeface="Garamond" panose="02020404030301010803" pitchFamily="18" charset="0"/>
                <a:cs typeface="Arial" charset="0"/>
              </a:rPr>
              <a:t>Pseudo-Elements</a:t>
            </a:r>
            <a:endParaRPr lang="en-US" sz="100" b="1" u="sng" dirty="0">
              <a:latin typeface="Garamond" panose="02020404030301010803" pitchFamily="18" charset="0"/>
              <a:cs typeface="Arial" charset="0"/>
            </a:endParaRPr>
          </a:p>
          <a:p>
            <a:pPr marL="0" indent="0">
              <a:buNone/>
            </a:pPr>
            <a:r>
              <a:rPr lang="en-US" sz="3100" dirty="0">
                <a:latin typeface="Garamond" panose="02020404030301010803" pitchFamily="18" charset="0"/>
                <a:cs typeface="Arial" charset="0"/>
              </a:rPr>
              <a:t>A CSS pseudo-element is used to style specified parts of an element.</a:t>
            </a:r>
          </a:p>
          <a:p>
            <a:pPr lvl="1"/>
            <a:r>
              <a:rPr lang="en-US" sz="2700" dirty="0">
                <a:latin typeface="Garamond" panose="02020404030301010803" pitchFamily="18" charset="0"/>
                <a:cs typeface="Arial" charset="0"/>
              </a:rPr>
              <a:t>Style the first letter, or line, of an element</a:t>
            </a:r>
          </a:p>
          <a:p>
            <a:pPr lvl="1"/>
            <a:r>
              <a:rPr lang="en-US" sz="2700" dirty="0">
                <a:latin typeface="Garamond" panose="02020404030301010803" pitchFamily="18" charset="0"/>
                <a:cs typeface="Arial" charset="0"/>
              </a:rPr>
              <a:t>Insert content before, or after, the content of an element</a:t>
            </a:r>
            <a:endParaRPr lang="en-US" sz="2400" b="1" u="sng" dirty="0">
              <a:latin typeface="Garamond" panose="02020404030301010803" pitchFamily="18" charset="0"/>
              <a:cs typeface="Arial" charset="0"/>
            </a:endParaRPr>
          </a:p>
          <a:p>
            <a:pPr marL="0" indent="0">
              <a:buFont typeface="Arial" charset="0"/>
              <a:buNone/>
            </a:pPr>
            <a:r>
              <a:rPr lang="en-US" dirty="0">
                <a:latin typeface="Garamond" panose="02020404030301010803" pitchFamily="18" charset="0"/>
                <a:cs typeface="Arial" charset="0"/>
              </a:rPr>
              <a:t>The </a:t>
            </a:r>
            <a:r>
              <a:rPr lang="en-US" b="1" dirty="0">
                <a:latin typeface="Garamond" panose="02020404030301010803" pitchFamily="18" charset="0"/>
                <a:cs typeface="Arial" charset="0"/>
              </a:rPr>
              <a:t>::first-line </a:t>
            </a:r>
            <a:r>
              <a:rPr lang="en-US" dirty="0">
                <a:latin typeface="Garamond" panose="02020404030301010803" pitchFamily="18" charset="0"/>
                <a:cs typeface="Arial" charset="0"/>
              </a:rPr>
              <a:t>pseudo-element is used to add a special style to the first line of a text. </a:t>
            </a:r>
            <a:r>
              <a:rPr lang="en-US" u="sng" dirty="0">
                <a:latin typeface="Garamond" panose="02020404030301010803" pitchFamily="18" charset="0"/>
                <a:cs typeface="Arial" charset="0"/>
              </a:rPr>
              <a:t>All Pseudo Elements-</a:t>
            </a:r>
          </a:p>
        </p:txBody>
      </p:sp>
      <p:graphicFrame>
        <p:nvGraphicFramePr>
          <p:cNvPr id="11" name="Table 10"/>
          <p:cNvGraphicFramePr>
            <a:graphicFrameLocks noGrp="1"/>
          </p:cNvGraphicFramePr>
          <p:nvPr/>
        </p:nvGraphicFramePr>
        <p:xfrm>
          <a:off x="2200274" y="3864134"/>
          <a:ext cx="9774011" cy="2782008"/>
        </p:xfrm>
        <a:graphic>
          <a:graphicData uri="http://schemas.openxmlformats.org/drawingml/2006/table">
            <a:tbl>
              <a:tblPr/>
              <a:tblGrid>
                <a:gridCol w="1933323">
                  <a:extLst>
                    <a:ext uri="{9D8B030D-6E8A-4147-A177-3AD203B41FA5}">
                      <a16:colId xmlns:a16="http://schemas.microsoft.com/office/drawing/2014/main" val="20000"/>
                    </a:ext>
                  </a:extLst>
                </a:gridCol>
                <a:gridCol w="1933323">
                  <a:extLst>
                    <a:ext uri="{9D8B030D-6E8A-4147-A177-3AD203B41FA5}">
                      <a16:colId xmlns:a16="http://schemas.microsoft.com/office/drawing/2014/main" val="20001"/>
                    </a:ext>
                  </a:extLst>
                </a:gridCol>
                <a:gridCol w="5907365">
                  <a:extLst>
                    <a:ext uri="{9D8B030D-6E8A-4147-A177-3AD203B41FA5}">
                      <a16:colId xmlns:a16="http://schemas.microsoft.com/office/drawing/2014/main" val="20002"/>
                    </a:ext>
                  </a:extLst>
                </a:gridCol>
              </a:tblGrid>
              <a:tr h="301918">
                <a:tc>
                  <a:txBody>
                    <a:bodyPr/>
                    <a:lstStyle/>
                    <a:p>
                      <a:pPr algn="l" fontAlgn="t"/>
                      <a:r>
                        <a:rPr lang="en-US" sz="2000" dirty="0">
                          <a:effectLst/>
                          <a:latin typeface="Garamond" panose="02020404030301010803" pitchFamily="18" charset="0"/>
                        </a:rPr>
                        <a:t>Selector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a:effectLst/>
                          <a:latin typeface="Garamond" panose="02020404030301010803" pitchFamily="18" charset="0"/>
                        </a:rPr>
                        <a:t>Example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a:effectLst/>
                          <a:latin typeface="Garamond" panose="02020404030301010803" pitchFamily="18" charset="0"/>
                        </a:rPr>
                        <a:t>Example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70391">
                <a:tc>
                  <a:txBody>
                    <a:bodyPr/>
                    <a:lstStyle/>
                    <a:p>
                      <a:pPr fontAlgn="t"/>
                      <a:r>
                        <a:rPr lang="en-US" sz="2000" u="sng">
                          <a:solidFill>
                            <a:srgbClr val="333333"/>
                          </a:solidFill>
                          <a:effectLst/>
                          <a:latin typeface="Garamond" panose="02020404030301010803" pitchFamily="18" charset="0"/>
                          <a:hlinkClick r:id="rId3"/>
                        </a:rPr>
                        <a:t>::after</a:t>
                      </a:r>
                      <a:endParaRPr lang="en-US" sz="2000">
                        <a:effectLst/>
                        <a:latin typeface="Garamond" panose="02020404030301010803"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2000">
                          <a:effectLst/>
                          <a:latin typeface="Garamond" panose="02020404030301010803" pitchFamily="18" charset="0"/>
                        </a:rPr>
                        <a:t>p::after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2000" dirty="0">
                          <a:effectLst/>
                          <a:latin typeface="Garamond" panose="02020404030301010803" pitchFamily="18" charset="0"/>
                        </a:rPr>
                        <a:t>Insert content after every &lt;p&gt; element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370391">
                <a:tc>
                  <a:txBody>
                    <a:bodyPr/>
                    <a:lstStyle/>
                    <a:p>
                      <a:pPr fontAlgn="t"/>
                      <a:r>
                        <a:rPr lang="en-US" sz="2000" u="sng">
                          <a:solidFill>
                            <a:srgbClr val="333333"/>
                          </a:solidFill>
                          <a:effectLst/>
                          <a:latin typeface="Garamond" panose="02020404030301010803" pitchFamily="18" charset="0"/>
                          <a:hlinkClick r:id="rId4"/>
                        </a:rPr>
                        <a:t>::before</a:t>
                      </a:r>
                      <a:endParaRPr lang="en-US" sz="2000">
                        <a:effectLst/>
                        <a:latin typeface="Garamond" panose="02020404030301010803"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a:effectLst/>
                          <a:latin typeface="Garamond" panose="02020404030301010803" pitchFamily="18" charset="0"/>
                        </a:rPr>
                        <a:t>p::before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a:effectLst/>
                          <a:latin typeface="Garamond" panose="02020404030301010803" pitchFamily="18" charset="0"/>
                        </a:rPr>
                        <a:t>Insert content before every &lt;p&gt; element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0391">
                <a:tc>
                  <a:txBody>
                    <a:bodyPr/>
                    <a:lstStyle/>
                    <a:p>
                      <a:pPr fontAlgn="t"/>
                      <a:r>
                        <a:rPr lang="en-US" sz="2000" u="sng">
                          <a:solidFill>
                            <a:srgbClr val="333333"/>
                          </a:solidFill>
                          <a:effectLst/>
                          <a:latin typeface="Garamond" panose="02020404030301010803" pitchFamily="18" charset="0"/>
                          <a:hlinkClick r:id="rId5"/>
                        </a:rPr>
                        <a:t>::first-letter</a:t>
                      </a:r>
                      <a:endParaRPr lang="en-US" sz="2000">
                        <a:effectLst/>
                        <a:latin typeface="Garamond" panose="02020404030301010803"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2000">
                          <a:effectLst/>
                          <a:latin typeface="Garamond" panose="02020404030301010803" pitchFamily="18" charset="0"/>
                        </a:rPr>
                        <a:t>p::first-letter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2000" dirty="0">
                          <a:effectLst/>
                          <a:latin typeface="Garamond" panose="02020404030301010803" pitchFamily="18" charset="0"/>
                        </a:rPr>
                        <a:t>Selects the first letter of every &lt;p&gt; element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370391">
                <a:tc>
                  <a:txBody>
                    <a:bodyPr/>
                    <a:lstStyle/>
                    <a:p>
                      <a:pPr fontAlgn="t"/>
                      <a:r>
                        <a:rPr lang="en-US" sz="2000" u="sng">
                          <a:solidFill>
                            <a:srgbClr val="333333"/>
                          </a:solidFill>
                          <a:effectLst/>
                          <a:latin typeface="Garamond" panose="02020404030301010803" pitchFamily="18" charset="0"/>
                          <a:hlinkClick r:id="rId6"/>
                        </a:rPr>
                        <a:t>::first-line</a:t>
                      </a:r>
                      <a:endParaRPr lang="en-US" sz="2000">
                        <a:effectLst/>
                        <a:latin typeface="Garamond" panose="02020404030301010803"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a:effectLst/>
                          <a:latin typeface="Garamond" panose="02020404030301010803" pitchFamily="18" charset="0"/>
                        </a:rPr>
                        <a:t>p::first-line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dirty="0">
                          <a:effectLst/>
                          <a:latin typeface="Garamond" panose="02020404030301010803" pitchFamily="18" charset="0"/>
                        </a:rPr>
                        <a:t>Selects the first line of every &lt;p&gt; element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96008">
                <a:tc>
                  <a:txBody>
                    <a:bodyPr/>
                    <a:lstStyle/>
                    <a:p>
                      <a:pPr fontAlgn="t"/>
                      <a:r>
                        <a:rPr lang="en-US" sz="2000" u="sng">
                          <a:solidFill>
                            <a:srgbClr val="333333"/>
                          </a:solidFill>
                          <a:effectLst/>
                          <a:latin typeface="Garamond" panose="02020404030301010803" pitchFamily="18" charset="0"/>
                          <a:hlinkClick r:id="rId7"/>
                        </a:rPr>
                        <a:t>::selection</a:t>
                      </a:r>
                      <a:endParaRPr lang="en-US" sz="2000">
                        <a:effectLst/>
                        <a:latin typeface="Garamond" panose="02020404030301010803"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2000">
                          <a:effectLst/>
                          <a:latin typeface="Garamond" panose="02020404030301010803" pitchFamily="18" charset="0"/>
                        </a:rPr>
                        <a:t>p::selection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2000" dirty="0">
                          <a:effectLst/>
                          <a:latin typeface="Garamond" panose="02020404030301010803" pitchFamily="18" charset="0"/>
                        </a:rPr>
                        <a:t>Selects the portion of an element that is selected by a user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bl>
          </a:graphicData>
        </a:graphic>
      </p:graphicFrame>
      <p:sp>
        <p:nvSpPr>
          <p:cNvPr id="7" name="Slide Number Placeholder 3">
            <a:extLst>
              <a:ext uri="{FF2B5EF4-FFF2-40B4-BE49-F238E27FC236}">
                <a16:creationId xmlns:a16="http://schemas.microsoft.com/office/drawing/2014/main" id="{F54EB6D7-E0A2-4820-9900-7DA75F5A3620}"/>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97</a:t>
            </a:fld>
            <a:endParaRPr lang="en-US" altLang="en-US" sz="1400" dirty="0"/>
          </a:p>
        </p:txBody>
      </p:sp>
    </p:spTree>
    <p:extLst>
      <p:ext uri="{BB962C8B-B14F-4D97-AF65-F5344CB8AC3E}">
        <p14:creationId xmlns:p14="http://schemas.microsoft.com/office/powerpoint/2010/main" val="257194535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174172"/>
            <a:ext cx="11524343" cy="5878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2"/>
          <p:cNvSpPr txBox="1">
            <a:spLocks/>
          </p:cNvSpPr>
          <p:nvPr/>
        </p:nvSpPr>
        <p:spPr>
          <a:xfrm>
            <a:off x="1196340" y="1318260"/>
            <a:ext cx="86868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Garamond" panose="02020404030301010803" pitchFamily="18" charset="0"/>
              <a:cs typeface="Arial" charset="0"/>
            </a:endParaRPr>
          </a:p>
        </p:txBody>
      </p:sp>
      <p:sp>
        <p:nvSpPr>
          <p:cNvPr id="6" name="Rectangle 3"/>
          <p:cNvSpPr txBox="1">
            <a:spLocks/>
          </p:cNvSpPr>
          <p:nvPr/>
        </p:nvSpPr>
        <p:spPr>
          <a:xfrm>
            <a:off x="449943" y="986589"/>
            <a:ext cx="11524343" cy="61108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100" b="1" u="sng" dirty="0">
                <a:latin typeface="Garamond" panose="02020404030301010803" pitchFamily="18" charset="0"/>
                <a:cs typeface="Arial" charset="0"/>
              </a:rPr>
              <a:t>Media Types</a:t>
            </a:r>
          </a:p>
          <a:p>
            <a:pPr marL="0" indent="0">
              <a:buNone/>
            </a:pPr>
            <a:r>
              <a:rPr lang="en-US" sz="3100" dirty="0">
                <a:latin typeface="Garamond" panose="02020404030301010803" pitchFamily="18" charset="0"/>
                <a:cs typeface="Arial" charset="0"/>
              </a:rPr>
              <a:t>The @media rule makes it possible to define different style rules for different media types in the same </a:t>
            </a:r>
            <a:r>
              <a:rPr lang="en-US" sz="3100" dirty="0" err="1">
                <a:latin typeface="Garamond" panose="02020404030301010803" pitchFamily="18" charset="0"/>
                <a:cs typeface="Arial" charset="0"/>
              </a:rPr>
              <a:t>stylesheet</a:t>
            </a:r>
            <a:r>
              <a:rPr lang="en-US" sz="3100" dirty="0">
                <a:latin typeface="Garamond" panose="02020404030301010803" pitchFamily="18" charset="0"/>
                <a:cs typeface="Arial" charset="0"/>
              </a:rPr>
              <a:t>.</a:t>
            </a:r>
          </a:p>
          <a:p>
            <a:pPr marL="0" indent="0">
              <a:buNone/>
            </a:pPr>
            <a:endParaRPr lang="en-US" sz="3100" dirty="0">
              <a:latin typeface="Garamond" panose="02020404030301010803" pitchFamily="18" charset="0"/>
              <a:cs typeface="Arial" charset="0"/>
            </a:endParaRPr>
          </a:p>
          <a:p>
            <a:pPr marL="0" indent="0">
              <a:buNone/>
            </a:pPr>
            <a:r>
              <a:rPr lang="en-US" sz="3100" b="1" u="sng" dirty="0">
                <a:latin typeface="Garamond" panose="02020404030301010803" pitchFamily="18" charset="0"/>
                <a:cs typeface="Arial" charset="0"/>
              </a:rPr>
              <a:t>Example-</a:t>
            </a:r>
          </a:p>
          <a:p>
            <a:pPr marL="0" indent="0">
              <a:buNone/>
            </a:pPr>
            <a:r>
              <a:rPr lang="en-US" sz="3100" dirty="0">
                <a:latin typeface="Garamond" panose="02020404030301010803" pitchFamily="18" charset="0"/>
                <a:cs typeface="Arial" charset="0"/>
              </a:rPr>
              <a:t>@media screen {</a:t>
            </a:r>
          </a:p>
          <a:p>
            <a:pPr marL="0" indent="0">
              <a:buNone/>
            </a:pPr>
            <a:r>
              <a:rPr lang="en-US" sz="3100" dirty="0">
                <a:latin typeface="Garamond" panose="02020404030301010803" pitchFamily="18" charset="0"/>
                <a:cs typeface="Arial" charset="0"/>
              </a:rPr>
              <a:t>    p { font-family: </a:t>
            </a:r>
            <a:r>
              <a:rPr lang="en-US" sz="3100" dirty="0" err="1">
                <a:latin typeface="Garamond" panose="02020404030301010803" pitchFamily="18" charset="0"/>
                <a:cs typeface="Arial" charset="0"/>
              </a:rPr>
              <a:t>verdana</a:t>
            </a:r>
            <a:r>
              <a:rPr lang="en-US" sz="3100" dirty="0">
                <a:latin typeface="Garamond" panose="02020404030301010803" pitchFamily="18" charset="0"/>
                <a:cs typeface="Arial" charset="0"/>
              </a:rPr>
              <a:t>, sans-serif;</a:t>
            </a:r>
          </a:p>
          <a:p>
            <a:pPr marL="0" indent="0">
              <a:buNone/>
            </a:pPr>
            <a:r>
              <a:rPr lang="en-US" sz="3100" dirty="0">
                <a:latin typeface="Garamond" panose="02020404030301010803" pitchFamily="18" charset="0"/>
                <a:cs typeface="Arial" charset="0"/>
              </a:rPr>
              <a:t>          font-size: 20px;</a:t>
            </a:r>
          </a:p>
          <a:p>
            <a:pPr marL="0" indent="0">
              <a:buNone/>
            </a:pPr>
            <a:r>
              <a:rPr lang="en-US" sz="3100" dirty="0">
                <a:latin typeface="Garamond" panose="02020404030301010803" pitchFamily="18" charset="0"/>
                <a:cs typeface="Arial" charset="0"/>
              </a:rPr>
              <a:t>    } }</a:t>
            </a:r>
          </a:p>
          <a:p>
            <a:pPr marL="0" indent="0">
              <a:buNone/>
            </a:pPr>
            <a:endParaRPr lang="en-US" sz="3100" dirty="0">
              <a:latin typeface="Garamond" panose="02020404030301010803" pitchFamily="18" charset="0"/>
              <a:cs typeface="Arial" charset="0"/>
            </a:endParaRPr>
          </a:p>
          <a:p>
            <a:pPr marL="0" indent="0">
              <a:buNone/>
            </a:pPr>
            <a:r>
              <a:rPr lang="en-US" sz="3100" dirty="0">
                <a:latin typeface="Garamond" panose="02020404030301010803" pitchFamily="18" charset="0"/>
                <a:cs typeface="Arial" charset="0"/>
              </a:rPr>
              <a:t>@media print {</a:t>
            </a:r>
          </a:p>
          <a:p>
            <a:pPr marL="0" indent="0">
              <a:buNone/>
            </a:pPr>
            <a:r>
              <a:rPr lang="en-US" sz="3100" dirty="0">
                <a:latin typeface="Garamond" panose="02020404030301010803" pitchFamily="18" charset="0"/>
                <a:cs typeface="Arial" charset="0"/>
              </a:rPr>
              <a:t>    p { font-family: </a:t>
            </a:r>
            <a:r>
              <a:rPr lang="en-US" sz="3100" dirty="0" err="1">
                <a:latin typeface="Garamond" panose="02020404030301010803" pitchFamily="18" charset="0"/>
                <a:cs typeface="Arial" charset="0"/>
              </a:rPr>
              <a:t>georgia</a:t>
            </a:r>
            <a:r>
              <a:rPr lang="en-US" sz="3100" dirty="0">
                <a:latin typeface="Garamond" panose="02020404030301010803" pitchFamily="18" charset="0"/>
                <a:cs typeface="Arial" charset="0"/>
              </a:rPr>
              <a:t>, serif;</a:t>
            </a:r>
          </a:p>
          <a:p>
            <a:pPr marL="0" indent="0">
              <a:buNone/>
            </a:pPr>
            <a:r>
              <a:rPr lang="en-US" sz="3100" dirty="0">
                <a:latin typeface="Garamond" panose="02020404030301010803" pitchFamily="18" charset="0"/>
                <a:cs typeface="Arial" charset="0"/>
              </a:rPr>
              <a:t>          font-size: 15px;</a:t>
            </a:r>
          </a:p>
          <a:p>
            <a:pPr marL="0" indent="0">
              <a:buNone/>
            </a:pPr>
            <a:r>
              <a:rPr lang="en-US" sz="3100" dirty="0">
                <a:latin typeface="Garamond" panose="02020404030301010803" pitchFamily="18" charset="0"/>
                <a:cs typeface="Arial" charset="0"/>
              </a:rPr>
              <a:t>          color: blue;</a:t>
            </a:r>
          </a:p>
          <a:p>
            <a:pPr marL="0" indent="0">
              <a:buNone/>
            </a:pPr>
            <a:r>
              <a:rPr lang="en-US" sz="3100" dirty="0">
                <a:latin typeface="Garamond" panose="02020404030301010803" pitchFamily="18" charset="0"/>
                <a:cs typeface="Arial" charset="0"/>
              </a:rPr>
              <a:t>    } }</a:t>
            </a:r>
          </a:p>
        </p:txBody>
      </p:sp>
    </p:spTree>
    <p:extLst>
      <p:ext uri="{BB962C8B-B14F-4D97-AF65-F5344CB8AC3E}">
        <p14:creationId xmlns:p14="http://schemas.microsoft.com/office/powerpoint/2010/main" val="1582442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94330-2D40-4124-8AE2-7AC639C071E1}"/>
              </a:ext>
            </a:extLst>
          </p:cNvPr>
          <p:cNvSpPr>
            <a:spLocks noGrp="1"/>
          </p:cNvSpPr>
          <p:nvPr>
            <p:ph type="title"/>
          </p:nvPr>
        </p:nvSpPr>
        <p:spPr/>
        <p:txBody>
          <a:bodyPr/>
          <a:lstStyle/>
          <a:p>
            <a:r>
              <a:rPr lang="en-US" dirty="0"/>
              <a:t>CSS float</a:t>
            </a:r>
          </a:p>
        </p:txBody>
      </p:sp>
      <p:sp>
        <p:nvSpPr>
          <p:cNvPr id="3" name="Content Placeholder 2">
            <a:extLst>
              <a:ext uri="{FF2B5EF4-FFF2-40B4-BE49-F238E27FC236}">
                <a16:creationId xmlns:a16="http://schemas.microsoft.com/office/drawing/2014/main" id="{70D83B81-477A-451F-9733-CA7AC30368B4}"/>
              </a:ext>
            </a:extLst>
          </p:cNvPr>
          <p:cNvSpPr>
            <a:spLocks noGrp="1"/>
          </p:cNvSpPr>
          <p:nvPr>
            <p:ph idx="1"/>
          </p:nvPr>
        </p:nvSpPr>
        <p:spPr>
          <a:xfrm>
            <a:off x="443346" y="1440872"/>
            <a:ext cx="9606508" cy="4807527"/>
          </a:xfrm>
        </p:spPr>
        <p:txBody>
          <a:bodyPr/>
          <a:lstStyle/>
          <a:p>
            <a:r>
              <a:rPr lang="en-US" dirty="0"/>
              <a:t>The CSS float property is a positioning property. </a:t>
            </a:r>
          </a:p>
          <a:p>
            <a:r>
              <a:rPr lang="en-US" dirty="0"/>
              <a:t>Used to push an element to the left or right, allowing other element to wrap around it.</a:t>
            </a:r>
          </a:p>
          <a:p>
            <a:r>
              <a:rPr lang="en-US" dirty="0"/>
              <a:t>Generally used with images and layouts.</a:t>
            </a:r>
          </a:p>
        </p:txBody>
      </p:sp>
    </p:spTree>
    <p:extLst>
      <p:ext uri="{BB962C8B-B14F-4D97-AF65-F5344CB8AC3E}">
        <p14:creationId xmlns:p14="http://schemas.microsoft.com/office/powerpoint/2010/main" val="15012977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1751</TotalTime>
  <Words>13101</Words>
  <Application>Microsoft Office PowerPoint</Application>
  <PresentationFormat>Widescreen</PresentationFormat>
  <Paragraphs>2047</Paragraphs>
  <Slides>108</Slides>
  <Notes>58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108</vt:i4>
      </vt:variant>
    </vt:vector>
  </HeadingPairs>
  <TitlesOfParts>
    <vt:vector size="120" baseType="lpstr">
      <vt:lpstr>Arial</vt:lpstr>
      <vt:lpstr>Calibri</vt:lpstr>
      <vt:lpstr>Century Gothic</vt:lpstr>
      <vt:lpstr>Courier New</vt:lpstr>
      <vt:lpstr>Garamond</vt:lpstr>
      <vt:lpstr>Symbol</vt:lpstr>
      <vt:lpstr>Times New Roman</vt:lpstr>
      <vt:lpstr>Times New Roman</vt:lpstr>
      <vt:lpstr>verdana</vt:lpstr>
      <vt:lpstr>Wingdings</vt:lpstr>
      <vt:lpstr>Wingdings 3</vt:lpstr>
      <vt:lpstr>Ion</vt:lpstr>
      <vt:lpstr> </vt:lpstr>
      <vt:lpstr>PowerPoint Presentation</vt:lpstr>
      <vt:lpstr>PowerPoint Presentation</vt:lpstr>
      <vt:lpstr>What is HTML?</vt:lpstr>
      <vt:lpstr>HTML Versions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doctype</vt:lpstr>
      <vt:lpstr>doctype</vt:lpstr>
      <vt:lpstr>&lt;head&gt; and &lt;body&gt; Elements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Tables </vt:lpstr>
      <vt:lpstr>Table structure  </vt:lpstr>
      <vt:lpstr>Creating tables</vt:lpstr>
      <vt:lpstr>Creating tables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CSS Units</vt:lpstr>
      <vt:lpstr>Absolute Lengths</vt:lpstr>
      <vt:lpstr>Relative Lengths</vt:lpstr>
      <vt:lpstr>Example</vt:lpstr>
      <vt:lpstr>PowerPoint Presentation</vt:lpstr>
      <vt:lpstr>PowerPoint Presentation</vt:lpstr>
      <vt:lpstr>PowerPoint Presentation</vt:lpstr>
      <vt:lpstr>PowerPoint Presentation</vt:lpstr>
      <vt:lpstr>PowerPoint Presentation</vt:lpstr>
      <vt:lpstr>PowerPoint Presentation</vt:lpstr>
      <vt:lpstr>Border-width</vt:lpstr>
      <vt:lpstr>PowerPoint Presentation</vt:lpstr>
      <vt:lpstr>PowerPoint Presentation</vt:lpstr>
      <vt:lpstr>PowerPoint Presentation</vt:lpstr>
      <vt:lpstr>PowerPoint Presentation</vt:lpstr>
      <vt:lpstr>CSS float</vt:lpstr>
      <vt:lpstr>How it works</vt:lpstr>
      <vt:lpstr>CSS float Properties</vt:lpstr>
      <vt:lpstr>CSS Float Property Values</vt:lpstr>
      <vt:lpstr>Final Example</vt:lpstr>
      <vt:lpstr>PowerPoint Presentation</vt:lpstr>
      <vt:lpstr>PowerPoint Presentation</vt:lpstr>
      <vt:lpstr>Writing for Web Audience</vt:lpstr>
      <vt:lpstr>Writing for Web Audience</vt:lpstr>
      <vt:lpstr>Writing for Web Audience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dc:title>
  <dc:creator>Sujata</dc:creator>
  <cp:lastModifiedBy>Sujata Batra</cp:lastModifiedBy>
  <cp:revision>132</cp:revision>
  <dcterms:created xsi:type="dcterms:W3CDTF">2018-05-08T12:22:34Z</dcterms:created>
  <dcterms:modified xsi:type="dcterms:W3CDTF">2022-01-27T07:39:31Z</dcterms:modified>
</cp:coreProperties>
</file>