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305" r:id="rId7"/>
    <p:sldId id="265" r:id="rId8"/>
    <p:sldId id="266" r:id="rId9"/>
    <p:sldId id="267" r:id="rId10"/>
    <p:sldId id="271" r:id="rId11"/>
    <p:sldId id="311" r:id="rId12"/>
    <p:sldId id="307" r:id="rId13"/>
    <p:sldId id="270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</p:embeddedFont>
    <p:embeddedFont>
      <p:font typeface="Black Han Sans" panose="02000000000000000000" charset="-127"/>
      <p:regular r:id="rId17"/>
    </p:embeddedFont>
    <p:embeddedFont>
      <p:font typeface="Arial Rounded MT Bold" panose="020F0704030504030204" pitchFamily="34" charset="0"/>
      <p:regular r:id="rId18"/>
    </p:embeddedFont>
    <p:embeddedFont>
      <p:font typeface="ABeeZe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B9D"/>
    <a:srgbClr val="00B5D8"/>
    <a:srgbClr val="0096C8"/>
    <a:srgbClr val="90E1EF"/>
    <a:srgbClr val="0077B6"/>
    <a:srgbClr val="013E8A"/>
    <a:srgbClr val="023D8A"/>
    <a:srgbClr val="009BA4"/>
    <a:srgbClr val="1C3556"/>
    <a:srgbClr val="457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918" y="84"/>
      </p:cViewPr>
      <p:guideLst>
        <p:guide orient="horz" pos="1649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081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67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1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0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13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1012d73dd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1012d73dd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9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08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6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6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86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4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8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0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5" name="Google Shape;3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2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7" name="Google Shape;3167;p2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2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9" name="Google Shape;3169;p2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2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1" name="Google Shape;3171;p2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2" name="Google Shape;3172;p2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3" name="Google Shape;3173;p2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7" name="Google Shape;287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 rot="10800000" flipH="1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0" name="Google Shape;310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3" name="Google Shape;333;p4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 panose="020B05060202020A0204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4020202020204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4020202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4020202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4020202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4020202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4020202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4020202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4020202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 panose="020B0604020202020204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15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1759" name="Google Shape;1759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15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1820" name="Google Shape;1820;p15"/>
            <p:cNvSpPr/>
            <p:nvPr/>
          </p:nvSpPr>
          <p:spPr>
            <a:xfrm>
              <a:off x="6903427" y="1643"/>
              <a:ext cx="354163" cy="123640"/>
            </a:xfrm>
            <a:custGeom>
              <a:avLst/>
              <a:gdLst/>
              <a:ahLst/>
              <a:cxnLst/>
              <a:rect l="l" t="t" r="r" b="b"/>
              <a:pathLst>
                <a:path w="7883" h="2752" extrusionOk="0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275202" y="1643"/>
              <a:ext cx="36930" cy="11277"/>
            </a:xfrm>
            <a:custGeom>
              <a:avLst/>
              <a:gdLst/>
              <a:ahLst/>
              <a:cxnLst/>
              <a:rect l="l" t="t" r="r" b="b"/>
              <a:pathLst>
                <a:path w="822" h="251" extrusionOk="0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8882618" y="26"/>
              <a:ext cx="288884" cy="170365"/>
            </a:xfrm>
            <a:custGeom>
              <a:avLst/>
              <a:gdLst/>
              <a:ahLst/>
              <a:cxnLst/>
              <a:rect l="l" t="t" r="r" b="b"/>
              <a:pathLst>
                <a:path w="6430" h="3792" extrusionOk="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8360561" y="191552"/>
              <a:ext cx="471829" cy="839875"/>
            </a:xfrm>
            <a:custGeom>
              <a:avLst/>
              <a:gdLst/>
              <a:ahLst/>
              <a:cxnLst/>
              <a:rect l="l" t="t" r="r" b="b"/>
              <a:pathLst>
                <a:path w="10502" h="18694" extrusionOk="0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991975" y="886940"/>
              <a:ext cx="368630" cy="156258"/>
            </a:xfrm>
            <a:custGeom>
              <a:avLst/>
              <a:gdLst/>
              <a:ahLst/>
              <a:cxnLst/>
              <a:rect l="l" t="t" r="r" b="b"/>
              <a:pathLst>
                <a:path w="8205" h="3478" extrusionOk="0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8754754" y="1643"/>
              <a:ext cx="76017" cy="123101"/>
            </a:xfrm>
            <a:custGeom>
              <a:avLst/>
              <a:gdLst/>
              <a:ahLst/>
              <a:cxnLst/>
              <a:rect l="l" t="t" r="r" b="b"/>
              <a:pathLst>
                <a:path w="1692" h="2740" extrusionOk="0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8196845" y="1643"/>
              <a:ext cx="296387" cy="132177"/>
            </a:xfrm>
            <a:custGeom>
              <a:avLst/>
              <a:gdLst/>
              <a:ahLst/>
              <a:cxnLst/>
              <a:rect l="l" t="t" r="r" b="b"/>
              <a:pathLst>
                <a:path w="6597" h="2942" extrusionOk="0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575812" y="151971"/>
              <a:ext cx="554226" cy="272306"/>
            </a:xfrm>
            <a:custGeom>
              <a:avLst/>
              <a:gdLst/>
              <a:ahLst/>
              <a:cxnLst/>
              <a:rect l="l" t="t" r="r" b="b"/>
              <a:pathLst>
                <a:path w="12336" h="6061" extrusionOk="0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8166878" y="1643"/>
              <a:ext cx="42861" cy="104906"/>
            </a:xfrm>
            <a:custGeom>
              <a:avLst/>
              <a:gdLst/>
              <a:ahLst/>
              <a:cxnLst/>
              <a:rect l="l" t="t" r="r" b="b"/>
              <a:pathLst>
                <a:path w="954" h="2335" extrusionOk="0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972746" y="182971"/>
              <a:ext cx="191526" cy="675665"/>
            </a:xfrm>
            <a:custGeom>
              <a:avLst/>
              <a:gdLst/>
              <a:ahLst/>
              <a:cxnLst/>
              <a:rect l="l" t="t" r="r" b="b"/>
              <a:pathLst>
                <a:path w="4263" h="15039" extrusionOk="0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874849" y="908325"/>
              <a:ext cx="101671" cy="323164"/>
            </a:xfrm>
            <a:custGeom>
              <a:avLst/>
              <a:gdLst/>
              <a:ahLst/>
              <a:cxnLst/>
              <a:rect l="l" t="t" r="r" b="b"/>
              <a:pathLst>
                <a:path w="2263" h="7193" extrusionOk="0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710594" y="770308"/>
              <a:ext cx="237577" cy="113487"/>
            </a:xfrm>
            <a:custGeom>
              <a:avLst/>
              <a:gdLst/>
              <a:ahLst/>
              <a:cxnLst/>
              <a:rect l="l" t="t" r="r" b="b"/>
              <a:pathLst>
                <a:path w="5288" h="2526" extrusionOk="0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278931" y="423692"/>
              <a:ext cx="279808" cy="120406"/>
            </a:xfrm>
            <a:custGeom>
              <a:avLst/>
              <a:gdLst/>
              <a:ahLst/>
              <a:cxnLst/>
              <a:rect l="l" t="t" r="r" b="b"/>
              <a:pathLst>
                <a:path w="6228" h="2680" extrusionOk="0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7689748" y="793311"/>
              <a:ext cx="177643" cy="443524"/>
            </a:xfrm>
            <a:custGeom>
              <a:avLst/>
              <a:gdLst/>
              <a:ahLst/>
              <a:cxnLst/>
              <a:rect l="l" t="t" r="r" b="b"/>
              <a:pathLst>
                <a:path w="3954" h="9872" extrusionOk="0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7564041" y="431195"/>
              <a:ext cx="124135" cy="315661"/>
            </a:xfrm>
            <a:custGeom>
              <a:avLst/>
              <a:gdLst/>
              <a:ahLst/>
              <a:cxnLst/>
              <a:rect l="l" t="t" r="r" b="b"/>
              <a:pathLst>
                <a:path w="2763" h="7026" extrusionOk="0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500379" y="1643"/>
              <a:ext cx="77096" cy="409245"/>
            </a:xfrm>
            <a:custGeom>
              <a:avLst/>
              <a:gdLst/>
              <a:ahLst/>
              <a:cxnLst/>
              <a:rect l="l" t="t" r="r" b="b"/>
              <a:pathLst>
                <a:path w="1716" h="9109" extrusionOk="0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207811" y="1643"/>
              <a:ext cx="68514" cy="481488"/>
            </a:xfrm>
            <a:custGeom>
              <a:avLst/>
              <a:gdLst/>
              <a:ahLst/>
              <a:cxnLst/>
              <a:rect l="l" t="t" r="r" b="b"/>
              <a:pathLst>
                <a:path w="1525" h="10717" extrusionOk="0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888466" y="143390"/>
              <a:ext cx="276574" cy="358477"/>
            </a:xfrm>
            <a:custGeom>
              <a:avLst/>
              <a:gdLst/>
              <a:ahLst/>
              <a:cxnLst/>
              <a:rect l="l" t="t" r="r" b="b"/>
              <a:pathLst>
                <a:path w="6156" h="7979" extrusionOk="0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775024" y="1643"/>
              <a:ext cx="94752" cy="108096"/>
            </a:xfrm>
            <a:custGeom>
              <a:avLst/>
              <a:gdLst/>
              <a:ahLst/>
              <a:cxnLst/>
              <a:rect l="l" t="t" r="r" b="b"/>
              <a:pathLst>
                <a:path w="2109" h="2406" extrusionOk="0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261009" y="116119"/>
              <a:ext cx="591650" cy="145565"/>
            </a:xfrm>
            <a:custGeom>
              <a:avLst/>
              <a:gdLst/>
              <a:ahLst/>
              <a:cxnLst/>
              <a:rect l="l" t="t" r="r" b="b"/>
              <a:pathLst>
                <a:path w="13169" h="3240" extrusionOk="0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5973203" y="1643"/>
              <a:ext cx="50319" cy="38054"/>
            </a:xfrm>
            <a:custGeom>
              <a:avLst/>
              <a:gdLst/>
              <a:ahLst/>
              <a:cxnLst/>
              <a:rect l="l" t="t" r="r" b="b"/>
              <a:pathLst>
                <a:path w="1120" h="847" extrusionOk="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027745" y="36417"/>
              <a:ext cx="228995" cy="216685"/>
            </a:xfrm>
            <a:custGeom>
              <a:avLst/>
              <a:gdLst/>
              <a:ahLst/>
              <a:cxnLst/>
              <a:rect l="l" t="t" r="r" b="b"/>
              <a:pathLst>
                <a:path w="5097" h="4823" extrusionOk="0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5634045" y="1643"/>
              <a:ext cx="973624" cy="724860"/>
            </a:xfrm>
            <a:custGeom>
              <a:avLst/>
              <a:gdLst/>
              <a:ahLst/>
              <a:cxnLst/>
              <a:rect l="l" t="t" r="r" b="b"/>
              <a:pathLst>
                <a:path w="21671" h="16134" extrusionOk="0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5616389" y="1643"/>
              <a:ext cx="441368" cy="715246"/>
            </a:xfrm>
            <a:custGeom>
              <a:avLst/>
              <a:gdLst/>
              <a:ahLst/>
              <a:cxnLst/>
              <a:rect l="l" t="t" r="r" b="b"/>
              <a:pathLst>
                <a:path w="9824" h="15920" extrusionOk="0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4969702" y="287292"/>
              <a:ext cx="625346" cy="441907"/>
            </a:xfrm>
            <a:custGeom>
              <a:avLst/>
              <a:gdLst/>
              <a:ahLst/>
              <a:cxnLst/>
              <a:rect l="l" t="t" r="r" b="b"/>
              <a:pathLst>
                <a:path w="13919" h="9836" extrusionOk="0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4959549" y="1643"/>
              <a:ext cx="181372" cy="238610"/>
            </a:xfrm>
            <a:custGeom>
              <a:avLst/>
              <a:gdLst/>
              <a:ahLst/>
              <a:cxnLst/>
              <a:rect l="l" t="t" r="r" b="b"/>
              <a:pathLst>
                <a:path w="4037" h="5311" extrusionOk="0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312589" y="2183"/>
              <a:ext cx="238610" cy="146598"/>
            </a:xfrm>
            <a:custGeom>
              <a:avLst/>
              <a:gdLst/>
              <a:ahLst/>
              <a:cxnLst/>
              <a:rect l="l" t="t" r="r" b="b"/>
              <a:pathLst>
                <a:path w="5311" h="3263" extrusionOk="0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243580" y="1643"/>
              <a:ext cx="53509" cy="125752"/>
            </a:xfrm>
            <a:custGeom>
              <a:avLst/>
              <a:gdLst/>
              <a:ahLst/>
              <a:cxnLst/>
              <a:rect l="l" t="t" r="r" b="b"/>
              <a:pathLst>
                <a:path w="1191" h="2799" extrusionOk="0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4846107" y="1643"/>
              <a:ext cx="92056" cy="233803"/>
            </a:xfrm>
            <a:custGeom>
              <a:avLst/>
              <a:gdLst/>
              <a:ahLst/>
              <a:cxnLst/>
              <a:rect l="l" t="t" r="r" b="b"/>
              <a:pathLst>
                <a:path w="2049" h="5204" extrusionOk="0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7120606" y="480346"/>
              <a:ext cx="166951" cy="165423"/>
            </a:xfrm>
            <a:custGeom>
              <a:avLst/>
              <a:gdLst/>
              <a:ahLst/>
              <a:cxnLst/>
              <a:rect l="l" t="t" r="r" b="b"/>
              <a:pathLst>
                <a:path w="3716" h="3682" extrusionOk="0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7833651" y="1227131"/>
              <a:ext cx="86710" cy="85677"/>
            </a:xfrm>
            <a:custGeom>
              <a:avLst/>
              <a:gdLst/>
              <a:ahLst/>
              <a:cxnLst/>
              <a:rect l="l" t="t" r="r" b="b"/>
              <a:pathLst>
                <a:path w="1930" h="1907" extrusionOk="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8798109" y="115040"/>
              <a:ext cx="86710" cy="85722"/>
            </a:xfrm>
            <a:custGeom>
              <a:avLst/>
              <a:gdLst/>
              <a:ahLst/>
              <a:cxnLst/>
              <a:rect l="l" t="t" r="r" b="b"/>
              <a:pathLst>
                <a:path w="1930" h="1908" extrusionOk="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8121951" y="101158"/>
              <a:ext cx="86171" cy="85632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8352519" y="1025496"/>
              <a:ext cx="30012" cy="28394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902311" y="228437"/>
              <a:ext cx="84014" cy="83026"/>
            </a:xfrm>
            <a:custGeom>
              <a:avLst/>
              <a:gdLst/>
              <a:ahLst/>
              <a:cxnLst/>
              <a:rect l="l" t="t" r="r" b="b"/>
              <a:pathLst>
                <a:path w="1870" h="1848" extrusionOk="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7656052" y="742947"/>
              <a:ext cx="59439" cy="58451"/>
            </a:xfrm>
            <a:custGeom>
              <a:avLst/>
              <a:gdLst/>
              <a:ahLst/>
              <a:cxnLst/>
              <a:rect l="l" t="t" r="r" b="b"/>
              <a:pathLst>
                <a:path w="1323" h="1301" extrusionOk="0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5263349" y="123082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5583232" y="708218"/>
              <a:ext cx="58900" cy="58945"/>
            </a:xfrm>
            <a:custGeom>
              <a:avLst/>
              <a:gdLst/>
              <a:ahLst/>
              <a:cxnLst/>
              <a:rect l="l" t="t" r="r" b="b"/>
              <a:pathLst>
                <a:path w="1311" h="1312" extrusionOk="0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850457" y="96351"/>
              <a:ext cx="58900" cy="58316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7942241" y="853244"/>
              <a:ext cx="59933" cy="58900"/>
            </a:xfrm>
            <a:custGeom>
              <a:avLst/>
              <a:gdLst/>
              <a:ahLst/>
              <a:cxnLst/>
              <a:rect l="l" t="t" r="r" b="b"/>
              <a:pathLst>
                <a:path w="1334" h="1311" extrusionOk="0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5509416" y="2722"/>
              <a:ext cx="33201" cy="34280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911963" y="26264"/>
              <a:ext cx="33741" cy="3374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7304090" y="451503"/>
              <a:ext cx="33201" cy="33741"/>
            </a:xfrm>
            <a:custGeom>
              <a:avLst/>
              <a:gdLst/>
              <a:ahLst/>
              <a:cxnLst/>
              <a:rect l="l" t="t" r="r" b="b"/>
              <a:pathLst>
                <a:path w="739" h="751" extrusionOk="0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7549080" y="406575"/>
              <a:ext cx="33741" cy="34280"/>
            </a:xfrm>
            <a:custGeom>
              <a:avLst/>
              <a:gdLst/>
              <a:ahLst/>
              <a:cxnLst/>
              <a:rect l="l" t="t" r="r" b="b"/>
              <a:pathLst>
                <a:path w="751" h="763" extrusionOk="0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200536" y="299064"/>
              <a:ext cx="34280" cy="33785"/>
            </a:xfrm>
            <a:custGeom>
              <a:avLst/>
              <a:gdLst/>
              <a:ahLst/>
              <a:cxnLst/>
              <a:rect l="l" t="t" r="r" b="b"/>
              <a:pathLst>
                <a:path w="763" h="752" extrusionOk="0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15"/>
          <p:cNvSpPr txBox="1">
            <a:spLocks noGrp="1"/>
          </p:cNvSpPr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15"/>
          <p:cNvSpPr txBox="1">
            <a:spLocks noGrp="1"/>
          </p:cNvSpPr>
          <p:nvPr>
            <p:ph type="subTitle" idx="1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 charset="-127"/>
              <a:buNone/>
              <a:defRPr sz="3500">
                <a:solidFill>
                  <a:schemeClr val="lt2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>
            <a:alpha val="0"/>
          </a:srgbClr>
        </a:solidFill>
        <a:effectLst/>
      </p:bgPr>
    </p:bg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1991477" y="559229"/>
            <a:ext cx="7004241" cy="654907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0077B6"/>
                </a:solidFill>
              </a:rPr>
              <a:t>CUSTOMER C</a:t>
            </a:r>
            <a:r>
              <a:rPr lang="en-IN" sz="3000" dirty="0" smtClean="0">
                <a:solidFill>
                  <a:srgbClr val="0077B6"/>
                </a:solidFill>
              </a:rPr>
              <a:t>HURN</a:t>
            </a:r>
            <a:r>
              <a:rPr lang="en-GB" sz="3000" dirty="0" smtClean="0">
                <a:solidFill>
                  <a:srgbClr val="0077B6"/>
                </a:solidFill>
              </a:rPr>
              <a:t> </a:t>
            </a:r>
            <a:r>
              <a:rPr lang="en-GB" sz="3000" dirty="0">
                <a:solidFill>
                  <a:srgbClr val="0077B6"/>
                </a:solidFill>
              </a:rPr>
              <a:t>PREDICTION</a:t>
            </a:r>
            <a:endParaRPr sz="3000" dirty="0">
              <a:solidFill>
                <a:srgbClr val="0077B6"/>
              </a:solidFill>
            </a:endParaRPr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5814457" y="1525526"/>
            <a:ext cx="1957941" cy="475800"/>
          </a:xfrm>
          <a:prstGeom prst="rect">
            <a:avLst/>
          </a:prstGeom>
          <a:effectLst>
            <a:outerShdw blurRad="50800" dist="50800" dir="8760000" algn="ctr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B5D8"/>
                </a:solidFill>
                <a:latin typeface="Apple Braille Pinpoint 8 Dot" pitchFamily="2" charset="0"/>
              </a:rPr>
              <a:t>Team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B5D8"/>
              </a:solidFill>
              <a:latin typeface="Apple Braille Pinpoint 8 Do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B5D8"/>
                </a:solidFill>
                <a:latin typeface="Apple Braille Pinpoint 8 Dot" pitchFamily="2" charset="0"/>
              </a:rPr>
              <a:t>Harshit Agrawal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B5D8"/>
                </a:solidFill>
                <a:latin typeface="Apple Braille Pinpoint 8 Dot" pitchFamily="2" charset="0"/>
              </a:rPr>
              <a:t>Hrishikesh Gupta Shubham Sharma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B5D8"/>
                </a:solidFill>
                <a:latin typeface="Apple Braille Pinpoint 8 Dot" pitchFamily="2" charset="0"/>
              </a:rPr>
              <a:t>Sanket</a:t>
            </a:r>
            <a:r>
              <a:rPr lang="en-GB" sz="1800" dirty="0">
                <a:solidFill>
                  <a:srgbClr val="00B5D8"/>
                </a:solidFill>
                <a:latin typeface="Apple Braille Pinpoint 8 Dot" pitchFamily="2" charset="0"/>
              </a:rPr>
              <a:t> </a:t>
            </a:r>
            <a:r>
              <a:rPr lang="en-GB" sz="1800" dirty="0" err="1">
                <a:solidFill>
                  <a:srgbClr val="00B5D8"/>
                </a:solidFill>
                <a:latin typeface="Apple Braille Pinpoint 8 Dot" pitchFamily="2" charset="0"/>
              </a:rPr>
              <a:t>Wakalkar</a:t>
            </a:r>
            <a:endParaRPr lang="en-GB" sz="1800" dirty="0">
              <a:solidFill>
                <a:srgbClr val="00B5D8"/>
              </a:solidFill>
              <a:latin typeface="Apple Braille Pinpoint 8 Do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B5D8"/>
                </a:solidFill>
                <a:latin typeface="Apple Braille Pinpoint 8 Dot" pitchFamily="2" charset="0"/>
              </a:rPr>
              <a:t>Vasmi</a:t>
            </a:r>
            <a:r>
              <a:rPr lang="en-GB" sz="1800" dirty="0">
                <a:solidFill>
                  <a:srgbClr val="00B5D8"/>
                </a:solidFill>
                <a:latin typeface="Apple Braille Pinpoint 8 Dot" pitchFamily="2" charset="0"/>
              </a:rPr>
              <a:t> Krishna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 useBgFill="1">
        <p:nvSpPr>
          <p:cNvPr id="4339" name="Google Shape;4339;p33"/>
          <p:cNvSpPr/>
          <p:nvPr/>
        </p:nvSpPr>
        <p:spPr>
          <a:xfrm>
            <a:off x="263433" y="1323058"/>
            <a:ext cx="2807100" cy="2807100"/>
          </a:xfrm>
          <a:prstGeom prst="arc">
            <a:avLst>
              <a:gd name="adj1" fmla="val 16200000"/>
              <a:gd name="adj2" fmla="val 5367044"/>
            </a:avLst>
          </a:prstGeom>
          <a:ln w="28575" cap="flat" cmpd="sng">
            <a:solidFill>
              <a:srgbClr val="0096C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6300000" sx="101000" sy="101000" algn="ctr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79089" y="1660046"/>
            <a:ext cx="2121093" cy="707886"/>
          </a:xfrm>
          <a:prstGeom prst="rect">
            <a:avLst/>
          </a:prstGeom>
          <a:noFill/>
          <a:effectLst>
            <a:outerShdw blurRad="50800" dist="50800" dir="8760000" algn="ctr" rotWithShape="0">
              <a:srgbClr val="000000">
                <a:alpha val="1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13E8A"/>
                </a:solidFill>
              </a:rPr>
              <a:t>Mentor </a:t>
            </a:r>
          </a:p>
          <a:p>
            <a:r>
              <a:rPr lang="en-US" sz="2000" dirty="0">
                <a:solidFill>
                  <a:srgbClr val="013E8A"/>
                </a:solidFill>
              </a:rPr>
              <a:t>Mr. Jatinder </a:t>
            </a:r>
            <a:r>
              <a:rPr lang="en-US" sz="2000" dirty="0" err="1">
                <a:solidFill>
                  <a:srgbClr val="013E8A"/>
                </a:solidFill>
              </a:rPr>
              <a:t>Bedi</a:t>
            </a:r>
            <a:endParaRPr lang="en-US" sz="2000" dirty="0">
              <a:solidFill>
                <a:srgbClr val="013E8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5267" y="49953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836159"/>
            <a:ext cx="9144000" cy="313814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49898" y="3766263"/>
            <a:ext cx="165253" cy="1573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</a:p>
        </p:txBody>
      </p:sp>
      <p:sp>
        <p:nvSpPr>
          <p:cNvPr id="17" name="Oval 16"/>
          <p:cNvSpPr/>
          <p:nvPr/>
        </p:nvSpPr>
        <p:spPr>
          <a:xfrm>
            <a:off x="8670544" y="3092705"/>
            <a:ext cx="98612" cy="9391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13015" y="3902446"/>
            <a:ext cx="116506" cy="1109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43994" y="4420667"/>
            <a:ext cx="80829" cy="7698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221443" y="4295534"/>
            <a:ext cx="165253" cy="1573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10787" y="4624086"/>
            <a:ext cx="90820" cy="864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508501" y="4395884"/>
            <a:ext cx="81017" cy="7715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73334" y="4755685"/>
            <a:ext cx="61470" cy="5854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42485" y="4442068"/>
            <a:ext cx="45719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47605" y="4438787"/>
            <a:ext cx="102899" cy="979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44348" y="4478261"/>
            <a:ext cx="68637" cy="6536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133724" y="4694645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00115" y="4773998"/>
            <a:ext cx="78585" cy="7484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30" name="Oval 29"/>
          <p:cNvSpPr/>
          <p:nvPr/>
        </p:nvSpPr>
        <p:spPr>
          <a:xfrm>
            <a:off x="377662" y="1964990"/>
            <a:ext cx="102899" cy="979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9111" y="1233539"/>
            <a:ext cx="165253" cy="1573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5743" y="1123428"/>
            <a:ext cx="126482" cy="12045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5681" y="647990"/>
            <a:ext cx="84093" cy="8008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96139" y="728079"/>
            <a:ext cx="102899" cy="979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42336" y="662442"/>
            <a:ext cx="90820" cy="864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43861" y="439496"/>
            <a:ext cx="59175" cy="5635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80461" y="299958"/>
            <a:ext cx="59175" cy="5635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763" y="169993"/>
            <a:ext cx="102899" cy="979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94364" y="244712"/>
            <a:ext cx="59175" cy="56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6730" y="657061"/>
            <a:ext cx="61233" cy="5831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4427" y="334652"/>
            <a:ext cx="48004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27637" y="0"/>
            <a:ext cx="75714" cy="7355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85690" y="83319"/>
            <a:ext cx="64378" cy="653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57685" y="389405"/>
            <a:ext cx="61233" cy="5831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27255" y="598357"/>
            <a:ext cx="90893" cy="8656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30994" y="145649"/>
            <a:ext cx="61233" cy="5831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195626" y="609487"/>
            <a:ext cx="99904" cy="9514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10544" y="57696"/>
            <a:ext cx="61233" cy="5831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82660" y="32372"/>
            <a:ext cx="55939" cy="5327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12836" y="82510"/>
            <a:ext cx="48004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flipV="1">
            <a:off x="8091607" y="111210"/>
            <a:ext cx="113543" cy="9935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7" name="Google Shape;4587;p48"/>
          <p:cNvSpPr txBox="1">
            <a:spLocks noGrp="1"/>
          </p:cNvSpPr>
          <p:nvPr>
            <p:ph type="title"/>
          </p:nvPr>
        </p:nvSpPr>
        <p:spPr>
          <a:xfrm>
            <a:off x="442885" y="81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rgbClr val="0077B6"/>
                </a:solidFill>
              </a:rPr>
              <a:t>BOOSTING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Oval 6"/>
          <p:cNvSpPr/>
          <p:nvPr/>
        </p:nvSpPr>
        <p:spPr>
          <a:xfrm flipV="1">
            <a:off x="390216" y="304820"/>
            <a:ext cx="110122" cy="9635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2003" y="951078"/>
            <a:ext cx="64829" cy="6664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0" y="709026"/>
            <a:ext cx="75012" cy="6563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0338" y="1258521"/>
            <a:ext cx="126405" cy="12995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474918" y="960858"/>
            <a:ext cx="72126" cy="631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0841" y="114888"/>
            <a:ext cx="93064" cy="956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1378" y="951077"/>
            <a:ext cx="64829" cy="6664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547044" y="4621866"/>
            <a:ext cx="146366" cy="12807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353615" y="4117245"/>
            <a:ext cx="73201" cy="7525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321582" y="4811051"/>
            <a:ext cx="121303" cy="12470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-3946" y="5108955"/>
            <a:ext cx="78958" cy="6909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954000" y="5006644"/>
            <a:ext cx="76525" cy="669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1563601" y="4885170"/>
            <a:ext cx="79386" cy="816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1950427" y="5040124"/>
            <a:ext cx="52472" cy="4591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2191592" y="4771862"/>
            <a:ext cx="76239" cy="7837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2884388" y="4548053"/>
            <a:ext cx="84356" cy="7381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3179340" y="4976018"/>
            <a:ext cx="52844" cy="543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3277881" y="5108955"/>
            <a:ext cx="84356" cy="7381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3634095" y="4870421"/>
            <a:ext cx="79386" cy="816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3723261" y="4801269"/>
            <a:ext cx="58059" cy="5080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3894793" y="4961747"/>
            <a:ext cx="76239" cy="7837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5192392" y="4988302"/>
            <a:ext cx="84356" cy="7381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5445727" y="4857714"/>
            <a:ext cx="76525" cy="669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5359918" y="4804362"/>
            <a:ext cx="45719" cy="4700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>
            <a:off x="6176812" y="4544153"/>
            <a:ext cx="79386" cy="816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5916087" y="4982039"/>
            <a:ext cx="52472" cy="4591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5785625" y="5102694"/>
            <a:ext cx="79386" cy="816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6868670" y="4773719"/>
            <a:ext cx="76525" cy="669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7131658" y="5032439"/>
            <a:ext cx="57733" cy="5935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7505490" y="4885170"/>
            <a:ext cx="76525" cy="669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8471706" y="4620557"/>
            <a:ext cx="129603" cy="13323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8072711" y="4974495"/>
            <a:ext cx="132439" cy="1158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>
            <a:off x="8692340" y="4117245"/>
            <a:ext cx="114261" cy="1174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8692340" y="4806374"/>
            <a:ext cx="147862" cy="12938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9058343" y="5065524"/>
            <a:ext cx="114261" cy="1174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8540437" y="1270821"/>
            <a:ext cx="113543" cy="9935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H="1">
            <a:off x="8640352" y="294287"/>
            <a:ext cx="103976" cy="10689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8246709" y="967485"/>
            <a:ext cx="48498" cy="498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9029385" y="709026"/>
            <a:ext cx="94277" cy="8249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H="1">
            <a:off x="8857793" y="952399"/>
            <a:ext cx="63172" cy="6494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V="1">
            <a:off x="8582897" y="955184"/>
            <a:ext cx="85261" cy="7460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" y="787026"/>
            <a:ext cx="8812442" cy="254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 flipV="1">
            <a:off x="8809887" y="167615"/>
            <a:ext cx="116753" cy="1021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9" name="Google Shape;454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63" name="TextBox 62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5" name="Oval 64"/>
          <p:cNvSpPr/>
          <p:nvPr/>
        </p:nvSpPr>
        <p:spPr>
          <a:xfrm flipH="1">
            <a:off x="720000" y="428480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V="1">
            <a:off x="137141" y="4207255"/>
            <a:ext cx="146967" cy="1285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315262" y="441791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V="1">
            <a:off x="1000467" y="3462449"/>
            <a:ext cx="146967" cy="1285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737298" y="389900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V="1">
            <a:off x="1812046" y="3324326"/>
            <a:ext cx="125396" cy="10972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1164795" y="3146296"/>
            <a:ext cx="137356" cy="14120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137141" y="3184720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562523" y="3249807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V="1">
            <a:off x="236702" y="2925611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721778" y="2778964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225999" y="167615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766123" y="2088062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flipV="1">
            <a:off x="466816" y="2516888"/>
            <a:ext cx="125396" cy="10972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H="1">
            <a:off x="627845" y="3043296"/>
            <a:ext cx="47406" cy="4873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flipV="1">
            <a:off x="31178" y="1181658"/>
            <a:ext cx="68945" cy="603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>
            <a:off x="99386" y="2208124"/>
            <a:ext cx="104661" cy="10759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V="1">
            <a:off x="804311" y="1362791"/>
            <a:ext cx="73985" cy="712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V="1">
            <a:off x="225638" y="700267"/>
            <a:ext cx="103603" cy="9065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944848" y="526648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254934" y="1699098"/>
            <a:ext cx="79762" cy="819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326836" y="2761602"/>
            <a:ext cx="91981" cy="9456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>
            <a:off x="-37755" y="1390257"/>
            <a:ext cx="137141" cy="1509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V="1">
            <a:off x="560732" y="1695419"/>
            <a:ext cx="62959" cy="5509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>
            <a:off x="449752" y="1833602"/>
            <a:ext cx="79762" cy="819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V="1">
            <a:off x="332589" y="1663492"/>
            <a:ext cx="73985" cy="712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>
            <a:off x="8092563" y="526648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 flipV="1">
            <a:off x="8268503" y="1351502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8809887" y="705970"/>
            <a:ext cx="90566" cy="7924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V="1">
            <a:off x="9048613" y="1185476"/>
            <a:ext cx="60218" cy="5269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H="1">
            <a:off x="8637950" y="298032"/>
            <a:ext cx="65187" cy="6701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flipV="1">
            <a:off x="9085971" y="1378045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flipH="1">
            <a:off x="9085971" y="1444182"/>
            <a:ext cx="88708" cy="911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flipV="1">
            <a:off x="8515345" y="1700758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H="1" flipV="1">
            <a:off x="8809887" y="1707722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8764168" y="1680421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H="1" flipV="1">
            <a:off x="8939828" y="2212520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H="1" flipV="1">
            <a:off x="8280269" y="2072515"/>
            <a:ext cx="95824" cy="98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V="1">
            <a:off x="8628336" y="1857343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flipH="1" flipV="1">
            <a:off x="8010153" y="3438474"/>
            <a:ext cx="164820" cy="16944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flipV="1">
            <a:off x="7205122" y="3311382"/>
            <a:ext cx="153985" cy="13474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 flipV="1">
            <a:off x="7833421" y="3149530"/>
            <a:ext cx="157681" cy="13797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flipH="1">
            <a:off x="8306201" y="2790756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flipV="1">
            <a:off x="8450129" y="3241899"/>
            <a:ext cx="117465" cy="1027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flipV="1">
            <a:off x="8823075" y="2945424"/>
            <a:ext cx="73493" cy="6430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flipH="1" flipV="1">
            <a:off x="8576379" y="2540825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flipH="1" flipV="1">
            <a:off x="8735262" y="2766321"/>
            <a:ext cx="45719" cy="4700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V="1">
            <a:off x="8472114" y="3047411"/>
            <a:ext cx="73493" cy="6430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8910922" y="3205598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V="1">
            <a:off x="8294130" y="3904921"/>
            <a:ext cx="126239" cy="11046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flipH="1" flipV="1">
            <a:off x="8306936" y="4300281"/>
            <a:ext cx="120544" cy="12392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flipH="1" flipV="1">
            <a:off x="8879555" y="4220781"/>
            <a:ext cx="106762" cy="10975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flipV="1">
            <a:off x="8703137" y="4409547"/>
            <a:ext cx="126239" cy="11046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4587;p48"/>
          <p:cNvSpPr txBox="1">
            <a:spLocks noGrp="1"/>
          </p:cNvSpPr>
          <p:nvPr>
            <p:ph type="title"/>
          </p:nvPr>
        </p:nvSpPr>
        <p:spPr>
          <a:xfrm>
            <a:off x="442885" y="81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rgbClr val="0077B6"/>
                </a:solidFill>
              </a:rPr>
              <a:t>ADDITIONAL ALGORITHMS</a:t>
            </a:r>
            <a:endParaRPr dirty="0"/>
          </a:p>
        </p:txBody>
      </p:sp>
      <p:pic>
        <p:nvPicPr>
          <p:cNvPr id="7" name="Picture 6" descr="main sc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888365"/>
            <a:ext cx="8783320" cy="2038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 flipH="1">
            <a:off x="9066339" y="1437948"/>
            <a:ext cx="170333" cy="1751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V="1">
            <a:off x="8594344" y="272994"/>
            <a:ext cx="108198" cy="9467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H="1">
            <a:off x="8840376" y="172694"/>
            <a:ext cx="79406" cy="8163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9" name="Google Shape;454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63" name="TextBox 62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4" name="Oval 63"/>
          <p:cNvSpPr/>
          <p:nvPr/>
        </p:nvSpPr>
        <p:spPr>
          <a:xfrm flipV="1">
            <a:off x="8801340" y="1692498"/>
            <a:ext cx="121332" cy="10616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230181" y="172695"/>
            <a:ext cx="79406" cy="8163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V="1">
            <a:off x="8330866" y="2797838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 flipV="1">
            <a:off x="49059" y="1195163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H="1">
            <a:off x="234968" y="673718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V="1">
            <a:off x="8287618" y="2096080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11449" y="1360583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335280" y="1663094"/>
            <a:ext cx="71800" cy="7381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V="1">
            <a:off x="8502153" y="1683887"/>
            <a:ext cx="86602" cy="757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571618" y="1702196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V="1">
            <a:off x="453711" y="1858342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V="1">
            <a:off x="251099" y="1712988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101308" y="2208777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H="1">
            <a:off x="778876" y="2086711"/>
            <a:ext cx="71800" cy="7381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flipV="1">
            <a:off x="1815766" y="3325811"/>
            <a:ext cx="121332" cy="10616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8942533" y="2232718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flipV="1">
            <a:off x="597742" y="3027298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>
            <a:off x="723199" y="2754732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>
            <a:off x="361969" y="2754732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240341" y="2937076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V="1">
            <a:off x="8015034" y="3465509"/>
            <a:ext cx="117216" cy="10256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V="1">
            <a:off x="695993" y="3897532"/>
            <a:ext cx="137886" cy="12065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71617" y="3216690"/>
            <a:ext cx="124992" cy="12850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>
            <a:off x="1020494" y="3463003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V="1">
            <a:off x="8086663" y="505449"/>
            <a:ext cx="121332" cy="10616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>
            <a:off x="8804230" y="688889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>
            <a:off x="8271471" y="1346479"/>
            <a:ext cx="71800" cy="7381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8812640" y="2916035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H="1">
            <a:off x="8729611" y="1660752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V="1">
            <a:off x="7178945" y="3325811"/>
            <a:ext cx="151852" cy="13287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flipH="1">
            <a:off x="9029030" y="1156807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flipH="1">
            <a:off x="7822208" y="3115304"/>
            <a:ext cx="173203" cy="17806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flipH="1">
            <a:off x="8633234" y="1826350"/>
            <a:ext cx="74619" cy="76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H="1">
            <a:off x="8589985" y="2540825"/>
            <a:ext cx="86497" cy="8892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8901293" y="4232646"/>
            <a:ext cx="86602" cy="757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9057503" y="1361608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H="1">
            <a:off x="8280172" y="3867813"/>
            <a:ext cx="139466" cy="14337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H="1">
            <a:off x="8457826" y="3233948"/>
            <a:ext cx="88653" cy="9114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V="1">
            <a:off x="8723792" y="2773360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flipH="1">
            <a:off x="8901293" y="3190595"/>
            <a:ext cx="86497" cy="8892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flipV="1">
            <a:off x="8457826" y="3038039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 flipH="1">
            <a:off x="800300" y="1338406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flipV="1">
            <a:off x="1133838" y="3134401"/>
            <a:ext cx="189472" cy="16579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flipH="1">
            <a:off x="133177" y="3199611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flipH="1">
            <a:off x="154332" y="4193938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flipV="1">
            <a:off x="958515" y="515328"/>
            <a:ext cx="123958" cy="10846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flipV="1">
            <a:off x="439772" y="267939"/>
            <a:ext cx="86497" cy="7568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>
            <a:off x="-43349" y="1440172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V="1">
            <a:off x="493921" y="2562426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>
            <a:off x="721100" y="4277609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flipV="1">
            <a:off x="304305" y="4396402"/>
            <a:ext cx="137886" cy="12065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flipV="1">
            <a:off x="8310525" y="4294561"/>
            <a:ext cx="126961" cy="11109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flipH="1">
            <a:off x="8706925" y="4376180"/>
            <a:ext cx="139466" cy="14337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flipV="1">
            <a:off x="8751521" y="74386"/>
            <a:ext cx="158799" cy="13895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8151585" y="89629"/>
            <a:ext cx="123958" cy="10846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9" name="Google Shape;4579;p47"/>
          <p:cNvSpPr txBox="1">
            <a:spLocks noGrp="1"/>
          </p:cNvSpPr>
          <p:nvPr>
            <p:ph type="title"/>
          </p:nvPr>
        </p:nvSpPr>
        <p:spPr>
          <a:xfrm>
            <a:off x="2690036" y="158587"/>
            <a:ext cx="3328693" cy="75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7B6"/>
                </a:solidFill>
              </a:rPr>
              <a:t>CONCLUSION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9" name="Oval 8"/>
          <p:cNvSpPr/>
          <p:nvPr/>
        </p:nvSpPr>
        <p:spPr>
          <a:xfrm flipH="1" flipV="1">
            <a:off x="716929" y="4970399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5687305" y="663558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994369" y="4521200"/>
            <a:ext cx="99191" cy="8679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3305761" y="4607994"/>
            <a:ext cx="158799" cy="13895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3587386" y="4796946"/>
            <a:ext cx="103287" cy="10618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90774" y="4736349"/>
            <a:ext cx="124992" cy="12850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250641" y="4859752"/>
            <a:ext cx="74506" cy="765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-28933" y="4958080"/>
            <a:ext cx="98088" cy="10083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133177" y="4800599"/>
            <a:ext cx="67602" cy="5915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3546937" y="4063675"/>
            <a:ext cx="115552" cy="1187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599714" y="5120640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33338" y="4863100"/>
            <a:ext cx="79662" cy="8189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3943488" y="5096883"/>
            <a:ext cx="79400" cy="6947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7418" y="5008848"/>
            <a:ext cx="79662" cy="8189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2944399" y="4993480"/>
            <a:ext cx="101239" cy="8858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5021695" y="213338"/>
            <a:ext cx="108061" cy="11109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1937699" y="4985666"/>
            <a:ext cx="119100" cy="10421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5366642" y="115190"/>
            <a:ext cx="99191" cy="8679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7869826" y="1168692"/>
            <a:ext cx="103287" cy="10618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6291287" y="286132"/>
            <a:ext cx="74506" cy="765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>
            <a:off x="6902453" y="75421"/>
            <a:ext cx="98088" cy="10083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7962953" y="821666"/>
            <a:ext cx="101239" cy="8858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7155126" y="441452"/>
            <a:ext cx="219033" cy="19165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>
            <a:off x="5610567" y="-2210"/>
            <a:ext cx="74506" cy="765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6971401" y="-2210"/>
            <a:ext cx="84982" cy="743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 flipV="1">
            <a:off x="8369947" y="982237"/>
            <a:ext cx="45720" cy="4700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7688274" y="676128"/>
            <a:ext cx="109525" cy="11259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V="1">
            <a:off x="7600939" y="362728"/>
            <a:ext cx="87335" cy="764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51254" y="422792"/>
            <a:ext cx="64268" cy="6607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8090573" y="109566"/>
            <a:ext cx="104569" cy="9211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4" name="Google Shape;434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7B6"/>
                </a:solidFill>
              </a:rPr>
              <a:t>WHAT IS CUSTOMER </a:t>
            </a:r>
            <a:r>
              <a:rPr lang="en-GB" dirty="0" smtClean="0">
                <a:solidFill>
                  <a:srgbClr val="0077B6"/>
                </a:solidFill>
              </a:rPr>
              <a:t>CHURN </a:t>
            </a:r>
            <a:r>
              <a:rPr lang="en-GB" dirty="0">
                <a:solidFill>
                  <a:srgbClr val="0077B6"/>
                </a:solidFill>
              </a:rPr>
              <a:t>?</a:t>
            </a:r>
            <a:endParaRPr dirty="0">
              <a:solidFill>
                <a:srgbClr val="0077B6"/>
              </a:solidFill>
            </a:endParaRPr>
          </a:p>
        </p:txBody>
      </p:sp>
      <p:pic>
        <p:nvPicPr>
          <p:cNvPr id="7" name="Graphic 6" descr="Ru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6050" y="1526302"/>
            <a:ext cx="1855214" cy="1855214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" name="Graphic 10" descr="Group of men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43588" y="1526302"/>
            <a:ext cx="1753279" cy="1753279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2" name="Graphic 11" descr="Group of men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67004" y="1526302"/>
            <a:ext cx="1753279" cy="1753279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2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8609987" y="4214248"/>
            <a:ext cx="96890" cy="847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15772" y="4570424"/>
            <a:ext cx="177626" cy="18004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73193" y="4109536"/>
            <a:ext cx="106699" cy="9336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84105" y="4411018"/>
            <a:ext cx="91089" cy="7970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61801" y="4470431"/>
            <a:ext cx="99993" cy="9999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62657" y="4664923"/>
            <a:ext cx="102809" cy="899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8159231" y="4688216"/>
            <a:ext cx="71822" cy="6284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6831763" y="4526068"/>
            <a:ext cx="71822" cy="6284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02415" y="4732983"/>
            <a:ext cx="49574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98095" y="4810659"/>
            <a:ext cx="49574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818767" y="4833240"/>
            <a:ext cx="49574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30752" y="1316575"/>
            <a:ext cx="96890" cy="847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97949" y="970438"/>
            <a:ext cx="85258" cy="7241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634925" y="314234"/>
            <a:ext cx="104569" cy="9211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063468" y="739496"/>
            <a:ext cx="48445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86113" y="978255"/>
            <a:ext cx="76521" cy="7094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36299" y="971172"/>
            <a:ext cx="103841" cy="9310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82260" y="-40983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2235" y="1307567"/>
            <a:ext cx="138386" cy="12108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484568" y="982416"/>
            <a:ext cx="76622" cy="6704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>
            <a:off x="952940" y="115524"/>
            <a:ext cx="117825" cy="10309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 flipH="1">
            <a:off x="387922" y="299644"/>
            <a:ext cx="117825" cy="10309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227117" y="980673"/>
            <a:ext cx="71576" cy="6262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868559" y="991424"/>
            <a:ext cx="52250" cy="4571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12552" y="724166"/>
            <a:ext cx="67980" cy="5948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7625831" y="4957390"/>
            <a:ext cx="71822" cy="6284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601513" y="5033493"/>
            <a:ext cx="45719" cy="4596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9302707">
            <a:off x="6538941" y="5120518"/>
            <a:ext cx="45719" cy="4596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11671" y="5035900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/>
          <p:cNvSpPr/>
          <p:nvPr/>
        </p:nvSpPr>
        <p:spPr>
          <a:xfrm flipH="1">
            <a:off x="7443006" y="158968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769589" y="209632"/>
            <a:ext cx="76600" cy="787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8678930" y="157966"/>
            <a:ext cx="129294" cy="11313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819314" y="85158"/>
            <a:ext cx="7262712" cy="422013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7B6"/>
                </a:solidFill>
              </a:rPr>
              <a:t>PROBLEM </a:t>
            </a:r>
            <a:r>
              <a:rPr lang="en-IN" dirty="0">
                <a:solidFill>
                  <a:srgbClr val="0077B6"/>
                </a:solidFill>
              </a:rPr>
              <a:t>STATEMENT</a:t>
            </a:r>
            <a:r>
              <a:rPr lang="en-GB" dirty="0">
                <a:solidFill>
                  <a:srgbClr val="0077B6"/>
                </a:solidFill>
              </a:rPr>
              <a:t> </a:t>
            </a:r>
            <a:endParaRPr dirty="0">
              <a:solidFill>
                <a:srgbClr val="0077B6"/>
              </a:solidFill>
            </a:endParaRPr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819314" y="1097280"/>
            <a:ext cx="6934798" cy="11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The telecommunications industry experiences an average of 1.9% monthly and 22% annual churn rate. (SOURCE: GOOGLE)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We know that it costs 5-10 times more to acquire a new customer than to retain an existing one, customer retention has now become even more important than customer acquisition.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To reduce customer churn, telecom companies need to predict which customers are at high risk of churn. In this project, we will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Analyze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customer-level data of a leading telecom firm, build predictive models to identify customers at high risk of churn.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Here our goal is to build a machine learning model that is able to predict churn of customers based on the features provided for their usage.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80443" y="523571"/>
            <a:ext cx="138386" cy="12108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320967" y="164018"/>
            <a:ext cx="107878" cy="943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676814" y="672474"/>
            <a:ext cx="90834" cy="7948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1418048" y="188941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1165824" y="-3302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V="1">
            <a:off x="1603479" y="176644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480428" y="463214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571829" y="311948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H="1">
            <a:off x="923703" y="546738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1629604" y="982960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1275684" y="561706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280581" y="233721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-69193" y="4729398"/>
            <a:ext cx="138386" cy="12108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73367" y="316418"/>
            <a:ext cx="107878" cy="9439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V="1">
            <a:off x="560286" y="4447592"/>
            <a:ext cx="129754" cy="11353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3688" y="4561125"/>
            <a:ext cx="106217" cy="9294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V="1">
            <a:off x="205720" y="4731239"/>
            <a:ext cx="137062" cy="11992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 flipV="1">
            <a:off x="1741662" y="4748252"/>
            <a:ext cx="82605" cy="7227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29046" y="4743472"/>
            <a:ext cx="106217" cy="9294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flipH="1">
            <a:off x="7754112" y="561706"/>
            <a:ext cx="117718" cy="10300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7407864" y="982959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>
            <a:off x="8104194" y="547839"/>
            <a:ext cx="85432" cy="747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>
            <a:off x="7493296" y="535933"/>
            <a:ext cx="147174" cy="12877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8354542" y="664710"/>
            <a:ext cx="96382" cy="8433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V="1">
            <a:off x="1318400" y="5082277"/>
            <a:ext cx="133521" cy="12244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114534" y="4962833"/>
            <a:ext cx="106217" cy="9294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294372" y="4717424"/>
            <a:ext cx="110426" cy="11898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V="1">
            <a:off x="7671599" y="5074303"/>
            <a:ext cx="113642" cy="12244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V="1">
            <a:off x="8272979" y="4770589"/>
            <a:ext cx="87989" cy="7698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 flipV="1">
            <a:off x="9049446" y="4736574"/>
            <a:ext cx="129754" cy="11353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08685" y="4936785"/>
            <a:ext cx="110426" cy="11898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449912" y="4478143"/>
            <a:ext cx="76634" cy="8257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802497" y="4780016"/>
            <a:ext cx="86979" cy="9372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8782635" y="4572363"/>
            <a:ext cx="87989" cy="7698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 flipV="1">
            <a:off x="8553334" y="458944"/>
            <a:ext cx="87989" cy="7698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 flipH="1">
            <a:off x="8478355" y="292639"/>
            <a:ext cx="96382" cy="8433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>
            <a:off x="7885477" y="-9098"/>
            <a:ext cx="59308" cy="5189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01712" y="0"/>
            <a:ext cx="7704000" cy="722376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7B6"/>
                </a:solidFill>
              </a:rPr>
              <a:t>FLOWCHART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43" name="TextBox 42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5" name="Oval 44"/>
          <p:cNvSpPr/>
          <p:nvPr/>
        </p:nvSpPr>
        <p:spPr>
          <a:xfrm flipH="1">
            <a:off x="8019009" y="-16463"/>
            <a:ext cx="73216" cy="6406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8810279" y="643095"/>
            <a:ext cx="90607" cy="7928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H="1">
            <a:off x="8633936" y="15569"/>
            <a:ext cx="73216" cy="6406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7877251" y="39015"/>
            <a:ext cx="72465" cy="6340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9036447" y="3099395"/>
            <a:ext cx="193411" cy="16656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8543885" y="2589190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>
            <a:off x="8580493" y="3966693"/>
            <a:ext cx="105194" cy="9204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8324046" y="4643370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8214346" y="4185634"/>
            <a:ext cx="109700" cy="11277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8580493" y="4694439"/>
            <a:ext cx="138784" cy="11951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>
            <a:off x="8544790" y="5058207"/>
            <a:ext cx="194953" cy="17058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flipH="1">
            <a:off x="457201" y="2589190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flipH="1">
            <a:off x="-46141" y="3099395"/>
            <a:ext cx="174929" cy="17983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flipH="1">
            <a:off x="437671" y="5058207"/>
            <a:ext cx="146189" cy="15028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158839" y="3446992"/>
            <a:ext cx="154545" cy="13522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446256" y="4716539"/>
            <a:ext cx="81777" cy="7155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>
            <a:off x="815663" y="4187583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>
            <a:off x="459135" y="3966693"/>
            <a:ext cx="89535" cy="9204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>
            <a:off x="728198" y="4652392"/>
            <a:ext cx="87465" cy="8991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45769" y="17850"/>
            <a:ext cx="82264" cy="8457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H="1">
            <a:off x="242829" y="627322"/>
            <a:ext cx="108632" cy="9505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1034867" y="-16463"/>
            <a:ext cx="108632" cy="9505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95933" y="45261"/>
            <a:ext cx="61677" cy="6340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8801194" y="3429313"/>
            <a:ext cx="194953" cy="17058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54831" y="1025728"/>
            <a:ext cx="349321" cy="2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2556552" y="774857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PREPROCESSING</a:t>
            </a:r>
            <a:endParaRPr lang="en-IN" sz="1000" dirty="0"/>
          </a:p>
        </p:txBody>
      </p:sp>
      <p:sp>
        <p:nvSpPr>
          <p:cNvPr id="34" name="Right Arrow 33"/>
          <p:cNvSpPr/>
          <p:nvPr/>
        </p:nvSpPr>
        <p:spPr>
          <a:xfrm>
            <a:off x="4379051" y="1020700"/>
            <a:ext cx="349321" cy="2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5024073" y="760085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EXPLORATORY DATA ANALYSIS</a:t>
            </a:r>
            <a:endParaRPr lang="en-IN" sz="1000" dirty="0"/>
          </a:p>
        </p:txBody>
      </p:sp>
      <p:sp>
        <p:nvSpPr>
          <p:cNvPr id="36" name="Right Arrow 35"/>
          <p:cNvSpPr/>
          <p:nvPr/>
        </p:nvSpPr>
        <p:spPr>
          <a:xfrm>
            <a:off x="6846572" y="1005928"/>
            <a:ext cx="349321" cy="2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7469349" y="769230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VISUALIZATION</a:t>
            </a:r>
            <a:endParaRPr lang="en-IN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508720" y="3994134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PREPARATION</a:t>
            </a:r>
            <a:endParaRPr lang="en-IN" sz="1000" dirty="0"/>
          </a:p>
        </p:txBody>
      </p:sp>
      <p:sp>
        <p:nvSpPr>
          <p:cNvPr id="8" name="Left Arrow 7"/>
          <p:cNvSpPr/>
          <p:nvPr/>
        </p:nvSpPr>
        <p:spPr>
          <a:xfrm>
            <a:off x="6846572" y="4169589"/>
            <a:ext cx="349200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5024073" y="3962088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MODEL BUILDING</a:t>
            </a:r>
            <a:endParaRPr lang="en-IN" sz="1000" dirty="0"/>
          </a:p>
        </p:txBody>
      </p:sp>
      <p:sp>
        <p:nvSpPr>
          <p:cNvPr id="44" name="Rounded Rectangle 43"/>
          <p:cNvSpPr/>
          <p:nvPr/>
        </p:nvSpPr>
        <p:spPr>
          <a:xfrm>
            <a:off x="2550416" y="3967442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MODEL EVALUATION</a:t>
            </a:r>
            <a:endParaRPr lang="en-IN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350709" y="779885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DATA EXTRACTION</a:t>
            </a:r>
            <a:endParaRPr lang="en-IN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332010" y="3923131"/>
            <a:ext cx="1526798" cy="708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MODEL DEPLOYMENT</a:t>
            </a:r>
            <a:endParaRPr lang="en-IN" sz="1000" dirty="0"/>
          </a:p>
        </p:txBody>
      </p:sp>
      <p:sp>
        <p:nvSpPr>
          <p:cNvPr id="71" name="Left Arrow 70"/>
          <p:cNvSpPr/>
          <p:nvPr/>
        </p:nvSpPr>
        <p:spPr>
          <a:xfrm>
            <a:off x="4372915" y="4169589"/>
            <a:ext cx="349200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Left Arrow 71"/>
          <p:cNvSpPr/>
          <p:nvPr/>
        </p:nvSpPr>
        <p:spPr>
          <a:xfrm>
            <a:off x="2059704" y="4169589"/>
            <a:ext cx="349200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Callout 8"/>
          <p:cNvSpPr/>
          <p:nvPr/>
        </p:nvSpPr>
        <p:spPr>
          <a:xfrm>
            <a:off x="510765" y="1914961"/>
            <a:ext cx="1146542" cy="570989"/>
          </a:xfrm>
          <a:prstGeom prst="wedgeEllipseCallout">
            <a:avLst>
              <a:gd name="adj1" fmla="val -4285"/>
              <a:gd name="adj2" fmla="val -114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Callout 74"/>
          <p:cNvSpPr/>
          <p:nvPr/>
        </p:nvSpPr>
        <p:spPr>
          <a:xfrm>
            <a:off x="2740544" y="1914960"/>
            <a:ext cx="1146542" cy="570989"/>
          </a:xfrm>
          <a:prstGeom prst="wedgeEllipseCallout">
            <a:avLst>
              <a:gd name="adj1" fmla="val -4285"/>
              <a:gd name="adj2" fmla="val -114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Callout 75"/>
          <p:cNvSpPr/>
          <p:nvPr/>
        </p:nvSpPr>
        <p:spPr>
          <a:xfrm>
            <a:off x="5214201" y="1914961"/>
            <a:ext cx="1146542" cy="570989"/>
          </a:xfrm>
          <a:prstGeom prst="wedgeEllipseCallout">
            <a:avLst>
              <a:gd name="adj1" fmla="val -4285"/>
              <a:gd name="adj2" fmla="val -114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Callout 76"/>
          <p:cNvSpPr/>
          <p:nvPr/>
        </p:nvSpPr>
        <p:spPr>
          <a:xfrm>
            <a:off x="7709040" y="1898988"/>
            <a:ext cx="1146542" cy="570989"/>
          </a:xfrm>
          <a:prstGeom prst="wedgeEllipseCallout">
            <a:avLst>
              <a:gd name="adj1" fmla="val -4285"/>
              <a:gd name="adj2" fmla="val -114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Callout 77"/>
          <p:cNvSpPr/>
          <p:nvPr/>
        </p:nvSpPr>
        <p:spPr>
          <a:xfrm>
            <a:off x="7706106" y="3006376"/>
            <a:ext cx="1146542" cy="570989"/>
          </a:xfrm>
          <a:prstGeom prst="wedgeEllipseCallout">
            <a:avLst>
              <a:gd name="adj1" fmla="val 352"/>
              <a:gd name="adj2" fmla="val 12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Callout 79"/>
          <p:cNvSpPr/>
          <p:nvPr/>
        </p:nvSpPr>
        <p:spPr>
          <a:xfrm>
            <a:off x="5212488" y="2980460"/>
            <a:ext cx="1146542" cy="570989"/>
          </a:xfrm>
          <a:prstGeom prst="wedgeEllipseCallout">
            <a:avLst>
              <a:gd name="adj1" fmla="val 352"/>
              <a:gd name="adj2" fmla="val 12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Callout 80"/>
          <p:cNvSpPr/>
          <p:nvPr/>
        </p:nvSpPr>
        <p:spPr>
          <a:xfrm>
            <a:off x="2740544" y="2993736"/>
            <a:ext cx="1146542" cy="570989"/>
          </a:xfrm>
          <a:prstGeom prst="wedgeEllipseCallout">
            <a:avLst>
              <a:gd name="adj1" fmla="val 352"/>
              <a:gd name="adj2" fmla="val 12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Callout 81"/>
          <p:cNvSpPr/>
          <p:nvPr/>
        </p:nvSpPr>
        <p:spPr>
          <a:xfrm>
            <a:off x="503902" y="2953383"/>
            <a:ext cx="1146542" cy="570989"/>
          </a:xfrm>
          <a:prstGeom prst="wedgeEllipseCallout">
            <a:avLst>
              <a:gd name="adj1" fmla="val 352"/>
              <a:gd name="adj2" fmla="val 12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ight Arrow 82"/>
          <p:cNvSpPr/>
          <p:nvPr/>
        </p:nvSpPr>
        <p:spPr>
          <a:xfrm rot="5400000">
            <a:off x="8104716" y="2591403"/>
            <a:ext cx="349321" cy="2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8587732" y="-46485"/>
            <a:ext cx="141795" cy="12407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131873"/>
            <a:ext cx="7704000" cy="572700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7B6"/>
                </a:solidFill>
              </a:rPr>
              <a:t>PREPROCESSING</a:t>
            </a:r>
            <a:endParaRPr dirty="0">
              <a:solidFill>
                <a:srgbClr val="0077B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7" name="Oval 46"/>
          <p:cNvSpPr/>
          <p:nvPr/>
        </p:nvSpPr>
        <p:spPr>
          <a:xfrm flipH="1">
            <a:off x="385484" y="1025768"/>
            <a:ext cx="145099" cy="14916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H="1">
            <a:off x="433755" y="2325420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416172" y="319828"/>
            <a:ext cx="101024" cy="9568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791310" y="811321"/>
            <a:ext cx="101024" cy="9568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164125" y="1501180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>
            <a:off x="-75741" y="1768823"/>
            <a:ext cx="174930" cy="17983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11619" y="-61228"/>
            <a:ext cx="149652" cy="13094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648900" y="367670"/>
            <a:ext cx="129500" cy="11331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V="1">
            <a:off x="-20744" y="4988217"/>
            <a:ext cx="64936" cy="6675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29679" y="4866640"/>
            <a:ext cx="52395" cy="4584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flipH="1">
            <a:off x="193458" y="4912485"/>
            <a:ext cx="73664" cy="7573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flipH="1">
            <a:off x="818670" y="4612765"/>
            <a:ext cx="73664" cy="7573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flipH="1">
            <a:off x="575236" y="4979243"/>
            <a:ext cx="73664" cy="7573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433755" y="5088086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1414194" y="4836159"/>
            <a:ext cx="70563" cy="6174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>
            <a:off x="1635164" y="5056439"/>
            <a:ext cx="46316" cy="4761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61385" y="4930748"/>
            <a:ext cx="52250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>
            <a:off x="2982750" y="4267325"/>
            <a:ext cx="73664" cy="7573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2764310" y="4688496"/>
            <a:ext cx="147328" cy="15146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H="1">
            <a:off x="2440355" y="4988216"/>
            <a:ext cx="125123" cy="1094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2992927" y="4843160"/>
            <a:ext cx="125123" cy="1094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H="1">
            <a:off x="3287521" y="5097700"/>
            <a:ext cx="73664" cy="7573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6236330" y="4688496"/>
            <a:ext cx="147328" cy="15146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6043555" y="4250448"/>
            <a:ext cx="125123" cy="1094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6054749" y="4860457"/>
            <a:ext cx="102734" cy="8989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5744121" y="5088086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101174" y="4891629"/>
            <a:ext cx="102734" cy="8989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>
            <a:off x="6241220" y="4691698"/>
            <a:ext cx="147328" cy="15146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6588398" y="5009047"/>
            <a:ext cx="86233" cy="8865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7663211" y="4836159"/>
            <a:ext cx="51946" cy="5340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436134" y="5050084"/>
            <a:ext cx="69483" cy="6079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flipH="1">
            <a:off x="8231385" y="4640933"/>
            <a:ext cx="92530" cy="951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flipV="1">
            <a:off x="8885787" y="4908485"/>
            <a:ext cx="66128" cy="6798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>
            <a:off x="8487136" y="4982670"/>
            <a:ext cx="64454" cy="6626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V="1">
            <a:off x="8591015" y="5104054"/>
            <a:ext cx="66128" cy="6798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H="1">
            <a:off x="8952337" y="4846890"/>
            <a:ext cx="74965" cy="6559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9095163" y="5008988"/>
            <a:ext cx="58027" cy="5077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8591015" y="2320030"/>
            <a:ext cx="92530" cy="951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8591015" y="1516882"/>
            <a:ext cx="92530" cy="951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>
            <a:off x="9005402" y="1780199"/>
            <a:ext cx="179521" cy="15708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>
            <a:off x="8601699" y="1018972"/>
            <a:ext cx="141795" cy="12407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>
            <a:off x="8852443" y="1501180"/>
            <a:ext cx="132816" cy="13654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H="1">
            <a:off x="8231385" y="794899"/>
            <a:ext cx="141795" cy="12407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>
            <a:off x="8624635" y="326830"/>
            <a:ext cx="92530" cy="951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8373180" y="373481"/>
            <a:ext cx="92530" cy="9512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-337348" y="-14171"/>
            <a:ext cx="8262075" cy="572700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dirty="0" smtClean="0">
                <a:solidFill>
                  <a:srgbClr val="0077B6"/>
                </a:solidFill>
              </a:rPr>
              <a:t> </a:t>
            </a:r>
            <a:r>
              <a:rPr lang="en-GB" sz="3200" dirty="0" smtClean="0">
                <a:solidFill>
                  <a:srgbClr val="0077B6"/>
                </a:solidFill>
              </a:rPr>
              <a:t>EXPLORATORY DATA ANALYSIS </a:t>
            </a:r>
            <a:endParaRPr sz="3200" dirty="0">
              <a:solidFill>
                <a:srgbClr val="0077B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Oval 4"/>
          <p:cNvSpPr/>
          <p:nvPr/>
        </p:nvSpPr>
        <p:spPr>
          <a:xfrm flipH="1">
            <a:off x="161925" y="1492619"/>
            <a:ext cx="116025" cy="11927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449901" y="2314727"/>
            <a:ext cx="126659" cy="1108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-69449" y="1764532"/>
            <a:ext cx="190557" cy="16674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419124" y="1020418"/>
            <a:ext cx="119080" cy="12242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675857" y="345375"/>
            <a:ext cx="115182" cy="11841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401814" y="-50928"/>
            <a:ext cx="147849" cy="12936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403625" y="309633"/>
            <a:ext cx="117868" cy="12117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768530" y="804759"/>
            <a:ext cx="138777" cy="12143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8589895" y="-50928"/>
            <a:ext cx="147849" cy="12936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8233547" y="795655"/>
            <a:ext cx="139907" cy="12242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8589893" y="1020417"/>
            <a:ext cx="139907" cy="12242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8357991" y="365732"/>
            <a:ext cx="110152" cy="11324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8624707" y="331927"/>
            <a:ext cx="96183" cy="9888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9026927" y="1773131"/>
            <a:ext cx="180733" cy="15814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8579871" y="2314727"/>
            <a:ext cx="102401" cy="1052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8848164" y="1470712"/>
            <a:ext cx="129943" cy="13358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8223895" y="4619063"/>
            <a:ext cx="78024" cy="8021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8468143" y="4975097"/>
            <a:ext cx="92379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8848164" y="4876216"/>
            <a:ext cx="96183" cy="9888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67494" y="4853376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>
            <a:off x="9066167" y="4975097"/>
            <a:ext cx="92379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7644397" y="4824132"/>
            <a:ext cx="96183" cy="9888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6638" y="5015513"/>
            <a:ext cx="92379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6243861" y="4693534"/>
            <a:ext cx="127034" cy="13059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87474" y="5015513"/>
            <a:ext cx="92379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7090660" y="4899095"/>
            <a:ext cx="96183" cy="9888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53450" y="4853376"/>
            <a:ext cx="110052" cy="9629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69436" y="5093563"/>
            <a:ext cx="110052" cy="9629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6053450" y="4222797"/>
            <a:ext cx="127034" cy="13059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0452" y="4702325"/>
            <a:ext cx="150580" cy="13176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2983311" y="4265271"/>
            <a:ext cx="85719" cy="8812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82901" y="5091355"/>
            <a:ext cx="92379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2983311" y="4853376"/>
            <a:ext cx="98588" cy="10135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2455095" y="5009819"/>
            <a:ext cx="100092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1937928" y="4927026"/>
            <a:ext cx="80534" cy="8279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03061" y="4829391"/>
            <a:ext cx="100983" cy="8836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1635805" y="5012703"/>
            <a:ext cx="80534" cy="8279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807216" y="4621492"/>
            <a:ext cx="100092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>
            <a:off x="581085" y="4975096"/>
            <a:ext cx="83068" cy="853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H="1">
            <a:off x="121153" y="4860105"/>
            <a:ext cx="58133" cy="5976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187430" y="4893667"/>
            <a:ext cx="100092" cy="8083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-27659" y="4994504"/>
            <a:ext cx="85719" cy="8812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26420" y="2320636"/>
            <a:ext cx="1371600" cy="123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Cloud Callout 48"/>
          <p:cNvSpPr/>
          <p:nvPr/>
        </p:nvSpPr>
        <p:spPr>
          <a:xfrm>
            <a:off x="1335348" y="1167503"/>
            <a:ext cx="1855985" cy="1045843"/>
          </a:xfrm>
          <a:prstGeom prst="cloudCallout">
            <a:avLst>
              <a:gd name="adj1" fmla="val 90565"/>
              <a:gd name="adj2" fmla="val 800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/>
                <a:solidFill>
                  <a:schemeClr val="tx1"/>
                </a:solidFill>
                <a:sym typeface="+mn-ea"/>
              </a:rPr>
              <a:t>There were 11 null values in </a:t>
            </a:r>
            <a:r>
              <a:rPr lang="en-US" sz="1100" b="1" dirty="0" err="1">
                <a:ln/>
                <a:solidFill>
                  <a:schemeClr val="tx1"/>
                </a:solidFill>
                <a:sym typeface="+mn-ea"/>
              </a:rPr>
              <a:t>TotalCharges</a:t>
            </a:r>
            <a:r>
              <a:rPr lang="en-US" sz="1100" b="1" dirty="0">
                <a:ln/>
                <a:solidFill>
                  <a:schemeClr val="tx1"/>
                </a:solidFill>
                <a:sym typeface="+mn-ea"/>
              </a:rPr>
              <a:t> variable</a:t>
            </a:r>
          </a:p>
        </p:txBody>
      </p:sp>
      <p:sp>
        <p:nvSpPr>
          <p:cNvPr id="51" name="Cloud Callout 50"/>
          <p:cNvSpPr/>
          <p:nvPr/>
        </p:nvSpPr>
        <p:spPr>
          <a:xfrm>
            <a:off x="5580400" y="815305"/>
            <a:ext cx="2063997" cy="1271270"/>
          </a:xfrm>
          <a:prstGeom prst="cloudCallout">
            <a:avLst>
              <a:gd name="adj1" fmla="val -67174"/>
              <a:gd name="adj2" fmla="val 69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sz="1100" b="1" dirty="0">
                <a:ln/>
                <a:solidFill>
                  <a:schemeClr val="tx1"/>
                </a:solidFill>
                <a:sym typeface="+mn-ea"/>
              </a:rPr>
              <a:t>HEATMAP shows a very high relation between</a:t>
            </a:r>
            <a:r>
              <a:rPr lang="en-US" altLang="en-IN" sz="1100" b="1" dirty="0">
                <a:ln/>
                <a:solidFill>
                  <a:schemeClr val="tx1"/>
                </a:solidFill>
                <a:sym typeface="+mn-ea"/>
              </a:rPr>
              <a:t> tenure and total charges</a:t>
            </a:r>
            <a:endParaRPr lang="en-IN" sz="1100" b="1" dirty="0"/>
          </a:p>
        </p:txBody>
      </p:sp>
      <p:sp>
        <p:nvSpPr>
          <p:cNvPr id="52" name="Cloud Callout 51"/>
          <p:cNvSpPr/>
          <p:nvPr/>
        </p:nvSpPr>
        <p:spPr>
          <a:xfrm>
            <a:off x="5838577" y="3385564"/>
            <a:ext cx="1855985" cy="1045843"/>
          </a:xfrm>
          <a:prstGeom prst="cloudCallout">
            <a:avLst>
              <a:gd name="adj1" fmla="val -72575"/>
              <a:gd name="adj2" fmla="val -663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100" b="1" dirty="0" err="1">
                <a:solidFill>
                  <a:schemeClr val="tx1"/>
                </a:solidFill>
                <a:sym typeface="+mn-ea"/>
              </a:rPr>
              <a:t>Adasyn</a:t>
            </a:r>
            <a:r>
              <a:rPr lang="en-US" altLang="en-IN" sz="1100" b="1" dirty="0">
                <a:solidFill>
                  <a:schemeClr val="tx1"/>
                </a:solidFill>
                <a:sym typeface="+mn-ea"/>
              </a:rPr>
              <a:t> method is used for balancing of data</a:t>
            </a:r>
            <a:endParaRPr lang="en-US" altLang="en-IN" sz="1100" dirty="0"/>
          </a:p>
        </p:txBody>
      </p:sp>
      <p:sp>
        <p:nvSpPr>
          <p:cNvPr id="53" name="Cloud Callout 52"/>
          <p:cNvSpPr/>
          <p:nvPr/>
        </p:nvSpPr>
        <p:spPr>
          <a:xfrm>
            <a:off x="6612260" y="2043220"/>
            <a:ext cx="1855985" cy="1045843"/>
          </a:xfrm>
          <a:prstGeom prst="cloudCallout">
            <a:avLst>
              <a:gd name="adj1" fmla="val -110524"/>
              <a:gd name="adj2" fmla="val 1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</a:rPr>
              <a:t>The data is imbalanced with ratio of NO:YES as 73:27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4" name="Cloud Callout 53"/>
          <p:cNvSpPr/>
          <p:nvPr/>
        </p:nvSpPr>
        <p:spPr>
          <a:xfrm>
            <a:off x="3541915" y="647968"/>
            <a:ext cx="1856105" cy="963930"/>
          </a:xfrm>
          <a:prstGeom prst="cloudCallout">
            <a:avLst>
              <a:gd name="adj1" fmla="val 6030"/>
              <a:gd name="adj2" fmla="val 1101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100" b="1" dirty="0">
                <a:ln/>
                <a:solidFill>
                  <a:schemeClr val="tx1"/>
                </a:solidFill>
                <a:sym typeface="+mn-ea"/>
              </a:rPr>
              <a:t>The dataset does not have any outliers</a:t>
            </a:r>
            <a:r>
              <a:rPr lang="en-US" sz="1100" b="1" dirty="0">
                <a:sym typeface="+mn-ea"/>
              </a:rPr>
              <a:t>outliers</a:t>
            </a:r>
            <a:endParaRPr lang="en-IN" sz="1100" b="1" dirty="0"/>
          </a:p>
        </p:txBody>
      </p:sp>
      <p:sp>
        <p:nvSpPr>
          <p:cNvPr id="55" name="Cloud Callout 54"/>
          <p:cNvSpPr/>
          <p:nvPr/>
        </p:nvSpPr>
        <p:spPr>
          <a:xfrm>
            <a:off x="1688848" y="3694501"/>
            <a:ext cx="1855985" cy="1045843"/>
          </a:xfrm>
          <a:prstGeom prst="cloudCallout">
            <a:avLst>
              <a:gd name="adj1" fmla="val 81089"/>
              <a:gd name="adj2" fmla="val -6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100" b="1" dirty="0">
                <a:ln/>
                <a:solidFill>
                  <a:schemeClr val="tx1"/>
                </a:solidFill>
              </a:rPr>
              <a:t>Gender distribution is equal for male and </a:t>
            </a:r>
            <a:r>
              <a:rPr lang="en-US" altLang="en-IN" sz="1100" b="1" dirty="0" smtClean="0">
                <a:ln/>
                <a:solidFill>
                  <a:schemeClr val="tx1"/>
                </a:solidFill>
              </a:rPr>
              <a:t>female </a:t>
            </a:r>
            <a:r>
              <a:rPr lang="en-US" altLang="en-IN" sz="1100" b="1" dirty="0" err="1" smtClean="0">
                <a:ln/>
                <a:solidFill>
                  <a:schemeClr val="tx1"/>
                </a:solidFill>
              </a:rPr>
              <a:t>wrt</a:t>
            </a:r>
            <a:r>
              <a:rPr lang="en-US" altLang="en-IN" sz="1100" b="1" dirty="0" smtClean="0">
                <a:ln/>
                <a:solidFill>
                  <a:schemeClr val="tx1"/>
                </a:solidFill>
              </a:rPr>
              <a:t> churn</a:t>
            </a:r>
            <a:endParaRPr lang="en-US" altLang="en-IN" sz="1100" b="1" dirty="0">
              <a:ln/>
              <a:solidFill>
                <a:schemeClr val="tx1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1213048" y="2493515"/>
            <a:ext cx="1855985" cy="1045843"/>
          </a:xfrm>
          <a:prstGeom prst="cloudCallout">
            <a:avLst>
              <a:gd name="adj1" fmla="val 94610"/>
              <a:gd name="adj2" fmla="val -1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100" b="1" dirty="0">
                <a:solidFill>
                  <a:schemeClr val="tx1"/>
                </a:solidFill>
                <a:sym typeface="+mn-ea"/>
              </a:rPr>
              <a:t>Independent variables 17 categorical and 3 </a:t>
            </a:r>
            <a:r>
              <a:rPr lang="en-US" altLang="en-IN" sz="1100" b="1" dirty="0" smtClean="0">
                <a:solidFill>
                  <a:schemeClr val="tx1"/>
                </a:solidFill>
                <a:sym typeface="+mn-ea"/>
              </a:rPr>
              <a:t>continuous</a:t>
            </a:r>
            <a:endParaRPr lang="en-US" altLang="en-IN" sz="1100" b="1" dirty="0"/>
          </a:p>
        </p:txBody>
      </p:sp>
      <p:sp>
        <p:nvSpPr>
          <p:cNvPr id="57" name="Cloud Callout 56"/>
          <p:cNvSpPr/>
          <p:nvPr/>
        </p:nvSpPr>
        <p:spPr>
          <a:xfrm>
            <a:off x="4009964" y="4038409"/>
            <a:ext cx="1855985" cy="1045843"/>
          </a:xfrm>
          <a:prstGeom prst="cloudCallout">
            <a:avLst>
              <a:gd name="adj1" fmla="val -7191"/>
              <a:gd name="adj2" fmla="val -91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1100" b="1" dirty="0">
                <a:solidFill>
                  <a:schemeClr val="tx1"/>
                </a:solidFill>
                <a:sym typeface="+mn-ea"/>
              </a:rPr>
              <a:t>Train test split is being done</a:t>
            </a:r>
            <a:endParaRPr lang="en-IN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 flipH="1">
            <a:off x="2123597" y="4966641"/>
            <a:ext cx="82401" cy="84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485779" y="4514127"/>
            <a:ext cx="82401" cy="847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4874304" y="635596"/>
            <a:ext cx="104728" cy="9163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>
            <a:off x="8366486" y="257787"/>
            <a:ext cx="154910" cy="15925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5205777" y="403316"/>
            <a:ext cx="176449" cy="15439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>
            <a:off x="3919402" y="208091"/>
            <a:ext cx="58464" cy="6010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341833" y="74083"/>
            <a:ext cx="7213601" cy="516467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7B6"/>
                </a:solidFill>
              </a:rPr>
              <a:t>LOGISTIC REGRESSION </a:t>
            </a:r>
            <a:endParaRPr sz="1800" dirty="0">
              <a:solidFill>
                <a:srgbClr val="013E8A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8191" y="32212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9" name="Oval 18"/>
          <p:cNvSpPr/>
          <p:nvPr/>
        </p:nvSpPr>
        <p:spPr>
          <a:xfrm flipH="1">
            <a:off x="523925" y="2339308"/>
            <a:ext cx="163250" cy="16782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 flipV="1">
            <a:off x="17576" y="4908274"/>
            <a:ext cx="133407" cy="11673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354026" y="3420319"/>
            <a:ext cx="120180" cy="10516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3382766" y="-20455"/>
            <a:ext cx="120180" cy="10516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3959619" y="-9162"/>
            <a:ext cx="74158" cy="7623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4435710" y="144683"/>
            <a:ext cx="101231" cy="885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4349163" y="921240"/>
            <a:ext cx="55003" cy="4812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4684336" y="1029995"/>
            <a:ext cx="177032" cy="15490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4641114" y="753165"/>
            <a:ext cx="70682" cy="7266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5448911" y="-1"/>
            <a:ext cx="96803" cy="8470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5516779" y="76195"/>
            <a:ext cx="73795" cy="7586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6047537" y="179616"/>
            <a:ext cx="101231" cy="885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6811555" y="-9162"/>
            <a:ext cx="74158" cy="7623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V="1">
            <a:off x="6579972" y="492801"/>
            <a:ext cx="101231" cy="885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7107642" y="51640"/>
            <a:ext cx="105957" cy="10892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V="1">
            <a:off x="7615906" y="463866"/>
            <a:ext cx="101231" cy="885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V="1">
            <a:off x="8169901" y="-17445"/>
            <a:ext cx="101231" cy="8857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9" y="612993"/>
            <a:ext cx="8877300" cy="2333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983" y="3045166"/>
            <a:ext cx="852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Logistic regression for both balanced and imbalanced data set is performed.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 flipH="1">
            <a:off x="8064769" y="70150"/>
            <a:ext cx="112289" cy="11543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V="1">
            <a:off x="7842707" y="252175"/>
            <a:ext cx="76972" cy="6735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1243792" y="167834"/>
            <a:ext cx="3012789" cy="658743"/>
          </a:xfrm>
          <a:prstGeom prst="rect">
            <a:avLst/>
          </a:prstGeom>
          <a:effectLst>
            <a:outerShdw blurRad="63500" dist="50800" dir="6780000" algn="ctr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7B6"/>
                </a:solidFill>
              </a:rPr>
              <a:t>DECISION TREE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244159" y="4136183"/>
            <a:ext cx="116025" cy="11927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3455041" y="3952754"/>
            <a:ext cx="105265" cy="9210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607670" y="4577787"/>
            <a:ext cx="85640" cy="7493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6179" y="4872943"/>
            <a:ext cx="116025" cy="11927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312342" y="4762985"/>
            <a:ext cx="67554" cy="6944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1608879" y="4629870"/>
            <a:ext cx="85640" cy="7493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1088480" y="5102179"/>
            <a:ext cx="45719" cy="4700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1788287" y="4905711"/>
            <a:ext cx="85640" cy="7493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2303605" y="4136183"/>
            <a:ext cx="93508" cy="9613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 flipV="1">
            <a:off x="1814217" y="4464514"/>
            <a:ext cx="110186" cy="1132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 flipV="1">
            <a:off x="3191605" y="4935585"/>
            <a:ext cx="110186" cy="1132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3819643" y="4688048"/>
            <a:ext cx="85640" cy="7493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 flipV="1">
            <a:off x="3934218" y="4964520"/>
            <a:ext cx="110186" cy="1132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566213" y="4633491"/>
            <a:ext cx="121534" cy="10634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 flipV="1">
            <a:off x="4953803" y="4876694"/>
            <a:ext cx="110186" cy="113274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4757765" y="4557683"/>
            <a:ext cx="72894" cy="7493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230094" y="4195821"/>
            <a:ext cx="116025" cy="11927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1829445" y="4807569"/>
            <a:ext cx="105265" cy="9210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211812" y="4177345"/>
            <a:ext cx="168084" cy="14707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V="1">
            <a:off x="8514034" y="1115944"/>
            <a:ext cx="219064" cy="191686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>
            <a:off x="5301204" y="708043"/>
            <a:ext cx="86811" cy="8924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7236359" y="576947"/>
            <a:ext cx="101990" cy="10485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6320631" y="554785"/>
            <a:ext cx="145153" cy="1270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8108924" y="576947"/>
            <a:ext cx="131926" cy="11543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8751550" y="1962628"/>
            <a:ext cx="101990" cy="10485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8930956" y="956424"/>
            <a:ext cx="155169" cy="15952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5008773" y="69448"/>
            <a:ext cx="90691" cy="7935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4201608" y="167833"/>
            <a:ext cx="54973" cy="5651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4343229" y="81022"/>
            <a:ext cx="90691" cy="7935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>
            <a:off x="6808094" y="-55119"/>
            <a:ext cx="73054" cy="7510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6765155" y="16953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6737316" y="306728"/>
            <a:ext cx="88509" cy="7744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>
            <a:off x="6934775" y="158931"/>
            <a:ext cx="101990" cy="10485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8305862" y="-34416"/>
            <a:ext cx="131926" cy="11543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8690256" y="414589"/>
            <a:ext cx="112289" cy="11543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8440979" y="457201"/>
            <a:ext cx="59581" cy="6125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6" y="750338"/>
            <a:ext cx="8758189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 flipV="1">
            <a:off x="8809887" y="167615"/>
            <a:ext cx="116753" cy="10216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9" name="Google Shape;4549;p44"/>
          <p:cNvSpPr txBox="1">
            <a:spLocks noGrp="1"/>
          </p:cNvSpPr>
          <p:nvPr>
            <p:ph type="title"/>
          </p:nvPr>
        </p:nvSpPr>
        <p:spPr>
          <a:xfrm>
            <a:off x="192760" y="48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0077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63" name="TextBox 62"/>
          <p:cNvSpPr txBox="1"/>
          <p:nvPr/>
        </p:nvSpPr>
        <p:spPr>
          <a:xfrm>
            <a:off x="7294372" y="-32440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great</a:t>
            </a:r>
            <a:r>
              <a:rPr lang="en-US" sz="2000" dirty="0" err="1">
                <a:solidFill>
                  <a:srgbClr val="00B0F0"/>
                </a:solidFill>
                <a:latin typeface="Arial Rounded MT Bold" panose="020F0704030504030204" pitchFamily="34" charset="77"/>
              </a:rPr>
              <a:t>learning</a:t>
            </a:r>
            <a:endParaRPr lang="en-US" sz="2000" dirty="0">
              <a:solidFill>
                <a:srgbClr val="00B0F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5" name="Oval 64"/>
          <p:cNvSpPr/>
          <p:nvPr/>
        </p:nvSpPr>
        <p:spPr>
          <a:xfrm flipH="1">
            <a:off x="720000" y="428480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V="1">
            <a:off x="137141" y="4207255"/>
            <a:ext cx="146967" cy="1285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315262" y="441791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V="1">
            <a:off x="1000467" y="3462449"/>
            <a:ext cx="146967" cy="12859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737298" y="3899009"/>
            <a:ext cx="99305" cy="10209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V="1">
            <a:off x="1812046" y="3324326"/>
            <a:ext cx="125396" cy="10972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1164795" y="3146296"/>
            <a:ext cx="137356" cy="14120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137141" y="3184720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574644" y="3228419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V="1">
            <a:off x="236702" y="2925611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721778" y="2778964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225999" y="167615"/>
            <a:ext cx="111238" cy="114358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766123" y="2088062"/>
            <a:ext cx="94812" cy="82963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flipV="1">
            <a:off x="466816" y="2516888"/>
            <a:ext cx="125396" cy="10972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H="1">
            <a:off x="627845" y="3043296"/>
            <a:ext cx="47406" cy="4873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flipV="1">
            <a:off x="31178" y="1181658"/>
            <a:ext cx="68945" cy="6032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>
            <a:off x="99386" y="2208124"/>
            <a:ext cx="104661" cy="107597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V="1">
            <a:off x="804311" y="1362791"/>
            <a:ext cx="73985" cy="712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V="1">
            <a:off x="225638" y="700267"/>
            <a:ext cx="103603" cy="90655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944848" y="526648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254934" y="1699098"/>
            <a:ext cx="79762" cy="819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>
            <a:off x="326836" y="2761602"/>
            <a:ext cx="91981" cy="9456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>
            <a:off x="-37755" y="1390257"/>
            <a:ext cx="137141" cy="150912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V="1">
            <a:off x="560732" y="1695419"/>
            <a:ext cx="62959" cy="55091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>
            <a:off x="449752" y="1833602"/>
            <a:ext cx="79762" cy="81999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V="1">
            <a:off x="332589" y="1663492"/>
            <a:ext cx="73985" cy="7121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>
            <a:off x="8092563" y="526648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 flipV="1">
            <a:off x="8268503" y="1351502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8809887" y="705970"/>
            <a:ext cx="90566" cy="79247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V="1">
            <a:off x="9048613" y="1185476"/>
            <a:ext cx="60218" cy="5269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H="1">
            <a:off x="8637950" y="298032"/>
            <a:ext cx="65187" cy="6701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flipV="1">
            <a:off x="9085971" y="1378045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flipH="1">
            <a:off x="9085971" y="1444182"/>
            <a:ext cx="88708" cy="9119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flipV="1">
            <a:off x="8515345" y="1700758"/>
            <a:ext cx="5224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H="1" flipV="1">
            <a:off x="8809887" y="1707722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8764168" y="1680421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H="1" flipV="1">
            <a:off x="8939828" y="2212520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H="1" flipV="1">
            <a:off x="8280269" y="2072515"/>
            <a:ext cx="95824" cy="98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V="1">
            <a:off x="8628336" y="1857343"/>
            <a:ext cx="45719" cy="45719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flipH="1" flipV="1">
            <a:off x="8010153" y="3438474"/>
            <a:ext cx="164820" cy="16944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flipV="1">
            <a:off x="7205122" y="3311382"/>
            <a:ext cx="153985" cy="134740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 flipV="1">
            <a:off x="7833421" y="3149530"/>
            <a:ext cx="157681" cy="13797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flipH="1">
            <a:off x="8306201" y="2790756"/>
            <a:ext cx="99768" cy="102566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flipV="1">
            <a:off x="8450129" y="3241899"/>
            <a:ext cx="117465" cy="102784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flipV="1">
            <a:off x="8823075" y="2945424"/>
            <a:ext cx="73493" cy="6430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flipH="1" flipV="1">
            <a:off x="8576379" y="2540825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flipH="1" flipV="1">
            <a:off x="8735262" y="2766321"/>
            <a:ext cx="45719" cy="47001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V="1">
            <a:off x="8472114" y="3047411"/>
            <a:ext cx="73493" cy="64308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8910922" y="3205598"/>
            <a:ext cx="75396" cy="77510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V="1">
            <a:off x="8294130" y="3904921"/>
            <a:ext cx="126239" cy="11046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flipH="1" flipV="1">
            <a:off x="8306936" y="4300281"/>
            <a:ext cx="120544" cy="123923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 flipH="1" flipV="1">
            <a:off x="8879555" y="4220781"/>
            <a:ext cx="106762" cy="109755"/>
          </a:xfrm>
          <a:prstGeom prst="ellipse">
            <a:avLst/>
          </a:prstGeom>
          <a:solidFill>
            <a:srgbClr val="90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flipV="1">
            <a:off x="8703137" y="4409547"/>
            <a:ext cx="126239" cy="110462"/>
          </a:xfrm>
          <a:prstGeom prst="ellipse">
            <a:avLst/>
          </a:prstGeom>
          <a:solidFill>
            <a:srgbClr val="00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6" y="958259"/>
            <a:ext cx="8746930" cy="89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284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Condensed Light</vt:lpstr>
      <vt:lpstr>Apple Braille Pinpoint 8 Dot</vt:lpstr>
      <vt:lpstr>Open Sans</vt:lpstr>
      <vt:lpstr>Black Han Sans</vt:lpstr>
      <vt:lpstr>Arial Rounded MT Bold</vt:lpstr>
      <vt:lpstr>ABeeZee</vt:lpstr>
      <vt:lpstr>Arial</vt:lpstr>
      <vt:lpstr>Smart Home Project Proposal by Slidesgo</vt:lpstr>
      <vt:lpstr>CUSTOMER CHURN PREDICTION</vt:lpstr>
      <vt:lpstr>WHAT IS CUSTOMER CHURN ?</vt:lpstr>
      <vt:lpstr>PROBLEM STATEMENT </vt:lpstr>
      <vt:lpstr>FLOWCHART </vt:lpstr>
      <vt:lpstr>PREPROCESSING</vt:lpstr>
      <vt:lpstr> EXPLORATORY DATA ANALYSIS </vt:lpstr>
      <vt:lpstr>LOGISTIC REGRESSION </vt:lpstr>
      <vt:lpstr>DECISION TREE </vt:lpstr>
      <vt:lpstr>RANDOM FOREST </vt:lpstr>
      <vt:lpstr>BOOSTING</vt:lpstr>
      <vt:lpstr> </vt:lpstr>
      <vt:lpstr> </vt:lpstr>
      <vt:lpstr>CONCLUSION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/>
  <cp:lastModifiedBy>Harshit</cp:lastModifiedBy>
  <cp:revision>99</cp:revision>
  <dcterms:created xsi:type="dcterms:W3CDTF">2022-05-03T06:54:19Z</dcterms:created>
  <dcterms:modified xsi:type="dcterms:W3CDTF">2022-05-03T08:03:35Z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63157566E90D4CDDACCE6FE5C1E8166A</vt:lpwstr>
  </property>
  <property fmtid="{D5CDD505-2E9C-101B-9397-08002B2CF9AE}" pid="3" name="KSOProductBuildVer">
    <vt:lpwstr>1033-11.2.0.11074</vt:lpwstr>
  </property>
</Properties>
</file>