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9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277" r:id="rId6"/>
    <p:sldId id="262" r:id="rId7"/>
    <p:sldId id="266" r:id="rId8"/>
    <p:sldId id="278" r:id="rId9"/>
    <p:sldId id="276" r:id="rId10"/>
    <p:sldId id="279" r:id="rId11"/>
    <p:sldId id="265" r:id="rId12"/>
    <p:sldId id="275" r:id="rId13"/>
    <p:sldId id="280" r:id="rId14"/>
    <p:sldId id="258" r:id="rId15"/>
    <p:sldId id="274" r:id="rId16"/>
    <p:sldId id="263" r:id="rId17"/>
    <p:sldId id="272" r:id="rId18"/>
    <p:sldId id="281" r:id="rId19"/>
    <p:sldId id="264" r:id="rId20"/>
    <p:sldId id="267" r:id="rId21"/>
    <p:sldId id="268" r:id="rId22"/>
    <p:sldId id="269" r:id="rId23"/>
    <p:sldId id="271" r:id="rId24"/>
    <p:sldId id="273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20622-2EE9-48AD-9742-EB55D9B7839E}" v="43" dt="2022-09-15T09:10:50.369"/>
  </p1510:revLst>
</p1510:revInfo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 Bansal" userId="17121475-0c2e-4343-8d13-14614994c6c4" providerId="ADAL" clId="{FAC20622-2EE9-48AD-9742-EB55D9B7839E}"/>
    <pc:docChg chg="custSel addSld delSld modSld modMainMaster">
      <pc:chgData name="Harshit Bansal" userId="17121475-0c2e-4343-8d13-14614994c6c4" providerId="ADAL" clId="{FAC20622-2EE9-48AD-9742-EB55D9B7839E}" dt="2022-09-15T09:10:50.369" v="284"/>
      <pc:docMkLst>
        <pc:docMk/>
      </pc:docMkLst>
      <pc:sldChg chg="new del">
        <pc:chgData name="Harshit Bansal" userId="17121475-0c2e-4343-8d13-14614994c6c4" providerId="ADAL" clId="{FAC20622-2EE9-48AD-9742-EB55D9B7839E}" dt="2022-09-15T09:08:01.847" v="58" actId="47"/>
        <pc:sldMkLst>
          <pc:docMk/>
          <pc:sldMk cId="3621367172" sldId="256"/>
        </pc:sldMkLst>
      </pc:sldChg>
      <pc:sldChg chg="add">
        <pc:chgData name="Harshit Bansal" userId="17121475-0c2e-4343-8d13-14614994c6c4" providerId="ADAL" clId="{FAC20622-2EE9-48AD-9742-EB55D9B7839E}" dt="2022-09-15T09:07:59.542" v="1"/>
        <pc:sldMkLst>
          <pc:docMk/>
          <pc:sldMk cId="0" sldId="257"/>
        </pc:sldMkLst>
      </pc:sldChg>
      <pc:sldChg chg="addSp modSp add mod">
        <pc:chgData name="Harshit Bansal" userId="17121475-0c2e-4343-8d13-14614994c6c4" providerId="ADAL" clId="{FAC20622-2EE9-48AD-9742-EB55D9B7839E}" dt="2022-09-15T09:10:49.084" v="229" actId="1957"/>
        <pc:sldMkLst>
          <pc:docMk/>
          <pc:sldMk cId="0" sldId="258"/>
        </pc:sldMkLst>
        <pc:graphicFrameChg chg="add mod">
          <ac:chgData name="Harshit Bansal" userId="17121475-0c2e-4343-8d13-14614994c6c4" providerId="ADAL" clId="{FAC20622-2EE9-48AD-9742-EB55D9B7839E}" dt="2022-09-15T09:10:49.084" v="229" actId="1957"/>
          <ac:graphicFrameMkLst>
            <pc:docMk/>
            <pc:sldMk cId="0" sldId="258"/>
            <ac:graphicFrameMk id="4" creationId="{E6B4DCDF-CDEC-BF02-0B0E-FBF255E06F7F}"/>
          </ac:graphicFrameMkLst>
        </pc:graphicFrameChg>
      </pc:sldChg>
      <pc:sldChg chg="new del">
        <pc:chgData name="Harshit Bansal" userId="17121475-0c2e-4343-8d13-14614994c6c4" providerId="ADAL" clId="{FAC20622-2EE9-48AD-9742-EB55D9B7839E}" dt="2022-09-15T09:08:13.350" v="115" actId="47"/>
        <pc:sldMkLst>
          <pc:docMk/>
          <pc:sldMk cId="1166086502" sldId="258"/>
        </pc:sldMkLst>
      </pc:sldChg>
      <pc:sldChg chg="add">
        <pc:chgData name="Harshit Bansal" userId="17121475-0c2e-4343-8d13-14614994c6c4" providerId="ADAL" clId="{FAC20622-2EE9-48AD-9742-EB55D9B7839E}" dt="2022-09-15T09:08:27.218" v="172"/>
        <pc:sldMkLst>
          <pc:docMk/>
          <pc:sldMk cId="0" sldId="261"/>
        </pc:sldMkLst>
      </pc:sldChg>
      <pc:sldMasterChg chg="addSp modSp mod">
        <pc:chgData name="Harshit Bansal" userId="17121475-0c2e-4343-8d13-14614994c6c4" providerId="ADAL" clId="{FAC20622-2EE9-48AD-9742-EB55D9B7839E}" dt="2022-09-15T09:10:50.369" v="284"/>
        <pc:sldMasterMkLst>
          <pc:docMk/>
          <pc:sldMasterMk cId="4078959786" sldId="2147483648"/>
        </pc:sldMasterMkLst>
        <pc:spChg chg="add mod ord modVis">
          <ac:chgData name="Harshit Bansal" userId="17121475-0c2e-4343-8d13-14614994c6c4" providerId="ADAL" clId="{FAC20622-2EE9-48AD-9742-EB55D9B7839E}" dt="2022-09-15T09:10:50.369" v="284"/>
          <ac:spMkLst>
            <pc:docMk/>
            <pc:sldMasterMk cId="4078959786" sldId="2147483648"/>
            <ac:spMk id="7" creationId="{1FF2D261-BD3C-F1C2-8169-659BBC0BCDDB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9C-48CD-AF24-85D840781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E-4A80-82DE-77FB3EC11D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E-4A80-82DE-77FB3EC11D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E-4A80-82DE-77FB3EC11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E-4A80-82DE-77FB3EC11D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E-4A80-82DE-77FB3EC11D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E-4A80-82DE-77FB3EC11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E-4A80-82DE-77FB3EC11D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E-4A80-82DE-77FB3EC11D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E-4A80-82DE-77FB3EC11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C5-4D01-A509-D72AC40F3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0574624"/>
        <c:axId val="370577120"/>
      </c:barChart>
      <c:catAx>
        <c:axId val="37057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577120"/>
        <c:crosses val="autoZero"/>
        <c:auto val="1"/>
        <c:lblAlgn val="ctr"/>
        <c:lblOffset val="100"/>
        <c:noMultiLvlLbl val="0"/>
      </c:catAx>
      <c:valAx>
        <c:axId val="37057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57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9019071"/>
        <c:axId val="21090049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5260656"/>
        <c:axId val="1475252336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C09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valAx>
        <c:axId val="1475252336"/>
        <c:scaling>
          <c:orientation val="minMax"/>
        </c:scaling>
        <c:delete val="0"/>
        <c:axPos val="r"/>
        <c:numFmt formatCode="[$$-C09]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260656"/>
        <c:crosses val="max"/>
        <c:crossBetween val="between"/>
      </c:valAx>
      <c:catAx>
        <c:axId val="14752606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752523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5F-46D0-95EE-1E64B0EFAD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5F-46D0-95EE-1E64B0EFA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5459632"/>
        <c:axId val="285459216"/>
      </c:barChart>
      <c:catAx>
        <c:axId val="285459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459216"/>
        <c:crosses val="autoZero"/>
        <c:auto val="1"/>
        <c:lblAlgn val="ctr"/>
        <c:lblOffset val="100"/>
        <c:noMultiLvlLbl val="0"/>
      </c:catAx>
      <c:valAx>
        <c:axId val="28545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45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9019071"/>
        <c:axId val="2109004927"/>
      </c:bar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0C-4186-946C-FC1F19DB2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9019071"/>
        <c:axId val="2109004927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A3-47E6-800D-46B8E0379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5151200"/>
        <c:axId val="955149952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valAx>
        <c:axId val="9551499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151200"/>
        <c:crosses val="max"/>
        <c:crossBetween val="between"/>
      </c:valAx>
      <c:catAx>
        <c:axId val="955151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551499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2B547-C097-42CC-9D10-C5C18D4A408A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6D4-8A9C-4E32-9C99-62E373EBB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8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94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25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9741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776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0987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8156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2469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848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252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3C6D4-8A9C-4E32-9C99-62E373EBBF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0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396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03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003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9699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8889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65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09B1-5C49-2EED-E7FB-18A1C31A2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EBAF-8662-9FE9-3EB6-136DF046C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D554-7A68-37A6-6C89-F94071BE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C052-C8B4-28CF-F103-D6BB96E0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B0801-5E00-3CAE-D014-62302ECE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2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5028-E189-02CC-9FD3-378AA068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61841-287D-7B3C-CFD4-FB7DE3F2A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F8A6-C771-C1B8-80AE-4DDA8A9B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6D58-3AF8-0C21-1717-FE17647E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E685-B2BD-A565-6058-80CF21AE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BDC73-A8FA-1699-2824-A5D3BBA0C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F541B-1DEF-DD56-9635-F717B9266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9D9C-5A9F-2FAF-FE07-BDEE9DE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4CEC-B71D-E1B7-689F-1493E34B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A63C-8826-DB29-7378-AB8EE24C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 descr="A picture containing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17918" y="250712"/>
            <a:ext cx="1725032" cy="130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3">
            <a:alphaModFix/>
          </a:blip>
          <a:srcRect l="37809"/>
          <a:stretch/>
        </p:blipFill>
        <p:spPr>
          <a:xfrm>
            <a:off x="-32167" y="0"/>
            <a:ext cx="7582309" cy="6858000"/>
          </a:xfrm>
          <a:custGeom>
            <a:avLst/>
            <a:gdLst/>
            <a:ahLst/>
            <a:cxnLst/>
            <a:rect l="l" t="t" r="r" b="b"/>
            <a:pathLst>
              <a:path w="5686732" h="5143500" extrusionOk="0">
                <a:moveTo>
                  <a:pt x="0" y="0"/>
                </a:moveTo>
                <a:lnTo>
                  <a:pt x="5686732" y="0"/>
                </a:lnTo>
                <a:lnTo>
                  <a:pt x="2256738" y="5143500"/>
                </a:lnTo>
                <a:lnTo>
                  <a:pt x="0" y="51435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4194969" y="0"/>
            <a:ext cx="3955344" cy="4820745"/>
          </a:xfrm>
          <a:prstGeom prst="parallelogram">
            <a:avLst>
              <a:gd name="adj" fmla="val 83493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2609070" y="3474805"/>
            <a:ext cx="2775857" cy="3383195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" name="Google Shape;20;p14"/>
          <p:cNvGrpSpPr/>
          <p:nvPr/>
        </p:nvGrpSpPr>
        <p:grpSpPr>
          <a:xfrm>
            <a:off x="6719500" y="1"/>
            <a:ext cx="787665" cy="564907"/>
            <a:chOff x="4470421" y="-7952"/>
            <a:chExt cx="1122770" cy="805240"/>
          </a:xfrm>
        </p:grpSpPr>
        <p:sp>
          <p:nvSpPr>
            <p:cNvPr id="21" name="Google Shape;21;p14"/>
            <p:cNvSpPr/>
            <p:nvPr/>
          </p:nvSpPr>
          <p:spPr>
            <a:xfrm rot="5400000">
              <a:off x="4909878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 flipH="1">
              <a:off x="4348493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4"/>
          <p:cNvSpPr/>
          <p:nvPr/>
        </p:nvSpPr>
        <p:spPr>
          <a:xfrm>
            <a:off x="5833550" y="885184"/>
            <a:ext cx="1844737" cy="2248352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24;p14"/>
          <p:cNvSpPr/>
          <p:nvPr/>
        </p:nvSpPr>
        <p:spPr>
          <a:xfrm rot="5400000">
            <a:off x="-235663" y="203496"/>
            <a:ext cx="1306191" cy="89919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6616568" y="2555019"/>
            <a:ext cx="5400600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ontserrat"/>
              <a:buNone/>
              <a:defRPr sz="4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6616568" y="4605246"/>
            <a:ext cx="540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2"/>
          </p:nvPr>
        </p:nvSpPr>
        <p:spPr>
          <a:xfrm>
            <a:off x="6616568" y="5821912"/>
            <a:ext cx="2409879" cy="51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43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141850" y="6356350"/>
            <a:ext cx="393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768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9" descr="A picture containing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94473" y="104503"/>
            <a:ext cx="883796" cy="6676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9"/>
          <p:cNvSpPr/>
          <p:nvPr/>
        </p:nvSpPr>
        <p:spPr>
          <a:xfrm>
            <a:off x="0" y="0"/>
            <a:ext cx="396240" cy="83099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132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141850" y="6356350"/>
            <a:ext cx="393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20" descr="A picture containing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7822" y="5811716"/>
            <a:ext cx="1126727" cy="85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0"/>
          <p:cNvPicPr preferRelativeResize="0"/>
          <p:nvPr/>
        </p:nvPicPr>
        <p:blipFill rotWithShape="1">
          <a:blip r:embed="rId3">
            <a:alphaModFix/>
          </a:blip>
          <a:srcRect l="37809"/>
          <a:stretch/>
        </p:blipFill>
        <p:spPr>
          <a:xfrm>
            <a:off x="-32167" y="0"/>
            <a:ext cx="7582309" cy="6858000"/>
          </a:xfrm>
          <a:custGeom>
            <a:avLst/>
            <a:gdLst/>
            <a:ahLst/>
            <a:cxnLst/>
            <a:rect l="l" t="t" r="r" b="b"/>
            <a:pathLst>
              <a:path w="5686732" h="5143500" extrusionOk="0">
                <a:moveTo>
                  <a:pt x="0" y="0"/>
                </a:moveTo>
                <a:lnTo>
                  <a:pt x="5686732" y="0"/>
                </a:lnTo>
                <a:lnTo>
                  <a:pt x="2256738" y="5143500"/>
                </a:lnTo>
                <a:lnTo>
                  <a:pt x="0" y="51435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8" name="Google Shape;38;p20"/>
          <p:cNvSpPr/>
          <p:nvPr/>
        </p:nvSpPr>
        <p:spPr>
          <a:xfrm>
            <a:off x="4194969" y="0"/>
            <a:ext cx="3955344" cy="4820745"/>
          </a:xfrm>
          <a:prstGeom prst="parallelogram">
            <a:avLst>
              <a:gd name="adj" fmla="val 83493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0"/>
          <p:cNvSpPr/>
          <p:nvPr/>
        </p:nvSpPr>
        <p:spPr>
          <a:xfrm>
            <a:off x="2609070" y="3474805"/>
            <a:ext cx="2775857" cy="3383195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" name="Google Shape;40;p20"/>
          <p:cNvGrpSpPr/>
          <p:nvPr/>
        </p:nvGrpSpPr>
        <p:grpSpPr>
          <a:xfrm>
            <a:off x="6719500" y="1"/>
            <a:ext cx="787665" cy="564907"/>
            <a:chOff x="4470421" y="-7952"/>
            <a:chExt cx="1122770" cy="805240"/>
          </a:xfrm>
        </p:grpSpPr>
        <p:sp>
          <p:nvSpPr>
            <p:cNvPr id="41" name="Google Shape;41;p20"/>
            <p:cNvSpPr/>
            <p:nvPr/>
          </p:nvSpPr>
          <p:spPr>
            <a:xfrm rot="5400000">
              <a:off x="4909878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 rot="-5400000" flipH="1">
              <a:off x="4348493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0"/>
          <p:cNvSpPr/>
          <p:nvPr/>
        </p:nvSpPr>
        <p:spPr>
          <a:xfrm>
            <a:off x="5833550" y="885184"/>
            <a:ext cx="1844737" cy="2248352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p20"/>
          <p:cNvSpPr/>
          <p:nvPr/>
        </p:nvSpPr>
        <p:spPr>
          <a:xfrm rot="5400000">
            <a:off x="-235663" y="203496"/>
            <a:ext cx="1306191" cy="89919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6545943" y="3393074"/>
            <a:ext cx="5341257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"/>
              <a:buNone/>
              <a:defRPr sz="6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67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 rot="10800000">
            <a:off x="3318531" y="0"/>
            <a:ext cx="8873469" cy="6858000"/>
          </a:xfrm>
          <a:custGeom>
            <a:avLst/>
            <a:gdLst/>
            <a:ahLst/>
            <a:cxnLst/>
            <a:rect l="l" t="t" r="r" b="b"/>
            <a:pathLst>
              <a:path w="8873469" h="6858000" extrusionOk="0">
                <a:moveTo>
                  <a:pt x="4951872" y="6858000"/>
                </a:moveTo>
                <a:lnTo>
                  <a:pt x="0" y="6858000"/>
                </a:lnTo>
                <a:lnTo>
                  <a:pt x="0" y="9"/>
                </a:lnTo>
                <a:lnTo>
                  <a:pt x="4951872" y="9"/>
                </a:lnTo>
                <a:lnTo>
                  <a:pt x="4951872" y="0"/>
                </a:lnTo>
                <a:lnTo>
                  <a:pt x="8873469" y="0"/>
                </a:lnTo>
                <a:lnTo>
                  <a:pt x="4951872" y="6833797"/>
                </a:lnTo>
                <a:close/>
              </a:path>
            </a:pathLst>
          </a:custGeom>
          <a:solidFill>
            <a:srgbClr val="14427B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5963274" y="5860508"/>
            <a:ext cx="574850" cy="997492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64;p17"/>
          <p:cNvCxnSpPr/>
          <p:nvPr/>
        </p:nvCxnSpPr>
        <p:spPr>
          <a:xfrm flipH="1">
            <a:off x="6071959" y="5670728"/>
            <a:ext cx="466166" cy="8089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" name="Google Shape;65;p17"/>
          <p:cNvCxnSpPr/>
          <p:nvPr/>
        </p:nvCxnSpPr>
        <p:spPr>
          <a:xfrm flipH="1">
            <a:off x="7099499" y="521928"/>
            <a:ext cx="318036" cy="55186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" name="Google Shape;66;p17"/>
          <p:cNvPicPr preferRelativeResize="0"/>
          <p:nvPr/>
        </p:nvPicPr>
        <p:blipFill rotWithShape="1">
          <a:blip r:embed="rId2">
            <a:alphaModFix/>
          </a:blip>
          <a:srcRect l="5248"/>
          <a:stretch/>
        </p:blipFill>
        <p:spPr>
          <a:xfrm>
            <a:off x="19050" y="772790"/>
            <a:ext cx="6985967" cy="5302388"/>
          </a:xfrm>
          <a:custGeom>
            <a:avLst/>
            <a:gdLst/>
            <a:ahLst/>
            <a:cxnLst/>
            <a:rect l="l" t="t" r="r" b="b"/>
            <a:pathLst>
              <a:path w="7372971" h="5302388" extrusionOk="0">
                <a:moveTo>
                  <a:pt x="4340916" y="0"/>
                </a:moveTo>
                <a:lnTo>
                  <a:pt x="7372971" y="0"/>
                </a:lnTo>
                <a:lnTo>
                  <a:pt x="4340916" y="5283677"/>
                </a:lnTo>
                <a:lnTo>
                  <a:pt x="4340916" y="5302388"/>
                </a:lnTo>
                <a:lnTo>
                  <a:pt x="0" y="5302388"/>
                </a:lnTo>
                <a:lnTo>
                  <a:pt x="0" y="7"/>
                </a:lnTo>
                <a:lnTo>
                  <a:pt x="4340916" y="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7" name="Google Shape;67;p17"/>
          <p:cNvSpPr/>
          <p:nvPr/>
        </p:nvSpPr>
        <p:spPr>
          <a:xfrm>
            <a:off x="4066493" y="2023293"/>
            <a:ext cx="2722753" cy="2811415"/>
          </a:xfrm>
          <a:prstGeom prst="parallelogram">
            <a:avLst>
              <a:gd name="adj" fmla="val 58651"/>
            </a:avLst>
          </a:prstGeom>
          <a:solidFill>
            <a:schemeClr val="lt1">
              <a:alpha val="7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789246" y="3667694"/>
            <a:ext cx="5402754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789246" y="2298805"/>
            <a:ext cx="1009121" cy="123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940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8E5-99D4-C9AE-BEBB-2D25BFCB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D47F-158F-6CEF-8A9B-191E1C92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16B4-1ABE-4C43-E83F-C997C6AA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B140-DF55-65E0-53F3-9D1FC7D0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E699-7C7B-E0B0-B26E-13F0A360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4638-A7A6-7D4C-DC2F-8A2C5C1B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3041-C473-EC4C-C63B-811B435B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14EA-7965-5870-C48C-F913506C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463E-466B-8E05-5B7C-8D4AA775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41D3-A7B2-D2E3-C0F1-33762DA5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9F50-4750-427C-94D2-09736DC9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1713-892F-61CE-CE85-550B111AA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07024-E501-1EFE-AAF9-6707C42AF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99D28-4E31-F784-D13D-A710845B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C8803-45D2-3804-8447-27DF4EA2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AF2E3-10F2-E72B-94AB-9AB79557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0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589F-EA84-A5CC-B6E3-F12C1982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A93BB-69D8-FEFA-EECA-D287D945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704C-E5B6-8734-53A7-D47A1207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E2205-0768-462D-9A65-CDC1A863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DC895-D93C-C4F5-36DF-471725C33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96A77-FC91-710E-E66C-C2F1EA60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555D3-E4D9-7D1B-5C67-68A50145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5869-9451-9124-D274-F38BB4B7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2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5798-E0F2-9D39-0E98-A974846E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3F637-BC01-EC86-DC97-443061C5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1CC0D-3705-A1C3-06BB-BB08291A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29FC8-D479-AC76-843C-735350BE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59372-7B43-5C9D-3A30-CA27553D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D0C86-36C8-4DBE-0AC3-CAEBEC23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D1633-5087-BDED-B435-BA48CA62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0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2F00-0CC0-4B1E-88C1-B74AE15D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B3C1-E6E3-5568-C63A-80A6A4A6C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12A11-D5ED-D11D-8C6F-9A6218EE4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A1B8-DE28-210D-F727-52FE0A46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E547A-4F3D-9DD6-1A64-55EA1D19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3E1FE-E861-AA49-DE14-1E87E591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4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7B5A-280B-AF96-370A-F4EC6BB9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AE5-87A1-FA89-366F-DAB2009C8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02A54-BF8C-A8F5-889F-9F0F9BD8A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A9CB3-F939-3BA0-C218-0B4C4F3F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6CEE-52EE-3FEA-DA06-45C0E425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7D7C6-5E20-331C-516B-83607AE3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ECE96-AEDD-D20E-4435-B7043DE7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A6F7B-9244-3504-6197-63203471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CF18-B57E-6A70-383D-7F8D46F5A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F1EF-0971-4902-B649-68BCA9F98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679A-272E-4F0D-D217-04A91E00A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" descr="Classification: Internal Contains PII: No">
            <a:extLst>
              <a:ext uri="{FF2B5EF4-FFF2-40B4-BE49-F238E27FC236}">
                <a16:creationId xmlns:a16="http://schemas.microsoft.com/office/drawing/2014/main" id="{1FF2D261-BD3C-F1C2-8169-659BBC0BCDD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789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title"/>
          </p:nvPr>
        </p:nvSpPr>
        <p:spPr>
          <a:xfrm>
            <a:off x="6129225" y="2349550"/>
            <a:ext cx="58863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ontserrat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Risk Deck Automation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7587131" y="3959200"/>
            <a:ext cx="2409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 dirty="0"/>
              <a:t>25th July 2022</a:t>
            </a:r>
            <a:endParaRPr sz="1800" dirty="0"/>
          </a:p>
        </p:txBody>
      </p:sp>
      <p:sp>
        <p:nvSpPr>
          <p:cNvPr id="118" name="Google Shape;11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7148841" y="2555019"/>
            <a:ext cx="3772588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Repayment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18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Missed First Payment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70CB-5B2C-F03C-A0FD-A2A6F7D8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Missed Payment Metric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86FEFB-D397-9F86-5FBE-DD059289B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033334"/>
              </p:ext>
            </p:extLst>
          </p:nvPr>
        </p:nvGraphicFramePr>
        <p:xfrm>
          <a:off x="2032000" y="1376737"/>
          <a:ext cx="8128000" cy="4761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90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Final State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273669"/>
              </p:ext>
            </p:extLst>
          </p:nvPr>
        </p:nvGraphicFramePr>
        <p:xfrm>
          <a:off x="1997182" y="1510301"/>
          <a:ext cx="8197636" cy="449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685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Delinquency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1499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802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7148841" y="2555019"/>
            <a:ext cx="3772588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Fraud Analysis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49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Fraud Comparison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840925"/>
              </p:ext>
            </p:extLst>
          </p:nvPr>
        </p:nvGraphicFramePr>
        <p:xfrm>
          <a:off x="1997182" y="1510301"/>
          <a:ext cx="8197636" cy="449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588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Identity Soft &amp; Hard Decline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200961"/>
              </p:ext>
            </p:extLst>
          </p:nvPr>
        </p:nvGraphicFramePr>
        <p:xfrm>
          <a:off x="446650" y="1756880"/>
          <a:ext cx="5101396" cy="446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5453804-E526-25D6-96FB-ECAD15565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486496"/>
              </p:ext>
            </p:extLst>
          </p:nvPr>
        </p:nvGraphicFramePr>
        <p:xfrm>
          <a:off x="6096000" y="1756880"/>
          <a:ext cx="5101396" cy="446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786B3B-5D64-5C03-8CC4-203BCA72ECE5}"/>
              </a:ext>
            </a:extLst>
          </p:cNvPr>
          <p:cNvSpPr txBox="1"/>
          <p:nvPr/>
        </p:nvSpPr>
        <p:spPr>
          <a:xfrm>
            <a:off x="1068512" y="1401174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IDV Soft Decline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F4643-C9EC-A0C1-C91C-47B6301BD48D}"/>
              </a:ext>
            </a:extLst>
          </p:cNvPr>
          <p:cNvSpPr txBox="1"/>
          <p:nvPr/>
        </p:nvSpPr>
        <p:spPr>
          <a:xfrm>
            <a:off x="6748409" y="1401174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IDV Hard Decline</a:t>
            </a:r>
          </a:p>
        </p:txBody>
      </p:sp>
    </p:spTree>
    <p:extLst>
      <p:ext uri="{BB962C8B-B14F-4D97-AF65-F5344CB8AC3E}">
        <p14:creationId xmlns:p14="http://schemas.microsoft.com/office/powerpoint/2010/main" val="264650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Banking Soft &amp; Hard Decline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/>
        </p:nvGraphicFramePr>
        <p:xfrm>
          <a:off x="446650" y="1756880"/>
          <a:ext cx="5101396" cy="446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5453804-E526-25D6-96FB-ECAD155651B3}"/>
              </a:ext>
            </a:extLst>
          </p:cNvPr>
          <p:cNvGraphicFramePr/>
          <p:nvPr/>
        </p:nvGraphicFramePr>
        <p:xfrm>
          <a:off x="6096000" y="1756880"/>
          <a:ext cx="5101396" cy="446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786B3B-5D64-5C03-8CC4-203BCA72ECE5}"/>
              </a:ext>
            </a:extLst>
          </p:cNvPr>
          <p:cNvSpPr txBox="1"/>
          <p:nvPr/>
        </p:nvSpPr>
        <p:spPr>
          <a:xfrm>
            <a:off x="1068512" y="1401174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BAV Soft Decline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F4643-C9EC-A0C1-C91C-47B6301BD48D}"/>
              </a:ext>
            </a:extLst>
          </p:cNvPr>
          <p:cNvSpPr txBox="1"/>
          <p:nvPr/>
        </p:nvSpPr>
        <p:spPr>
          <a:xfrm>
            <a:off x="6748409" y="1401174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BAV Hard Decline</a:t>
            </a:r>
          </a:p>
        </p:txBody>
      </p:sp>
    </p:spTree>
    <p:extLst>
      <p:ext uri="{BB962C8B-B14F-4D97-AF65-F5344CB8AC3E}">
        <p14:creationId xmlns:p14="http://schemas.microsoft.com/office/powerpoint/2010/main" val="2018097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Identity &amp; Banking Decline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/>
        </p:nvGraphicFramePr>
        <p:xfrm>
          <a:off x="446650" y="1756880"/>
          <a:ext cx="5101396" cy="446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5453804-E526-25D6-96FB-ECAD155651B3}"/>
              </a:ext>
            </a:extLst>
          </p:cNvPr>
          <p:cNvGraphicFramePr/>
          <p:nvPr/>
        </p:nvGraphicFramePr>
        <p:xfrm>
          <a:off x="6096000" y="1756880"/>
          <a:ext cx="5101396" cy="446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786B3B-5D64-5C03-8CC4-203BCA72ECE5}"/>
              </a:ext>
            </a:extLst>
          </p:cNvPr>
          <p:cNvSpPr txBox="1"/>
          <p:nvPr/>
        </p:nvSpPr>
        <p:spPr>
          <a:xfrm>
            <a:off x="1068512" y="1401174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IDV Decline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F4643-C9EC-A0C1-C91C-47B6301BD48D}"/>
              </a:ext>
            </a:extLst>
          </p:cNvPr>
          <p:cNvSpPr txBox="1"/>
          <p:nvPr/>
        </p:nvSpPr>
        <p:spPr>
          <a:xfrm>
            <a:off x="6748409" y="1401174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BAV Decline rate</a:t>
            </a:r>
          </a:p>
        </p:txBody>
      </p:sp>
    </p:spTree>
    <p:extLst>
      <p:ext uri="{BB962C8B-B14F-4D97-AF65-F5344CB8AC3E}">
        <p14:creationId xmlns:p14="http://schemas.microsoft.com/office/powerpoint/2010/main" val="204362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7148841" y="2555019"/>
            <a:ext cx="5402754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Origination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Pre-Paid Fraud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745304"/>
              </p:ext>
            </p:extLst>
          </p:nvPr>
        </p:nvGraphicFramePr>
        <p:xfrm>
          <a:off x="2032000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9510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DE62-E670-B951-FD4B-74BC2A8C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Dealers By Pre-Paid Fraud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FF4964-A3F6-00C4-964A-9C382602B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6047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10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6545943" y="3393074"/>
            <a:ext cx="5341257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sldNum" idx="12"/>
          </p:nvPr>
        </p:nvSpPr>
        <p:spPr>
          <a:xfrm>
            <a:off x="1418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F03C-3E91-8AAD-EDEE-DD697A33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Overview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243BB77-9901-4357-EA97-106934942C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25218"/>
              </p:ext>
            </p:extLst>
          </p:nvPr>
        </p:nvGraphicFramePr>
        <p:xfrm>
          <a:off x="1695239" y="1363088"/>
          <a:ext cx="8363164" cy="198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137">
                  <a:extLst>
                    <a:ext uri="{9D8B030D-6E8A-4147-A177-3AD203B41FA5}">
                      <a16:colId xmlns:a16="http://schemas.microsoft.com/office/drawing/2014/main" val="3687686368"/>
                    </a:ext>
                  </a:extLst>
                </a:gridCol>
                <a:gridCol w="1821654">
                  <a:extLst>
                    <a:ext uri="{9D8B030D-6E8A-4147-A177-3AD203B41FA5}">
                      <a16:colId xmlns:a16="http://schemas.microsoft.com/office/drawing/2014/main" val="1896957003"/>
                    </a:ext>
                  </a:extLst>
                </a:gridCol>
                <a:gridCol w="1755171">
                  <a:extLst>
                    <a:ext uri="{9D8B030D-6E8A-4147-A177-3AD203B41FA5}">
                      <a16:colId xmlns:a16="http://schemas.microsoft.com/office/drawing/2014/main" val="663585869"/>
                    </a:ext>
                  </a:extLst>
                </a:gridCol>
                <a:gridCol w="1149202">
                  <a:extLst>
                    <a:ext uri="{9D8B030D-6E8A-4147-A177-3AD203B41FA5}">
                      <a16:colId xmlns:a16="http://schemas.microsoft.com/office/drawing/2014/main" val="3309916523"/>
                    </a:ext>
                  </a:extLst>
                </a:gridCol>
              </a:tblGrid>
              <a:tr h="32821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l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Metric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Recent Month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Older Month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Target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09244889"/>
                  </a:ext>
                </a:extLst>
              </a:tr>
              <a:tr h="32821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Total Applications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861245544"/>
                  </a:ext>
                </a:extLst>
              </a:tr>
              <a:tr h="34264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Initial Approval Rate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155861375"/>
                  </a:ext>
                </a:extLst>
              </a:tr>
              <a:tr h="32821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Pre-Approval Rate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14.3% (October)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13.7% (September)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172331068"/>
                  </a:ext>
                </a:extLst>
              </a:tr>
              <a:tr h="328215">
                <a:tc>
                  <a:txBody>
                    <a:bodyPr/>
                    <a:lstStyle/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Net-Approval Rate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984195343"/>
                  </a:ext>
                </a:extLst>
              </a:tr>
              <a:tr h="328215">
                <a:tc>
                  <a:txBody>
                    <a:bodyPr/>
                    <a:lstStyle/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Funded Applications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6100467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19EF5F-2CFC-5B1A-4738-E2EF314CBBA5}"/>
              </a:ext>
            </a:extLst>
          </p:cNvPr>
          <p:cNvSpPr txBox="1"/>
          <p:nvPr/>
        </p:nvSpPr>
        <p:spPr>
          <a:xfrm>
            <a:off x="4102338" y="1055311"/>
            <a:ext cx="3442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☞GILROY-EXTRABOLD" panose="020B0604020202020204" charset="0"/>
                <a:cs typeface="☞GILROY-EXTRABOLD" panose="020B0604020202020204" charset="0"/>
              </a:rPr>
              <a:t>Approval Rate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702464-33DB-19E9-00C9-014543D1D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323758"/>
              </p:ext>
            </p:extLst>
          </p:nvPr>
        </p:nvGraphicFramePr>
        <p:xfrm>
          <a:off x="1683253" y="3940185"/>
          <a:ext cx="8363164" cy="198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137">
                  <a:extLst>
                    <a:ext uri="{9D8B030D-6E8A-4147-A177-3AD203B41FA5}">
                      <a16:colId xmlns:a16="http://schemas.microsoft.com/office/drawing/2014/main" val="3687686368"/>
                    </a:ext>
                  </a:extLst>
                </a:gridCol>
                <a:gridCol w="1821654">
                  <a:extLst>
                    <a:ext uri="{9D8B030D-6E8A-4147-A177-3AD203B41FA5}">
                      <a16:colId xmlns:a16="http://schemas.microsoft.com/office/drawing/2014/main" val="1896957003"/>
                    </a:ext>
                  </a:extLst>
                </a:gridCol>
                <a:gridCol w="1755171">
                  <a:extLst>
                    <a:ext uri="{9D8B030D-6E8A-4147-A177-3AD203B41FA5}">
                      <a16:colId xmlns:a16="http://schemas.microsoft.com/office/drawing/2014/main" val="663585869"/>
                    </a:ext>
                  </a:extLst>
                </a:gridCol>
                <a:gridCol w="1149202">
                  <a:extLst>
                    <a:ext uri="{9D8B030D-6E8A-4147-A177-3AD203B41FA5}">
                      <a16:colId xmlns:a16="http://schemas.microsoft.com/office/drawing/2014/main" val="3309916523"/>
                    </a:ext>
                  </a:extLst>
                </a:gridCol>
              </a:tblGrid>
              <a:tr h="32821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l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Metric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Recent Month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Older Month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Target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09244889"/>
                  </a:ext>
                </a:extLst>
              </a:tr>
              <a:tr h="32821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MFP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861245544"/>
                  </a:ext>
                </a:extLst>
              </a:tr>
              <a:tr h="34264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MSP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155861375"/>
                  </a:ext>
                </a:extLst>
              </a:tr>
              <a:tr h="32821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Stmt1_1+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14.3% (October)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13.7% (September)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" panose="020B0602020104020603"/>
                        </a:defRPr>
                      </a:lvl9pPr>
                    </a:lstStyle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172331068"/>
                  </a:ext>
                </a:extLst>
              </a:tr>
              <a:tr h="328215">
                <a:tc>
                  <a:txBody>
                    <a:bodyPr/>
                    <a:lstStyle/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Stmt2_1+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984195343"/>
                  </a:ext>
                </a:extLst>
              </a:tr>
              <a:tr h="328215">
                <a:tc>
                  <a:txBody>
                    <a:bodyPr/>
                    <a:lstStyle/>
                    <a:p>
                      <a:pPr marL="0" algn="l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Stmt3_30+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>
                        <a:defRPr sz="1100" b="0">
                          <a:latin typeface="Arial"/>
                        </a:defRPr>
                      </a:pPr>
                      <a:endParaRPr lang="en-US" sz="1100" b="0" kern="120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6100467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DC551E-6C7C-33FA-F889-8365D42E0A17}"/>
              </a:ext>
            </a:extLst>
          </p:cNvPr>
          <p:cNvSpPr txBox="1"/>
          <p:nvPr/>
        </p:nvSpPr>
        <p:spPr>
          <a:xfrm>
            <a:off x="4155698" y="3632408"/>
            <a:ext cx="3442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☞GILROY-EXTRABOLD" panose="020B0604020202020204" charset="0"/>
                <a:cs typeface="☞GILROY-EXTRABOLD" panose="020B0604020202020204" charset="0"/>
              </a:rPr>
              <a:t>Risk Analysis</a:t>
            </a:r>
          </a:p>
        </p:txBody>
      </p:sp>
    </p:spTree>
    <p:extLst>
      <p:ext uri="{BB962C8B-B14F-4D97-AF65-F5344CB8AC3E}">
        <p14:creationId xmlns:p14="http://schemas.microsoft.com/office/powerpoint/2010/main" val="218745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Total vs Funded Applications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618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7148841" y="2555019"/>
            <a:ext cx="5402754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85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Approval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3262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908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7148841" y="2555019"/>
            <a:ext cx="3772588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Financing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69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Funded Amount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354664"/>
              </p:ext>
            </p:extLst>
          </p:nvPr>
        </p:nvGraphicFramePr>
        <p:xfrm>
          <a:off x="1997182" y="1510301"/>
          <a:ext cx="8197636" cy="449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41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Abandoned &amp; Pull Through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2362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011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A5A1B0B1A7C9428C818EAD3183AC9D" ma:contentTypeVersion="16" ma:contentTypeDescription="Create a new document." ma:contentTypeScope="" ma:versionID="a49d61e5415d52560078755c5f468413">
  <xsd:schema xmlns:xsd="http://www.w3.org/2001/XMLSchema" xmlns:xs="http://www.w3.org/2001/XMLSchema" xmlns:p="http://schemas.microsoft.com/office/2006/metadata/properties" xmlns:ns2="6240a623-9ed5-48a7-a008-2fa6c57e55b5" xmlns:ns3="7f163734-ec17-43e2-8897-3f66027f09d7" targetNamespace="http://schemas.microsoft.com/office/2006/metadata/properties" ma:root="true" ma:fieldsID="2f7aeb6989fa46fafc7acb707403c7c8" ns2:_="" ns3:_="">
    <xsd:import namespace="6240a623-9ed5-48a7-a008-2fa6c57e55b5"/>
    <xsd:import namespace="7f163734-ec17-43e2-8897-3f66027f09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0a623-9ed5-48a7-a008-2fa6c57e55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6369154-4d6a-4c38-bfe7-c349d9f21d3c}" ma:internalName="TaxCatchAll" ma:showField="CatchAllData" ma:web="6240a623-9ed5-48a7-a008-2fa6c57e55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163734-ec17-43e2-8897-3f66027f09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94a8a54-42e6-4d98-90f0-d19a0bfdb7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40a623-9ed5-48a7-a008-2fa6c57e55b5" xsi:nil="true"/>
    <lcf76f155ced4ddcb4097134ff3c332f xmlns="7f163734-ec17-43e2-8897-3f66027f09d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9218FB-3BA6-4F19-8A4A-81E48CE84C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40a623-9ed5-48a7-a008-2fa6c57e55b5"/>
    <ds:schemaRef ds:uri="7f163734-ec17-43e2-8897-3f66027f09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9DCD0D-8267-4E75-870F-E12694998218}">
  <ds:schemaRefs>
    <ds:schemaRef ds:uri="http://schemas.microsoft.com/office/2006/metadata/properties"/>
    <ds:schemaRef ds:uri="http://schemas.microsoft.com/office/infopath/2007/PartnerControls"/>
    <ds:schemaRef ds:uri="6240a623-9ed5-48a7-a008-2fa6c57e55b5"/>
    <ds:schemaRef ds:uri="7f163734-ec17-43e2-8897-3f66027f09d7"/>
  </ds:schemaRefs>
</ds:datastoreItem>
</file>

<file path=customXml/itemProps3.xml><?xml version="1.0" encoding="utf-8"?>
<ds:datastoreItem xmlns:ds="http://schemas.openxmlformats.org/officeDocument/2006/customXml" ds:itemID="{99C920D3-D4AF-4785-B0C7-4BA676BD632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d9ae752-6e2b-47ef-adf2-984e27bdbd82}" enabled="1" method="Standard" siteId="{6ce85980-a5c0-482a-b992-03fd18185cc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160</Words>
  <Application>Microsoft Office PowerPoint</Application>
  <PresentationFormat>Widescreen</PresentationFormat>
  <Paragraphs>73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☞GILROY-EXTRABOLD</vt:lpstr>
      <vt:lpstr>Arial</vt:lpstr>
      <vt:lpstr>Calibri</vt:lpstr>
      <vt:lpstr>Calibri Light</vt:lpstr>
      <vt:lpstr>Microsoft Sans Serif</vt:lpstr>
      <vt:lpstr>Montserrat</vt:lpstr>
      <vt:lpstr>Times New Roman</vt:lpstr>
      <vt:lpstr>Office Theme</vt:lpstr>
      <vt:lpstr>Risk Deck Automation</vt:lpstr>
      <vt:lpstr>Origination</vt:lpstr>
      <vt:lpstr>Executive Overview</vt:lpstr>
      <vt:lpstr>Total vs Funded Applications</vt:lpstr>
      <vt:lpstr>Processing</vt:lpstr>
      <vt:lpstr>Approval Rate</vt:lpstr>
      <vt:lpstr>Financing</vt:lpstr>
      <vt:lpstr>Funded Amount</vt:lpstr>
      <vt:lpstr>Abandoned &amp; Pull Through rate</vt:lpstr>
      <vt:lpstr>Repayment</vt:lpstr>
      <vt:lpstr>Missed First Payment</vt:lpstr>
      <vt:lpstr>Missed Payment Metric</vt:lpstr>
      <vt:lpstr>Final State</vt:lpstr>
      <vt:lpstr>Delinquency Rate</vt:lpstr>
      <vt:lpstr>Fraud Analysis</vt:lpstr>
      <vt:lpstr>Fraud Comparison</vt:lpstr>
      <vt:lpstr>Identity Soft &amp; Hard Decline Rate</vt:lpstr>
      <vt:lpstr>Banking Soft &amp; Hard Decline Rate</vt:lpstr>
      <vt:lpstr>Identity &amp; Banking Decline Rate</vt:lpstr>
      <vt:lpstr>Pre-Paid Fraud Rate</vt:lpstr>
      <vt:lpstr>Top 10 Dealers By Pre-Paid Fraud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Deck Automation</dc:title>
  <dc:creator>Harshit Bansal</dc:creator>
  <cp:lastModifiedBy>Harshit Bansal</cp:lastModifiedBy>
  <cp:revision>25</cp:revision>
  <dcterms:created xsi:type="dcterms:W3CDTF">2022-09-15T09:07:51Z</dcterms:created>
  <dcterms:modified xsi:type="dcterms:W3CDTF">2022-11-01T05:45:12Z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4bc4939a-0466-453d-acd7-47290d6889c9</vt:lpwstr>
  </property>
  <property fmtid="{D5CDD505-2E9C-101B-9397-08002B2CF9AE}" pid="3" name="Classification">
    <vt:lpwstr>LV_INT3RNAL</vt:lpwstr>
  </property>
  <property fmtid="{D5CDD505-2E9C-101B-9397-08002B2CF9AE}" pid="4" name="ContainsPII">
    <vt:lpwstr>No</vt:lpwstr>
  </property>
  <property fmtid="{D5CDD505-2E9C-101B-9397-08002B2CF9AE}" pid="5" name="MediaServiceImageTags">
    <vt:lpwstr/>
  </property>
  <property fmtid="{D5CDD505-2E9C-101B-9397-08002B2CF9AE}" pid="6" name="ContentTypeId">
    <vt:lpwstr>0x010100B1A5A1B0B1A7C9428C818EAD3183AC9D</vt:lpwstr>
  </property>
</Properties>
</file>