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embeddedFontLst>
    <p:embeddedFont>
      <p:font typeface="Libre Franklin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hTr0k+cl/oLNTq3vNE66kwFYBv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LibreFranklin-boldItalic.fntdata"/><Relationship Id="rId10" Type="http://schemas.openxmlformats.org/officeDocument/2006/relationships/font" Target="fonts/LibreFranklin-italic.fntdata"/><Relationship Id="rId12" Type="http://customschemas.google.com/relationships/presentationmetadata" Target="metadata"/><Relationship Id="rId9" Type="http://schemas.openxmlformats.org/officeDocument/2006/relationships/font" Target="fonts/LibreFranklin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LibreFranklin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2a3c073dad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2a3c073da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7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7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Bookman Old Style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" type="subTitle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cxnSp>
        <p:nvCxnSpPr>
          <p:cNvPr id="17" name="Google Shape;17;p7"/>
          <p:cNvCxnSpPr/>
          <p:nvPr/>
        </p:nvCxnSpPr>
        <p:spPr>
          <a:xfrm>
            <a:off x="1207658" y="4474741"/>
            <a:ext cx="987552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7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 rot="5400000">
            <a:off x="4246035" y="-1040554"/>
            <a:ext cx="3760891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9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Bookman Old Style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1097280" y="466344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31" name="Google Shape;31;p9"/>
          <p:cNvCxnSpPr/>
          <p:nvPr/>
        </p:nvCxnSpPr>
        <p:spPr>
          <a:xfrm>
            <a:off x="1207658" y="4485132"/>
            <a:ext cx="987552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9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1097280" y="2120900"/>
            <a:ext cx="4639736" cy="3748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2" type="body"/>
          </p:nvPr>
        </p:nvSpPr>
        <p:spPr>
          <a:xfrm>
            <a:off x="6515944" y="2120900"/>
            <a:ext cx="4639736" cy="37481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1097280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1"/>
          <p:cNvSpPr txBox="1"/>
          <p:nvPr>
            <p:ph idx="2" type="body"/>
          </p:nvPr>
        </p:nvSpPr>
        <p:spPr>
          <a:xfrm>
            <a:off x="1097280" y="2958274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3" type="body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1"/>
          <p:cNvSpPr txBox="1"/>
          <p:nvPr>
            <p:ph idx="4" type="body"/>
          </p:nvPr>
        </p:nvSpPr>
        <p:spPr>
          <a:xfrm>
            <a:off x="6515944" y="2958273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643466" y="786383"/>
            <a:ext cx="3517567" cy="2093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5458984" y="812799"/>
            <a:ext cx="5928344" cy="5294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2" type="body"/>
          </p:nvPr>
        </p:nvSpPr>
        <p:spPr>
          <a:xfrm>
            <a:off x="643465" y="3043050"/>
            <a:ext cx="3517567" cy="3064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6" name="Google Shape;66;p14"/>
          <p:cNvSpPr txBox="1"/>
          <p:nvPr>
            <p:ph idx="10" type="dt"/>
          </p:nvPr>
        </p:nvSpPr>
        <p:spPr>
          <a:xfrm>
            <a:off x="643464" y="6446520"/>
            <a:ext cx="35175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1" type="ftr"/>
          </p:nvPr>
        </p:nvSpPr>
        <p:spPr>
          <a:xfrm>
            <a:off x="5458983" y="6446520"/>
            <a:ext cx="533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/>
          <p:nvPr>
            <p:ph idx="2" type="pic"/>
          </p:nvPr>
        </p:nvSpPr>
        <p:spPr>
          <a:xfrm>
            <a:off x="15" y="0"/>
            <a:ext cx="12191985" cy="457835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72" name="Google Shape;72;p15"/>
          <p:cNvSpPr txBox="1"/>
          <p:nvPr>
            <p:ph type="title"/>
          </p:nvPr>
        </p:nvSpPr>
        <p:spPr>
          <a:xfrm>
            <a:off x="1097279" y="4799362"/>
            <a:ext cx="10113645" cy="74368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1097279" y="5715000"/>
            <a:ext cx="10113264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4" name="Google Shape;74;p15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  <a:defRPr b="0" i="0" sz="4700" u="none" cap="none" strike="noStrik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6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9250" lvl="0" marL="4572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Char char=" "/>
              <a:defRPr b="0" i="0" sz="1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Calibri"/>
              <a:buChar char="◦"/>
              <a:defRPr b="0" i="0" sz="1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111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111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111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1" name="Google Shape;11;p6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2" name="Google Shape;12;p6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/>
          <p:nvPr/>
        </p:nvSpPr>
        <p:spPr>
          <a:xfrm>
            <a:off x="0" y="1"/>
            <a:ext cx="12192001" cy="6857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5" name="Google Shape;95;p1"/>
          <p:cNvSpPr txBox="1"/>
          <p:nvPr>
            <p:ph type="ctrTitle"/>
          </p:nvPr>
        </p:nvSpPr>
        <p:spPr>
          <a:xfrm>
            <a:off x="5297850" y="585975"/>
            <a:ext cx="62532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850"/>
              <a:buFont typeface="Bookman Old Style"/>
              <a:buNone/>
            </a:pPr>
            <a:r>
              <a:rPr b="1" lang="en-US" sz="3000"/>
              <a:t>Grape Instance Segmentation </a:t>
            </a:r>
            <a:endParaRPr b="1" sz="3000"/>
          </a:p>
        </p:txBody>
      </p:sp>
      <p:sp>
        <p:nvSpPr>
          <p:cNvPr id="96" name="Google Shape;96;p1"/>
          <p:cNvSpPr txBox="1"/>
          <p:nvPr>
            <p:ph idx="1" type="subTitle"/>
          </p:nvPr>
        </p:nvSpPr>
        <p:spPr>
          <a:xfrm>
            <a:off x="5289753" y="5292189"/>
            <a:ext cx="6269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EXPLORE AI 2.0 HACKATHON</a:t>
            </a:r>
            <a:endParaRPr sz="2400">
              <a:solidFill>
                <a:srgbClr val="262626"/>
              </a:solidFill>
            </a:endParaRPr>
          </a:p>
        </p:txBody>
      </p:sp>
      <p:cxnSp>
        <p:nvCxnSpPr>
          <p:cNvPr id="97" name="Google Shape;97;p1"/>
          <p:cNvCxnSpPr/>
          <p:nvPr/>
        </p:nvCxnSpPr>
        <p:spPr>
          <a:xfrm>
            <a:off x="5427754" y="4498925"/>
            <a:ext cx="5636107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8" name="Google Shape;98;p1"/>
          <p:cNvSpPr txBox="1"/>
          <p:nvPr/>
        </p:nvSpPr>
        <p:spPr>
          <a:xfrm>
            <a:off x="2095500" y="257175"/>
            <a:ext cx="29241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Total number of objects - 12</a:t>
            </a:r>
            <a:endParaRPr/>
          </a:p>
        </p:txBody>
      </p:sp>
      <p:pic>
        <p:nvPicPr>
          <p:cNvPr descr="Logo&#10;&#10;Description automatically generated" id="99" name="Google Shape;9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36375" y="5"/>
            <a:ext cx="1555618" cy="6222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plant, tree, maple&#10;&#10;Description automatically generated" id="100" name="Google Shape;100;p1"/>
          <p:cNvPicPr preferRelativeResize="0"/>
          <p:nvPr/>
        </p:nvPicPr>
        <p:blipFill rotWithShape="1">
          <a:blip r:embed="rId4">
            <a:alphaModFix/>
          </a:blip>
          <a:srcRect b="0" l="6613" r="53046" t="0"/>
          <a:stretch/>
        </p:blipFill>
        <p:spPr>
          <a:xfrm>
            <a:off x="168406" y="441841"/>
            <a:ext cx="4918229" cy="60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"/>
          <p:cNvSpPr txBox="1"/>
          <p:nvPr/>
        </p:nvSpPr>
        <p:spPr>
          <a:xfrm>
            <a:off x="5499625" y="1305500"/>
            <a:ext cx="2595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B31"/>
                </a:solidFill>
              </a:rPr>
              <a:t>Allayvity</a:t>
            </a:r>
            <a:endParaRPr sz="24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5494650" y="1797138"/>
            <a:ext cx="55023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3B3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3B31"/>
                </a:solidFill>
              </a:rPr>
              <a:t>TEAM SIZE - 4</a:t>
            </a:r>
            <a:endParaRPr>
              <a:solidFill>
                <a:srgbClr val="003B3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3B31"/>
                </a:solidFill>
              </a:rPr>
              <a:t>TEAM LEAD - HARSHIT BAJETA</a:t>
            </a:r>
            <a:endParaRPr>
              <a:solidFill>
                <a:srgbClr val="003B3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3B31"/>
                </a:solidFill>
              </a:rPr>
              <a:t>CONTACT NO - 7668510979</a:t>
            </a:r>
            <a:endParaRPr>
              <a:solidFill>
                <a:srgbClr val="003B3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3B31"/>
                </a:solidFill>
              </a:rPr>
              <a:t>EMAIL ID - harshitbajeta22@gmail.com</a:t>
            </a:r>
            <a:endParaRPr>
              <a:solidFill>
                <a:srgbClr val="003B3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3B31"/>
                </a:solidFill>
              </a:rPr>
              <a:t>COLLEGE NAME - GRAPHIC ERA UNIVERSITY</a:t>
            </a:r>
            <a:endParaRPr>
              <a:solidFill>
                <a:srgbClr val="003B3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3B3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g22a3c073dad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200" y="1395400"/>
            <a:ext cx="10828525" cy="364187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22a3c073dad_0_10"/>
          <p:cNvSpPr txBox="1"/>
          <p:nvPr/>
        </p:nvSpPr>
        <p:spPr>
          <a:xfrm>
            <a:off x="276050" y="336425"/>
            <a:ext cx="6599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latin typeface="Bookman Old Style"/>
                <a:ea typeface="Bookman Old Style"/>
                <a:cs typeface="Bookman Old Style"/>
                <a:sym typeface="Bookman Old Style"/>
              </a:rPr>
              <a:t>TECHNICAL ARCHITECTURE </a:t>
            </a:r>
            <a:endParaRPr sz="33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descr="Logo&#10;&#10;Description automatically generated" id="109" name="Google Shape;109;g22a3c073dad_0_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36375" y="5"/>
            <a:ext cx="1555618" cy="6222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Google Shape;110;g22a3c073dad_0_10"/>
          <p:cNvCxnSpPr/>
          <p:nvPr/>
        </p:nvCxnSpPr>
        <p:spPr>
          <a:xfrm flipH="1" rot="10800000">
            <a:off x="297925" y="1038375"/>
            <a:ext cx="11149800" cy="2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g22a3c073dad_0_10"/>
          <p:cNvSpPr txBox="1"/>
          <p:nvPr/>
        </p:nvSpPr>
        <p:spPr>
          <a:xfrm>
            <a:off x="619200" y="3604525"/>
            <a:ext cx="53127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003B3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Tech Stack: </a:t>
            </a:r>
            <a:endParaRPr sz="1700">
              <a:solidFill>
                <a:srgbClr val="003B3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003B31"/>
              </a:buClr>
              <a:buSzPts val="1700"/>
              <a:buFont typeface="Bookman Old Style"/>
              <a:buChar char="●"/>
            </a:pPr>
            <a:r>
              <a:rPr lang="en-US" sz="1700">
                <a:solidFill>
                  <a:srgbClr val="003B3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Sklearn for mathematical computation </a:t>
            </a:r>
            <a:endParaRPr sz="1700">
              <a:solidFill>
                <a:srgbClr val="003B3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3B31"/>
              </a:buClr>
              <a:buSzPts val="1700"/>
              <a:buFont typeface="Bookman Old Style"/>
              <a:buChar char="●"/>
            </a:pPr>
            <a:r>
              <a:rPr lang="en-US" sz="1700">
                <a:solidFill>
                  <a:srgbClr val="003B3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Tensorflow DL</a:t>
            </a:r>
            <a:endParaRPr sz="1700">
              <a:solidFill>
                <a:srgbClr val="003B3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3B31"/>
              </a:buClr>
              <a:buSzPts val="1700"/>
              <a:buFont typeface="Bookman Old Style"/>
              <a:buChar char="●"/>
            </a:pPr>
            <a:r>
              <a:rPr lang="en-US" sz="1700">
                <a:solidFill>
                  <a:srgbClr val="003B3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Numpy matplotlib for DL</a:t>
            </a:r>
            <a:endParaRPr sz="1700">
              <a:solidFill>
                <a:srgbClr val="003B3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3B31"/>
              </a:buClr>
              <a:buSzPts val="1700"/>
              <a:buFont typeface="Bookman Old Style"/>
              <a:buChar char="●"/>
            </a:pPr>
            <a:r>
              <a:rPr lang="en-US" sz="1700">
                <a:solidFill>
                  <a:srgbClr val="003B3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Python programming Language </a:t>
            </a:r>
            <a:endParaRPr sz="1700">
              <a:solidFill>
                <a:srgbClr val="003B3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3B31"/>
              </a:buClr>
              <a:buSzPts val="1700"/>
              <a:buFont typeface="Bookman Old Style"/>
              <a:buChar char="●"/>
            </a:pPr>
            <a:r>
              <a:rPr lang="en-US" sz="1700">
                <a:solidFill>
                  <a:srgbClr val="003B3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Jupyter Notebook</a:t>
            </a:r>
            <a:endParaRPr sz="1700">
              <a:solidFill>
                <a:srgbClr val="003B3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/>
        </p:nvSpPr>
        <p:spPr>
          <a:xfrm>
            <a:off x="1239125" y="972489"/>
            <a:ext cx="10058400" cy="75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SOLUTION AND TECHNICAL DETAILS</a:t>
            </a:r>
            <a:endParaRPr sz="3600"/>
          </a:p>
        </p:txBody>
      </p:sp>
      <p:sp>
        <p:nvSpPr>
          <p:cNvPr id="117" name="Google Shape;117;p4"/>
          <p:cNvSpPr txBox="1"/>
          <p:nvPr/>
        </p:nvSpPr>
        <p:spPr>
          <a:xfrm>
            <a:off x="1028378" y="2077857"/>
            <a:ext cx="10479900" cy="3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man Old Style"/>
              <a:buChar char="●"/>
            </a:pPr>
            <a:r>
              <a:rPr lang="en-US" sz="1800">
                <a:solidFill>
                  <a:srgbClr val="003B3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Data collection and Annotation (of images).</a:t>
            </a:r>
            <a:endParaRPr sz="1800">
              <a:solidFill>
                <a:srgbClr val="003B3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man Old Style"/>
              <a:buChar char="●"/>
            </a:pPr>
            <a:r>
              <a:rPr lang="en-US" sz="1800">
                <a:solidFill>
                  <a:srgbClr val="003B3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Transforming our data to instance Segmentation Annotation(.NPZ format).</a:t>
            </a:r>
            <a:endParaRPr sz="1800">
              <a:solidFill>
                <a:srgbClr val="003B3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man Old Style"/>
              <a:buChar char="●"/>
            </a:pPr>
            <a:r>
              <a:rPr lang="en-US" sz="1800">
                <a:solidFill>
                  <a:srgbClr val="003B3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Splitting the data for training and testing.</a:t>
            </a:r>
            <a:endParaRPr sz="1800">
              <a:solidFill>
                <a:srgbClr val="003B3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man Old Style"/>
              <a:buChar char="●"/>
            </a:pPr>
            <a:r>
              <a:rPr lang="en-US" sz="1800">
                <a:solidFill>
                  <a:srgbClr val="003B3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Detecting the bunches of grapes by following the techniques mentioned in previous flowchart (Mask R-CNN).bhai bas kar submit krdiya h</a:t>
            </a:r>
            <a:endParaRPr sz="1800">
              <a:solidFill>
                <a:srgbClr val="003B3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man Old Style"/>
              <a:buChar char="●"/>
            </a:pPr>
            <a:r>
              <a:rPr lang="en-US" sz="1800">
                <a:solidFill>
                  <a:srgbClr val="003B3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Evaluation of model by calculating mAP, precision and recall.</a:t>
            </a:r>
            <a:endParaRPr sz="1800">
              <a:solidFill>
                <a:srgbClr val="003B3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rgbClr val="003B3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Application:</a:t>
            </a:r>
            <a:endParaRPr sz="1800">
              <a:solidFill>
                <a:srgbClr val="003B3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man Old Style"/>
              <a:buChar char="●"/>
            </a:pPr>
            <a:r>
              <a:rPr lang="en-US" sz="1800">
                <a:solidFill>
                  <a:srgbClr val="003B3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We know that viticulture is based on high-tech stack and this model will be a boon for viticulture as we will be able to detect and count number of bunches with the help of deep learning.</a:t>
            </a:r>
            <a:endParaRPr sz="1800">
              <a:solidFill>
                <a:srgbClr val="003B3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descr="Logo&#10;&#10;Description automatically generated" id="118" name="Google Shape;11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36375" y="5"/>
            <a:ext cx="1555618" cy="622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2023-03-15T07:40:45Z</dcterms:created>
  <dc:creator>Aastha Agarwal</dc:creator>
</cp:coreProperties>
</file>