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67" r:id="rId3"/>
    <p:sldId id="270" r:id="rId4"/>
    <p:sldId id="258" r:id="rId5"/>
    <p:sldId id="281" r:id="rId6"/>
    <p:sldId id="275" r:id="rId7"/>
    <p:sldId id="272" r:id="rId8"/>
    <p:sldId id="282" r:id="rId9"/>
    <p:sldId id="278" r:id="rId10"/>
    <p:sldId id="286" r:id="rId11"/>
    <p:sldId id="287" r:id="rId12"/>
    <p:sldId id="283" r:id="rId13"/>
    <p:sldId id="279" r:id="rId14"/>
    <p:sldId id="288" r:id="rId15"/>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439B29-98B4-537C-4496-B7D61345DDA3}" v="37" dt="2023-10-12T03:13:13.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349" y="72"/>
      </p:cViewPr>
      <p:guideLst>
        <p:guide orient="horz" pos="2304"/>
        <p:guide pos="3456"/>
      </p:guideLst>
    </p:cSldViewPr>
  </p:slideViewPr>
  <p:notesTextViewPr>
    <p:cViewPr>
      <p:scale>
        <a:sx n="1" d="1"/>
        <a:sy n="1" d="1"/>
      </p:scale>
      <p:origin x="0" y="0"/>
    </p:cViewPr>
  </p:notesTextViewPr>
  <p:sorterViewPr>
    <p:cViewPr>
      <p:scale>
        <a:sx n="100" d="100"/>
        <a:sy n="100" d="100"/>
      </p:scale>
      <p:origin x="0" y="-23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FF2F83-40B4-4F25-A9CE-A054163F88E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03553BC-639C-440F-BEAB-AB15A9611A53}">
      <dgm:prSet custT="1"/>
      <dgm:spPr/>
      <dgm:t>
        <a:bodyPr/>
        <a:lstStyle/>
        <a:p>
          <a:pPr>
            <a:defRPr cap="all"/>
          </a:pPr>
          <a:r>
            <a:rPr lang="en-US" sz="1400" dirty="0"/>
            <a:t>The </a:t>
          </a:r>
          <a:r>
            <a:rPr lang="en-US" sz="1400" dirty="0">
              <a:latin typeface="Calibri"/>
            </a:rPr>
            <a:t>MQ2</a:t>
          </a:r>
          <a:r>
            <a:rPr lang="en-US" sz="1400" dirty="0"/>
            <a:t> sensor is connected to the Arduino Uno. The Arduino Uno is programmed with the MKF algorithm to calculate the concentration of smoke in the air.</a:t>
          </a:r>
        </a:p>
      </dgm:t>
    </dgm:pt>
    <dgm:pt modelId="{FB0833EB-55EA-42C7-9753-443E15D9C7A7}" type="parTrans" cxnId="{9D309843-2310-44F3-B069-98CE93D22951}">
      <dgm:prSet/>
      <dgm:spPr/>
      <dgm:t>
        <a:bodyPr/>
        <a:lstStyle/>
        <a:p>
          <a:endParaRPr lang="en-US"/>
        </a:p>
      </dgm:t>
    </dgm:pt>
    <dgm:pt modelId="{99F7D423-B5BC-4157-BA71-1296BF72AF8C}" type="sibTrans" cxnId="{9D309843-2310-44F3-B069-98CE93D22951}">
      <dgm:prSet/>
      <dgm:spPr/>
      <dgm:t>
        <a:bodyPr/>
        <a:lstStyle/>
        <a:p>
          <a:endParaRPr lang="en-US"/>
        </a:p>
      </dgm:t>
    </dgm:pt>
    <dgm:pt modelId="{EA8BF016-69C1-4B31-A7AC-066A6A4A600D}">
      <dgm:prSet custT="1"/>
      <dgm:spPr/>
      <dgm:t>
        <a:bodyPr/>
        <a:lstStyle/>
        <a:p>
          <a:pPr>
            <a:defRPr cap="all"/>
          </a:pPr>
          <a:r>
            <a:rPr lang="en-US" sz="1400" dirty="0"/>
            <a:t>The mobile application is connected to the Arduino Uno via Bluetooth. The mobile application can display the concentration of smoke in the air in real time.</a:t>
          </a:r>
        </a:p>
      </dgm:t>
    </dgm:pt>
    <dgm:pt modelId="{F1AA2B77-B4F1-4E16-A9C3-47FFDED1E82E}" type="parTrans" cxnId="{79CE9CE6-3BC9-475E-971C-320348C695D0}">
      <dgm:prSet/>
      <dgm:spPr/>
      <dgm:t>
        <a:bodyPr/>
        <a:lstStyle/>
        <a:p>
          <a:endParaRPr lang="en-US"/>
        </a:p>
      </dgm:t>
    </dgm:pt>
    <dgm:pt modelId="{48F04450-E8C0-452C-B676-44343B15E929}" type="sibTrans" cxnId="{79CE9CE6-3BC9-475E-971C-320348C695D0}">
      <dgm:prSet/>
      <dgm:spPr/>
      <dgm:t>
        <a:bodyPr/>
        <a:lstStyle/>
        <a:p>
          <a:endParaRPr lang="en-US"/>
        </a:p>
      </dgm:t>
    </dgm:pt>
    <dgm:pt modelId="{E5907DB7-CDD6-4D82-8B05-04CDF70E049B}">
      <dgm:prSet custT="1"/>
      <dgm:spPr/>
      <dgm:t>
        <a:bodyPr/>
        <a:lstStyle/>
        <a:p>
          <a:pPr>
            <a:defRPr cap="all"/>
          </a:pPr>
          <a:r>
            <a:rPr lang="en-US" sz="1400" dirty="0"/>
            <a:t>If the concentration of smoke in the air exceeds a certain threshold, the mobile application can send a signal to the Arduino Uno to activate a warning light or sound. This will alert the driver to the high level of smoke pollution and encourage them to take action to reduce it.</a:t>
          </a:r>
        </a:p>
      </dgm:t>
    </dgm:pt>
    <dgm:pt modelId="{F4DC0D45-3F49-4DCA-AF6F-660ED4FA2B5E}" type="parTrans" cxnId="{A49809BF-5EF9-418F-8442-AE6418914646}">
      <dgm:prSet/>
      <dgm:spPr/>
      <dgm:t>
        <a:bodyPr/>
        <a:lstStyle/>
        <a:p>
          <a:endParaRPr lang="en-US"/>
        </a:p>
      </dgm:t>
    </dgm:pt>
    <dgm:pt modelId="{C1B5CA96-955B-4987-B898-20796456E24F}" type="sibTrans" cxnId="{A49809BF-5EF9-418F-8442-AE6418914646}">
      <dgm:prSet/>
      <dgm:spPr/>
      <dgm:t>
        <a:bodyPr/>
        <a:lstStyle/>
        <a:p>
          <a:endParaRPr lang="en-US"/>
        </a:p>
      </dgm:t>
    </dgm:pt>
    <dgm:pt modelId="{77F92D1A-7891-4602-A330-A103F01DB80A}">
      <dgm:prSet custT="1"/>
      <dgm:spPr/>
      <dgm:t>
        <a:bodyPr/>
        <a:lstStyle/>
        <a:p>
          <a:pPr>
            <a:defRPr cap="all"/>
          </a:pPr>
          <a:r>
            <a:rPr lang="en-US" sz="1400" dirty="0"/>
            <a:t>The mobile application can also store the data from the MO2 sensor in a cloud database. This data can be used to track the levels of smoke pollution in a particular area and identify areas where there is a need for improvement.</a:t>
          </a:r>
        </a:p>
      </dgm:t>
    </dgm:pt>
    <dgm:pt modelId="{4C3A24F4-BC4C-4821-AE35-E5340C7C8FB1}" type="parTrans" cxnId="{4B6F62AF-79E4-44F7-9DB0-64E5E026B53B}">
      <dgm:prSet/>
      <dgm:spPr/>
      <dgm:t>
        <a:bodyPr/>
        <a:lstStyle/>
        <a:p>
          <a:endParaRPr lang="en-US"/>
        </a:p>
      </dgm:t>
    </dgm:pt>
    <dgm:pt modelId="{0929E3ED-E409-42D1-A8B6-A14BB6338437}" type="sibTrans" cxnId="{4B6F62AF-79E4-44F7-9DB0-64E5E026B53B}">
      <dgm:prSet/>
      <dgm:spPr/>
      <dgm:t>
        <a:bodyPr/>
        <a:lstStyle/>
        <a:p>
          <a:endParaRPr lang="en-US"/>
        </a:p>
      </dgm:t>
    </dgm:pt>
    <dgm:pt modelId="{6B43D011-91B2-491D-A83E-E9C88B3B20BC}" type="pres">
      <dgm:prSet presAssocID="{17FF2F83-40B4-4F25-A9CE-A054163F88EB}" presName="root" presStyleCnt="0">
        <dgm:presLayoutVars>
          <dgm:dir/>
          <dgm:resizeHandles val="exact"/>
        </dgm:presLayoutVars>
      </dgm:prSet>
      <dgm:spPr/>
    </dgm:pt>
    <dgm:pt modelId="{90F52FF7-BEF9-44E8-82F3-2C7D36ABCA73}" type="pres">
      <dgm:prSet presAssocID="{503553BC-639C-440F-BEAB-AB15A9611A53}" presName="compNode" presStyleCnt="0"/>
      <dgm:spPr/>
    </dgm:pt>
    <dgm:pt modelId="{CC62A2AD-79E7-4882-8C1A-B086C44D9E1C}" type="pres">
      <dgm:prSet presAssocID="{503553BC-639C-440F-BEAB-AB15A9611A53}" presName="iconBgRect" presStyleLbl="bgShp" presStyleIdx="0" presStyleCnt="4"/>
      <dgm:spPr>
        <a:prstGeom prst="round2DiagRect">
          <a:avLst>
            <a:gd name="adj1" fmla="val 29727"/>
            <a:gd name="adj2" fmla="val 0"/>
          </a:avLst>
        </a:prstGeom>
      </dgm:spPr>
    </dgm:pt>
    <dgm:pt modelId="{1229DC87-914C-4639-A4B9-12B8DFC36506}" type="pres">
      <dgm:prSet presAssocID="{503553BC-639C-440F-BEAB-AB15A9611A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8E648EB-C99C-4ABE-88E9-7EF9AA0A972E}" type="pres">
      <dgm:prSet presAssocID="{503553BC-639C-440F-BEAB-AB15A9611A53}" presName="spaceRect" presStyleCnt="0"/>
      <dgm:spPr/>
    </dgm:pt>
    <dgm:pt modelId="{22B160DB-F0C3-498B-A435-3A047D267150}" type="pres">
      <dgm:prSet presAssocID="{503553BC-639C-440F-BEAB-AB15A9611A53}" presName="textRect" presStyleLbl="revTx" presStyleIdx="0" presStyleCnt="4">
        <dgm:presLayoutVars>
          <dgm:chMax val="1"/>
          <dgm:chPref val="1"/>
        </dgm:presLayoutVars>
      </dgm:prSet>
      <dgm:spPr/>
    </dgm:pt>
    <dgm:pt modelId="{5DD0E62B-7869-4055-A34A-59A812D7AD0C}" type="pres">
      <dgm:prSet presAssocID="{99F7D423-B5BC-4157-BA71-1296BF72AF8C}" presName="sibTrans" presStyleCnt="0"/>
      <dgm:spPr/>
    </dgm:pt>
    <dgm:pt modelId="{069981C1-1666-4EE8-ADD7-99136C1E72D5}" type="pres">
      <dgm:prSet presAssocID="{EA8BF016-69C1-4B31-A7AC-066A6A4A600D}" presName="compNode" presStyleCnt="0"/>
      <dgm:spPr/>
    </dgm:pt>
    <dgm:pt modelId="{97D6521D-1372-461F-B69B-C81B4375F58B}" type="pres">
      <dgm:prSet presAssocID="{EA8BF016-69C1-4B31-A7AC-066A6A4A600D}" presName="iconBgRect" presStyleLbl="bgShp" presStyleIdx="1" presStyleCnt="4"/>
      <dgm:spPr>
        <a:prstGeom prst="round2DiagRect">
          <a:avLst>
            <a:gd name="adj1" fmla="val 29727"/>
            <a:gd name="adj2" fmla="val 0"/>
          </a:avLst>
        </a:prstGeom>
      </dgm:spPr>
    </dgm:pt>
    <dgm:pt modelId="{69C6C034-833F-4E84-92AD-E43375F2E6EE}" type="pres">
      <dgm:prSet presAssocID="{EA8BF016-69C1-4B31-A7AC-066A6A4A600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B"/>
        </a:ext>
      </dgm:extLst>
    </dgm:pt>
    <dgm:pt modelId="{C0D68C98-C2D0-4B48-A7C9-B78E29DDD440}" type="pres">
      <dgm:prSet presAssocID="{EA8BF016-69C1-4B31-A7AC-066A6A4A600D}" presName="spaceRect" presStyleCnt="0"/>
      <dgm:spPr/>
    </dgm:pt>
    <dgm:pt modelId="{1CF1E924-5FF8-43C0-8273-DA49E75C0958}" type="pres">
      <dgm:prSet presAssocID="{EA8BF016-69C1-4B31-A7AC-066A6A4A600D}" presName="textRect" presStyleLbl="revTx" presStyleIdx="1" presStyleCnt="4">
        <dgm:presLayoutVars>
          <dgm:chMax val="1"/>
          <dgm:chPref val="1"/>
        </dgm:presLayoutVars>
      </dgm:prSet>
      <dgm:spPr/>
    </dgm:pt>
    <dgm:pt modelId="{08C13A17-B38C-483A-B9FF-3322DD5D947A}" type="pres">
      <dgm:prSet presAssocID="{48F04450-E8C0-452C-B676-44343B15E929}" presName="sibTrans" presStyleCnt="0"/>
      <dgm:spPr/>
    </dgm:pt>
    <dgm:pt modelId="{A464F559-D475-4EEC-86EA-C2D99F1F1C05}" type="pres">
      <dgm:prSet presAssocID="{E5907DB7-CDD6-4D82-8B05-04CDF70E049B}" presName="compNode" presStyleCnt="0"/>
      <dgm:spPr/>
    </dgm:pt>
    <dgm:pt modelId="{7717A080-D26C-4E94-8661-4FE534C46766}" type="pres">
      <dgm:prSet presAssocID="{E5907DB7-CDD6-4D82-8B05-04CDF70E049B}" presName="iconBgRect" presStyleLbl="bgShp" presStyleIdx="2" presStyleCnt="4"/>
      <dgm:spPr>
        <a:prstGeom prst="round2DiagRect">
          <a:avLst>
            <a:gd name="adj1" fmla="val 29727"/>
            <a:gd name="adj2" fmla="val 0"/>
          </a:avLst>
        </a:prstGeom>
      </dgm:spPr>
    </dgm:pt>
    <dgm:pt modelId="{728AA90F-76D7-41F3-B982-F7264EDE56C9}" type="pres">
      <dgm:prSet presAssocID="{E5907DB7-CDD6-4D82-8B05-04CDF70E049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1837E2FE-005F-477A-B933-4DB2571256B1}" type="pres">
      <dgm:prSet presAssocID="{E5907DB7-CDD6-4D82-8B05-04CDF70E049B}" presName="spaceRect" presStyleCnt="0"/>
      <dgm:spPr/>
    </dgm:pt>
    <dgm:pt modelId="{82BE65D9-52AE-4709-A8C3-2762F81C6E3F}" type="pres">
      <dgm:prSet presAssocID="{E5907DB7-CDD6-4D82-8B05-04CDF70E049B}" presName="textRect" presStyleLbl="revTx" presStyleIdx="2" presStyleCnt="4">
        <dgm:presLayoutVars>
          <dgm:chMax val="1"/>
          <dgm:chPref val="1"/>
        </dgm:presLayoutVars>
      </dgm:prSet>
      <dgm:spPr/>
    </dgm:pt>
    <dgm:pt modelId="{18C82FB3-110B-4872-A581-A2C885C49B07}" type="pres">
      <dgm:prSet presAssocID="{C1B5CA96-955B-4987-B898-20796456E24F}" presName="sibTrans" presStyleCnt="0"/>
      <dgm:spPr/>
    </dgm:pt>
    <dgm:pt modelId="{D2108C2D-FEB7-4B53-91D9-A5F0F3EF2492}" type="pres">
      <dgm:prSet presAssocID="{77F92D1A-7891-4602-A330-A103F01DB80A}" presName="compNode" presStyleCnt="0"/>
      <dgm:spPr/>
    </dgm:pt>
    <dgm:pt modelId="{6850FA27-6A6F-4093-8128-490181A6092E}" type="pres">
      <dgm:prSet presAssocID="{77F92D1A-7891-4602-A330-A103F01DB80A}" presName="iconBgRect" presStyleLbl="bgShp" presStyleIdx="3" presStyleCnt="4"/>
      <dgm:spPr>
        <a:prstGeom prst="round2DiagRect">
          <a:avLst>
            <a:gd name="adj1" fmla="val 29727"/>
            <a:gd name="adj2" fmla="val 0"/>
          </a:avLst>
        </a:prstGeom>
      </dgm:spPr>
    </dgm:pt>
    <dgm:pt modelId="{7B27F3B1-8007-4DFC-B37E-37A78F4A4224}" type="pres">
      <dgm:prSet presAssocID="{77F92D1A-7891-4602-A330-A103F01DB80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B63F3CF6-0C6C-473B-B12F-8BA86269964C}" type="pres">
      <dgm:prSet presAssocID="{77F92D1A-7891-4602-A330-A103F01DB80A}" presName="spaceRect" presStyleCnt="0"/>
      <dgm:spPr/>
    </dgm:pt>
    <dgm:pt modelId="{FCDCB259-ECFF-4469-A574-933B838FB276}" type="pres">
      <dgm:prSet presAssocID="{77F92D1A-7891-4602-A330-A103F01DB80A}" presName="textRect" presStyleLbl="revTx" presStyleIdx="3" presStyleCnt="4">
        <dgm:presLayoutVars>
          <dgm:chMax val="1"/>
          <dgm:chPref val="1"/>
        </dgm:presLayoutVars>
      </dgm:prSet>
      <dgm:spPr/>
    </dgm:pt>
  </dgm:ptLst>
  <dgm:cxnLst>
    <dgm:cxn modelId="{6A7ACE16-8A2C-4A70-B41A-648717DCA0EA}" type="presOf" srcId="{EA8BF016-69C1-4B31-A7AC-066A6A4A600D}" destId="{1CF1E924-5FF8-43C0-8273-DA49E75C0958}" srcOrd="0" destOrd="0" presId="urn:microsoft.com/office/officeart/2018/5/layout/IconLeafLabelList"/>
    <dgm:cxn modelId="{9D309843-2310-44F3-B069-98CE93D22951}" srcId="{17FF2F83-40B4-4F25-A9CE-A054163F88EB}" destId="{503553BC-639C-440F-BEAB-AB15A9611A53}" srcOrd="0" destOrd="0" parTransId="{FB0833EB-55EA-42C7-9753-443E15D9C7A7}" sibTransId="{99F7D423-B5BC-4157-BA71-1296BF72AF8C}"/>
    <dgm:cxn modelId="{CBC9806E-0DA9-49A8-94A2-C24DE6C2AD1B}" type="presOf" srcId="{77F92D1A-7891-4602-A330-A103F01DB80A}" destId="{FCDCB259-ECFF-4469-A574-933B838FB276}" srcOrd="0" destOrd="0" presId="urn:microsoft.com/office/officeart/2018/5/layout/IconLeafLabelList"/>
    <dgm:cxn modelId="{150A5C94-6541-4DB1-B7AF-513810552C2C}" type="presOf" srcId="{503553BC-639C-440F-BEAB-AB15A9611A53}" destId="{22B160DB-F0C3-498B-A435-3A047D267150}" srcOrd="0" destOrd="0" presId="urn:microsoft.com/office/officeart/2018/5/layout/IconLeafLabelList"/>
    <dgm:cxn modelId="{4B6F62AF-79E4-44F7-9DB0-64E5E026B53B}" srcId="{17FF2F83-40B4-4F25-A9CE-A054163F88EB}" destId="{77F92D1A-7891-4602-A330-A103F01DB80A}" srcOrd="3" destOrd="0" parTransId="{4C3A24F4-BC4C-4821-AE35-E5340C7C8FB1}" sibTransId="{0929E3ED-E409-42D1-A8B6-A14BB6338437}"/>
    <dgm:cxn modelId="{7EF234B7-3B68-4F40-A5F4-6E146ED4507C}" type="presOf" srcId="{E5907DB7-CDD6-4D82-8B05-04CDF70E049B}" destId="{82BE65D9-52AE-4709-A8C3-2762F81C6E3F}" srcOrd="0" destOrd="0" presId="urn:microsoft.com/office/officeart/2018/5/layout/IconLeafLabelList"/>
    <dgm:cxn modelId="{A49809BF-5EF9-418F-8442-AE6418914646}" srcId="{17FF2F83-40B4-4F25-A9CE-A054163F88EB}" destId="{E5907DB7-CDD6-4D82-8B05-04CDF70E049B}" srcOrd="2" destOrd="0" parTransId="{F4DC0D45-3F49-4DCA-AF6F-660ED4FA2B5E}" sibTransId="{C1B5CA96-955B-4987-B898-20796456E24F}"/>
    <dgm:cxn modelId="{79CE9CE6-3BC9-475E-971C-320348C695D0}" srcId="{17FF2F83-40B4-4F25-A9CE-A054163F88EB}" destId="{EA8BF016-69C1-4B31-A7AC-066A6A4A600D}" srcOrd="1" destOrd="0" parTransId="{F1AA2B77-B4F1-4E16-A9C3-47FFDED1E82E}" sibTransId="{48F04450-E8C0-452C-B676-44343B15E929}"/>
    <dgm:cxn modelId="{077ADDF9-CFA9-418C-85E9-BD6ED27C6B48}" type="presOf" srcId="{17FF2F83-40B4-4F25-A9CE-A054163F88EB}" destId="{6B43D011-91B2-491D-A83E-E9C88B3B20BC}" srcOrd="0" destOrd="0" presId="urn:microsoft.com/office/officeart/2018/5/layout/IconLeafLabelList"/>
    <dgm:cxn modelId="{6B35CB27-2652-4655-A3E0-B07116F0F381}" type="presParOf" srcId="{6B43D011-91B2-491D-A83E-E9C88B3B20BC}" destId="{90F52FF7-BEF9-44E8-82F3-2C7D36ABCA73}" srcOrd="0" destOrd="0" presId="urn:microsoft.com/office/officeart/2018/5/layout/IconLeafLabelList"/>
    <dgm:cxn modelId="{75F4ED11-5D46-46CF-A3A7-0511ECA50D9E}" type="presParOf" srcId="{90F52FF7-BEF9-44E8-82F3-2C7D36ABCA73}" destId="{CC62A2AD-79E7-4882-8C1A-B086C44D9E1C}" srcOrd="0" destOrd="0" presId="urn:microsoft.com/office/officeart/2018/5/layout/IconLeafLabelList"/>
    <dgm:cxn modelId="{842521A8-1D27-4349-BEF2-CFDB19D387A8}" type="presParOf" srcId="{90F52FF7-BEF9-44E8-82F3-2C7D36ABCA73}" destId="{1229DC87-914C-4639-A4B9-12B8DFC36506}" srcOrd="1" destOrd="0" presId="urn:microsoft.com/office/officeart/2018/5/layout/IconLeafLabelList"/>
    <dgm:cxn modelId="{50C89192-1235-463F-BFAC-5CAD3E635763}" type="presParOf" srcId="{90F52FF7-BEF9-44E8-82F3-2C7D36ABCA73}" destId="{68E648EB-C99C-4ABE-88E9-7EF9AA0A972E}" srcOrd="2" destOrd="0" presId="urn:microsoft.com/office/officeart/2018/5/layout/IconLeafLabelList"/>
    <dgm:cxn modelId="{D37DC8D0-4098-4AB2-92EF-7F7076B55851}" type="presParOf" srcId="{90F52FF7-BEF9-44E8-82F3-2C7D36ABCA73}" destId="{22B160DB-F0C3-498B-A435-3A047D267150}" srcOrd="3" destOrd="0" presId="urn:microsoft.com/office/officeart/2018/5/layout/IconLeafLabelList"/>
    <dgm:cxn modelId="{781BD9D1-3DE9-45E3-8894-6F46A8E2AE55}" type="presParOf" srcId="{6B43D011-91B2-491D-A83E-E9C88B3B20BC}" destId="{5DD0E62B-7869-4055-A34A-59A812D7AD0C}" srcOrd="1" destOrd="0" presId="urn:microsoft.com/office/officeart/2018/5/layout/IconLeafLabelList"/>
    <dgm:cxn modelId="{A2D3234F-3AD2-4487-8186-6860DCF0D9E3}" type="presParOf" srcId="{6B43D011-91B2-491D-A83E-E9C88B3B20BC}" destId="{069981C1-1666-4EE8-ADD7-99136C1E72D5}" srcOrd="2" destOrd="0" presId="urn:microsoft.com/office/officeart/2018/5/layout/IconLeafLabelList"/>
    <dgm:cxn modelId="{33D50227-179E-4636-B65B-F5467A9B6F10}" type="presParOf" srcId="{069981C1-1666-4EE8-ADD7-99136C1E72D5}" destId="{97D6521D-1372-461F-B69B-C81B4375F58B}" srcOrd="0" destOrd="0" presId="urn:microsoft.com/office/officeart/2018/5/layout/IconLeafLabelList"/>
    <dgm:cxn modelId="{5DADAE6F-93E2-46C2-87FD-39FC318F6013}" type="presParOf" srcId="{069981C1-1666-4EE8-ADD7-99136C1E72D5}" destId="{69C6C034-833F-4E84-92AD-E43375F2E6EE}" srcOrd="1" destOrd="0" presId="urn:microsoft.com/office/officeart/2018/5/layout/IconLeafLabelList"/>
    <dgm:cxn modelId="{F4E00F59-9121-4276-B68C-9D6FDAB16DE8}" type="presParOf" srcId="{069981C1-1666-4EE8-ADD7-99136C1E72D5}" destId="{C0D68C98-C2D0-4B48-A7C9-B78E29DDD440}" srcOrd="2" destOrd="0" presId="urn:microsoft.com/office/officeart/2018/5/layout/IconLeafLabelList"/>
    <dgm:cxn modelId="{89D54E87-3A5A-4A84-8B4C-DFCC6CF87350}" type="presParOf" srcId="{069981C1-1666-4EE8-ADD7-99136C1E72D5}" destId="{1CF1E924-5FF8-43C0-8273-DA49E75C0958}" srcOrd="3" destOrd="0" presId="urn:microsoft.com/office/officeart/2018/5/layout/IconLeafLabelList"/>
    <dgm:cxn modelId="{2391C524-ECA2-441D-9A4C-4BE5EA0DBD03}" type="presParOf" srcId="{6B43D011-91B2-491D-A83E-E9C88B3B20BC}" destId="{08C13A17-B38C-483A-B9FF-3322DD5D947A}" srcOrd="3" destOrd="0" presId="urn:microsoft.com/office/officeart/2018/5/layout/IconLeafLabelList"/>
    <dgm:cxn modelId="{AC1E6478-B4B7-424C-8356-0CFE23F76F23}" type="presParOf" srcId="{6B43D011-91B2-491D-A83E-E9C88B3B20BC}" destId="{A464F559-D475-4EEC-86EA-C2D99F1F1C05}" srcOrd="4" destOrd="0" presId="urn:microsoft.com/office/officeart/2018/5/layout/IconLeafLabelList"/>
    <dgm:cxn modelId="{84ABFCBE-F0C3-4432-95CA-568E35835096}" type="presParOf" srcId="{A464F559-D475-4EEC-86EA-C2D99F1F1C05}" destId="{7717A080-D26C-4E94-8661-4FE534C46766}" srcOrd="0" destOrd="0" presId="urn:microsoft.com/office/officeart/2018/5/layout/IconLeafLabelList"/>
    <dgm:cxn modelId="{70921819-3780-4162-ADD2-F5B4CDF2B758}" type="presParOf" srcId="{A464F559-D475-4EEC-86EA-C2D99F1F1C05}" destId="{728AA90F-76D7-41F3-B982-F7264EDE56C9}" srcOrd="1" destOrd="0" presId="urn:microsoft.com/office/officeart/2018/5/layout/IconLeafLabelList"/>
    <dgm:cxn modelId="{08FD893C-6F44-4F7B-B9DE-A354C33F211E}" type="presParOf" srcId="{A464F559-D475-4EEC-86EA-C2D99F1F1C05}" destId="{1837E2FE-005F-477A-B933-4DB2571256B1}" srcOrd="2" destOrd="0" presId="urn:microsoft.com/office/officeart/2018/5/layout/IconLeafLabelList"/>
    <dgm:cxn modelId="{D8A28808-7DAF-43CE-ACC0-1EA390B4B57A}" type="presParOf" srcId="{A464F559-D475-4EEC-86EA-C2D99F1F1C05}" destId="{82BE65D9-52AE-4709-A8C3-2762F81C6E3F}" srcOrd="3" destOrd="0" presId="urn:microsoft.com/office/officeart/2018/5/layout/IconLeafLabelList"/>
    <dgm:cxn modelId="{839298BF-1543-4E6E-BC20-5909370AFFC9}" type="presParOf" srcId="{6B43D011-91B2-491D-A83E-E9C88B3B20BC}" destId="{18C82FB3-110B-4872-A581-A2C885C49B07}" srcOrd="5" destOrd="0" presId="urn:microsoft.com/office/officeart/2018/5/layout/IconLeafLabelList"/>
    <dgm:cxn modelId="{36A9517C-FC16-485D-9A6E-2BF433A77D80}" type="presParOf" srcId="{6B43D011-91B2-491D-A83E-E9C88B3B20BC}" destId="{D2108C2D-FEB7-4B53-91D9-A5F0F3EF2492}" srcOrd="6" destOrd="0" presId="urn:microsoft.com/office/officeart/2018/5/layout/IconLeafLabelList"/>
    <dgm:cxn modelId="{67984E20-44BC-438A-8760-7D93A51093EA}" type="presParOf" srcId="{D2108C2D-FEB7-4B53-91D9-A5F0F3EF2492}" destId="{6850FA27-6A6F-4093-8128-490181A6092E}" srcOrd="0" destOrd="0" presId="urn:microsoft.com/office/officeart/2018/5/layout/IconLeafLabelList"/>
    <dgm:cxn modelId="{8D399118-ABB8-4991-904F-565EBB3B1F51}" type="presParOf" srcId="{D2108C2D-FEB7-4B53-91D9-A5F0F3EF2492}" destId="{7B27F3B1-8007-4DFC-B37E-37A78F4A4224}" srcOrd="1" destOrd="0" presId="urn:microsoft.com/office/officeart/2018/5/layout/IconLeafLabelList"/>
    <dgm:cxn modelId="{E5626DD8-7BAC-4EB2-8D3C-967B5C21DE49}" type="presParOf" srcId="{D2108C2D-FEB7-4B53-91D9-A5F0F3EF2492}" destId="{B63F3CF6-0C6C-473B-B12F-8BA86269964C}" srcOrd="2" destOrd="0" presId="urn:microsoft.com/office/officeart/2018/5/layout/IconLeafLabelList"/>
    <dgm:cxn modelId="{010062D8-3D29-4C92-AFF5-52D5A5540593}" type="presParOf" srcId="{D2108C2D-FEB7-4B53-91D9-A5F0F3EF2492}" destId="{FCDCB259-ECFF-4469-A574-933B838FB27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2A2AD-79E7-4882-8C1A-B086C44D9E1C}">
      <dsp:nvSpPr>
        <dsp:cNvPr id="0" name=""/>
        <dsp:cNvSpPr/>
      </dsp:nvSpPr>
      <dsp:spPr>
        <a:xfrm>
          <a:off x="676883" y="134279"/>
          <a:ext cx="1251168" cy="125116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29DC87-914C-4639-A4B9-12B8DFC36506}">
      <dsp:nvSpPr>
        <dsp:cNvPr id="0" name=""/>
        <dsp:cNvSpPr/>
      </dsp:nvSpPr>
      <dsp:spPr>
        <a:xfrm>
          <a:off x="943526" y="400921"/>
          <a:ext cx="717883" cy="717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B160DB-F0C3-498B-A435-3A047D267150}">
      <dsp:nvSpPr>
        <dsp:cNvPr id="0" name=""/>
        <dsp:cNvSpPr/>
      </dsp:nvSpPr>
      <dsp:spPr>
        <a:xfrm>
          <a:off x="276920" y="1775155"/>
          <a:ext cx="2051095" cy="2562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The </a:t>
          </a:r>
          <a:r>
            <a:rPr lang="en-US" sz="1400" kern="1200" dirty="0">
              <a:latin typeface="Calibri"/>
            </a:rPr>
            <a:t>MQ2</a:t>
          </a:r>
          <a:r>
            <a:rPr lang="en-US" sz="1400" kern="1200" dirty="0"/>
            <a:t> sensor is connected to the Arduino Uno. The Arduino Uno is programmed with the MKF algorithm to calculate the concentration of smoke in the air.</a:t>
          </a:r>
        </a:p>
      </dsp:txBody>
      <dsp:txXfrm>
        <a:off x="276920" y="1775155"/>
        <a:ext cx="2051095" cy="2562890"/>
      </dsp:txXfrm>
    </dsp:sp>
    <dsp:sp modelId="{97D6521D-1372-461F-B69B-C81B4375F58B}">
      <dsp:nvSpPr>
        <dsp:cNvPr id="0" name=""/>
        <dsp:cNvSpPr/>
      </dsp:nvSpPr>
      <dsp:spPr>
        <a:xfrm>
          <a:off x="3086920" y="134279"/>
          <a:ext cx="1251168" cy="125116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C6C034-833F-4E84-92AD-E43375F2E6EE}">
      <dsp:nvSpPr>
        <dsp:cNvPr id="0" name=""/>
        <dsp:cNvSpPr/>
      </dsp:nvSpPr>
      <dsp:spPr>
        <a:xfrm>
          <a:off x="3353562" y="400921"/>
          <a:ext cx="717883" cy="717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F1E924-5FF8-43C0-8273-DA49E75C0958}">
      <dsp:nvSpPr>
        <dsp:cNvPr id="0" name=""/>
        <dsp:cNvSpPr/>
      </dsp:nvSpPr>
      <dsp:spPr>
        <a:xfrm>
          <a:off x="2686956" y="1775155"/>
          <a:ext cx="2051095" cy="2562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The mobile application is connected to the Arduino Uno via Bluetooth. The mobile application can display the concentration of smoke in the air in real time.</a:t>
          </a:r>
        </a:p>
      </dsp:txBody>
      <dsp:txXfrm>
        <a:off x="2686956" y="1775155"/>
        <a:ext cx="2051095" cy="2562890"/>
      </dsp:txXfrm>
    </dsp:sp>
    <dsp:sp modelId="{7717A080-D26C-4E94-8661-4FE534C46766}">
      <dsp:nvSpPr>
        <dsp:cNvPr id="0" name=""/>
        <dsp:cNvSpPr/>
      </dsp:nvSpPr>
      <dsp:spPr>
        <a:xfrm>
          <a:off x="5496957" y="134279"/>
          <a:ext cx="1251168" cy="125116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AA90F-76D7-41F3-B982-F7264EDE56C9}">
      <dsp:nvSpPr>
        <dsp:cNvPr id="0" name=""/>
        <dsp:cNvSpPr/>
      </dsp:nvSpPr>
      <dsp:spPr>
        <a:xfrm>
          <a:off x="5763599" y="400921"/>
          <a:ext cx="717883" cy="717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BE65D9-52AE-4709-A8C3-2762F81C6E3F}">
      <dsp:nvSpPr>
        <dsp:cNvPr id="0" name=""/>
        <dsp:cNvSpPr/>
      </dsp:nvSpPr>
      <dsp:spPr>
        <a:xfrm>
          <a:off x="5096993" y="1775155"/>
          <a:ext cx="2051095" cy="2562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If the concentration of smoke in the air exceeds a certain threshold, the mobile application can send a signal to the Arduino Uno to activate a warning light or sound. This will alert the driver to the high level of smoke pollution and encourage them to take action to reduce it.</a:t>
          </a:r>
        </a:p>
      </dsp:txBody>
      <dsp:txXfrm>
        <a:off x="5096993" y="1775155"/>
        <a:ext cx="2051095" cy="2562890"/>
      </dsp:txXfrm>
    </dsp:sp>
    <dsp:sp modelId="{6850FA27-6A6F-4093-8128-490181A6092E}">
      <dsp:nvSpPr>
        <dsp:cNvPr id="0" name=""/>
        <dsp:cNvSpPr/>
      </dsp:nvSpPr>
      <dsp:spPr>
        <a:xfrm>
          <a:off x="7906994" y="134279"/>
          <a:ext cx="1251168" cy="125116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7F3B1-8007-4DFC-B37E-37A78F4A4224}">
      <dsp:nvSpPr>
        <dsp:cNvPr id="0" name=""/>
        <dsp:cNvSpPr/>
      </dsp:nvSpPr>
      <dsp:spPr>
        <a:xfrm>
          <a:off x="8173636" y="400921"/>
          <a:ext cx="717883" cy="7178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DCB259-ECFF-4469-A574-933B838FB276}">
      <dsp:nvSpPr>
        <dsp:cNvPr id="0" name=""/>
        <dsp:cNvSpPr/>
      </dsp:nvSpPr>
      <dsp:spPr>
        <a:xfrm>
          <a:off x="7507030" y="1775155"/>
          <a:ext cx="2051095" cy="2562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The mobile application can also store the data from the MO2 sensor in a cloud database. This data can be used to track the levels of smoke pollution in a particular area and identify areas where there is a need for improvement.</a:t>
          </a:r>
        </a:p>
      </dsp:txBody>
      <dsp:txXfrm>
        <a:off x="7507030" y="1775155"/>
        <a:ext cx="2051095" cy="256289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10/11/2023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7D6C99-5CFE-45D6-8072-37C1C432357D}" type="datetime1">
              <a:rPr lang="en-US" smtClean="0"/>
              <a:pPr/>
              <a:t>10/11/2023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EEA0DA-3596-4130-9EBF-037B5B4086BD}" type="datetime1">
              <a:rPr lang="en-US" smtClean="0"/>
              <a:pPr/>
              <a:t>10/11/2023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96557-AC59-4AA0-AE89-AF1D224DAF6F}" type="datetime1">
              <a:rPr lang="en-US" smtClean="0"/>
              <a:pPr/>
              <a:t>10/11/2023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EB6AD-1CD7-486E-83D6-A6955BE11373}" type="datetime1">
              <a:rPr lang="en-US" smtClean="0"/>
              <a:pPr/>
              <a:t>10/11/2023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DBA64-48F6-4403-8AEF-C8D894F260EC}" type="datetime1">
              <a:rPr lang="en-US" smtClean="0"/>
              <a:pPr/>
              <a:t>10/11/2023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6D6FE-4F4E-4808-9395-3582790F56E5}" type="datetime1">
              <a:rPr lang="en-US" smtClean="0"/>
              <a:pPr/>
              <a:t>10/11/2023</a:t>
            </a:fld>
            <a:endParaRPr lang="en-US"/>
          </a:p>
        </p:txBody>
      </p:sp>
      <p:sp>
        <p:nvSpPr>
          <p:cNvPr id="6" name="Footer Placeholder 5"/>
          <p:cNvSpPr>
            <a:spLocks noGrp="1"/>
          </p:cNvSpPr>
          <p:nvPr>
            <p:ph type="ftr" sz="quarter" idx="11"/>
          </p:nvPr>
        </p:nvSpPr>
        <p:spPr/>
        <p:txBody>
          <a:bodyPr/>
          <a:lstStyle/>
          <a:p>
            <a:r>
              <a:rPr lang="en-US"/>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16207-AD5D-48B3-919F-79A1F24C4101}" type="datetime1">
              <a:rPr lang="en-US" smtClean="0"/>
              <a:pPr/>
              <a:t>10/11/2023</a:t>
            </a:fld>
            <a:endParaRPr lang="en-US"/>
          </a:p>
        </p:txBody>
      </p:sp>
      <p:sp>
        <p:nvSpPr>
          <p:cNvPr id="8" name="Footer Placeholder 7"/>
          <p:cNvSpPr>
            <a:spLocks noGrp="1"/>
          </p:cNvSpPr>
          <p:nvPr>
            <p:ph type="ftr" sz="quarter" idx="11"/>
          </p:nvPr>
        </p:nvSpPr>
        <p:spPr/>
        <p:txBody>
          <a:bodyPr/>
          <a:lstStyle/>
          <a:p>
            <a:r>
              <a:rPr lang="en-US"/>
              <a:t>Project Title Goes here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4C0D45-5405-4A76-86E0-4B537B79B3D7}" type="datetime1">
              <a:rPr lang="en-US" smtClean="0"/>
              <a:pPr/>
              <a:t>10/11/2023</a:t>
            </a:fld>
            <a:endParaRPr lang="en-US"/>
          </a:p>
        </p:txBody>
      </p:sp>
      <p:sp>
        <p:nvSpPr>
          <p:cNvPr id="4" name="Footer Placeholder 3"/>
          <p:cNvSpPr>
            <a:spLocks noGrp="1"/>
          </p:cNvSpPr>
          <p:nvPr>
            <p:ph type="ftr" sz="quarter" idx="11"/>
          </p:nvPr>
        </p:nvSpPr>
        <p:spPr/>
        <p:txBody>
          <a:bodyPr/>
          <a:lstStyle/>
          <a:p>
            <a:r>
              <a:rPr lang="en-US"/>
              <a:t>Project Title Goes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97AC-A9C7-4A2B-A1BD-6EE04E530252}" type="datetime1">
              <a:rPr lang="en-US" smtClean="0"/>
              <a:pPr/>
              <a:t>10/11/2023</a:t>
            </a:fld>
            <a:endParaRPr lang="en-US"/>
          </a:p>
        </p:txBody>
      </p:sp>
      <p:sp>
        <p:nvSpPr>
          <p:cNvPr id="3" name="Footer Placeholder 2"/>
          <p:cNvSpPr>
            <a:spLocks noGrp="1"/>
          </p:cNvSpPr>
          <p:nvPr>
            <p:ph type="ftr" sz="quarter" idx="11"/>
          </p:nvPr>
        </p:nvSpPr>
        <p:spPr/>
        <p:txBody>
          <a:bodyPr/>
          <a:lstStyle/>
          <a:p>
            <a:r>
              <a:rPr lang="en-US"/>
              <a:t>Project Title Goes here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C4CB7-09FE-4766-BD7F-D6F4F023C6E5}" type="datetime1">
              <a:rPr lang="en-US" smtClean="0"/>
              <a:pPr/>
              <a:t>10/11/2023</a:t>
            </a:fld>
            <a:endParaRPr lang="en-US"/>
          </a:p>
        </p:txBody>
      </p:sp>
      <p:sp>
        <p:nvSpPr>
          <p:cNvPr id="6" name="Footer Placeholder 5"/>
          <p:cNvSpPr>
            <a:spLocks noGrp="1"/>
          </p:cNvSpPr>
          <p:nvPr>
            <p:ph type="ftr" sz="quarter" idx="11"/>
          </p:nvPr>
        </p:nvSpPr>
        <p:spPr/>
        <p:txBody>
          <a:bodyPr/>
          <a:lstStyle/>
          <a:p>
            <a:r>
              <a:rPr lang="en-US"/>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99491-784D-4935-B278-A1C057BA9BCD}" type="datetime1">
              <a:rPr lang="en-US" smtClean="0"/>
              <a:pPr/>
              <a:t>10/11/2023</a:t>
            </a:fld>
            <a:endParaRPr lang="en-US"/>
          </a:p>
        </p:txBody>
      </p:sp>
      <p:sp>
        <p:nvSpPr>
          <p:cNvPr id="6" name="Footer Placeholder 5"/>
          <p:cNvSpPr>
            <a:spLocks noGrp="1"/>
          </p:cNvSpPr>
          <p:nvPr>
            <p:ph type="ftr" sz="quarter" idx="11"/>
          </p:nvPr>
        </p:nvSpPr>
        <p:spPr/>
        <p:txBody>
          <a:bodyPr/>
          <a:lstStyle/>
          <a:p>
            <a:r>
              <a:rPr lang="en-US"/>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9DA881F-1C40-45F7-AE9D-E3B7DC999003}" type="datetime1">
              <a:rPr lang="en-US" smtClean="0"/>
              <a:pPr/>
              <a:t>10/11/2023</a:t>
            </a:fld>
            <a:endParaRPr lang="en-US"/>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a:t>Project Title Goes here</a:t>
            </a:r>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diamart.com/proddetail/netel-npm-mga-1-auto-exhaust-multigas-analyzer-26435402748.html" TargetMode="External"/><Relationship Id="rId2" Type="http://schemas.openxmlformats.org/officeDocument/2006/relationships/hyperlink" Target="https://m.indiamart.com/proddetail/netel-npm-sm-111b-diesel-puc-smoke-meter-20886638733.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a:solidFill>
                  <a:schemeClr val="bg1"/>
                </a:solidFill>
                <a:latin typeface="Arial" pitchFamily="34" charset="0"/>
                <a:cs typeface="Arial" pitchFamily="34" charset="0"/>
              </a:rPr>
              <a:t>SVKM’s Institute of Technology, </a:t>
            </a:r>
            <a:r>
              <a:rPr lang="en-US" sz="2900" err="1">
                <a:solidFill>
                  <a:schemeClr val="bg1"/>
                </a:solidFill>
                <a:latin typeface="Arial" pitchFamily="34" charset="0"/>
                <a:cs typeface="Arial" pitchFamily="34" charset="0"/>
              </a:rPr>
              <a:t>Dhule</a:t>
            </a:r>
            <a:br>
              <a:rPr lang="en-US" sz="2900">
                <a:solidFill>
                  <a:schemeClr val="bg1"/>
                </a:solidFill>
                <a:latin typeface="Arial" pitchFamily="34" charset="0"/>
                <a:cs typeface="Arial" pitchFamily="34" charset="0"/>
              </a:rPr>
            </a:br>
            <a:r>
              <a:rPr lang="en-US" sz="2900">
                <a:solidFill>
                  <a:schemeClr val="bg1"/>
                </a:solidFill>
                <a:latin typeface="Arial" pitchFamily="34" charset="0"/>
                <a:cs typeface="Arial" pitchFamily="34" charset="0"/>
              </a:rPr>
              <a:t>Department of Information Technology</a:t>
            </a:r>
            <a:endParaRPr lang="en-US" sz="320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563526" y="1977656"/>
            <a:ext cx="9792586" cy="3757864"/>
          </a:xfrm>
        </p:spPr>
        <p:txBody>
          <a:bodyPr vert="horz" lIns="104493" tIns="52247" rIns="104493" bIns="52247" rtlCol="0" anchor="t">
            <a:normAutofit fontScale="77500" lnSpcReduction="20000"/>
          </a:bodyPr>
          <a:lstStyle/>
          <a:p>
            <a:r>
              <a:rPr lang="en-US" sz="2600" dirty="0">
                <a:solidFill>
                  <a:srgbClr val="C00000"/>
                </a:solidFill>
              </a:rPr>
              <a:t> </a:t>
            </a:r>
            <a:r>
              <a:rPr lang="en-US" sz="2900" dirty="0">
                <a:solidFill>
                  <a:srgbClr val="C00000"/>
                </a:solidFill>
              </a:rPr>
              <a:t>Project Presentation </a:t>
            </a:r>
          </a:p>
          <a:p>
            <a:r>
              <a:rPr lang="en-US" sz="2900" dirty="0">
                <a:solidFill>
                  <a:srgbClr val="C00000"/>
                </a:solidFill>
              </a:rPr>
              <a:t>On</a:t>
            </a:r>
            <a:endParaRPr lang="en-US" sz="2900" dirty="0">
              <a:solidFill>
                <a:srgbClr val="C00000"/>
              </a:solidFill>
              <a:cs typeface="Calibri"/>
            </a:endParaRPr>
          </a:p>
          <a:p>
            <a:r>
              <a:rPr lang="en-US" sz="4400" dirty="0">
                <a:solidFill>
                  <a:schemeClr val="tx1"/>
                </a:solidFill>
              </a:rPr>
              <a:t>Vehicle Emissions Monitoring and Control using IOT </a:t>
            </a:r>
            <a:endParaRPr lang="en-US" sz="3600" dirty="0">
              <a:solidFill>
                <a:srgbClr val="C00000"/>
              </a:solidFill>
            </a:endParaRPr>
          </a:p>
          <a:p>
            <a:r>
              <a:rPr lang="en-US" sz="3600" dirty="0">
                <a:solidFill>
                  <a:srgbClr val="C00000"/>
                </a:solidFill>
              </a:rPr>
              <a:t>By</a:t>
            </a:r>
            <a:endParaRPr lang="en-US" sz="3600" dirty="0">
              <a:solidFill>
                <a:srgbClr val="C00000"/>
              </a:solidFill>
              <a:ea typeface="Calibri"/>
              <a:cs typeface="Calibri"/>
            </a:endParaRPr>
          </a:p>
          <a:p>
            <a:r>
              <a:rPr lang="en-US" sz="4400" dirty="0">
                <a:solidFill>
                  <a:schemeClr val="tx1"/>
                </a:solidFill>
                <a:ea typeface="+mn-lt"/>
                <a:cs typeface="+mn-lt"/>
              </a:rPr>
              <a:t>     </a:t>
            </a:r>
            <a:r>
              <a:rPr lang="en-US" sz="3200" dirty="0">
                <a:solidFill>
                  <a:schemeClr val="tx1"/>
                </a:solidFill>
                <a:ea typeface="+mn-lt"/>
                <a:cs typeface="+mn-lt"/>
              </a:rPr>
              <a:t>         23 - Manish </a:t>
            </a:r>
            <a:r>
              <a:rPr lang="en-US" sz="3200" dirty="0" err="1">
                <a:solidFill>
                  <a:schemeClr val="tx1"/>
                </a:solidFill>
                <a:ea typeface="+mn-lt"/>
                <a:cs typeface="+mn-lt"/>
              </a:rPr>
              <a:t>Shankarlal</a:t>
            </a:r>
            <a:r>
              <a:rPr lang="en-US" sz="3200" dirty="0">
                <a:solidFill>
                  <a:schemeClr val="tx1"/>
                </a:solidFill>
                <a:ea typeface="+mn-lt"/>
                <a:cs typeface="+mn-lt"/>
              </a:rPr>
              <a:t> </a:t>
            </a:r>
            <a:r>
              <a:rPr lang="en-US" sz="3200" dirty="0" err="1">
                <a:solidFill>
                  <a:schemeClr val="tx1"/>
                </a:solidFill>
                <a:ea typeface="+mn-lt"/>
                <a:cs typeface="+mn-lt"/>
              </a:rPr>
              <a:t>Makhija</a:t>
            </a:r>
            <a:endParaRPr lang="en-US" sz="3200" dirty="0">
              <a:solidFill>
                <a:schemeClr val="tx1"/>
              </a:solidFill>
              <a:ea typeface="+mn-lt"/>
              <a:cs typeface="+mn-lt"/>
            </a:endParaRPr>
          </a:p>
          <a:p>
            <a:r>
              <a:rPr lang="en-US" sz="3200" dirty="0">
                <a:solidFill>
                  <a:schemeClr val="tx1"/>
                </a:solidFill>
                <a:ea typeface="+mn-lt"/>
                <a:cs typeface="+mn-lt"/>
              </a:rPr>
              <a:t>          59 - </a:t>
            </a:r>
            <a:r>
              <a:rPr lang="en-US" sz="3200" dirty="0" err="1">
                <a:solidFill>
                  <a:schemeClr val="tx1"/>
                </a:solidFill>
                <a:ea typeface="+mn-lt"/>
                <a:cs typeface="+mn-lt"/>
              </a:rPr>
              <a:t>Ramandeepkaur</a:t>
            </a:r>
            <a:r>
              <a:rPr lang="en-US" sz="3200" dirty="0">
                <a:solidFill>
                  <a:schemeClr val="tx1"/>
                </a:solidFill>
                <a:ea typeface="+mn-lt"/>
                <a:cs typeface="+mn-lt"/>
              </a:rPr>
              <a:t> </a:t>
            </a:r>
            <a:r>
              <a:rPr lang="en-US" sz="3200" dirty="0" err="1">
                <a:solidFill>
                  <a:schemeClr val="tx1"/>
                </a:solidFill>
                <a:ea typeface="+mn-lt"/>
                <a:cs typeface="+mn-lt"/>
              </a:rPr>
              <a:t>Banvat</a:t>
            </a:r>
            <a:endParaRPr lang="en-US" sz="3200" dirty="0">
              <a:solidFill>
                <a:schemeClr val="tx1"/>
              </a:solidFill>
              <a:ea typeface="+mn-lt"/>
              <a:cs typeface="+mn-lt"/>
            </a:endParaRPr>
          </a:p>
          <a:p>
            <a:r>
              <a:rPr lang="en-US" sz="3200" dirty="0">
                <a:solidFill>
                  <a:schemeClr val="tx1"/>
                </a:solidFill>
                <a:ea typeface="+mn-lt"/>
                <a:cs typeface="+mn-lt"/>
              </a:rPr>
              <a:t>61 -  Lokesh Dipak Patil</a:t>
            </a:r>
          </a:p>
          <a:p>
            <a:r>
              <a:rPr lang="en-US" sz="3200" dirty="0">
                <a:solidFill>
                  <a:schemeClr val="tx1"/>
                </a:solidFill>
                <a:ea typeface="+mn-lt"/>
                <a:cs typeface="+mn-lt"/>
              </a:rPr>
              <a:t>       65 - Harshit Arun </a:t>
            </a:r>
            <a:r>
              <a:rPr lang="en-US" sz="3200" dirty="0" err="1">
                <a:solidFill>
                  <a:schemeClr val="tx1"/>
                </a:solidFill>
                <a:ea typeface="+mn-lt"/>
                <a:cs typeface="+mn-lt"/>
              </a:rPr>
              <a:t>Gujarathi</a:t>
            </a:r>
            <a:endParaRPr lang="en-US" sz="3800" dirty="0">
              <a:solidFill>
                <a:srgbClr val="C00000"/>
              </a:solidFill>
            </a:endParaRPr>
          </a:p>
          <a:p>
            <a:endParaRPr lang="en-US" sz="3800" dirty="0">
              <a:solidFill>
                <a:srgbClr val="C00000"/>
              </a:solidFill>
            </a:endParaRPr>
          </a:p>
          <a:p>
            <a:endParaRPr lang="en-US" sz="3800" dirty="0">
              <a:solidFill>
                <a:srgbClr val="C00000"/>
              </a:solidFill>
              <a:cs typeface="Calibri"/>
            </a:endParaRPr>
          </a:p>
          <a:p>
            <a:endParaRPr lang="en-US" sz="2700" dirty="0">
              <a:cs typeface="Calibri"/>
            </a:endParaRPr>
          </a:p>
        </p:txBody>
      </p:sp>
      <p:sp>
        <p:nvSpPr>
          <p:cNvPr id="4" name="Rectangle 3"/>
          <p:cNvSpPr/>
          <p:nvPr/>
        </p:nvSpPr>
        <p:spPr>
          <a:xfrm>
            <a:off x="0" y="6781800"/>
            <a:ext cx="10972800" cy="428680"/>
          </a:xfrm>
          <a:prstGeom prst="rect">
            <a:avLst/>
          </a:prstGeom>
        </p:spPr>
        <p:txBody>
          <a:bodyPr wrap="square" lIns="104493" tIns="52247" rIns="104493" bIns="52247" anchor="t">
            <a:spAutoFit/>
          </a:bodyPr>
          <a:lstStyle/>
          <a:p>
            <a:pPr algn="ctr"/>
            <a:r>
              <a:rPr lang="en-US">
                <a:solidFill>
                  <a:schemeClr val="tx1">
                    <a:lumMod val="95000"/>
                    <a:lumOff val="5000"/>
                  </a:schemeClr>
                </a:solidFill>
              </a:rPr>
              <a:t>Day and Date of Review : 2023</a:t>
            </a:r>
            <a:endParaRPr lang="en-US">
              <a:solidFill>
                <a:schemeClr val="tx1">
                  <a:lumMod val="95000"/>
                  <a:lumOff val="5000"/>
                </a:schemeClr>
              </a:solidFill>
              <a:cs typeface="Calibri"/>
            </a:endParaRPr>
          </a:p>
        </p:txBody>
      </p:sp>
      <p:sp>
        <p:nvSpPr>
          <p:cNvPr id="6" name="Subtitle 2"/>
          <p:cNvSpPr txBox="1">
            <a:spLocks/>
          </p:cNvSpPr>
          <p:nvPr/>
        </p:nvSpPr>
        <p:spPr>
          <a:xfrm>
            <a:off x="868680" y="5811620"/>
            <a:ext cx="9235440" cy="894080"/>
          </a:xfrm>
          <a:prstGeom prst="rect">
            <a:avLst/>
          </a:prstGeom>
        </p:spPr>
        <p:txBody>
          <a:bodyPr vert="horz" lIns="104493" tIns="52247" rIns="104493" bIns="52247" rtlCol="0" anchor="t">
            <a:normAutofit fontScale="92500" lnSpcReduction="20000"/>
          </a:bodyPr>
          <a:lstStyle/>
          <a:p>
            <a:pPr algn="ctr">
              <a:spcBef>
                <a:spcPct val="20000"/>
              </a:spcBef>
              <a:defRPr/>
            </a:pPr>
            <a:r>
              <a:rPr lang="en-US" sz="2700" dirty="0">
                <a:solidFill>
                  <a:srgbClr val="C00000"/>
                </a:solidFill>
              </a:rPr>
              <a:t>Guide</a:t>
            </a:r>
          </a:p>
          <a:p>
            <a:pPr algn="ctr">
              <a:spcBef>
                <a:spcPct val="20000"/>
              </a:spcBef>
              <a:defRPr/>
            </a:pPr>
            <a:r>
              <a:rPr lang="en-US" sz="3000" dirty="0">
                <a:solidFill>
                  <a:srgbClr val="C00000"/>
                </a:solidFill>
                <a:cs typeface="Calibri"/>
              </a:rPr>
              <a:t> Dr. Bhushan Chaudhari</a:t>
            </a:r>
            <a:endParaRPr lang="en-US" sz="3000" dirty="0">
              <a:solidFill>
                <a:srgbClr val="C00000"/>
              </a:solidFill>
            </a:endParaRPr>
          </a:p>
          <a:p>
            <a:pPr algn="ctr">
              <a:spcBef>
                <a:spcPct val="20000"/>
              </a:spcBef>
              <a:defRPr/>
            </a:pPr>
            <a:endParaRPr lang="en-US" sz="2500" dirty="0">
              <a:solidFill>
                <a:schemeClr val="tx1">
                  <a:tint val="75000"/>
                </a:schemeClr>
              </a:solidFill>
            </a:endParaRPr>
          </a:p>
          <a:p>
            <a:pPr algn="ctr">
              <a:spcBef>
                <a:spcPct val="20000"/>
              </a:spcBef>
              <a:defRPr/>
            </a:pPr>
            <a:endParaRPr lang="en-US" sz="2700" dirty="0">
              <a:solidFill>
                <a:schemeClr val="tx1">
                  <a:tint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1F24-AED6-282A-75C9-A3B7C3C661E2}"/>
              </a:ext>
            </a:extLst>
          </p:cNvPr>
          <p:cNvSpPr>
            <a:spLocks noGrp="1"/>
          </p:cNvSpPr>
          <p:nvPr>
            <p:ph type="title"/>
          </p:nvPr>
        </p:nvSpPr>
        <p:spPr/>
        <p:txBody>
          <a:bodyPr/>
          <a:lstStyle/>
          <a:p>
            <a:endParaRPr lang="en-US">
              <a:ea typeface="+mj-lt"/>
              <a:cs typeface="+mj-lt"/>
            </a:endParaRPr>
          </a:p>
        </p:txBody>
      </p:sp>
      <p:graphicFrame>
        <p:nvGraphicFramePr>
          <p:cNvPr id="6" name="Content Placeholder 5">
            <a:extLst>
              <a:ext uri="{FF2B5EF4-FFF2-40B4-BE49-F238E27FC236}">
                <a16:creationId xmlns:a16="http://schemas.microsoft.com/office/drawing/2014/main" id="{7570F5CD-BBBF-11AF-B137-D2C518E9D3C5}"/>
              </a:ext>
            </a:extLst>
          </p:cNvPr>
          <p:cNvGraphicFramePr>
            <a:graphicFrameLocks noGrp="1"/>
          </p:cNvGraphicFramePr>
          <p:nvPr>
            <p:ph idx="1"/>
            <p:extLst>
              <p:ext uri="{D42A27DB-BD31-4B8C-83A1-F6EECF244321}">
                <p14:modId xmlns:p14="http://schemas.microsoft.com/office/powerpoint/2010/main" val="3008006259"/>
              </p:ext>
            </p:extLst>
          </p:nvPr>
        </p:nvGraphicFramePr>
        <p:xfrm>
          <a:off x="822723" y="1822002"/>
          <a:ext cx="9510290" cy="4804732"/>
        </p:xfrm>
        <a:graphic>
          <a:graphicData uri="http://schemas.openxmlformats.org/drawingml/2006/table">
            <a:tbl>
              <a:tblPr firstRow="1" bandRow="1">
                <a:tableStyleId>{5C22544A-7EE6-4342-B048-85BDC9FD1C3A}</a:tableStyleId>
              </a:tblPr>
              <a:tblGrid>
                <a:gridCol w="2153477">
                  <a:extLst>
                    <a:ext uri="{9D8B030D-6E8A-4147-A177-3AD203B41FA5}">
                      <a16:colId xmlns:a16="http://schemas.microsoft.com/office/drawing/2014/main" val="3811115503"/>
                    </a:ext>
                  </a:extLst>
                </a:gridCol>
                <a:gridCol w="2100679">
                  <a:extLst>
                    <a:ext uri="{9D8B030D-6E8A-4147-A177-3AD203B41FA5}">
                      <a16:colId xmlns:a16="http://schemas.microsoft.com/office/drawing/2014/main" val="3194898607"/>
                    </a:ext>
                  </a:extLst>
                </a:gridCol>
                <a:gridCol w="1698776">
                  <a:extLst>
                    <a:ext uri="{9D8B030D-6E8A-4147-A177-3AD203B41FA5}">
                      <a16:colId xmlns:a16="http://schemas.microsoft.com/office/drawing/2014/main" val="4245704831"/>
                    </a:ext>
                  </a:extLst>
                </a:gridCol>
                <a:gridCol w="3557358">
                  <a:extLst>
                    <a:ext uri="{9D8B030D-6E8A-4147-A177-3AD203B41FA5}">
                      <a16:colId xmlns:a16="http://schemas.microsoft.com/office/drawing/2014/main" val="1148201777"/>
                    </a:ext>
                  </a:extLst>
                </a:gridCol>
              </a:tblGrid>
              <a:tr h="265079">
                <a:tc>
                  <a:txBody>
                    <a:bodyPr/>
                    <a:lstStyle/>
                    <a:p>
                      <a:pPr algn="just"/>
                      <a:r>
                        <a:rPr lang="en-US" sz="1200">
                          <a:latin typeface="+mn-lt"/>
                        </a:rPr>
                        <a:t>Reference No / Paper Title</a:t>
                      </a:r>
                    </a:p>
                  </a:txBody>
                  <a:tcPr/>
                </a:tc>
                <a:tc>
                  <a:txBody>
                    <a:bodyPr/>
                    <a:lstStyle/>
                    <a:p>
                      <a:pPr algn="just"/>
                      <a:r>
                        <a:rPr lang="en-US" sz="1200">
                          <a:latin typeface="+mn-lt"/>
                        </a:rPr>
                        <a:t>Issues Found</a:t>
                      </a:r>
                    </a:p>
                  </a:txBody>
                  <a:tcPr/>
                </a:tc>
                <a:tc>
                  <a:txBody>
                    <a:bodyPr/>
                    <a:lstStyle/>
                    <a:p>
                      <a:pPr algn="just"/>
                      <a:r>
                        <a:rPr lang="en-US" sz="1200">
                          <a:latin typeface="+mn-lt"/>
                        </a:rPr>
                        <a:t>Parameters/Tools used</a:t>
                      </a:r>
                    </a:p>
                  </a:txBody>
                  <a:tcPr/>
                </a:tc>
                <a:tc>
                  <a:txBody>
                    <a:bodyPr/>
                    <a:lstStyle/>
                    <a:p>
                      <a:pPr algn="just"/>
                      <a:r>
                        <a:rPr lang="en-US" sz="1200">
                          <a:latin typeface="+mn-lt"/>
                        </a:rPr>
                        <a:t>Work Description</a:t>
                      </a:r>
                    </a:p>
                  </a:txBody>
                  <a:tcPr/>
                </a:tc>
                <a:extLst>
                  <a:ext uri="{0D108BD9-81ED-4DB2-BD59-A6C34878D82A}">
                    <a16:rowId xmlns:a16="http://schemas.microsoft.com/office/drawing/2014/main" val="2518116723"/>
                  </a:ext>
                </a:extLst>
              </a:tr>
              <a:tr h="2122492">
                <a:tc>
                  <a:txBody>
                    <a:bodyPr/>
                    <a:lstStyle/>
                    <a:p>
                      <a:pPr lvl="0" algn="just">
                        <a:buNone/>
                      </a:pPr>
                      <a:r>
                        <a:rPr lang="en-US" sz="1200" b="0" i="0" u="none" strike="noStrike" noProof="0" dirty="0">
                          <a:latin typeface="+mn-lt"/>
                        </a:rPr>
                        <a:t>[3]</a:t>
                      </a:r>
                      <a:r>
                        <a:rPr lang="en-IN" sz="1200" b="0" i="0" u="none" strike="noStrike" noProof="0" dirty="0">
                          <a:solidFill>
                            <a:srgbClr val="000000"/>
                          </a:solidFill>
                          <a:latin typeface="+mn-lt"/>
                        </a:rPr>
                        <a:t>Mr. </a:t>
                      </a:r>
                      <a:r>
                        <a:rPr lang="en-IN" sz="1200" b="0" i="0" u="none" strike="noStrike" noProof="0" dirty="0" err="1">
                          <a:solidFill>
                            <a:srgbClr val="000000"/>
                          </a:solidFill>
                          <a:latin typeface="+mn-lt"/>
                        </a:rPr>
                        <a:t>Suthagar</a:t>
                      </a:r>
                      <a:r>
                        <a:rPr lang="en-IN" sz="1200" b="0" i="0" u="none" strike="noStrike" noProof="0" dirty="0">
                          <a:solidFill>
                            <a:srgbClr val="000000"/>
                          </a:solidFill>
                          <a:latin typeface="+mn-lt"/>
                        </a:rPr>
                        <a:t> S, V. Uma, M. </a:t>
                      </a:r>
                      <a:r>
                        <a:rPr lang="en-IN" sz="1200" b="0" i="0" u="none" strike="noStrike" noProof="0" dirty="0" err="1">
                          <a:solidFill>
                            <a:srgbClr val="000000"/>
                          </a:solidFill>
                          <a:latin typeface="+mn-lt"/>
                        </a:rPr>
                        <a:t>Sutha</a:t>
                      </a:r>
                      <a:r>
                        <a:rPr lang="en-IN" sz="1200" b="0" i="0" u="none" strike="noStrike" noProof="0" dirty="0">
                          <a:solidFill>
                            <a:srgbClr val="000000"/>
                          </a:solidFill>
                          <a:latin typeface="+mn-lt"/>
                        </a:rPr>
                        <a:t>, V. </a:t>
                      </a:r>
                      <a:r>
                        <a:rPr lang="en-IN" sz="1200" b="0" i="0" u="none" strike="noStrike" noProof="0" dirty="0" err="1">
                          <a:solidFill>
                            <a:srgbClr val="000000"/>
                          </a:solidFill>
                          <a:latin typeface="+mn-lt"/>
                        </a:rPr>
                        <a:t>Vijayarani</a:t>
                      </a:r>
                      <a:r>
                        <a:rPr lang="en-IN" sz="1200" b="0" i="0" u="none" strike="noStrike" noProof="0" dirty="0">
                          <a:solidFill>
                            <a:srgbClr val="000000"/>
                          </a:solidFill>
                          <a:latin typeface="+mn-lt"/>
                        </a:rPr>
                        <a:t>, "Automated Monitoring and Control of Vehicles Based Air Pollution Level and Safety ".</a:t>
                      </a:r>
                      <a:r>
                        <a:rPr lang="en-IN" sz="1200" b="0" i="1" u="none" strike="noStrike" noProof="0" dirty="0">
                          <a:solidFill>
                            <a:srgbClr val="000000"/>
                          </a:solidFill>
                          <a:latin typeface="+mn-lt"/>
                        </a:rPr>
                        <a:t>International Journal of Advanced Research Trends in Engineering and Technology (IJARTET) Vol. 4, Special Issue</a:t>
                      </a:r>
                      <a:r>
                        <a:rPr lang="en-IN" sz="1200" b="0" i="0" u="none" strike="noStrike" noProof="0" dirty="0">
                          <a:solidFill>
                            <a:srgbClr val="000000"/>
                          </a:solidFill>
                          <a:latin typeface="+mn-lt"/>
                        </a:rPr>
                        <a:t> 19, April 2017.</a:t>
                      </a:r>
                      <a:endParaRPr lang="en-US" sz="1200" b="0" i="0" u="none" strike="noStrike" noProof="0" dirty="0">
                        <a:solidFill>
                          <a:srgbClr val="000000"/>
                        </a:solidFill>
                        <a:latin typeface="+mn-lt"/>
                      </a:endParaRPr>
                    </a:p>
                  </a:txBody>
                  <a:tcPr/>
                </a:tc>
                <a:tc>
                  <a:txBody>
                    <a:bodyPr/>
                    <a:lstStyle/>
                    <a:p>
                      <a:pPr marL="0" lvl="0" indent="0" algn="just">
                        <a:buNone/>
                      </a:pPr>
                      <a:r>
                        <a:rPr lang="en-US" sz="1200" b="0" i="0" kern="1200" dirty="0">
                          <a:solidFill>
                            <a:schemeClr val="dk1"/>
                          </a:solidFill>
                          <a:effectLst/>
                          <a:latin typeface="+mn-lt"/>
                          <a:ea typeface="+mn-ea"/>
                          <a:cs typeface="+mn-cs"/>
                        </a:rPr>
                        <a:t>This project aims to develop an automated system to monitor and control vehicle air pollution levels, using smoke sensors, a GSM module, and a vibration sensor for accidents.</a:t>
                      </a:r>
                      <a:endParaRPr lang="en-US" sz="800" dirty="0">
                        <a:latin typeface="+mn-lt"/>
                      </a:endParaRPr>
                    </a:p>
                  </a:txBody>
                  <a:tcPr/>
                </a:tc>
                <a:tc>
                  <a:txBody>
                    <a:bodyPr/>
                    <a:lstStyle/>
                    <a:p>
                      <a:pPr lvl="0" algn="just">
                        <a:buNone/>
                      </a:pPr>
                      <a:r>
                        <a:rPr lang="en-US" sz="1200" b="0" i="0" u="none" strike="noStrike" noProof="0" dirty="0">
                          <a:latin typeface="+mn-lt"/>
                        </a:rPr>
                        <a:t>Micro controller</a:t>
                      </a:r>
                      <a:endParaRPr lang="en-US" sz="1200" dirty="0">
                        <a:latin typeface="+mn-lt"/>
                      </a:endParaRPr>
                    </a:p>
                    <a:p>
                      <a:pPr lvl="0" algn="just">
                        <a:buNone/>
                      </a:pPr>
                      <a:r>
                        <a:rPr lang="en-US" sz="1200" b="0" i="0" u="none" strike="noStrike" noProof="0" dirty="0">
                          <a:latin typeface="+mn-lt"/>
                        </a:rPr>
                        <a:t>(AT89S52),</a:t>
                      </a:r>
                      <a:br>
                        <a:rPr lang="en-US" sz="1200" b="0" i="0" u="none" strike="noStrike" noProof="0" dirty="0">
                          <a:latin typeface="+mn-lt"/>
                        </a:rPr>
                      </a:br>
                      <a:r>
                        <a:rPr lang="en-US" sz="1200" b="0" i="0" u="none" strike="noStrike" noProof="0" dirty="0">
                          <a:latin typeface="+mn-lt"/>
                        </a:rPr>
                        <a:t>Smoke sensor, RF ID reader, GSM, LCD display,</a:t>
                      </a:r>
                      <a:br>
                        <a:rPr lang="en-US" sz="1200" b="0" i="0" u="none" strike="noStrike" noProof="0" dirty="0">
                          <a:latin typeface="+mn-lt"/>
                        </a:rPr>
                      </a:br>
                      <a:r>
                        <a:rPr lang="en-US" sz="1200" b="0" i="0" u="none" strike="noStrike" noProof="0" dirty="0">
                          <a:latin typeface="+mn-lt"/>
                        </a:rPr>
                        <a:t>Buzzer, Relay, Motor, Keypad, Vibration sensor, IR</a:t>
                      </a:r>
                      <a:br>
                        <a:rPr lang="en-US" sz="1200" b="0" i="0" u="none" strike="noStrike" noProof="0" dirty="0">
                          <a:latin typeface="+mn-lt"/>
                        </a:rPr>
                      </a:br>
                      <a:r>
                        <a:rPr lang="en-US" sz="1200" b="0" i="0" u="none" strike="noStrike" noProof="0" dirty="0">
                          <a:latin typeface="+mn-lt"/>
                        </a:rPr>
                        <a:t>sensor</a:t>
                      </a:r>
                      <a:endParaRPr lang="en-US" sz="1200" dirty="0">
                        <a:latin typeface="+mn-lt"/>
                      </a:endParaRPr>
                    </a:p>
                  </a:txBody>
                  <a:tcPr/>
                </a:tc>
                <a:tc>
                  <a:txBody>
                    <a:bodyPr/>
                    <a:lstStyle/>
                    <a:p>
                      <a:pPr lvl="0" algn="just">
                        <a:buNone/>
                      </a:pPr>
                      <a:r>
                        <a:rPr lang="en-US" sz="1200" b="0" i="0" kern="1200" dirty="0">
                          <a:solidFill>
                            <a:schemeClr val="dk1"/>
                          </a:solidFill>
                          <a:effectLst/>
                          <a:latin typeface="+mn-lt"/>
                          <a:ea typeface="+mn-ea"/>
                          <a:cs typeface="+mn-cs"/>
                        </a:rPr>
                        <a:t>This system includes a buzzer that activates when pollution levels exceed a set threshold and automatically shuts down the vehicle if emissions continue. The owner must service the vehicle for reactivation. Other features include one-time passwords, IR sensors for helmet detection, and vibration sensors for accident indication. Overall, this project aims to promote vehicle safety and reduce air pollution.</a:t>
                      </a:r>
                      <a:endParaRPr lang="en-US" sz="800" dirty="0">
                        <a:latin typeface="+mn-lt"/>
                      </a:endParaRPr>
                    </a:p>
                  </a:txBody>
                  <a:tcPr/>
                </a:tc>
                <a:extLst>
                  <a:ext uri="{0D108BD9-81ED-4DB2-BD59-A6C34878D82A}">
                    <a16:rowId xmlns:a16="http://schemas.microsoft.com/office/drawing/2014/main" val="2806785272"/>
                  </a:ext>
                </a:extLst>
              </a:tr>
              <a:tr h="2170877">
                <a:tc>
                  <a:txBody>
                    <a:bodyPr/>
                    <a:lstStyle/>
                    <a:p>
                      <a:pPr lvl="0" algn="just">
                        <a:buNone/>
                      </a:pPr>
                      <a:r>
                        <a:rPr lang="en-US" sz="1200" b="0" i="0" u="none" strike="noStrike" noProof="0" dirty="0">
                          <a:latin typeface="+mn-lt"/>
                        </a:rPr>
                        <a:t>[5]</a:t>
                      </a:r>
                      <a:r>
                        <a:rPr lang="en-US" sz="1200" b="0" i="0" u="none" strike="noStrike" noProof="0" dirty="0" err="1">
                          <a:latin typeface="+mn-lt"/>
                        </a:rPr>
                        <a:t>Bharathraj</a:t>
                      </a:r>
                      <a:r>
                        <a:rPr lang="en-US" sz="1200" b="0" i="0" u="none" strike="noStrike" noProof="0" dirty="0">
                          <a:latin typeface="+mn-lt"/>
                        </a:rPr>
                        <a:t> P, Arun Prasad V S, Aswin Kumar M, </a:t>
                      </a:r>
                      <a:r>
                        <a:rPr lang="en-US" sz="1200" b="0" i="0" u="none" strike="noStrike" noProof="0" dirty="0" err="1">
                          <a:latin typeface="+mn-lt"/>
                        </a:rPr>
                        <a:t>Shyamalaprasanna</a:t>
                      </a:r>
                      <a:r>
                        <a:rPr lang="en-US" sz="1200" b="0" i="0" u="none" strike="noStrike" noProof="0" dirty="0">
                          <a:latin typeface="+mn-lt"/>
                        </a:rPr>
                        <a:t> A, 2022, Vehicle Pollution Monitoring System using IoT, INTERNATIONAL JOURNAL OF ENGINEERING RESEARCH &amp; TECHNOLOGY (IJERT) NCICCT – 2022 (Volume 10 – Issue 05)</a:t>
                      </a:r>
                      <a:endParaRPr lang="en-US" sz="1200" b="0" dirty="0">
                        <a:latin typeface="+mn-lt"/>
                      </a:endParaRPr>
                    </a:p>
                  </a:txBody>
                  <a:tcPr/>
                </a:tc>
                <a:tc>
                  <a:txBody>
                    <a:bodyPr/>
                    <a:lstStyle/>
                    <a:p>
                      <a:pPr lvl="0" algn="just">
                        <a:lnSpc>
                          <a:spcPct val="100000"/>
                        </a:lnSpc>
                        <a:spcBef>
                          <a:spcPts val="0"/>
                        </a:spcBef>
                        <a:spcAft>
                          <a:spcPts val="0"/>
                        </a:spcAft>
                        <a:buNone/>
                      </a:pPr>
                      <a:r>
                        <a:rPr lang="en-US" sz="1400" b="0" i="0" kern="1200" dirty="0">
                          <a:solidFill>
                            <a:schemeClr val="dk1"/>
                          </a:solidFill>
                          <a:effectLst/>
                          <a:latin typeface="+mn-lt"/>
                          <a:ea typeface="+mn-ea"/>
                          <a:cs typeface="+mn-cs"/>
                        </a:rPr>
                        <a:t>The research paper lacks detailed explanations and examples in key areas such as the long-term income consequences of electric vehicles, expenses related to innovation adoption, and the need for precise monitoring techniques.</a:t>
                      </a:r>
                      <a:endParaRPr lang="en-US" sz="900" b="0" i="0" u="none" strike="noStrike" noProof="0" dirty="0">
                        <a:solidFill>
                          <a:srgbClr val="1F1F1F"/>
                        </a:solidFill>
                        <a:latin typeface="+mn-lt"/>
                      </a:endParaRPr>
                    </a:p>
                    <a:p>
                      <a:pPr lvl="0" algn="just">
                        <a:buNone/>
                      </a:pPr>
                      <a:endParaRPr lang="en-US" sz="1200" b="0" i="0" u="none" strike="noStrike" noProof="0" dirty="0">
                        <a:latin typeface="+mn-lt"/>
                      </a:endParaRPr>
                    </a:p>
                  </a:txBody>
                  <a:tcPr/>
                </a:tc>
                <a:tc>
                  <a:txBody>
                    <a:bodyPr/>
                    <a:lstStyle/>
                    <a:p>
                      <a:pPr algn="just"/>
                      <a:r>
                        <a:rPr lang="en-US" sz="1200" dirty="0">
                          <a:latin typeface="+mn-lt"/>
                        </a:rPr>
                        <a:t>Node MCU, MQ2 Gas Sensor , Temperature</a:t>
                      </a:r>
                    </a:p>
                  </a:txBody>
                  <a:tcPr/>
                </a:tc>
                <a:tc>
                  <a:txBody>
                    <a:bodyPr/>
                    <a:lstStyle/>
                    <a:p>
                      <a:pPr lvl="0" algn="just">
                        <a:buNone/>
                      </a:pPr>
                      <a:r>
                        <a:rPr lang="en-US" sz="1200" b="0" i="0" kern="1200" dirty="0">
                          <a:solidFill>
                            <a:schemeClr val="dk1"/>
                          </a:solidFill>
                          <a:effectLst/>
                          <a:latin typeface="+mn-lt"/>
                          <a:ea typeface="+mn-ea"/>
                          <a:cs typeface="+mn-cs"/>
                        </a:rPr>
                        <a:t>The document outlines the development of a Vehicle Pollution Monitoring System that uses IoT technology to monitor carbon dioxide emissions and send warnings using a GSM module and an LCD display.</a:t>
                      </a:r>
                      <a:endParaRPr lang="en-US" sz="800" dirty="0">
                        <a:latin typeface="+mn-lt"/>
                      </a:endParaRPr>
                    </a:p>
                  </a:txBody>
                  <a:tcPr/>
                </a:tc>
                <a:extLst>
                  <a:ext uri="{0D108BD9-81ED-4DB2-BD59-A6C34878D82A}">
                    <a16:rowId xmlns:a16="http://schemas.microsoft.com/office/drawing/2014/main" val="2384072972"/>
                  </a:ext>
                </a:extLst>
              </a:tr>
            </a:tbl>
          </a:graphicData>
        </a:graphic>
      </p:graphicFrame>
      <p:sp>
        <p:nvSpPr>
          <p:cNvPr id="5" name="Slide Number Placeholder 4">
            <a:extLst>
              <a:ext uri="{FF2B5EF4-FFF2-40B4-BE49-F238E27FC236}">
                <a16:creationId xmlns:a16="http://schemas.microsoft.com/office/drawing/2014/main" id="{4B686BD9-1389-9206-DDE6-5C4CC867FD3F}"/>
              </a:ext>
            </a:extLst>
          </p:cNvPr>
          <p:cNvSpPr>
            <a:spLocks noGrp="1"/>
          </p:cNvSpPr>
          <p:nvPr>
            <p:ph type="sldNum" sz="quarter" idx="12"/>
          </p:nvPr>
        </p:nvSpPr>
        <p:spPr>
          <a:xfrm>
            <a:off x="8021798" y="6780108"/>
            <a:ext cx="2560320" cy="389467"/>
          </a:xfrm>
        </p:spPr>
        <p:txBody>
          <a:bodyPr/>
          <a:lstStyle/>
          <a:p>
            <a:fld id="{B6F15528-21DE-4FAA-801E-634DDDAF4B2B}" type="slidenum">
              <a:rPr lang="en-US" smtClean="0"/>
              <a:pPr/>
              <a:t>10</a:t>
            </a:fld>
            <a:endParaRPr lang="en-US"/>
          </a:p>
        </p:txBody>
      </p:sp>
      <p:sp>
        <p:nvSpPr>
          <p:cNvPr id="7" name="Title 5">
            <a:extLst>
              <a:ext uri="{FF2B5EF4-FFF2-40B4-BE49-F238E27FC236}">
                <a16:creationId xmlns:a16="http://schemas.microsoft.com/office/drawing/2014/main" id="{4F7BAFFD-934A-8720-58D5-317643AB27C9}"/>
              </a:ext>
            </a:extLst>
          </p:cNvPr>
          <p:cNvSpPr txBox="1">
            <a:spLocks/>
          </p:cNvSpPr>
          <p:nvPr/>
        </p:nvSpPr>
        <p:spPr>
          <a:xfrm>
            <a:off x="548337" y="250618"/>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cs typeface="Calibri"/>
              </a:rPr>
              <a:t> Literature Survey</a:t>
            </a:r>
          </a:p>
        </p:txBody>
      </p:sp>
    </p:spTree>
    <p:extLst>
      <p:ext uri="{BB962C8B-B14F-4D97-AF65-F5344CB8AC3E}">
        <p14:creationId xmlns:p14="http://schemas.microsoft.com/office/powerpoint/2010/main" val="1673311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1F24-AED6-282A-75C9-A3B7C3C661E2}"/>
              </a:ext>
            </a:extLst>
          </p:cNvPr>
          <p:cNvSpPr>
            <a:spLocks noGrp="1"/>
          </p:cNvSpPr>
          <p:nvPr>
            <p:ph type="title"/>
          </p:nvPr>
        </p:nvSpPr>
        <p:spPr/>
        <p:txBody>
          <a:bodyPr/>
          <a:lstStyle/>
          <a:p>
            <a:endParaRPr lang="en-US">
              <a:ea typeface="+mj-lt"/>
              <a:cs typeface="+mj-lt"/>
            </a:endParaRPr>
          </a:p>
        </p:txBody>
      </p:sp>
      <p:graphicFrame>
        <p:nvGraphicFramePr>
          <p:cNvPr id="6" name="Content Placeholder 5">
            <a:extLst>
              <a:ext uri="{FF2B5EF4-FFF2-40B4-BE49-F238E27FC236}">
                <a16:creationId xmlns:a16="http://schemas.microsoft.com/office/drawing/2014/main" id="{7570F5CD-BBBF-11AF-B137-D2C518E9D3C5}"/>
              </a:ext>
            </a:extLst>
          </p:cNvPr>
          <p:cNvGraphicFramePr>
            <a:graphicFrameLocks noGrp="1"/>
          </p:cNvGraphicFramePr>
          <p:nvPr>
            <p:ph idx="1"/>
            <p:extLst>
              <p:ext uri="{D42A27DB-BD31-4B8C-83A1-F6EECF244321}">
                <p14:modId xmlns:p14="http://schemas.microsoft.com/office/powerpoint/2010/main" val="108984725"/>
              </p:ext>
            </p:extLst>
          </p:nvPr>
        </p:nvGraphicFramePr>
        <p:xfrm>
          <a:off x="978248" y="1811651"/>
          <a:ext cx="9445609" cy="4500323"/>
        </p:xfrm>
        <a:graphic>
          <a:graphicData uri="http://schemas.openxmlformats.org/drawingml/2006/table">
            <a:tbl>
              <a:tblPr firstRow="1" bandRow="1">
                <a:tableStyleId>{5C22544A-7EE6-4342-B048-85BDC9FD1C3A}</a:tableStyleId>
              </a:tblPr>
              <a:tblGrid>
                <a:gridCol w="2040233">
                  <a:extLst>
                    <a:ext uri="{9D8B030D-6E8A-4147-A177-3AD203B41FA5}">
                      <a16:colId xmlns:a16="http://schemas.microsoft.com/office/drawing/2014/main" val="3811115503"/>
                    </a:ext>
                  </a:extLst>
                </a:gridCol>
                <a:gridCol w="2158410">
                  <a:extLst>
                    <a:ext uri="{9D8B030D-6E8A-4147-A177-3AD203B41FA5}">
                      <a16:colId xmlns:a16="http://schemas.microsoft.com/office/drawing/2014/main" val="3194898607"/>
                    </a:ext>
                  </a:extLst>
                </a:gridCol>
                <a:gridCol w="1520455">
                  <a:extLst>
                    <a:ext uri="{9D8B030D-6E8A-4147-A177-3AD203B41FA5}">
                      <a16:colId xmlns:a16="http://schemas.microsoft.com/office/drawing/2014/main" val="4245704831"/>
                    </a:ext>
                  </a:extLst>
                </a:gridCol>
                <a:gridCol w="3726511">
                  <a:extLst>
                    <a:ext uri="{9D8B030D-6E8A-4147-A177-3AD203B41FA5}">
                      <a16:colId xmlns:a16="http://schemas.microsoft.com/office/drawing/2014/main" val="1148201777"/>
                    </a:ext>
                  </a:extLst>
                </a:gridCol>
              </a:tblGrid>
              <a:tr h="2632758">
                <a:tc>
                  <a:txBody>
                    <a:bodyPr/>
                    <a:lstStyle/>
                    <a:p>
                      <a:pPr lvl="0" algn="just">
                        <a:buNone/>
                      </a:pPr>
                      <a:r>
                        <a:rPr lang="en-US" sz="1200" b="0" i="0" u="none" strike="noStrike" noProof="0" dirty="0">
                          <a:solidFill>
                            <a:schemeClr val="tx1"/>
                          </a:solidFill>
                          <a:latin typeface="+mn-lt"/>
                        </a:rPr>
                        <a:t>[6]"Low Cost CO Detector Integrated with IoT" and was authored by Emmanuel Estrada, Miriam Moreno, Karina Martín, Álvaro </a:t>
                      </a:r>
                      <a:r>
                        <a:rPr lang="en-US" sz="1200" b="0" i="0" u="none" strike="noStrike" noProof="0" dirty="0" err="1">
                          <a:solidFill>
                            <a:schemeClr val="tx1"/>
                          </a:solidFill>
                          <a:latin typeface="+mn-lt"/>
                        </a:rPr>
                        <a:t>Lemmen</a:t>
                      </a:r>
                      <a:r>
                        <a:rPr lang="en-US" sz="1200" b="0" i="0" u="none" strike="noStrike" noProof="0" dirty="0">
                          <a:solidFill>
                            <a:schemeClr val="tx1"/>
                          </a:solidFill>
                          <a:latin typeface="+mn-lt"/>
                        </a:rPr>
                        <a:t> Meyer, P.M. Rodrigo, and Sebastián Gutiérrez. It was published by the Universidad </a:t>
                      </a:r>
                      <a:r>
                        <a:rPr lang="en-US" sz="1200" b="0" i="0" u="none" strike="noStrike" noProof="0" dirty="0" err="1">
                          <a:solidFill>
                            <a:schemeClr val="tx1"/>
                          </a:solidFill>
                          <a:latin typeface="+mn-lt"/>
                        </a:rPr>
                        <a:t>Panamericana</a:t>
                      </a:r>
                      <a:r>
                        <a:rPr lang="en-US" sz="1200" b="0" i="0" u="none" strike="noStrike" noProof="0" dirty="0">
                          <a:solidFill>
                            <a:schemeClr val="tx1"/>
                          </a:solidFill>
                          <a:latin typeface="+mn-lt"/>
                        </a:rPr>
                        <a:t> Aguascalientes in Mexico. The document was downloaded from IEEE Xplore on August 22, 2023.</a:t>
                      </a:r>
                      <a:endParaRPr lang="en-US" sz="1200" dirty="0">
                        <a:solidFill>
                          <a:schemeClr val="tx1"/>
                        </a:solidFill>
                        <a:latin typeface="+mn-lt"/>
                      </a:endParaRPr>
                    </a:p>
                  </a:txBody>
                  <a:tcPr>
                    <a:solidFill>
                      <a:schemeClr val="tx2">
                        <a:lumMod val="20000"/>
                        <a:lumOff val="80000"/>
                      </a:schemeClr>
                    </a:solidFill>
                  </a:tcPr>
                </a:tc>
                <a:tc>
                  <a:txBody>
                    <a:bodyPr/>
                    <a:lstStyle/>
                    <a:p>
                      <a:pPr lvl="0" algn="just">
                        <a:buNone/>
                      </a:pPr>
                      <a:r>
                        <a:rPr lang="en-US" sz="1200" b="0" i="0" u="none" strike="noStrike" noProof="0" dirty="0">
                          <a:solidFill>
                            <a:schemeClr val="tx1"/>
                          </a:solidFill>
                          <a:latin typeface="+mn-lt"/>
                        </a:rPr>
                        <a:t>The low-cost CO detector may have fewer features compared to more expensive alternatives. It might lack advanced sensors or integration with other smart home systems.</a:t>
                      </a:r>
                      <a:endParaRPr lang="en-US" sz="1200" dirty="0">
                        <a:solidFill>
                          <a:schemeClr val="tx1"/>
                        </a:solidFill>
                        <a:latin typeface="+mn-lt"/>
                      </a:endParaRPr>
                    </a:p>
                  </a:txBody>
                  <a:tcPr>
                    <a:solidFill>
                      <a:schemeClr val="tx2">
                        <a:lumMod val="20000"/>
                        <a:lumOff val="80000"/>
                      </a:schemeClr>
                    </a:solidFill>
                  </a:tcPr>
                </a:tc>
                <a:tc>
                  <a:txBody>
                    <a:bodyPr/>
                    <a:lstStyle/>
                    <a:p>
                      <a:pPr algn="just"/>
                      <a:r>
                        <a:rPr lang="en-US" sz="1200" b="0" dirty="0">
                          <a:solidFill>
                            <a:schemeClr val="tx1"/>
                          </a:solidFill>
                          <a:latin typeface="+mn-lt"/>
                        </a:rPr>
                        <a:t>MQ7, MCU ESP2866, Active Buzzer, LED, Arduino IDE.</a:t>
                      </a:r>
                    </a:p>
                  </a:txBody>
                  <a:tcPr>
                    <a:solidFill>
                      <a:schemeClr val="tx2">
                        <a:lumMod val="20000"/>
                        <a:lumOff val="80000"/>
                      </a:schemeClr>
                    </a:solidFill>
                  </a:tcPr>
                </a:tc>
                <a:tc>
                  <a:txBody>
                    <a:bodyPr/>
                    <a:lstStyle/>
                    <a:p>
                      <a:pPr lvl="0" algn="just">
                        <a:buNone/>
                      </a:pPr>
                      <a:r>
                        <a:rPr lang="en-US" sz="1200" b="0" i="0" kern="1200" dirty="0">
                          <a:solidFill>
                            <a:schemeClr val="tx1"/>
                          </a:solidFill>
                          <a:effectLst/>
                          <a:latin typeface="+mn-lt"/>
                          <a:ea typeface="+mn-ea"/>
                          <a:cs typeface="+mn-cs"/>
                        </a:rPr>
                        <a:t>This project focuses on monitoring and detecting harmful CO concentrations in the air using an ESP8266 microcontroller, MQ-7 sensor, buzzer, and LED, with real-time CO level display on a mobile device via the Blynk app. It emphasizes affordable solutions and encourages creative approaches to mitigate health risks.</a:t>
                      </a:r>
                      <a:endParaRPr lang="en-US" sz="800" dirty="0">
                        <a:solidFill>
                          <a:schemeClr val="tx1"/>
                        </a:solidFill>
                        <a:latin typeface="+mn-lt"/>
                      </a:endParaRPr>
                    </a:p>
                  </a:txBody>
                  <a:tcPr>
                    <a:solidFill>
                      <a:schemeClr val="tx2">
                        <a:lumMod val="20000"/>
                        <a:lumOff val="80000"/>
                      </a:schemeClr>
                    </a:solidFill>
                  </a:tcPr>
                </a:tc>
                <a:extLst>
                  <a:ext uri="{0D108BD9-81ED-4DB2-BD59-A6C34878D82A}">
                    <a16:rowId xmlns:a16="http://schemas.microsoft.com/office/drawing/2014/main" val="2412494625"/>
                  </a:ext>
                </a:extLst>
              </a:tr>
              <a:tr h="1867565">
                <a:tc>
                  <a:txBody>
                    <a:bodyPr/>
                    <a:lstStyle/>
                    <a:p>
                      <a:pPr algn="just"/>
                      <a:r>
                        <a:rPr lang="en-US" sz="1200" dirty="0">
                          <a:solidFill>
                            <a:schemeClr val="tx1"/>
                          </a:solidFill>
                          <a:latin typeface="+mn-lt"/>
                        </a:rPr>
                        <a:t>[7]</a:t>
                      </a:r>
                      <a:r>
                        <a:rPr lang="en-US" sz="1200" b="0" i="0" u="none" strike="noStrike" noProof="0" dirty="0" err="1">
                          <a:solidFill>
                            <a:schemeClr val="tx1"/>
                          </a:solidFill>
                          <a:latin typeface="+mn-lt"/>
                        </a:rPr>
                        <a:t>Priyanka.R."Vehicle</a:t>
                      </a:r>
                      <a:r>
                        <a:rPr lang="en-US" sz="1200" b="0" i="0" u="none" strike="noStrike" noProof="0" dirty="0">
                          <a:solidFill>
                            <a:schemeClr val="tx1"/>
                          </a:solidFill>
                          <a:latin typeface="+mn-lt"/>
                        </a:rPr>
                        <a:t> pollutants control using sensors and Arduino." </a:t>
                      </a:r>
                      <a:r>
                        <a:rPr lang="en-US" sz="1200" b="0" i="1" u="none" strike="noStrike" noProof="0" dirty="0">
                          <a:solidFill>
                            <a:schemeClr val="tx1"/>
                          </a:solidFill>
                          <a:latin typeface="+mn-lt"/>
                        </a:rPr>
                        <a:t>2017 Third International Conference on Sensing, Signal Processing and Security (ICSSS)</a:t>
                      </a:r>
                      <a:r>
                        <a:rPr lang="en-US" sz="1200" b="0" i="0" u="none" strike="noStrike" noProof="0" dirty="0">
                          <a:solidFill>
                            <a:schemeClr val="tx1"/>
                          </a:solidFill>
                          <a:latin typeface="+mn-lt"/>
                        </a:rPr>
                        <a:t>. IEEE, 2017.</a:t>
                      </a:r>
                    </a:p>
                    <a:p>
                      <a:pPr lvl="0" algn="just">
                        <a:buNone/>
                      </a:pPr>
                      <a:endParaRPr lang="en-US" sz="1200" dirty="0">
                        <a:solidFill>
                          <a:schemeClr val="tx1"/>
                        </a:solidFill>
                        <a:latin typeface="+mn-lt"/>
                      </a:endParaRPr>
                    </a:p>
                  </a:txBody>
                  <a:tcPr>
                    <a:solidFill>
                      <a:schemeClr val="tx2">
                        <a:lumMod val="40000"/>
                        <a:lumOff val="60000"/>
                      </a:schemeClr>
                    </a:solidFill>
                  </a:tcPr>
                </a:tc>
                <a:tc>
                  <a:txBody>
                    <a:bodyPr/>
                    <a:lstStyle/>
                    <a:p>
                      <a:pPr lvl="0" algn="just">
                        <a:buNone/>
                      </a:pPr>
                      <a:r>
                        <a:rPr lang="en-US" sz="1200" b="0" i="0" kern="1200" dirty="0">
                          <a:solidFill>
                            <a:schemeClr val="dk1"/>
                          </a:solidFill>
                          <a:effectLst/>
                          <a:latin typeface="+mn-lt"/>
                          <a:ea typeface="+mn-ea"/>
                          <a:cs typeface="+mn-cs"/>
                        </a:rPr>
                        <a:t>The system only monitors and controls three pollutants (CO2, CO, and hydrocarbons) and may not provide a comprehensive solution to vehicle pollution, as there are many other harmful pollutants emitted by vehicles.</a:t>
                      </a:r>
                      <a:endParaRPr lang="en-US" sz="800" dirty="0">
                        <a:solidFill>
                          <a:schemeClr val="tx1"/>
                        </a:solidFill>
                        <a:latin typeface="+mn-lt"/>
                      </a:endParaRPr>
                    </a:p>
                  </a:txBody>
                  <a:tcPr>
                    <a:solidFill>
                      <a:schemeClr val="tx2">
                        <a:lumMod val="40000"/>
                        <a:lumOff val="60000"/>
                      </a:schemeClr>
                    </a:solidFill>
                  </a:tcPr>
                </a:tc>
                <a:tc>
                  <a:txBody>
                    <a:bodyPr/>
                    <a:lstStyle/>
                    <a:p>
                      <a:pPr lvl="0" algn="just">
                        <a:buNone/>
                      </a:pPr>
                      <a:r>
                        <a:rPr lang="en-US" sz="1200" b="0" i="0" u="none" strike="noStrike" noProof="0">
                          <a:solidFill>
                            <a:schemeClr val="tx1"/>
                          </a:solidFill>
                          <a:latin typeface="+mn-lt"/>
                        </a:rPr>
                        <a:t>Sensors, an Arduino board, a GSM module, and the IBM Watson IoT platform.</a:t>
                      </a:r>
                      <a:endParaRPr lang="en-US" sz="1200">
                        <a:solidFill>
                          <a:schemeClr val="tx1"/>
                        </a:solidFill>
                        <a:latin typeface="+mn-lt"/>
                      </a:endParaRPr>
                    </a:p>
                  </a:txBody>
                  <a:tcPr>
                    <a:solidFill>
                      <a:schemeClr val="tx2">
                        <a:lumMod val="40000"/>
                        <a:lumOff val="60000"/>
                      </a:schemeClr>
                    </a:solidFill>
                  </a:tcPr>
                </a:tc>
                <a:tc>
                  <a:txBody>
                    <a:bodyPr/>
                    <a:lstStyle/>
                    <a:p>
                      <a:pPr lvl="0" algn="just">
                        <a:buNone/>
                      </a:pPr>
                      <a:r>
                        <a:rPr lang="en-US" sz="1200" b="0" i="0" kern="1200" dirty="0">
                          <a:solidFill>
                            <a:schemeClr val="dk1"/>
                          </a:solidFill>
                          <a:effectLst/>
                          <a:latin typeface="+mn-lt"/>
                          <a:ea typeface="+mn-ea"/>
                          <a:cs typeface="+mn-cs"/>
                        </a:rPr>
                        <a:t>The proposed methodology uses sensors and Arduino technology to control vehicle pollutants. When emission levels exceed a threshold, an alarm is triggered and data is sent to the IBM Watson IoT platform via a GSM module, allowing the Pollution Control Board to monitor and reduce emissions.</a:t>
                      </a:r>
                      <a:endParaRPr lang="en-US" sz="800" dirty="0">
                        <a:latin typeface="+mn-lt"/>
                      </a:endParaRPr>
                    </a:p>
                  </a:txBody>
                  <a:tcPr>
                    <a:solidFill>
                      <a:schemeClr val="tx2">
                        <a:lumMod val="40000"/>
                        <a:lumOff val="60000"/>
                      </a:schemeClr>
                    </a:solidFill>
                  </a:tcPr>
                </a:tc>
                <a:extLst>
                  <a:ext uri="{0D108BD9-81ED-4DB2-BD59-A6C34878D82A}">
                    <a16:rowId xmlns:a16="http://schemas.microsoft.com/office/drawing/2014/main" val="759100841"/>
                  </a:ext>
                </a:extLst>
              </a:tr>
            </a:tbl>
          </a:graphicData>
        </a:graphic>
      </p:graphicFrame>
      <p:sp>
        <p:nvSpPr>
          <p:cNvPr id="5" name="Slide Number Placeholder 4">
            <a:extLst>
              <a:ext uri="{FF2B5EF4-FFF2-40B4-BE49-F238E27FC236}">
                <a16:creationId xmlns:a16="http://schemas.microsoft.com/office/drawing/2014/main" id="{4B686BD9-1389-9206-DDE6-5C4CC867FD3F}"/>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5">
            <a:extLst>
              <a:ext uri="{FF2B5EF4-FFF2-40B4-BE49-F238E27FC236}">
                <a16:creationId xmlns:a16="http://schemas.microsoft.com/office/drawing/2014/main" id="{4F7BAFFD-934A-8720-58D5-317643AB27C9}"/>
              </a:ext>
            </a:extLst>
          </p:cNvPr>
          <p:cNvSpPr txBox="1">
            <a:spLocks/>
          </p:cNvSpPr>
          <p:nvPr/>
        </p:nvSpPr>
        <p:spPr>
          <a:xfrm>
            <a:off x="548337" y="250618"/>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cs typeface="Calibri"/>
              </a:rPr>
              <a:t> Literature Survey </a:t>
            </a:r>
          </a:p>
        </p:txBody>
      </p:sp>
    </p:spTree>
    <p:extLst>
      <p:ext uri="{BB962C8B-B14F-4D97-AF65-F5344CB8AC3E}">
        <p14:creationId xmlns:p14="http://schemas.microsoft.com/office/powerpoint/2010/main" val="3707521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17A14A-E858-5FCB-0047-CA4736D64C24}"/>
              </a:ext>
            </a:extLst>
          </p:cNvPr>
          <p:cNvSpPr>
            <a:spLocks noGrp="1"/>
          </p:cNvSpPr>
          <p:nvPr>
            <p:ph type="ftr" sz="quarter" idx="11"/>
          </p:nvPr>
        </p:nvSpPr>
        <p:spPr/>
        <p:txBody>
          <a:bodyPr/>
          <a:lstStyle/>
          <a:p>
            <a:r>
              <a:rPr lang="en-US"/>
              <a:t>Project Title Goes here</a:t>
            </a:r>
          </a:p>
        </p:txBody>
      </p:sp>
      <p:sp>
        <p:nvSpPr>
          <p:cNvPr id="3" name="Slide Number Placeholder 2">
            <a:extLst>
              <a:ext uri="{FF2B5EF4-FFF2-40B4-BE49-F238E27FC236}">
                <a16:creationId xmlns:a16="http://schemas.microsoft.com/office/drawing/2014/main" id="{A221E86E-AA9C-A91A-8FD2-DE29A471D4F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6" name="Title 1">
            <a:extLst>
              <a:ext uri="{FF2B5EF4-FFF2-40B4-BE49-F238E27FC236}">
                <a16:creationId xmlns:a16="http://schemas.microsoft.com/office/drawing/2014/main" id="{11EC59F9-775F-F550-4ECB-687F6542E61D}"/>
              </a:ext>
            </a:extLst>
          </p:cNvPr>
          <p:cNvSpPr txBox="1">
            <a:spLocks/>
          </p:cNvSpPr>
          <p:nvPr/>
        </p:nvSpPr>
        <p:spPr>
          <a:xfrm>
            <a:off x="642362" y="361507"/>
            <a:ext cx="9909084" cy="969244"/>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anchor="t"/>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ea typeface="Calibri"/>
                <a:cs typeface="Calibri"/>
              </a:rPr>
              <a:t>Comparison with our System</a:t>
            </a:r>
          </a:p>
        </p:txBody>
      </p:sp>
      <p:graphicFrame>
        <p:nvGraphicFramePr>
          <p:cNvPr id="15" name="Table 15">
            <a:extLst>
              <a:ext uri="{FF2B5EF4-FFF2-40B4-BE49-F238E27FC236}">
                <a16:creationId xmlns:a16="http://schemas.microsoft.com/office/drawing/2014/main" id="{C411B477-ED47-CB72-19E9-D3169D58C119}"/>
              </a:ext>
            </a:extLst>
          </p:cNvPr>
          <p:cNvGraphicFramePr>
            <a:graphicFrameLocks noGrp="1"/>
          </p:cNvGraphicFramePr>
          <p:nvPr>
            <p:extLst>
              <p:ext uri="{D42A27DB-BD31-4B8C-83A1-F6EECF244321}">
                <p14:modId xmlns:p14="http://schemas.microsoft.com/office/powerpoint/2010/main" val="3120473677"/>
              </p:ext>
            </p:extLst>
          </p:nvPr>
        </p:nvGraphicFramePr>
        <p:xfrm>
          <a:off x="642362" y="2004734"/>
          <a:ext cx="9909084" cy="3781350"/>
        </p:xfrm>
        <a:graphic>
          <a:graphicData uri="http://schemas.openxmlformats.org/drawingml/2006/table">
            <a:tbl>
              <a:tblPr firstRow="1" bandRow="1">
                <a:tableStyleId>{5C22544A-7EE6-4342-B048-85BDC9FD1C3A}</a:tableStyleId>
              </a:tblPr>
              <a:tblGrid>
                <a:gridCol w="3303028">
                  <a:extLst>
                    <a:ext uri="{9D8B030D-6E8A-4147-A177-3AD203B41FA5}">
                      <a16:colId xmlns:a16="http://schemas.microsoft.com/office/drawing/2014/main" val="1972408652"/>
                    </a:ext>
                  </a:extLst>
                </a:gridCol>
                <a:gridCol w="3303028">
                  <a:extLst>
                    <a:ext uri="{9D8B030D-6E8A-4147-A177-3AD203B41FA5}">
                      <a16:colId xmlns:a16="http://schemas.microsoft.com/office/drawing/2014/main" val="2260544419"/>
                    </a:ext>
                  </a:extLst>
                </a:gridCol>
                <a:gridCol w="3303028">
                  <a:extLst>
                    <a:ext uri="{9D8B030D-6E8A-4147-A177-3AD203B41FA5}">
                      <a16:colId xmlns:a16="http://schemas.microsoft.com/office/drawing/2014/main" val="2868972019"/>
                    </a:ext>
                  </a:extLst>
                </a:gridCol>
              </a:tblGrid>
              <a:tr h="417942">
                <a:tc>
                  <a:txBody>
                    <a:bodyPr/>
                    <a:lstStyle/>
                    <a:p>
                      <a:r>
                        <a:rPr lang="en-US" dirty="0"/>
                        <a:t>Constraints </a:t>
                      </a:r>
                    </a:p>
                  </a:txBody>
                  <a:tcPr/>
                </a:tc>
                <a:tc>
                  <a:txBody>
                    <a:bodyPr/>
                    <a:lstStyle/>
                    <a:p>
                      <a:r>
                        <a:rPr lang="en-US" dirty="0"/>
                        <a:t>Existing System </a:t>
                      </a:r>
                    </a:p>
                  </a:txBody>
                  <a:tcPr/>
                </a:tc>
                <a:tc>
                  <a:txBody>
                    <a:bodyPr/>
                    <a:lstStyle/>
                    <a:p>
                      <a:r>
                        <a:rPr lang="en-US" dirty="0"/>
                        <a:t>Our System </a:t>
                      </a:r>
                    </a:p>
                  </a:txBody>
                  <a:tcPr/>
                </a:tc>
                <a:extLst>
                  <a:ext uri="{0D108BD9-81ED-4DB2-BD59-A6C34878D82A}">
                    <a16:rowId xmlns:a16="http://schemas.microsoft.com/office/drawing/2014/main" val="3251285983"/>
                  </a:ext>
                </a:extLst>
              </a:tr>
              <a:tr h="1027917">
                <a:tc>
                  <a:txBody>
                    <a:bodyPr/>
                    <a:lstStyle/>
                    <a:p>
                      <a:r>
                        <a:rPr lang="en-US" dirty="0"/>
                        <a:t> Device</a:t>
                      </a:r>
                    </a:p>
                  </a:txBody>
                  <a:tcPr/>
                </a:tc>
                <a:tc>
                  <a:txBody>
                    <a:bodyPr/>
                    <a:lstStyle/>
                    <a:p>
                      <a:pPr marL="0" marR="0" lvl="0" indent="0" algn="l" defTabSz="1044924" rtl="0" eaLnBrk="1" fontAlgn="auto" latinLnBrk="0" hangingPunct="1">
                        <a:lnSpc>
                          <a:spcPct val="100000"/>
                        </a:lnSpc>
                        <a:spcBef>
                          <a:spcPts val="0"/>
                        </a:spcBef>
                        <a:spcAft>
                          <a:spcPts val="0"/>
                        </a:spcAft>
                        <a:buClrTx/>
                        <a:buSzTx/>
                        <a:buFontTx/>
                        <a:buNone/>
                        <a:tabLst/>
                        <a:defRPr/>
                      </a:pPr>
                      <a:r>
                        <a:rPr lang="en-US" sz="2000" b="1" i="0" dirty="0">
                          <a:solidFill>
                            <a:srgbClr val="333333"/>
                          </a:solidFill>
                          <a:latin typeface="+mn-lt"/>
                          <a:hlinkClick r:id="rId2"/>
                        </a:rPr>
                        <a:t>Netel NPM-SM-111B Diesel PUC Smoke Meter</a:t>
                      </a:r>
                      <a:endParaRPr lang="en-US" sz="2000" b="1" i="0" dirty="0">
                        <a:solidFill>
                          <a:srgbClr val="333333"/>
                        </a:solidFill>
                        <a:latin typeface="+mn-lt"/>
                      </a:endParaRPr>
                    </a:p>
                    <a:p>
                      <a:pPr marL="0" marR="0" lvl="0" indent="0" algn="l" rtl="0" eaLnBrk="1" fontAlgn="auto" latinLnBrk="0" hangingPunct="1">
                        <a:lnSpc>
                          <a:spcPct val="100000"/>
                        </a:lnSpc>
                        <a:spcBef>
                          <a:spcPts val="0"/>
                        </a:spcBef>
                        <a:spcAft>
                          <a:spcPts val="0"/>
                        </a:spcAft>
                        <a:buClrTx/>
                        <a:buSzTx/>
                        <a:buFontTx/>
                        <a:buNone/>
                      </a:pPr>
                      <a:r>
                        <a:rPr lang="en-US" sz="2000" i="0" dirty="0">
                          <a:solidFill>
                            <a:srgbClr val="111111"/>
                          </a:solidFill>
                          <a:latin typeface="Arial"/>
                          <a:hlinkClick r:id="rId3"/>
                        </a:rPr>
                        <a:t>Netel NPM-MGA-1 Auto Exhaust Multigas </a:t>
                      </a:r>
                      <a:r>
                        <a:rPr lang="en-US" sz="2000" i="0" dirty="0">
                          <a:solidFill>
                            <a:srgbClr val="111111"/>
                          </a:solidFill>
                          <a:latin typeface="Arial"/>
                        </a:rPr>
                        <a:t>Analyzer</a:t>
                      </a:r>
                      <a:r>
                        <a:rPr lang="en-US" sz="2000" b="1" i="0" dirty="0">
                          <a:solidFill>
                            <a:srgbClr val="333333"/>
                          </a:solidFill>
                          <a:latin typeface="+mn-lt"/>
                        </a:rPr>
                        <a:t> </a:t>
                      </a:r>
                      <a:r>
                        <a:rPr lang="en-US" sz="2400" b="1" i="0" dirty="0">
                          <a:solidFill>
                            <a:srgbClr val="333333"/>
                          </a:solidFill>
                          <a:latin typeface="+mn-lt"/>
                        </a:rPr>
                        <a:t> </a:t>
                      </a:r>
                      <a:endParaRPr lang="en-US" sz="2400" dirty="0">
                        <a:latin typeface="+mn-lt"/>
                      </a:endParaRPr>
                    </a:p>
                  </a:txBody>
                  <a:tcPr/>
                </a:tc>
                <a:tc>
                  <a:txBody>
                    <a:bodyPr/>
                    <a:lstStyle/>
                    <a:p>
                      <a:pPr marL="391795" indent="-391795" algn="l"/>
                      <a:r>
                        <a:rPr lang="en-US" dirty="0"/>
                        <a:t>ESP 32 Development board</a:t>
                      </a:r>
                      <a:endParaRPr lang="en-US" dirty="0">
                        <a:cs typeface="Calibri"/>
                      </a:endParaRPr>
                    </a:p>
                    <a:p>
                      <a:pPr marL="391795" indent="-391795" algn="l"/>
                      <a:r>
                        <a:rPr lang="en-US" dirty="0"/>
                        <a:t>MQ2 , MQ135 , MQ7 Sensors. </a:t>
                      </a:r>
                      <a:endParaRPr lang="en-US" dirty="0">
                        <a:cs typeface="Calibri"/>
                      </a:endParaRPr>
                    </a:p>
                    <a:p>
                      <a:pPr marL="391795" indent="-391795" algn="l"/>
                      <a:r>
                        <a:rPr lang="en-US" dirty="0">
                          <a:cs typeface="Calibri"/>
                        </a:rPr>
                        <a:t>Jumper wire (M-M)</a:t>
                      </a:r>
                      <a:endParaRPr lang="en-US" dirty="0"/>
                    </a:p>
                    <a:p>
                      <a:endParaRPr lang="en-US" dirty="0"/>
                    </a:p>
                  </a:txBody>
                  <a:tcPr/>
                </a:tc>
                <a:extLst>
                  <a:ext uri="{0D108BD9-81ED-4DB2-BD59-A6C34878D82A}">
                    <a16:rowId xmlns:a16="http://schemas.microsoft.com/office/drawing/2014/main" val="2011577718"/>
                  </a:ext>
                </a:extLst>
              </a:tr>
              <a:tr h="417942">
                <a:tc>
                  <a:txBody>
                    <a:bodyPr/>
                    <a:lstStyle/>
                    <a:p>
                      <a:r>
                        <a:rPr lang="en-US" dirty="0"/>
                        <a:t>Weight</a:t>
                      </a:r>
                    </a:p>
                  </a:txBody>
                  <a:tcPr/>
                </a:tc>
                <a:tc>
                  <a:txBody>
                    <a:bodyPr/>
                    <a:lstStyle/>
                    <a:p>
                      <a:r>
                        <a:rPr lang="en-US" dirty="0"/>
                        <a:t>Heavyweight</a:t>
                      </a:r>
                    </a:p>
                  </a:txBody>
                  <a:tcPr/>
                </a:tc>
                <a:tc>
                  <a:txBody>
                    <a:bodyPr/>
                    <a:lstStyle/>
                    <a:p>
                      <a:r>
                        <a:rPr lang="en-US" dirty="0"/>
                        <a:t>Lightweight</a:t>
                      </a:r>
                    </a:p>
                  </a:txBody>
                  <a:tcPr/>
                </a:tc>
                <a:extLst>
                  <a:ext uri="{0D108BD9-81ED-4DB2-BD59-A6C34878D82A}">
                    <a16:rowId xmlns:a16="http://schemas.microsoft.com/office/drawing/2014/main" val="377152630"/>
                  </a:ext>
                </a:extLst>
              </a:tr>
              <a:tr h="417942">
                <a:tc>
                  <a:txBody>
                    <a:bodyPr/>
                    <a:lstStyle/>
                    <a:p>
                      <a:r>
                        <a:rPr lang="en-US" dirty="0"/>
                        <a:t>Portability</a:t>
                      </a:r>
                    </a:p>
                  </a:txBody>
                  <a:tcPr/>
                </a:tc>
                <a:tc>
                  <a:txBody>
                    <a:bodyPr/>
                    <a:lstStyle/>
                    <a:p>
                      <a:r>
                        <a:rPr lang="en-US" dirty="0"/>
                        <a:t>Not Portable</a:t>
                      </a:r>
                    </a:p>
                  </a:txBody>
                  <a:tcPr/>
                </a:tc>
                <a:tc>
                  <a:txBody>
                    <a:bodyPr/>
                    <a:lstStyle/>
                    <a:p>
                      <a:r>
                        <a:rPr lang="en-US" dirty="0"/>
                        <a:t>Portable</a:t>
                      </a:r>
                    </a:p>
                  </a:txBody>
                  <a:tcPr/>
                </a:tc>
                <a:extLst>
                  <a:ext uri="{0D108BD9-81ED-4DB2-BD59-A6C34878D82A}">
                    <a16:rowId xmlns:a16="http://schemas.microsoft.com/office/drawing/2014/main" val="2249204484"/>
                  </a:ext>
                </a:extLst>
              </a:tr>
              <a:tr h="417942">
                <a:tc>
                  <a:txBody>
                    <a:bodyPr/>
                    <a:lstStyle/>
                    <a:p>
                      <a:r>
                        <a:rPr lang="en-US" dirty="0"/>
                        <a:t>Device Outcome</a:t>
                      </a:r>
                    </a:p>
                  </a:txBody>
                  <a:tcPr/>
                </a:tc>
                <a:tc>
                  <a:txBody>
                    <a:bodyPr/>
                    <a:lstStyle/>
                    <a:p>
                      <a:r>
                        <a:rPr lang="en-US" dirty="0"/>
                        <a:t>Static Time Value</a:t>
                      </a:r>
                    </a:p>
                  </a:txBody>
                  <a:tcPr/>
                </a:tc>
                <a:tc>
                  <a:txBody>
                    <a:bodyPr/>
                    <a:lstStyle/>
                    <a:p>
                      <a:r>
                        <a:rPr lang="en-US" dirty="0"/>
                        <a:t>Runtime Value</a:t>
                      </a:r>
                    </a:p>
                  </a:txBody>
                  <a:tcPr/>
                </a:tc>
                <a:extLst>
                  <a:ext uri="{0D108BD9-81ED-4DB2-BD59-A6C34878D82A}">
                    <a16:rowId xmlns:a16="http://schemas.microsoft.com/office/drawing/2014/main" val="128155898"/>
                  </a:ext>
                </a:extLst>
              </a:tr>
              <a:tr h="417942">
                <a:tc>
                  <a:txBody>
                    <a:bodyPr/>
                    <a:lstStyle/>
                    <a:p>
                      <a:r>
                        <a:rPr lang="en-US" dirty="0"/>
                        <a:t>Price</a:t>
                      </a:r>
                    </a:p>
                  </a:txBody>
                  <a:tcPr/>
                </a:tc>
                <a:tc>
                  <a:txBody>
                    <a:bodyPr/>
                    <a:lstStyle/>
                    <a:p>
                      <a:r>
                        <a:rPr lang="en-US" dirty="0"/>
                        <a:t>5 Lakh /-</a:t>
                      </a:r>
                    </a:p>
                  </a:txBody>
                  <a:tcPr/>
                </a:tc>
                <a:tc>
                  <a:txBody>
                    <a:bodyPr/>
                    <a:lstStyle/>
                    <a:p>
                      <a:r>
                        <a:rPr lang="en-US" dirty="0"/>
                        <a:t>1500 /-</a:t>
                      </a:r>
                    </a:p>
                  </a:txBody>
                  <a:tcPr/>
                </a:tc>
                <a:extLst>
                  <a:ext uri="{0D108BD9-81ED-4DB2-BD59-A6C34878D82A}">
                    <a16:rowId xmlns:a16="http://schemas.microsoft.com/office/drawing/2014/main" val="3576655552"/>
                  </a:ext>
                </a:extLst>
              </a:tr>
            </a:tbl>
          </a:graphicData>
        </a:graphic>
      </p:graphicFrame>
    </p:spTree>
    <p:extLst>
      <p:ext uri="{BB962C8B-B14F-4D97-AF65-F5344CB8AC3E}">
        <p14:creationId xmlns:p14="http://schemas.microsoft.com/office/powerpoint/2010/main" val="46793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References </a:t>
            </a:r>
          </a:p>
        </p:txBody>
      </p:sp>
      <p:sp>
        <p:nvSpPr>
          <p:cNvPr id="3" name="Content Placeholder 2"/>
          <p:cNvSpPr>
            <a:spLocks noGrp="1"/>
          </p:cNvSpPr>
          <p:nvPr>
            <p:ph idx="1"/>
          </p:nvPr>
        </p:nvSpPr>
        <p:spPr>
          <a:xfrm>
            <a:off x="548640" y="1706880"/>
            <a:ext cx="9875520" cy="5513200"/>
          </a:xfrm>
        </p:spPr>
        <p:txBody>
          <a:bodyPr vert="horz" lIns="104493" tIns="52247" rIns="104493" bIns="52247" rtlCol="0" anchor="t">
            <a:noAutofit/>
          </a:bodyPr>
          <a:lstStyle/>
          <a:p>
            <a:pPr marL="391795" indent="-391795">
              <a:buNone/>
            </a:pPr>
            <a:r>
              <a:rPr lang="en-IN" sz="2000" dirty="0"/>
              <a:t>[1] </a:t>
            </a:r>
            <a:r>
              <a:rPr lang="en-IN" sz="2000" dirty="0">
                <a:solidFill>
                  <a:srgbClr val="222222"/>
                </a:solidFill>
                <a:ea typeface="+mn-lt"/>
                <a:cs typeface="Arial"/>
              </a:rPr>
              <a:t>Kumaran, S., Arunachalam, S., Surendar, V., &amp; </a:t>
            </a:r>
            <a:r>
              <a:rPr lang="en-IN" sz="2000" dirty="0" err="1">
                <a:solidFill>
                  <a:srgbClr val="222222"/>
                </a:solidFill>
                <a:ea typeface="+mn-lt"/>
                <a:cs typeface="Arial"/>
              </a:rPr>
              <a:t>Sudharsan</a:t>
            </a:r>
            <a:r>
              <a:rPr lang="en-IN" sz="2000" dirty="0">
                <a:solidFill>
                  <a:srgbClr val="222222"/>
                </a:solidFill>
                <a:ea typeface="+mn-lt"/>
                <a:cs typeface="Arial"/>
              </a:rPr>
              <a:t>, T. (2023, February). "IoT based Smoke Detection with Air Temperature and Air Humidity; High Accuracy with Machine Learning</a:t>
            </a:r>
            <a:r>
              <a:rPr lang="en-IN" sz="2000" dirty="0">
                <a:solidFill>
                  <a:srgbClr val="222222"/>
                </a:solidFill>
                <a:cs typeface="Arial"/>
              </a:rPr>
              <a:t>". In </a:t>
            </a:r>
            <a:r>
              <a:rPr lang="en-IN" sz="2000" i="1" dirty="0">
                <a:solidFill>
                  <a:srgbClr val="222222"/>
                </a:solidFill>
                <a:cs typeface="Arial"/>
              </a:rPr>
              <a:t>2023 Third International </a:t>
            </a:r>
            <a:r>
              <a:rPr lang="en-IN" sz="2000" i="1" dirty="0">
                <a:solidFill>
                  <a:srgbClr val="222222"/>
                </a:solidFill>
                <a:ea typeface="+mn-lt"/>
                <a:cs typeface="Arial"/>
              </a:rPr>
              <a:t>Conference on Artificial </a:t>
            </a:r>
            <a:r>
              <a:rPr lang="en-IN" sz="2000" i="1" dirty="0">
                <a:solidFill>
                  <a:srgbClr val="222222"/>
                </a:solidFill>
                <a:cs typeface="Arial"/>
              </a:rPr>
              <a:t>Intelligence </a:t>
            </a:r>
            <a:r>
              <a:rPr lang="en-IN" sz="2000" i="1" dirty="0">
                <a:solidFill>
                  <a:srgbClr val="222222"/>
                </a:solidFill>
                <a:ea typeface="+mn-lt"/>
                <a:cs typeface="Arial"/>
              </a:rPr>
              <a:t>and </a:t>
            </a:r>
            <a:r>
              <a:rPr lang="en-IN" sz="2000" i="1" dirty="0">
                <a:solidFill>
                  <a:srgbClr val="222222"/>
                </a:solidFill>
                <a:cs typeface="Arial"/>
              </a:rPr>
              <a:t>Smart Energy (ICAIS)</a:t>
            </a:r>
            <a:r>
              <a:rPr lang="en-IN" sz="2000" dirty="0">
                <a:solidFill>
                  <a:srgbClr val="222222"/>
                </a:solidFill>
                <a:cs typeface="Arial"/>
              </a:rPr>
              <a:t> (pp. 604-610),IEEE.</a:t>
            </a:r>
            <a:endParaRPr lang="en-US" sz="2000" dirty="0">
              <a:solidFill>
                <a:srgbClr val="000000"/>
              </a:solidFill>
              <a:cs typeface="Calibri"/>
            </a:endParaRPr>
          </a:p>
          <a:p>
            <a:pPr marL="391795" indent="-391795">
              <a:buNone/>
            </a:pPr>
            <a:endParaRPr lang="en-IN" sz="2000" dirty="0">
              <a:solidFill>
                <a:srgbClr val="222222"/>
              </a:solidFill>
              <a:cs typeface="Arial"/>
            </a:endParaRPr>
          </a:p>
          <a:p>
            <a:pPr marL="391795" indent="-391795">
              <a:buNone/>
            </a:pPr>
            <a:r>
              <a:rPr lang="en-IN" sz="2000" dirty="0">
                <a:solidFill>
                  <a:srgbClr val="000000"/>
                </a:solidFill>
                <a:cs typeface="Calibri"/>
              </a:rPr>
              <a:t>[2</a:t>
            </a:r>
            <a:r>
              <a:rPr lang="en-IN" sz="2000" dirty="0"/>
              <a:t>] </a:t>
            </a:r>
            <a:r>
              <a:rPr lang="en-IN" sz="2000" dirty="0" err="1">
                <a:solidFill>
                  <a:srgbClr val="222222"/>
                </a:solidFill>
                <a:cs typeface="Arial"/>
              </a:rPr>
              <a:t>Kshirsagar</a:t>
            </a:r>
            <a:r>
              <a:rPr lang="en-IN" sz="2000" dirty="0">
                <a:solidFill>
                  <a:srgbClr val="222222"/>
                </a:solidFill>
                <a:cs typeface="Arial"/>
              </a:rPr>
              <a:t>, P. R, Manoharan, H, Al-</a:t>
            </a:r>
            <a:r>
              <a:rPr lang="en-IN" sz="2000" dirty="0" err="1">
                <a:solidFill>
                  <a:srgbClr val="222222"/>
                </a:solidFill>
                <a:cs typeface="Arial"/>
              </a:rPr>
              <a:t>Turjman</a:t>
            </a:r>
            <a:r>
              <a:rPr lang="en-IN" sz="2000" dirty="0">
                <a:solidFill>
                  <a:srgbClr val="222222"/>
                </a:solidFill>
                <a:cs typeface="Arial"/>
              </a:rPr>
              <a:t>, F &amp; Maheshwari, K. K. (2020). "Design and testing of automated smoke monitoring sensors in vehicles". </a:t>
            </a:r>
            <a:r>
              <a:rPr lang="en-IN" sz="2000" i="1" dirty="0">
                <a:solidFill>
                  <a:srgbClr val="222222"/>
                </a:solidFill>
                <a:cs typeface="Arial"/>
              </a:rPr>
              <a:t>IEEE Sensors Journal</a:t>
            </a:r>
            <a:r>
              <a:rPr lang="en-IN" sz="2000" dirty="0">
                <a:solidFill>
                  <a:srgbClr val="222222"/>
                </a:solidFill>
                <a:cs typeface="Arial"/>
              </a:rPr>
              <a:t>, </a:t>
            </a:r>
            <a:r>
              <a:rPr lang="en-IN" sz="2000" i="1" dirty="0">
                <a:solidFill>
                  <a:srgbClr val="222222"/>
                </a:solidFill>
                <a:cs typeface="Arial"/>
              </a:rPr>
              <a:t>22</a:t>
            </a:r>
            <a:r>
              <a:rPr lang="en-IN" sz="2000" dirty="0">
                <a:solidFill>
                  <a:srgbClr val="222222"/>
                </a:solidFill>
                <a:cs typeface="Arial"/>
              </a:rPr>
              <a:t>(18), 17497-17504.</a:t>
            </a:r>
          </a:p>
          <a:p>
            <a:pPr marL="391795" indent="-391795">
              <a:buNone/>
            </a:pPr>
            <a:endParaRPr lang="en-IN" sz="2000" dirty="0">
              <a:solidFill>
                <a:srgbClr val="222222"/>
              </a:solidFill>
              <a:cs typeface="Arial"/>
            </a:endParaRPr>
          </a:p>
          <a:p>
            <a:pPr marL="391795" indent="-391795">
              <a:buNone/>
            </a:pPr>
            <a:r>
              <a:rPr lang="en-IN" sz="2000" dirty="0">
                <a:solidFill>
                  <a:srgbClr val="222222"/>
                </a:solidFill>
                <a:cs typeface="Arial"/>
              </a:rPr>
              <a:t>[3] </a:t>
            </a:r>
            <a:r>
              <a:rPr lang="en-IN" sz="2000" dirty="0">
                <a:ea typeface="+mn-lt"/>
                <a:cs typeface="+mn-lt"/>
              </a:rPr>
              <a:t>Mr. </a:t>
            </a:r>
            <a:r>
              <a:rPr lang="en-IN" sz="2000" dirty="0" err="1">
                <a:ea typeface="+mn-lt"/>
                <a:cs typeface="+mn-lt"/>
              </a:rPr>
              <a:t>Suthagar</a:t>
            </a:r>
            <a:r>
              <a:rPr lang="en-IN" sz="2000" dirty="0">
                <a:ea typeface="+mn-lt"/>
                <a:cs typeface="+mn-lt"/>
              </a:rPr>
              <a:t> S, V. Uma, M. </a:t>
            </a:r>
            <a:r>
              <a:rPr lang="en-IN" sz="2000" dirty="0" err="1">
                <a:ea typeface="+mn-lt"/>
                <a:cs typeface="+mn-lt"/>
              </a:rPr>
              <a:t>Sutha</a:t>
            </a:r>
            <a:r>
              <a:rPr lang="en-IN" sz="2000" dirty="0">
                <a:ea typeface="+mn-lt"/>
                <a:cs typeface="+mn-lt"/>
              </a:rPr>
              <a:t>, V. </a:t>
            </a:r>
            <a:r>
              <a:rPr lang="en-IN" sz="2000" dirty="0" err="1">
                <a:ea typeface="+mn-lt"/>
                <a:cs typeface="+mn-lt"/>
              </a:rPr>
              <a:t>Vijayarani</a:t>
            </a:r>
            <a:r>
              <a:rPr lang="en-IN" sz="2000" dirty="0">
                <a:ea typeface="+mn-lt"/>
                <a:cs typeface="+mn-lt"/>
              </a:rPr>
              <a:t>, "Automated Monitoring and Control of Vehicles Based Air Pollution Level and Safety ".</a:t>
            </a:r>
            <a:r>
              <a:rPr lang="en-IN" sz="2000" i="1" dirty="0">
                <a:ea typeface="+mn-lt"/>
                <a:cs typeface="+mn-lt"/>
              </a:rPr>
              <a:t>International Journal of Advanced Research Trends in Engineering and Technology (IJARTET) Vol. 4, Special Issue</a:t>
            </a:r>
            <a:r>
              <a:rPr lang="en-IN" sz="2000" dirty="0">
                <a:ea typeface="+mn-lt"/>
                <a:cs typeface="+mn-lt"/>
              </a:rPr>
              <a:t> 19, April 2017</a:t>
            </a:r>
          </a:p>
          <a:p>
            <a:pPr marL="391795" indent="-391795">
              <a:buNone/>
            </a:pPr>
            <a:endParaRPr lang="en-IN" sz="2000" dirty="0">
              <a:ea typeface="+mn-lt"/>
              <a:cs typeface="+mn-lt"/>
            </a:endParaRPr>
          </a:p>
          <a:p>
            <a:pPr marL="391795" indent="-391795">
              <a:buNone/>
            </a:pPr>
            <a:r>
              <a:rPr lang="en-IN" sz="2000" dirty="0">
                <a:cs typeface="Calibri"/>
              </a:rPr>
              <a:t>[4] </a:t>
            </a:r>
            <a:r>
              <a:rPr lang="en-IN" sz="2000" dirty="0">
                <a:solidFill>
                  <a:srgbClr val="222222"/>
                </a:solidFill>
                <a:cs typeface="Arial"/>
              </a:rPr>
              <a:t>Riegel, J, H. Neumann, and H-M. </a:t>
            </a:r>
            <a:r>
              <a:rPr lang="en-IN" sz="2000" dirty="0" err="1">
                <a:solidFill>
                  <a:srgbClr val="222222"/>
                </a:solidFill>
                <a:cs typeface="Arial"/>
              </a:rPr>
              <a:t>Wiedenmann</a:t>
            </a:r>
            <a:r>
              <a:rPr lang="en-IN" sz="2000" dirty="0">
                <a:solidFill>
                  <a:srgbClr val="222222"/>
                </a:solidFill>
                <a:cs typeface="Arial"/>
              </a:rPr>
              <a:t>. "Exhaust gas sensors for automotive emission control." </a:t>
            </a:r>
            <a:r>
              <a:rPr lang="en-IN" sz="2000" i="1" dirty="0">
                <a:solidFill>
                  <a:srgbClr val="222222"/>
                </a:solidFill>
                <a:cs typeface="Arial"/>
              </a:rPr>
              <a:t>Solid State Ionics</a:t>
            </a:r>
            <a:r>
              <a:rPr lang="en-IN" sz="2000" dirty="0">
                <a:solidFill>
                  <a:srgbClr val="222222"/>
                </a:solidFill>
                <a:cs typeface="Arial"/>
              </a:rPr>
              <a:t> 152 (2002): 783-800.</a:t>
            </a:r>
            <a:endParaRPr lang="en-IN" sz="2000" dirty="0">
              <a:solidFill>
                <a:srgbClr val="222222"/>
              </a:solidFill>
              <a:ea typeface="Calibri"/>
              <a:cs typeface="Arial"/>
            </a:endParaRPr>
          </a:p>
          <a:p>
            <a:pPr marL="391795" indent="-391795">
              <a:buNone/>
            </a:pPr>
            <a:endParaRPr lang="en-IN" sz="2000" dirty="0">
              <a:ea typeface="+mn-lt"/>
              <a:cs typeface="+mn-lt"/>
            </a:endParaRPr>
          </a:p>
          <a:p>
            <a:pPr marL="391795" indent="-391795">
              <a:buNone/>
            </a:pPr>
            <a:endParaRPr lang="en-IN" sz="2000" dirty="0">
              <a:cs typeface="Calibri"/>
            </a:endParaRPr>
          </a:p>
          <a:p>
            <a:pPr marL="391795" indent="-391795">
              <a:buNone/>
            </a:pPr>
            <a:endParaRPr lang="en-US" sz="2700" dirty="0">
              <a:cs typeface="Calibri"/>
            </a:endParaRPr>
          </a:p>
        </p:txBody>
      </p:sp>
      <p:sp>
        <p:nvSpPr>
          <p:cNvPr id="6" name="Slide Number Placeholder 5"/>
          <p:cNvSpPr>
            <a:spLocks noGrp="1"/>
          </p:cNvSpPr>
          <p:nvPr>
            <p:ph type="sldNum" sz="quarter" idx="12"/>
          </p:nvPr>
        </p:nvSpPr>
        <p:spPr/>
        <p:txBody>
          <a:bodyPr/>
          <a:lstStyle/>
          <a:p>
            <a:r>
              <a:rPr lang="en-US">
                <a:cs typeface="Calibri"/>
              </a:rPr>
              <a:t>9</a:t>
            </a:r>
          </a:p>
        </p:txBody>
      </p:sp>
    </p:spTree>
    <p:extLst>
      <p:ext uri="{BB962C8B-B14F-4D97-AF65-F5344CB8AC3E}">
        <p14:creationId xmlns:p14="http://schemas.microsoft.com/office/powerpoint/2010/main" val="410056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References </a:t>
            </a:r>
          </a:p>
        </p:txBody>
      </p:sp>
      <p:sp>
        <p:nvSpPr>
          <p:cNvPr id="3" name="Content Placeholder 2"/>
          <p:cNvSpPr>
            <a:spLocks noGrp="1"/>
          </p:cNvSpPr>
          <p:nvPr>
            <p:ph idx="1"/>
          </p:nvPr>
        </p:nvSpPr>
        <p:spPr>
          <a:xfrm>
            <a:off x="548640" y="1706880"/>
            <a:ext cx="9875520" cy="5513200"/>
          </a:xfrm>
        </p:spPr>
        <p:txBody>
          <a:bodyPr vert="horz" lIns="104493" tIns="52247" rIns="104493" bIns="52247" rtlCol="0" anchor="t">
            <a:noAutofit/>
          </a:bodyPr>
          <a:lstStyle/>
          <a:p>
            <a:pPr marL="391795" indent="-391795">
              <a:buNone/>
            </a:pPr>
            <a:endParaRPr lang="en-IN" sz="2000" dirty="0">
              <a:solidFill>
                <a:srgbClr val="222222"/>
              </a:solidFill>
              <a:cs typeface="Arial"/>
            </a:endParaRPr>
          </a:p>
          <a:p>
            <a:pPr marL="391795" indent="-391795">
              <a:buNone/>
            </a:pPr>
            <a:r>
              <a:rPr lang="en-IN" sz="2000" dirty="0">
                <a:solidFill>
                  <a:srgbClr val="222222"/>
                </a:solidFill>
                <a:cs typeface="Arial"/>
              </a:rPr>
              <a:t>[5]  </a:t>
            </a:r>
            <a:r>
              <a:rPr lang="en-IN" sz="2000" dirty="0" err="1">
                <a:cs typeface="Calibri"/>
              </a:rPr>
              <a:t>Bharathraj</a:t>
            </a:r>
            <a:r>
              <a:rPr lang="en-IN" sz="2000" dirty="0">
                <a:cs typeface="Calibri"/>
              </a:rPr>
              <a:t> P, Arun Prasad V S, Aswin Kumar M, </a:t>
            </a:r>
            <a:r>
              <a:rPr lang="en-IN" sz="2000" dirty="0" err="1">
                <a:cs typeface="Calibri"/>
              </a:rPr>
              <a:t>Shyamalaprasanna</a:t>
            </a:r>
            <a:r>
              <a:rPr lang="en-IN" sz="2000" dirty="0">
                <a:cs typeface="Calibri"/>
              </a:rPr>
              <a:t> A, 2022, "Vehicle Pollution Monitoring System using IoT, INTERNATIONAL JOURNAL OF ENGINEERING RESEARCH &amp; TECHNOLOGY",</a:t>
            </a:r>
            <a:r>
              <a:rPr lang="en-IN" sz="2000" i="1" dirty="0">
                <a:cs typeface="Calibri"/>
              </a:rPr>
              <a:t> (IJERT) NCICCT – 2022 (Volume 10 – Issue 05).</a:t>
            </a:r>
            <a:endParaRPr lang="en-US" sz="2000" i="1" dirty="0">
              <a:cs typeface="Calibri"/>
            </a:endParaRPr>
          </a:p>
          <a:p>
            <a:pPr marL="391795" indent="-391795">
              <a:buNone/>
            </a:pPr>
            <a:endParaRPr lang="en-IN" sz="2000" i="1" dirty="0">
              <a:cs typeface="Calibri"/>
            </a:endParaRPr>
          </a:p>
          <a:p>
            <a:pPr marL="391795" indent="-391795">
              <a:buNone/>
            </a:pPr>
            <a:r>
              <a:rPr lang="en-US" sz="2000" dirty="0">
                <a:cs typeface="Calibri"/>
              </a:rPr>
              <a:t>[6] </a:t>
            </a:r>
            <a:r>
              <a:rPr lang="en-US" sz="2000" dirty="0">
                <a:ea typeface="+mn-lt"/>
                <a:cs typeface="+mn-lt"/>
              </a:rPr>
              <a:t>"Low Cost CO Detector Integrated with IoT" and was authored by Emmanuel Estrada, Miriam Moreno, Karina Martín, Álvaro </a:t>
            </a:r>
            <a:r>
              <a:rPr lang="en-US" sz="2000" dirty="0" err="1">
                <a:ea typeface="+mn-lt"/>
                <a:cs typeface="+mn-lt"/>
              </a:rPr>
              <a:t>Lemmen</a:t>
            </a:r>
            <a:r>
              <a:rPr lang="en-US" sz="2000" dirty="0">
                <a:ea typeface="+mn-lt"/>
                <a:cs typeface="+mn-lt"/>
              </a:rPr>
              <a:t> Meyer, P.M. Rodrigo, and Sebastián Gutiérrez. It was published by the Universidad </a:t>
            </a:r>
            <a:r>
              <a:rPr lang="en-US" sz="2000" dirty="0" err="1">
                <a:ea typeface="+mn-lt"/>
                <a:cs typeface="+mn-lt"/>
              </a:rPr>
              <a:t>Panamericana</a:t>
            </a:r>
            <a:r>
              <a:rPr lang="en-US" sz="2000" dirty="0">
                <a:ea typeface="+mn-lt"/>
                <a:cs typeface="+mn-lt"/>
              </a:rPr>
              <a:t> Aguascalientes in Mexico, IEEE Xplore on August 22, 2023.</a:t>
            </a:r>
            <a:endParaRPr lang="en-US" sz="2000" i="1" dirty="0">
              <a:cs typeface="Calibri"/>
            </a:endParaRPr>
          </a:p>
          <a:p>
            <a:pPr marL="391795" indent="-391795">
              <a:buNone/>
            </a:pPr>
            <a:endParaRPr lang="en-US" sz="2000" dirty="0">
              <a:cs typeface="Calibri"/>
            </a:endParaRPr>
          </a:p>
          <a:p>
            <a:pPr marL="391795" indent="-391795">
              <a:buNone/>
            </a:pPr>
            <a:r>
              <a:rPr lang="en-US" sz="2000" dirty="0">
                <a:cs typeface="Calibri"/>
              </a:rPr>
              <a:t>[7] </a:t>
            </a:r>
            <a:r>
              <a:rPr lang="en-US" sz="2000" dirty="0" err="1">
                <a:solidFill>
                  <a:srgbClr val="222222"/>
                </a:solidFill>
                <a:cs typeface="Arial"/>
              </a:rPr>
              <a:t>Priyanka.R</a:t>
            </a:r>
            <a:r>
              <a:rPr lang="en-US" sz="2000" dirty="0">
                <a:solidFill>
                  <a:srgbClr val="222222"/>
                </a:solidFill>
                <a:cs typeface="Arial"/>
              </a:rPr>
              <a:t>. "Vehicle pollutants control using sensors and Arduino." </a:t>
            </a:r>
            <a:r>
              <a:rPr lang="en-US" sz="2000" i="1" dirty="0">
                <a:solidFill>
                  <a:srgbClr val="222222"/>
                </a:solidFill>
                <a:cs typeface="Arial"/>
              </a:rPr>
              <a:t>2017 Third International Conference on Sensing, Signal Processing and Security (ICSSS)</a:t>
            </a:r>
            <a:r>
              <a:rPr lang="en-US" sz="2000" dirty="0">
                <a:solidFill>
                  <a:srgbClr val="222222"/>
                </a:solidFill>
                <a:cs typeface="Arial"/>
              </a:rPr>
              <a:t>. IEEE, 2017.</a:t>
            </a:r>
            <a:endParaRPr lang="en-US" sz="2000" dirty="0">
              <a:cs typeface="Calibri"/>
            </a:endParaRPr>
          </a:p>
          <a:p>
            <a:pPr marL="391795" indent="-391795">
              <a:buNone/>
            </a:pPr>
            <a:endParaRPr lang="en-US" sz="1400" dirty="0">
              <a:cs typeface="Calibri"/>
            </a:endParaRPr>
          </a:p>
        </p:txBody>
      </p:sp>
      <p:sp>
        <p:nvSpPr>
          <p:cNvPr id="6" name="Slide Number Placeholder 5"/>
          <p:cNvSpPr>
            <a:spLocks noGrp="1"/>
          </p:cNvSpPr>
          <p:nvPr>
            <p:ph type="sldNum" sz="quarter" idx="12"/>
          </p:nvPr>
        </p:nvSpPr>
        <p:spPr/>
        <p:txBody>
          <a:bodyPr/>
          <a:lstStyle/>
          <a:p>
            <a:r>
              <a:rPr lang="en-US">
                <a:cs typeface="Calibri"/>
              </a:rPr>
              <a:t>9</a:t>
            </a:r>
          </a:p>
        </p:txBody>
      </p:sp>
    </p:spTree>
    <p:extLst>
      <p:ext uri="{BB962C8B-B14F-4D97-AF65-F5344CB8AC3E}">
        <p14:creationId xmlns:p14="http://schemas.microsoft.com/office/powerpoint/2010/main" val="71702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Contents</a:t>
            </a:r>
          </a:p>
        </p:txBody>
      </p:sp>
      <p:sp>
        <p:nvSpPr>
          <p:cNvPr id="3" name="Content Placeholder 2"/>
          <p:cNvSpPr>
            <a:spLocks noGrp="1"/>
          </p:cNvSpPr>
          <p:nvPr>
            <p:ph idx="1"/>
          </p:nvPr>
        </p:nvSpPr>
        <p:spPr>
          <a:xfrm>
            <a:off x="659218" y="1903228"/>
            <a:ext cx="9764941" cy="4631346"/>
          </a:xfrm>
        </p:spPr>
        <p:txBody>
          <a:bodyPr vert="horz" lIns="104493" tIns="52247" rIns="104493" bIns="52247" rtlCol="0" anchor="t">
            <a:normAutofit fontScale="92500" lnSpcReduction="20000"/>
          </a:bodyPr>
          <a:lstStyle/>
          <a:p>
            <a:pPr marL="391795" indent="-391795"/>
            <a:r>
              <a:rPr lang="en-US" sz="3200" dirty="0"/>
              <a:t>Project Group</a:t>
            </a:r>
          </a:p>
          <a:p>
            <a:pPr marL="391795" indent="-391795"/>
            <a:r>
              <a:rPr lang="en-US" sz="3200" dirty="0"/>
              <a:t>Project Motivation </a:t>
            </a:r>
            <a:endParaRPr lang="en-US" sz="3200" dirty="0">
              <a:cs typeface="Calibri"/>
            </a:endParaRPr>
          </a:p>
          <a:p>
            <a:pPr marL="391795" indent="-391795"/>
            <a:r>
              <a:rPr lang="en-US" sz="3200" dirty="0"/>
              <a:t>Project Title</a:t>
            </a:r>
            <a:endParaRPr lang="en-US" sz="3200" dirty="0">
              <a:cs typeface="Calibri"/>
            </a:endParaRPr>
          </a:p>
          <a:p>
            <a:pPr marL="391795" indent="-391795"/>
            <a:r>
              <a:rPr lang="en-US" sz="3200" dirty="0">
                <a:cs typeface="Calibri"/>
              </a:rPr>
              <a:t>Project abstract</a:t>
            </a:r>
          </a:p>
          <a:p>
            <a:pPr marL="391795" indent="-391795"/>
            <a:r>
              <a:rPr lang="en-US" sz="3200" dirty="0">
                <a:cs typeface="Calibri"/>
              </a:rPr>
              <a:t>Approach of our System</a:t>
            </a:r>
          </a:p>
          <a:p>
            <a:pPr marL="391795" indent="-391795"/>
            <a:r>
              <a:rPr lang="en-US" sz="3200" dirty="0">
                <a:cs typeface="Calibri"/>
              </a:rPr>
              <a:t>Components Required</a:t>
            </a:r>
          </a:p>
          <a:p>
            <a:pPr marL="391795" indent="-391795"/>
            <a:r>
              <a:rPr lang="en-US" sz="3200" dirty="0">
                <a:cs typeface="Calibri"/>
              </a:rPr>
              <a:t>Architecture</a:t>
            </a:r>
          </a:p>
          <a:p>
            <a:pPr marL="391795" indent="-391795"/>
            <a:r>
              <a:rPr lang="en-US" sz="3200" dirty="0">
                <a:cs typeface="Calibri"/>
              </a:rPr>
              <a:t>Literature Survey</a:t>
            </a:r>
          </a:p>
          <a:p>
            <a:pPr marL="391795" indent="-391795"/>
            <a:r>
              <a:rPr lang="en-US" sz="3200" dirty="0">
                <a:cs typeface="Calibri"/>
              </a:rPr>
              <a:t>Comparison of our System</a:t>
            </a:r>
          </a:p>
          <a:p>
            <a:pPr marL="391795" indent="-391795"/>
            <a:r>
              <a:rPr lang="en-US" sz="3200" dirty="0">
                <a:cs typeface="Calibri"/>
              </a:rPr>
              <a:t>References</a:t>
            </a:r>
          </a:p>
          <a:p>
            <a:pPr marL="391795" indent="-391795"/>
            <a:endParaRPr lang="en-US" sz="3200" dirty="0">
              <a:cs typeface="Calibri"/>
            </a:endParaRPr>
          </a:p>
          <a:p>
            <a:pPr marL="391795" indent="-391795"/>
            <a:endParaRPr lang="en-US" sz="3200" dirty="0">
              <a:cs typeface="Calibri"/>
            </a:endParaRPr>
          </a:p>
          <a:p>
            <a:pPr marL="391795" indent="-391795"/>
            <a:endParaRPr lang="en-US" dirty="0">
              <a:cs typeface="Calibri"/>
            </a:endParaRPr>
          </a:p>
          <a:p>
            <a:pPr marL="391795" indent="-391795"/>
            <a:endParaRPr lang="en-US" dirty="0">
              <a:cs typeface="Calibri"/>
            </a:endParaRPr>
          </a:p>
          <a:p>
            <a:pPr marL="391795" indent="-391795"/>
            <a:endParaRPr lang="en-US" dirty="0">
              <a:cs typeface="Calibri"/>
            </a:endParaRPr>
          </a:p>
        </p:txBody>
      </p:sp>
      <p:sp>
        <p:nvSpPr>
          <p:cNvPr id="5" name="Slide Number Placeholder 4"/>
          <p:cNvSpPr>
            <a:spLocks noGrp="1"/>
          </p:cNvSpPr>
          <p:nvPr>
            <p:ph type="sldNum" sz="quarter" idx="12"/>
          </p:nvPr>
        </p:nvSpPr>
        <p:spPr/>
        <p:txBody>
          <a:bodyPr/>
          <a:lstStyle/>
          <a:p>
            <a:r>
              <a:rPr lang="en-US"/>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Project Details </a:t>
            </a:r>
          </a:p>
        </p:txBody>
      </p:sp>
      <p:sp>
        <p:nvSpPr>
          <p:cNvPr id="3" name="Content Placeholder 2"/>
          <p:cNvSpPr>
            <a:spLocks noGrp="1"/>
          </p:cNvSpPr>
          <p:nvPr>
            <p:ph idx="1"/>
          </p:nvPr>
        </p:nvSpPr>
        <p:spPr>
          <a:xfrm>
            <a:off x="548640" y="1732280"/>
            <a:ext cx="10563308" cy="4827694"/>
          </a:xfrm>
        </p:spPr>
        <p:txBody>
          <a:bodyPr vert="horz" lIns="104493" tIns="52247" rIns="104493" bIns="52247" rtlCol="0" anchor="t">
            <a:normAutofit/>
          </a:bodyPr>
          <a:lstStyle/>
          <a:p>
            <a:pPr algn="l">
              <a:buFont typeface="Arial" panose="020B0604020202020204" pitchFamily="34" charset="0"/>
              <a:buChar char="•"/>
            </a:pPr>
            <a:r>
              <a:rPr lang="en-US" dirty="0"/>
              <a:t>Project Title : Vehicle Emissions Monitoring and Control using IOT</a:t>
            </a:r>
            <a:endParaRPr lang="en-US" b="0" i="0" dirty="0">
              <a:solidFill>
                <a:schemeClr val="tx2">
                  <a:lumMod val="50000"/>
                </a:schemeClr>
              </a:solidFill>
              <a:effectLst/>
              <a:latin typeface="Google Sans"/>
            </a:endParaRPr>
          </a:p>
          <a:p>
            <a:pPr marL="391795" indent="-391795"/>
            <a:r>
              <a:rPr lang="en-US" dirty="0"/>
              <a:t>Project Domain: IOT</a:t>
            </a:r>
            <a:endParaRPr lang="en-US" dirty="0">
              <a:solidFill>
                <a:srgbClr val="92D050"/>
              </a:solidFill>
              <a:cs typeface="Calibri"/>
            </a:endParaRPr>
          </a:p>
          <a:p>
            <a:pPr marL="391795" indent="-391795"/>
            <a:r>
              <a:rPr lang="en-US" dirty="0"/>
              <a:t>Project Group Members:	 </a:t>
            </a:r>
            <a:endParaRPr lang="en-US" dirty="0">
              <a:cs typeface="Calibri"/>
            </a:endParaRPr>
          </a:p>
          <a:p>
            <a:pPr marL="848995" lvl="1" indent="-326390"/>
            <a:r>
              <a:rPr lang="en-US" sz="2400" dirty="0">
                <a:cs typeface="Calibri"/>
              </a:rPr>
              <a:t>T2154491246505 - Harshit Arun </a:t>
            </a:r>
            <a:r>
              <a:rPr lang="en-US" sz="2400" dirty="0" err="1">
                <a:cs typeface="Calibri"/>
              </a:rPr>
              <a:t>Gujarathi</a:t>
            </a:r>
            <a:endParaRPr lang="en-US" sz="2400" dirty="0">
              <a:cs typeface="Calibri"/>
            </a:endParaRPr>
          </a:p>
          <a:p>
            <a:pPr marL="848995" lvl="1" indent="-326390"/>
            <a:r>
              <a:rPr lang="en-US" sz="2400" dirty="0">
                <a:cs typeface="Calibri"/>
              </a:rPr>
              <a:t>T2054491246030 - Manish </a:t>
            </a:r>
            <a:r>
              <a:rPr lang="en-US" sz="2400" dirty="0" err="1">
                <a:cs typeface="Calibri"/>
              </a:rPr>
              <a:t>Shankarlal</a:t>
            </a:r>
            <a:r>
              <a:rPr lang="en-US" sz="2400" dirty="0">
                <a:cs typeface="Calibri"/>
              </a:rPr>
              <a:t> </a:t>
            </a:r>
            <a:r>
              <a:rPr lang="en-US" sz="2400" dirty="0" err="1">
                <a:cs typeface="Calibri"/>
              </a:rPr>
              <a:t>Makhija</a:t>
            </a:r>
            <a:endParaRPr lang="en-US" sz="2400" dirty="0">
              <a:cs typeface="Calibri"/>
            </a:endParaRPr>
          </a:p>
          <a:p>
            <a:pPr marL="848995" lvl="1" indent="-326390"/>
            <a:r>
              <a:rPr lang="en-US" sz="2400" dirty="0">
                <a:cs typeface="Calibri"/>
              </a:rPr>
              <a:t>T2054491246044 - </a:t>
            </a:r>
            <a:r>
              <a:rPr lang="en-US" sz="2400" dirty="0" err="1">
                <a:cs typeface="Calibri"/>
              </a:rPr>
              <a:t>Ramandeepkaur</a:t>
            </a:r>
            <a:r>
              <a:rPr lang="en-US" sz="2400" dirty="0">
                <a:cs typeface="Calibri"/>
              </a:rPr>
              <a:t> </a:t>
            </a:r>
            <a:r>
              <a:rPr lang="en-US" sz="2400" dirty="0" err="1">
                <a:cs typeface="Calibri"/>
              </a:rPr>
              <a:t>Banvat</a:t>
            </a:r>
            <a:endParaRPr lang="en-US" sz="2400" dirty="0">
              <a:cs typeface="Calibri"/>
            </a:endParaRPr>
          </a:p>
          <a:p>
            <a:pPr marL="848995" lvl="1" indent="-326390"/>
            <a:r>
              <a:rPr lang="en-US" sz="2400" dirty="0">
                <a:ea typeface="+mn-lt"/>
                <a:cs typeface="+mn-lt"/>
              </a:rPr>
              <a:t>T2054491246026 - Lokesh Dipak Patil</a:t>
            </a:r>
            <a:endParaRPr lang="en-US" dirty="0">
              <a:ea typeface="+mn-lt"/>
              <a:cs typeface="+mn-lt"/>
            </a:endParaRPr>
          </a:p>
          <a:p>
            <a:pPr marL="848995" lvl="1" indent="-326390"/>
            <a:endParaRPr lang="en-US" dirty="0">
              <a:cs typeface="Calibri"/>
            </a:endParaRPr>
          </a:p>
        </p:txBody>
      </p:sp>
      <p:sp>
        <p:nvSpPr>
          <p:cNvPr id="5" name="Slide Number Placeholder 4"/>
          <p:cNvSpPr>
            <a:spLocks noGrp="1"/>
          </p:cNvSpPr>
          <p:nvPr>
            <p:ph type="sldNum" sz="quarter" idx="12"/>
          </p:nvPr>
        </p:nvSpPr>
        <p:spPr/>
        <p:txBody>
          <a:bodyPr/>
          <a:lstStyle/>
          <a:p>
            <a:r>
              <a:rPr lang="en-US"/>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Motivation</a:t>
            </a:r>
            <a:endParaRPr lang="en-US" sz="4500">
              <a:solidFill>
                <a:srgbClr val="FF0000"/>
              </a:solidFill>
            </a:endParaRPr>
          </a:p>
        </p:txBody>
      </p:sp>
      <p:sp>
        <p:nvSpPr>
          <p:cNvPr id="3" name="Content Placeholder 2"/>
          <p:cNvSpPr>
            <a:spLocks noGrp="1"/>
          </p:cNvSpPr>
          <p:nvPr>
            <p:ph idx="1"/>
          </p:nvPr>
        </p:nvSpPr>
        <p:spPr>
          <a:xfrm>
            <a:off x="548640" y="1732280"/>
            <a:ext cx="9875520" cy="4827694"/>
          </a:xfrm>
        </p:spPr>
        <p:txBody>
          <a:bodyPr vert="horz" lIns="104493" tIns="52247" rIns="104493" bIns="52247" rtlCol="0" anchor="t">
            <a:normAutofit/>
          </a:bodyPr>
          <a:lstStyle/>
          <a:p>
            <a:pPr marL="0" indent="0">
              <a:buNone/>
            </a:pPr>
            <a:r>
              <a:rPr lang="en-US" sz="3400" b="1" dirty="0"/>
              <a:t> </a:t>
            </a:r>
            <a:r>
              <a:rPr lang="en-US" sz="2400" dirty="0"/>
              <a:t>Delhi Air Pollution: Smoke from Vehicles Worsens Air Quality, AQI Touches 40</a:t>
            </a:r>
            <a:endParaRPr lang="en-US" sz="2000" dirty="0"/>
          </a:p>
          <a:p>
            <a:pPr marL="0" indent="0">
              <a:buNone/>
            </a:pPr>
            <a:endParaRPr lang="en-US" dirty="0">
              <a:solidFill>
                <a:srgbClr val="FF0000"/>
              </a:solidFill>
              <a:cs typeface="Calibri"/>
            </a:endParaRPr>
          </a:p>
          <a:p>
            <a:pPr marL="391795" indent="-391795"/>
            <a:endParaRPr lang="en-US" dirty="0">
              <a:solidFill>
                <a:srgbClr val="FF0000"/>
              </a:solidFill>
              <a:cs typeface="Calibri"/>
            </a:endParaRPr>
          </a:p>
        </p:txBody>
      </p:sp>
      <p:sp>
        <p:nvSpPr>
          <p:cNvPr id="6" name="Slide Number Placeholder 5"/>
          <p:cNvSpPr>
            <a:spLocks noGrp="1"/>
          </p:cNvSpPr>
          <p:nvPr>
            <p:ph type="sldNum" sz="quarter" idx="12"/>
          </p:nvPr>
        </p:nvSpPr>
        <p:spPr/>
        <p:txBody>
          <a:bodyPr/>
          <a:lstStyle/>
          <a:p>
            <a:r>
              <a:rPr lang="en-US">
                <a:cs typeface="Calibri"/>
              </a:rPr>
              <a:t>4</a:t>
            </a:r>
          </a:p>
        </p:txBody>
      </p:sp>
      <p:pic>
        <p:nvPicPr>
          <p:cNvPr id="4" name="Picture 3"/>
          <p:cNvPicPr>
            <a:picLocks noChangeAspect="1"/>
          </p:cNvPicPr>
          <p:nvPr/>
        </p:nvPicPr>
        <p:blipFill>
          <a:blip r:embed="rId2"/>
          <a:stretch>
            <a:fillRect/>
          </a:stretch>
        </p:blipFill>
        <p:spPr>
          <a:xfrm>
            <a:off x="789779" y="2352184"/>
            <a:ext cx="9119535" cy="43178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5878418" y="841221"/>
            <a:ext cx="4899760" cy="4518742"/>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8" name="Picture 7"/>
          <p:cNvPicPr>
            <a:picLocks noChangeAspect="1"/>
          </p:cNvPicPr>
          <p:nvPr/>
        </p:nvPicPr>
        <p:blipFill>
          <a:blip r:embed="rId3"/>
          <a:stretch>
            <a:fillRect/>
          </a:stretch>
        </p:blipFill>
        <p:spPr>
          <a:xfrm>
            <a:off x="607194" y="1102970"/>
            <a:ext cx="5060644" cy="3995245"/>
          </a:xfrm>
          <a:prstGeom prst="rect">
            <a:avLst/>
          </a:prstGeom>
        </p:spPr>
      </p:pic>
      <p:sp>
        <p:nvSpPr>
          <p:cNvPr id="10" name="TextBox 9"/>
          <p:cNvSpPr txBox="1"/>
          <p:nvPr/>
        </p:nvSpPr>
        <p:spPr>
          <a:xfrm>
            <a:off x="212035" y="5679439"/>
            <a:ext cx="5009322" cy="830997"/>
          </a:xfrm>
          <a:prstGeom prst="rect">
            <a:avLst/>
          </a:prstGeom>
          <a:noFill/>
        </p:spPr>
        <p:txBody>
          <a:bodyPr wrap="square" rtlCol="0">
            <a:spAutoFit/>
          </a:bodyPr>
          <a:lstStyle/>
          <a:p>
            <a:r>
              <a:rPr lang="en-US" sz="2400" dirty="0"/>
              <a:t>Two-Wheelers Cause Maximum Air Pollution in Delhi, Says Study.</a:t>
            </a:r>
          </a:p>
        </p:txBody>
      </p:sp>
      <p:sp>
        <p:nvSpPr>
          <p:cNvPr id="11" name="TextBox 10"/>
          <p:cNvSpPr txBox="1"/>
          <p:nvPr/>
        </p:nvSpPr>
        <p:spPr>
          <a:xfrm>
            <a:off x="5963478" y="5679439"/>
            <a:ext cx="5009322" cy="1200329"/>
          </a:xfrm>
          <a:prstGeom prst="rect">
            <a:avLst/>
          </a:prstGeom>
          <a:noFill/>
        </p:spPr>
        <p:txBody>
          <a:bodyPr wrap="square" rtlCol="0">
            <a:spAutoFit/>
          </a:bodyPr>
          <a:lstStyle/>
          <a:p>
            <a:r>
              <a:rPr lang="en-US" sz="2400" dirty="0"/>
              <a:t>Govt to Ban Old Vehicles in Delhi to Curb Air Pollution.</a:t>
            </a:r>
          </a:p>
          <a:p>
            <a:endParaRPr lang="en-US" sz="2400" dirty="0"/>
          </a:p>
        </p:txBody>
      </p:sp>
    </p:spTree>
    <p:extLst>
      <p:ext uri="{BB962C8B-B14F-4D97-AF65-F5344CB8AC3E}">
        <p14:creationId xmlns:p14="http://schemas.microsoft.com/office/powerpoint/2010/main" val="65395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93556"/>
            <a:ext cx="9875520" cy="1219200"/>
          </a:xfrm>
        </p:spPr>
        <p:style>
          <a:lnRef idx="3">
            <a:schemeClr val="lt1"/>
          </a:lnRef>
          <a:fillRef idx="1">
            <a:schemeClr val="accent1"/>
          </a:fillRef>
          <a:effectRef idx="1">
            <a:schemeClr val="accent1"/>
          </a:effectRef>
          <a:fontRef idx="minor">
            <a:schemeClr val="lt1"/>
          </a:fontRef>
        </p:style>
        <p:txBody>
          <a:bodyPr/>
          <a:lstStyle/>
          <a:p>
            <a:r>
              <a:rPr lang="en-US"/>
              <a:t>Problem  Abstract</a:t>
            </a:r>
          </a:p>
        </p:txBody>
      </p:sp>
      <p:sp>
        <p:nvSpPr>
          <p:cNvPr id="3" name="Content Placeholder 2"/>
          <p:cNvSpPr>
            <a:spLocks noGrp="1"/>
          </p:cNvSpPr>
          <p:nvPr>
            <p:ph idx="1"/>
          </p:nvPr>
        </p:nvSpPr>
        <p:spPr>
          <a:xfrm>
            <a:off x="535700" y="1326970"/>
            <a:ext cx="9888460" cy="5842605"/>
          </a:xfrm>
        </p:spPr>
        <p:txBody>
          <a:bodyPr vert="horz" lIns="104493" tIns="52247" rIns="104493" bIns="52247" rtlCol="0" anchor="t">
            <a:noAutofit/>
          </a:bodyPr>
          <a:lstStyle/>
          <a:p>
            <a:pPr marL="391795" indent="-391795">
              <a:buNone/>
            </a:pPr>
            <a:r>
              <a:rPr lang="en-US" sz="2200" dirty="0">
                <a:solidFill>
                  <a:srgbClr val="1F1F1F"/>
                </a:solidFill>
                <a:ea typeface="Calibri"/>
                <a:cs typeface="Calibri"/>
              </a:rPr>
              <a:t>.</a:t>
            </a:r>
            <a:endParaRPr lang="en-US" sz="2400" dirty="0">
              <a:ea typeface="+mn-lt"/>
              <a:cs typeface="+mn-lt"/>
            </a:endParaRPr>
          </a:p>
          <a:p>
            <a:r>
              <a:rPr lang="en-US" sz="2800" b="1" dirty="0"/>
              <a:t>Problem: </a:t>
            </a:r>
            <a:r>
              <a:rPr lang="en-US" sz="2800" dirty="0"/>
              <a:t>Vehicle emissions contribute to poor air quality and climate change.</a:t>
            </a:r>
          </a:p>
          <a:p>
            <a:r>
              <a:rPr lang="en-US" sz="2800" b="1" dirty="0"/>
              <a:t>Problem Description: </a:t>
            </a:r>
            <a:r>
              <a:rPr lang="en-US" sz="2800" dirty="0"/>
              <a:t>Vehicle emissions are a major source of air pollution, and they contribute to a variety of health problems, including respiratory diseases, heart disease, and cancer. The problem is especially severe in densely populated areas, where air pollution can reach hazardous levels.</a:t>
            </a:r>
          </a:p>
          <a:p>
            <a:r>
              <a:rPr lang="en-US" sz="2800" b="1" dirty="0"/>
              <a:t>Problem Impact: </a:t>
            </a:r>
            <a:r>
              <a:rPr lang="en-US" sz="2800" dirty="0"/>
              <a:t>Vehicle emissions have a significant impact on the environment and public health. They contribute to climate change, smog, and acid rain. They also make it difficult to breathe, especially for people with asthma and other respiratory problems.</a:t>
            </a:r>
          </a:p>
          <a:p>
            <a:endParaRPr lang="en-US" sz="2000" dirty="0"/>
          </a:p>
          <a:p>
            <a:pPr marL="0" indent="0">
              <a:buNone/>
            </a:pPr>
            <a:endParaRPr lang="en-US" sz="2200" dirty="0">
              <a:solidFill>
                <a:srgbClr val="1F1F1F"/>
              </a:solidFill>
              <a:ea typeface="Calibri"/>
              <a:cs typeface="Calibri"/>
            </a:endParaRPr>
          </a:p>
          <a:p>
            <a:pPr marL="391795" indent="-391795">
              <a:buFont typeface="Arial"/>
              <a:buChar char="•"/>
            </a:pPr>
            <a:endParaRPr lang="en-US" sz="2400" dirty="0">
              <a:solidFill>
                <a:srgbClr val="000000"/>
              </a:solidFill>
              <a:ea typeface="Calibri"/>
              <a:cs typeface="Calibri"/>
            </a:endParaRPr>
          </a:p>
          <a:p>
            <a:pPr marL="0" indent="0">
              <a:buNone/>
            </a:pPr>
            <a:endParaRPr lang="en-US" dirty="0">
              <a:solidFill>
                <a:srgbClr val="000000"/>
              </a:solidFill>
              <a:ea typeface="Calibri"/>
              <a:cs typeface="Calibri"/>
            </a:endParaRPr>
          </a:p>
          <a:p>
            <a:pPr marL="391795" indent="-391795">
              <a:buFont typeface="Arial"/>
              <a:buChar char="•"/>
            </a:pPr>
            <a:endParaRPr lang="en-US" sz="2400" dirty="0">
              <a:solidFill>
                <a:srgbClr val="000000"/>
              </a:solidFill>
              <a:ea typeface="Calibri"/>
              <a:cs typeface="Calibri"/>
            </a:endParaRPr>
          </a:p>
          <a:p>
            <a:pPr marL="391795" indent="-391795">
              <a:buFont typeface="Arial"/>
              <a:buChar char="•"/>
            </a:pPr>
            <a:endParaRPr lang="en-US" sz="2400" dirty="0">
              <a:solidFill>
                <a:srgbClr val="000000"/>
              </a:solidFill>
              <a:ea typeface="Calibri"/>
              <a:cs typeface="Calibri"/>
            </a:endParaRPr>
          </a:p>
          <a:p>
            <a:pPr marL="391795" indent="-391795">
              <a:buFont typeface="Arial"/>
              <a:buChar char="•"/>
            </a:pPr>
            <a:endParaRPr lang="en-US" sz="2400" dirty="0">
              <a:solidFill>
                <a:srgbClr val="000000"/>
              </a:solidFill>
              <a:ea typeface="Calibri"/>
              <a:cs typeface="Calibri"/>
            </a:endParaRPr>
          </a:p>
          <a:p>
            <a:pPr marL="391795" indent="-391795">
              <a:buFont typeface="Arial"/>
              <a:buChar char="•"/>
            </a:pPr>
            <a:endParaRPr lang="en-US" sz="2600" dirty="0">
              <a:solidFill>
                <a:srgbClr val="000000"/>
              </a:solidFill>
              <a:ea typeface="Calibri"/>
              <a:cs typeface="Calibri"/>
            </a:endParaRPr>
          </a:p>
          <a:p>
            <a:pPr marL="391795" indent="-391795">
              <a:buFont typeface="Arial"/>
              <a:buChar char="•"/>
            </a:pPr>
            <a:endParaRPr lang="en-US" sz="2200" dirty="0">
              <a:solidFill>
                <a:srgbClr val="1F1F1F"/>
              </a:solidFill>
              <a:ea typeface="Calibri"/>
              <a:cs typeface="Calibri"/>
            </a:endParaRPr>
          </a:p>
          <a:p>
            <a:pPr marL="391795" indent="-391795">
              <a:buFont typeface="Arial"/>
            </a:pPr>
            <a:endParaRPr lang="en-US" sz="2400" dirty="0">
              <a:solidFill>
                <a:srgbClr val="1F1F1F"/>
              </a:solidFill>
              <a:ea typeface="Calibri"/>
              <a:cs typeface="Calibri"/>
            </a:endParaRPr>
          </a:p>
          <a:p>
            <a:pPr marL="391795" indent="-391795"/>
            <a:endParaRPr lang="en-US" dirty="0">
              <a:ea typeface="Calibri"/>
              <a:cs typeface="Calibri"/>
            </a:endParaRPr>
          </a:p>
          <a:p>
            <a:pPr marL="0" indent="0">
              <a:buNone/>
            </a:pPr>
            <a:endParaRPr lang="en-US" sz="1800" dirty="0">
              <a:ea typeface="Calibri"/>
              <a:cs typeface="Calibri"/>
            </a:endParaRPr>
          </a:p>
          <a:p>
            <a:pPr marL="0" indent="0">
              <a:buNone/>
            </a:pPr>
            <a:endParaRPr lang="en-US" sz="3200" dirty="0">
              <a:ea typeface="Calibri"/>
              <a:cs typeface="Calibri"/>
            </a:endParaRPr>
          </a:p>
        </p:txBody>
      </p:sp>
      <p:sp>
        <p:nvSpPr>
          <p:cNvPr id="6" name="Slide Number Placeholder 5"/>
          <p:cNvSpPr>
            <a:spLocks noGrp="1"/>
          </p:cNvSpPr>
          <p:nvPr>
            <p:ph type="sldNum" sz="quarter" idx="12"/>
          </p:nvPr>
        </p:nvSpPr>
        <p:spPr>
          <a:xfrm>
            <a:off x="7876780" y="6780108"/>
            <a:ext cx="2560320" cy="389467"/>
          </a:xfrm>
        </p:spPr>
        <p:txBody>
          <a:bodyPr/>
          <a:lstStyle/>
          <a:p>
            <a:r>
              <a:rPr lang="en-US">
                <a:cs typeface="Calibri"/>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72800" cy="7315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0972799" cy="1681018"/>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315971" y="0"/>
            <a:ext cx="3656829" cy="1681506"/>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5629" y="-4645630"/>
            <a:ext cx="1681542" cy="109728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1234437" y="372122"/>
            <a:ext cx="9039621" cy="936244"/>
          </a:xfr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l" defTabSz="914400">
              <a:lnSpc>
                <a:spcPct val="90000"/>
              </a:lnSpc>
            </a:pPr>
            <a:r>
              <a:rPr lang="en-US" sz="3900" kern="1200" dirty="0">
                <a:solidFill>
                  <a:srgbClr val="FFFFFF"/>
                </a:solidFill>
                <a:latin typeface="+mj-lt"/>
                <a:ea typeface="+mj-ea"/>
                <a:cs typeface="+mj-cs"/>
              </a:rPr>
              <a:t>              APPROACH OF OUR TOPIC</a:t>
            </a:r>
          </a:p>
        </p:txBody>
      </p:sp>
      <p:sp>
        <p:nvSpPr>
          <p:cNvPr id="5" name="Slide Number Placeholder 4"/>
          <p:cNvSpPr>
            <a:spLocks noGrp="1"/>
          </p:cNvSpPr>
          <p:nvPr>
            <p:ph type="sldNum" sz="quarter" idx="12"/>
          </p:nvPr>
        </p:nvSpPr>
        <p:spPr>
          <a:xfrm>
            <a:off x="10533888" y="6886041"/>
            <a:ext cx="403250" cy="389467"/>
          </a:xfrm>
        </p:spPr>
        <p:txBody>
          <a:bodyPr vert="horz" lIns="91440" tIns="45720" rIns="91440" bIns="45720" rtlCol="0" anchor="ctr">
            <a:normAutofit/>
          </a:bodyPr>
          <a:lstStyle/>
          <a:p>
            <a:pPr defTabSz="914400">
              <a:spcAft>
                <a:spcPts val="600"/>
              </a:spcAft>
            </a:pPr>
            <a:r>
              <a:rPr lang="en-US" sz="1100">
                <a:solidFill>
                  <a:schemeClr val="tx1">
                    <a:lumMod val="50000"/>
                    <a:lumOff val="50000"/>
                  </a:schemeClr>
                </a:solidFill>
              </a:rPr>
              <a:t>6</a:t>
            </a:r>
          </a:p>
        </p:txBody>
      </p:sp>
      <p:sp>
        <p:nvSpPr>
          <p:cNvPr id="3" name="TextBox 2">
            <a:extLst>
              <a:ext uri="{FF2B5EF4-FFF2-40B4-BE49-F238E27FC236}">
                <a16:creationId xmlns:a16="http://schemas.microsoft.com/office/drawing/2014/main" id="{BBEBF1B1-284B-4CE3-10E3-67FA0C748CD4}"/>
              </a:ext>
            </a:extLst>
          </p:cNvPr>
          <p:cNvSpPr txBox="1"/>
          <p:nvPr/>
        </p:nvSpPr>
        <p:spPr>
          <a:xfrm>
            <a:off x="13131221" y="6042261"/>
            <a:ext cx="936040" cy="251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9" name="TextBox 1">
            <a:extLst>
              <a:ext uri="{FF2B5EF4-FFF2-40B4-BE49-F238E27FC236}">
                <a16:creationId xmlns:a16="http://schemas.microsoft.com/office/drawing/2014/main" id="{F24111CA-1C81-AF90-FFEE-D51A81FE0DD9}"/>
              </a:ext>
            </a:extLst>
          </p:cNvPr>
          <p:cNvGraphicFramePr/>
          <p:nvPr>
            <p:extLst>
              <p:ext uri="{D42A27DB-BD31-4B8C-83A1-F6EECF244321}">
                <p14:modId xmlns:p14="http://schemas.microsoft.com/office/powerpoint/2010/main" val="2092235239"/>
              </p:ext>
            </p:extLst>
          </p:nvPr>
        </p:nvGraphicFramePr>
        <p:xfrm>
          <a:off x="579650" y="2253417"/>
          <a:ext cx="9835046" cy="4472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lstStyle/>
          <a:p>
            <a:r>
              <a:rPr lang="en-US">
                <a:solidFill>
                  <a:schemeClr val="bg1"/>
                </a:solidFill>
              </a:rPr>
              <a:t>COMPONENT</a:t>
            </a:r>
            <a:r>
              <a:rPr lang="en-US"/>
              <a:t> </a:t>
            </a:r>
            <a:r>
              <a:rPr lang="en-US">
                <a:solidFill>
                  <a:schemeClr val="bg1"/>
                </a:solidFill>
              </a:rPr>
              <a:t>REQUIRED</a:t>
            </a:r>
          </a:p>
        </p:txBody>
      </p:sp>
      <p:sp>
        <p:nvSpPr>
          <p:cNvPr id="3" name="Content Placeholder 2"/>
          <p:cNvSpPr>
            <a:spLocks noGrp="1"/>
          </p:cNvSpPr>
          <p:nvPr>
            <p:ph idx="1"/>
          </p:nvPr>
        </p:nvSpPr>
        <p:spPr>
          <a:xfrm>
            <a:off x="867954" y="2040709"/>
            <a:ext cx="9875520" cy="3605349"/>
          </a:xfrm>
        </p:spPr>
        <p:txBody>
          <a:bodyPr vert="horz" lIns="104493" tIns="52247" rIns="104493" bIns="52247" rtlCol="0" anchor="t">
            <a:normAutofit/>
          </a:bodyPr>
          <a:lstStyle/>
          <a:p>
            <a:pPr marL="391795" indent="-391795"/>
            <a:r>
              <a:rPr lang="en-US" dirty="0">
                <a:cs typeface="Calibri"/>
              </a:rPr>
              <a:t>Breadboard</a:t>
            </a:r>
            <a:endParaRPr lang="en-US" dirty="0"/>
          </a:p>
          <a:p>
            <a:pPr marL="391795" indent="-391795"/>
            <a:r>
              <a:rPr lang="en-US" dirty="0"/>
              <a:t>ESP 32 Development board</a:t>
            </a:r>
            <a:endParaRPr lang="en-US" dirty="0">
              <a:cs typeface="Calibri"/>
            </a:endParaRPr>
          </a:p>
          <a:p>
            <a:pPr marL="391795" indent="-391795"/>
            <a:r>
              <a:rPr lang="en-US" dirty="0"/>
              <a:t>MQ2 , MQ135 , MQ7 Sensors </a:t>
            </a:r>
            <a:endParaRPr lang="en-US" dirty="0">
              <a:cs typeface="Calibri"/>
            </a:endParaRPr>
          </a:p>
          <a:p>
            <a:pPr marL="391795" indent="-391795"/>
            <a:r>
              <a:rPr lang="en-US" dirty="0">
                <a:cs typeface="Calibri"/>
              </a:rPr>
              <a:t>Jumper wire (M-M)</a:t>
            </a:r>
            <a:endParaRPr lang="en-US" dirty="0"/>
          </a:p>
          <a:p>
            <a:pPr marL="0" indent="0">
              <a:buNone/>
            </a:pPr>
            <a:endParaRPr lang="en-US" dirty="0">
              <a:cs typeface="Calibri"/>
            </a:endParaRPr>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3868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cs typeface="Calibri"/>
              </a:rPr>
              <a:t>8</a:t>
            </a:r>
          </a:p>
        </p:txBody>
      </p:sp>
      <p:sp>
        <p:nvSpPr>
          <p:cNvPr id="9" name="Title 5"/>
          <p:cNvSpPr>
            <a:spLocks noGrp="1"/>
          </p:cNvSpPr>
          <p:nvPr>
            <p:ph type="title"/>
          </p:nvPr>
        </p:nvSpPr>
        <p:spPr>
          <a:xfrm>
            <a:off x="548640" y="292947"/>
            <a:ext cx="9875520" cy="1219200"/>
          </a:xfrm>
        </p:spPr>
        <p:style>
          <a:lnRef idx="3">
            <a:schemeClr val="lt1"/>
          </a:lnRef>
          <a:fillRef idx="1">
            <a:schemeClr val="accent1"/>
          </a:fillRef>
          <a:effectRef idx="1">
            <a:schemeClr val="accent1"/>
          </a:effectRef>
          <a:fontRef idx="minor">
            <a:schemeClr val="lt1"/>
          </a:fontRef>
        </p:style>
        <p:txBody>
          <a:bodyPr/>
          <a:lstStyle/>
          <a:p>
            <a:r>
              <a:rPr lang="en-US">
                <a:cs typeface="Calibri"/>
              </a:rPr>
              <a:t> </a:t>
            </a:r>
            <a:r>
              <a:rPr lang="en-US"/>
              <a:t>ARCHITECTURE</a:t>
            </a:r>
            <a:endParaRPr lang="en-US">
              <a:cs typeface="Calibri"/>
            </a:endParaRPr>
          </a:p>
        </p:txBody>
      </p:sp>
      <p:sp>
        <p:nvSpPr>
          <p:cNvPr id="2" name="TextBox 1">
            <a:extLst>
              <a:ext uri="{FF2B5EF4-FFF2-40B4-BE49-F238E27FC236}">
                <a16:creationId xmlns:a16="http://schemas.microsoft.com/office/drawing/2014/main" id="{E071FA63-CBDC-E929-61BE-EACF8C7B1FF5}"/>
              </a:ext>
            </a:extLst>
          </p:cNvPr>
          <p:cNvSpPr txBox="1"/>
          <p:nvPr/>
        </p:nvSpPr>
        <p:spPr>
          <a:xfrm>
            <a:off x="476759" y="1894813"/>
            <a:ext cx="9266245"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Calibri"/>
              <a:cs typeface="Calibri"/>
            </a:endParaRPr>
          </a:p>
        </p:txBody>
      </p:sp>
      <p:pic>
        <p:nvPicPr>
          <p:cNvPr id="4" name="Picture 3" descr="A diagram of a device&#10;&#10;Description automatically generated">
            <a:extLst>
              <a:ext uri="{FF2B5EF4-FFF2-40B4-BE49-F238E27FC236}">
                <a16:creationId xmlns:a16="http://schemas.microsoft.com/office/drawing/2014/main" id="{707CFBA6-E2A5-7AD6-7DB6-B8DF5309CEA8}"/>
              </a:ext>
            </a:extLst>
          </p:cNvPr>
          <p:cNvPicPr>
            <a:picLocks noChangeAspect="1"/>
          </p:cNvPicPr>
          <p:nvPr/>
        </p:nvPicPr>
        <p:blipFill>
          <a:blip r:embed="rId2"/>
          <a:stretch>
            <a:fillRect/>
          </a:stretch>
        </p:blipFill>
        <p:spPr>
          <a:xfrm>
            <a:off x="992638" y="1833191"/>
            <a:ext cx="8987524" cy="5135329"/>
          </a:xfrm>
          <a:prstGeom prst="rect">
            <a:avLst/>
          </a:prstGeom>
        </p:spPr>
      </p:pic>
    </p:spTree>
    <p:extLst>
      <p:ext uri="{BB962C8B-B14F-4D97-AF65-F5344CB8AC3E}">
        <p14:creationId xmlns:p14="http://schemas.microsoft.com/office/powerpoint/2010/main" val="3359872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1507</Words>
  <Application>Microsoft Office PowerPoint</Application>
  <PresentationFormat>Custom</PresentationFormat>
  <Paragraphs>143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SVKM’s Institute of Technology, Dhule Department of Information Technology</vt:lpstr>
      <vt:lpstr>Contents</vt:lpstr>
      <vt:lpstr>Project Details </vt:lpstr>
      <vt:lpstr>Motivation</vt:lpstr>
      <vt:lpstr>PowerPoint Presentation</vt:lpstr>
      <vt:lpstr>Problem  Abstract</vt:lpstr>
      <vt:lpstr>              APPROACH OF OUR TOPIC</vt:lpstr>
      <vt:lpstr>COMPONENT REQUIRED</vt:lpstr>
      <vt:lpstr> ARCHITECTURE</vt:lpstr>
      <vt:lpstr>PowerPoint Presentation</vt:lpstr>
      <vt:lpstr>PowerPoint Presentation</vt:lpstr>
      <vt:lpstr>PowerPoint Presentation</vt:lpstr>
      <vt:lpstr>References </vt:lpstr>
      <vt:lpstr>References </vt:lpstr>
    </vt:vector>
  </TitlesOfParts>
  <Manager>Nilesh Uke</Manager>
  <Company>PCCOE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lastModifiedBy>Kamaldeepkaur Banvet</cp:lastModifiedBy>
  <cp:revision>21</cp:revision>
  <dcterms:created xsi:type="dcterms:W3CDTF">2006-08-16T00:00:00Z</dcterms:created>
  <dcterms:modified xsi:type="dcterms:W3CDTF">2023-10-12T03:13:39Z</dcterms:modified>
</cp:coreProperties>
</file>