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60" r:id="rId4"/>
    <p:sldId id="269" r:id="rId5"/>
    <p:sldId id="300" r:id="rId6"/>
    <p:sldId id="302" r:id="rId7"/>
    <p:sldId id="301" r:id="rId8"/>
    <p:sldId id="303" r:id="rId9"/>
    <p:sldId id="304" r:id="rId10"/>
    <p:sldId id="347" r:id="rId11"/>
    <p:sldId id="348" r:id="rId12"/>
    <p:sldId id="349" r:id="rId13"/>
    <p:sldId id="267" r:id="rId14"/>
    <p:sldId id="279" r:id="rId15"/>
    <p:sldId id="258" r:id="rId16"/>
    <p:sldId id="350" r:id="rId17"/>
  </p:sldIdLst>
  <p:sldSz cx="9144000" cy="5143500" type="screen16x9"/>
  <p:notesSz cx="6858000" cy="9144000"/>
  <p:embeddedFontLst>
    <p:embeddedFont>
      <p:font typeface="Be Vietnam" panose="020B0604020202020204" charset="0"/>
      <p:regular r:id="rId19"/>
    </p:embeddedFont>
    <p:embeddedFont>
      <p:font typeface="Fira Sans Condensed Medium" panose="020B0604020202020204" charset="0"/>
      <p:regular r:id="rId20"/>
    </p:embeddedFont>
    <p:embeddedFont>
      <p:font typeface="Blinker" panose="020B0604020202020204" charset="0"/>
      <p:regular r:id="rId21"/>
    </p:embeddedFont>
    <p:embeddedFont>
      <p:font typeface="Big Shoulders Text Light" panose="020B0604020202020204" charset="0"/>
      <p:regular r:id="rId22"/>
    </p:embeddedFont>
    <p:embeddedFont>
      <p:font typeface="Blinker SemiBold" panose="020B060402020202020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84"/>
      </p:cViewPr>
      <p:guideLst>
        <p:guide orient="horz" pos="1620"/>
        <p:guide pos="28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a25d6e3485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a25d6e3485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b4670237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b4670237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gad3e212a6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ad3e212a6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77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25d6e3485_0_8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25d6e348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a25d6e3485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a25d6e3485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a25d6e3485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a25d6e3485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a25d6e3485_0_1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a25d6e3485_0_1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2ced7fed2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2ced7fed2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panose="02000000000000000000"/>
                <a:ea typeface="Blinker" panose="02000000000000000000"/>
                <a:cs typeface="Blinker" panose="02000000000000000000"/>
                <a:sym typeface="Blinker" panose="020000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panose="02000000000000000000"/>
              <a:buNone/>
              <a:defRPr sz="2100" u="none">
                <a:latin typeface="Blinker SemiBold" panose="02000000000000000000"/>
                <a:ea typeface="Blinker SemiBold" panose="02000000000000000000"/>
                <a:cs typeface="Blinker SemiBold" panose="02000000000000000000"/>
                <a:sym typeface="Blinker SemiBold" panose="02000000000000000000"/>
              </a:defRPr>
            </a:lvl1pPr>
            <a:lvl2pPr lvl="1"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2pPr>
            <a:lvl3pPr lvl="2"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3pPr>
            <a:lvl4pPr lvl="3"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4pPr>
            <a:lvl5pPr lvl="4"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5pPr>
            <a:lvl6pPr lvl="5"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6pPr>
            <a:lvl7pPr lvl="6"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7pPr>
            <a:lvl8pPr lvl="7"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8pPr>
            <a:lvl9pPr lvl="8"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panose="02000000000000000000"/>
              <a:buNone/>
              <a:defRPr sz="2100" u="none">
                <a:latin typeface="Blinker SemiBold" panose="02000000000000000000"/>
                <a:ea typeface="Blinker SemiBold" panose="02000000000000000000"/>
                <a:cs typeface="Blinker SemiBold" panose="02000000000000000000"/>
                <a:sym typeface="Blinker SemiBold" panose="02000000000000000000"/>
              </a:defRPr>
            </a:lvl1pPr>
            <a:lvl2pPr lvl="1"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2pPr>
            <a:lvl3pPr lvl="2"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3pPr>
            <a:lvl4pPr lvl="3"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4pPr>
            <a:lvl5pPr lvl="4"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5pPr>
            <a:lvl6pPr lvl="5"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6pPr>
            <a:lvl7pPr lvl="6"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7pPr>
            <a:lvl8pPr lvl="7"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8pPr>
            <a:lvl9pPr lvl="8"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panose="02000000000000000000"/>
              <a:buNone/>
              <a:defRPr sz="2100" u="none">
                <a:latin typeface="Blinker SemiBold" panose="02000000000000000000"/>
                <a:ea typeface="Blinker SemiBold" panose="02000000000000000000"/>
                <a:cs typeface="Blinker SemiBold" panose="02000000000000000000"/>
                <a:sym typeface="Blinker SemiBold" panose="02000000000000000000"/>
              </a:defRPr>
            </a:lvl1pPr>
            <a:lvl2pPr lvl="1"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2pPr>
            <a:lvl3pPr lvl="2"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3pPr>
            <a:lvl4pPr lvl="3"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4pPr>
            <a:lvl5pPr lvl="4"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5pPr>
            <a:lvl6pPr lvl="5"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6pPr>
            <a:lvl7pPr lvl="6"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7pPr>
            <a:lvl8pPr lvl="7"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8pPr>
            <a:lvl9pPr lvl="8"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panose="02000000000000000000"/>
              <a:buNone/>
              <a:defRPr sz="2100" u="none">
                <a:latin typeface="Blinker SemiBold" panose="02000000000000000000"/>
                <a:ea typeface="Blinker SemiBold" panose="02000000000000000000"/>
                <a:cs typeface="Blinker SemiBold" panose="02000000000000000000"/>
                <a:sym typeface="Blinker SemiBold" panose="02000000000000000000"/>
              </a:defRPr>
            </a:lvl1pPr>
            <a:lvl2pPr lvl="1"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2pPr>
            <a:lvl3pPr lvl="2"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3pPr>
            <a:lvl4pPr lvl="3"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4pPr>
            <a:lvl5pPr lvl="4"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5pPr>
            <a:lvl6pPr lvl="5"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6pPr>
            <a:lvl7pPr lvl="6"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7pPr>
            <a:lvl8pPr lvl="7"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8pPr>
            <a:lvl9pPr lvl="8"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1" name="Shape 339"/>
        <p:cNvGrpSpPr/>
        <p:nvPr/>
      </p:nvGrpSpPr>
      <p:grpSpPr>
        <a:xfrm>
          <a:off x="0" y="0"/>
          <a:ext cx="0" cy="0"/>
          <a:chOff x="0" y="0"/>
          <a:chExt cx="0" cy="0"/>
        </a:xfrm>
      </p:grpSpPr>
      <p:sp>
        <p:nvSpPr>
          <p:cNvPr id="340" name="Google Shape;340;p14"/>
          <p:cNvSpPr txBox="1">
            <a:spLocks noGrp="1"/>
          </p:cNvSpPr>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1" name="Google Shape;341;p14"/>
          <p:cNvSpPr txBox="1">
            <a:spLocks noGrp="1"/>
          </p:cNvSpPr>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2" name="Google Shape;342;p14"/>
          <p:cNvSpPr txBox="1">
            <a:spLocks noGrp="1"/>
          </p:cNvSpPr>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3" name="Google Shape;343;p14"/>
          <p:cNvSpPr txBox="1">
            <a:spLocks noGrp="1"/>
          </p:cNvSpPr>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4" name="Google Shape;344;p14"/>
          <p:cNvSpPr txBox="1">
            <a:spLocks noGrp="1"/>
          </p:cNvSpPr>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5" name="Google Shape;345;p14"/>
          <p:cNvSpPr txBox="1">
            <a:spLocks noGrp="1"/>
          </p:cNvSpPr>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6" name="Google Shape;346;p14"/>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dk1"/>
        </a:solidFill>
        <a:effectLst/>
      </p:bgPr>
    </p:bg>
    <p:spTree>
      <p:nvGrpSpPr>
        <p:cNvPr id="1" name="Shape 426"/>
        <p:cNvGrpSpPr/>
        <p:nvPr/>
      </p:nvGrpSpPr>
      <p:grpSpPr>
        <a:xfrm>
          <a:off x="0" y="0"/>
          <a:ext cx="0" cy="0"/>
          <a:chOff x="0" y="0"/>
          <a:chExt cx="0" cy="0"/>
        </a:xfrm>
      </p:grpSpPr>
      <p:sp>
        <p:nvSpPr>
          <p:cNvPr id="427" name="Google Shape;427;p17"/>
          <p:cNvSpPr txBox="1">
            <a:spLocks noGrp="1"/>
          </p:cNvSpPr>
          <p:nvPr>
            <p:ph type="title"/>
          </p:nvPr>
        </p:nvSpPr>
        <p:spPr>
          <a:xfrm>
            <a:off x="1428870"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panose="00000500000000000000"/>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2pPr>
            <a:lvl3pPr lvl="2"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3pPr>
            <a:lvl4pPr lvl="3"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4pPr>
            <a:lvl5pPr lvl="4"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5pPr>
            <a:lvl6pPr lvl="5"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6pPr>
            <a:lvl7pPr lvl="6"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7pPr>
            <a:lvl8pPr lvl="7"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8pPr>
            <a:lvl9pPr lvl="8"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9pPr>
          </a:lstStyle>
          <a:p>
            <a:endParaRPr/>
          </a:p>
        </p:txBody>
      </p:sp>
      <p:sp>
        <p:nvSpPr>
          <p:cNvPr id="428" name="Google Shape;428;p17"/>
          <p:cNvSpPr txBox="1">
            <a:spLocks noGrp="1"/>
          </p:cNvSpPr>
          <p:nvPr>
            <p:ph type="title" idx="2"/>
          </p:nvPr>
        </p:nvSpPr>
        <p:spPr>
          <a:xfrm>
            <a:off x="5200855" y="3937105"/>
            <a:ext cx="25143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Be Vietnam" panose="00000500000000000000"/>
              <a:buNone/>
              <a:defRPr sz="1600">
                <a:solidFill>
                  <a:schemeClr val="lt1"/>
                </a:solidFill>
                <a:latin typeface="Big Shoulders Text Light"/>
                <a:ea typeface="Big Shoulders Text Light"/>
                <a:cs typeface="Big Shoulders Text Light"/>
                <a:sym typeface="Big Shoulders Text Light"/>
              </a:defRPr>
            </a:lvl1pPr>
            <a:lvl2pPr lvl="1"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2pPr>
            <a:lvl3pPr lvl="2"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3pPr>
            <a:lvl4pPr lvl="3"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4pPr>
            <a:lvl5pPr lvl="4"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5pPr>
            <a:lvl6pPr lvl="5"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6pPr>
            <a:lvl7pPr lvl="6"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7pPr>
            <a:lvl8pPr lvl="7"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8pPr>
            <a:lvl9pPr lvl="8" rtl="0">
              <a:spcBef>
                <a:spcPts val="0"/>
              </a:spcBef>
              <a:spcAft>
                <a:spcPts val="0"/>
              </a:spcAft>
              <a:buSzPts val="1400"/>
              <a:buFont typeface="Be Vietnam" panose="00000500000000000000"/>
              <a:buNone/>
              <a:defRPr sz="1400">
                <a:latin typeface="Be Vietnam" panose="00000500000000000000"/>
                <a:ea typeface="Be Vietnam" panose="00000500000000000000"/>
                <a:cs typeface="Be Vietnam" panose="00000500000000000000"/>
                <a:sym typeface="Be Vietnam" panose="00000500000000000000"/>
              </a:defRPr>
            </a:lvl9pPr>
          </a:lstStyle>
          <a:p>
            <a:endParaRPr/>
          </a:p>
        </p:txBody>
      </p:sp>
      <p:sp>
        <p:nvSpPr>
          <p:cNvPr id="429" name="Google Shape;429;p17"/>
          <p:cNvSpPr txBox="1">
            <a:spLocks noGrp="1"/>
          </p:cNvSpPr>
          <p:nvPr>
            <p:ph type="title" idx="3"/>
          </p:nvPr>
        </p:nvSpPr>
        <p:spPr>
          <a:xfrm>
            <a:off x="1428870"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panose="000005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2pPr>
            <a:lvl3pPr lvl="2"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3pPr>
            <a:lvl4pPr lvl="3"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4pPr>
            <a:lvl5pPr lvl="4"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5pPr>
            <a:lvl6pPr lvl="5"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6pPr>
            <a:lvl7pPr lvl="6"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7pPr>
            <a:lvl8pPr lvl="7"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8pPr>
            <a:lvl9pPr lvl="8"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9pPr>
          </a:lstStyle>
          <a:p>
            <a:endParaRPr/>
          </a:p>
        </p:txBody>
      </p:sp>
      <p:sp>
        <p:nvSpPr>
          <p:cNvPr id="430" name="Google Shape;430;p17"/>
          <p:cNvSpPr txBox="1">
            <a:spLocks noGrp="1"/>
          </p:cNvSpPr>
          <p:nvPr>
            <p:ph type="title" idx="4"/>
          </p:nvPr>
        </p:nvSpPr>
        <p:spPr>
          <a:xfrm>
            <a:off x="5200855" y="3523500"/>
            <a:ext cx="2514300" cy="37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Be Vietnam" panose="000005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2pPr>
            <a:lvl3pPr lvl="2"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3pPr>
            <a:lvl4pPr lvl="3"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4pPr>
            <a:lvl5pPr lvl="4"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5pPr>
            <a:lvl6pPr lvl="5"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6pPr>
            <a:lvl7pPr lvl="6"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7pPr>
            <a:lvl8pPr lvl="7"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8pPr>
            <a:lvl9pPr lvl="8" rtl="0">
              <a:spcBef>
                <a:spcPts val="0"/>
              </a:spcBef>
              <a:spcAft>
                <a:spcPts val="0"/>
              </a:spcAft>
              <a:buSzPts val="1800"/>
              <a:buFont typeface="Be Vietnam" panose="00000500000000000000"/>
              <a:buNone/>
              <a:defRPr sz="1800" b="1">
                <a:latin typeface="Be Vietnam" panose="00000500000000000000"/>
                <a:ea typeface="Be Vietnam" panose="00000500000000000000"/>
                <a:cs typeface="Be Vietnam" panose="00000500000000000000"/>
                <a:sym typeface="Be Vietnam" panose="00000500000000000000"/>
              </a:defRPr>
            </a:lvl9pPr>
          </a:lstStyle>
          <a:p>
            <a:endParaRPr/>
          </a:p>
        </p:txBody>
      </p:sp>
      <p:sp>
        <p:nvSpPr>
          <p:cNvPr id="431" name="Google Shape;431;p17"/>
          <p:cNvSpPr txBox="1">
            <a:spLocks noGrp="1"/>
          </p:cNvSpPr>
          <p:nvPr>
            <p:ph type="title" idx="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32" name="Google Shape;432;p17"/>
          <p:cNvGrpSpPr/>
          <p:nvPr/>
        </p:nvGrpSpPr>
        <p:grpSpPr>
          <a:xfrm>
            <a:off x="7712500" y="-1723264"/>
            <a:ext cx="2791913" cy="2791891"/>
            <a:chOff x="7712500" y="-1723264"/>
            <a:chExt cx="2791913" cy="2791891"/>
          </a:xfrm>
        </p:grpSpPr>
        <p:sp>
          <p:nvSpPr>
            <p:cNvPr id="433" name="Google Shape;433;p17"/>
            <p:cNvSpPr/>
            <p:nvPr/>
          </p:nvSpPr>
          <p:spPr>
            <a:xfrm flipH="1">
              <a:off x="7712500"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flipH="1">
              <a:off x="7880326"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flipH="1">
              <a:off x="8027410" y="-1408369"/>
              <a:ext cx="2162108"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flipH="1">
              <a:off x="8174493"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flipH="1">
              <a:off x="8321577"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flipH="1">
              <a:off x="8245201"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flipH="1">
              <a:off x="8102409"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flipH="1">
              <a:off x="7953567"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flipH="1">
              <a:off x="7798312"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7"/>
          <p:cNvGrpSpPr/>
          <p:nvPr/>
        </p:nvGrpSpPr>
        <p:grpSpPr>
          <a:xfrm>
            <a:off x="-1458575" y="4053261"/>
            <a:ext cx="2791913" cy="2791891"/>
            <a:chOff x="-1458575" y="4053261"/>
            <a:chExt cx="2791913" cy="2791891"/>
          </a:xfrm>
        </p:grpSpPr>
        <p:sp>
          <p:nvSpPr>
            <p:cNvPr id="443" name="Google Shape;443;p17"/>
            <p:cNvSpPr/>
            <p:nvPr/>
          </p:nvSpPr>
          <p:spPr>
            <a:xfrm flipH="1">
              <a:off x="-1458575"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flipH="1">
              <a:off x="-1290749"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flipH="1">
              <a:off x="-114366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flipH="1">
              <a:off x="-996582"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flipH="1">
              <a:off x="-849498"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flipH="1">
              <a:off x="-925874"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flipH="1">
              <a:off x="-1068666"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flipH="1">
              <a:off x="-1217508"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flipH="1">
              <a:off x="-1372763"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4" name="Google Shape;454;p18"/>
          <p:cNvSpPr txBox="1">
            <a:spLocks noGrp="1"/>
          </p:cNvSpPr>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5" name="Google Shape;455;p18"/>
          <p:cNvSpPr txBox="1">
            <a:spLocks noGrp="1"/>
          </p:cNvSpPr>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panose="020B0603050000020004"/>
              <a:buNone/>
              <a:defRPr sz="2100">
                <a:solidFill>
                  <a:schemeClr val="lt1"/>
                </a:solidFill>
              </a:defRPr>
            </a:lvl1pPr>
            <a:lvl2pPr lvl="1"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a:endParaRPr/>
          </a:p>
        </p:txBody>
      </p:sp>
      <p:sp>
        <p:nvSpPr>
          <p:cNvPr id="456" name="Google Shape;456;p18"/>
          <p:cNvSpPr txBox="1">
            <a:spLocks noGrp="1"/>
          </p:cNvSpPr>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panose="020B0603050000020004"/>
              <a:buNone/>
              <a:defRPr sz="2100">
                <a:solidFill>
                  <a:schemeClr val="lt1"/>
                </a:solidFill>
              </a:defRPr>
            </a:lvl1pPr>
            <a:lvl2pPr lvl="1"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a:endParaRPr/>
          </a:p>
        </p:txBody>
      </p:sp>
      <p:sp>
        <p:nvSpPr>
          <p:cNvPr id="457" name="Google Shape;457;p18"/>
          <p:cNvSpPr txBox="1">
            <a:spLocks noGrp="1"/>
          </p:cNvSpPr>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8" name="Google Shape;458;p18"/>
          <p:cNvSpPr txBox="1">
            <a:spLocks noGrp="1"/>
          </p:cNvSpPr>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9" name="Google Shape;459;p18"/>
          <p:cNvSpPr txBox="1">
            <a:spLocks noGrp="1"/>
          </p:cNvSpPr>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panose="020B0603050000020004"/>
              <a:buNone/>
              <a:defRPr sz="2100">
                <a:solidFill>
                  <a:schemeClr val="lt1"/>
                </a:solidFill>
              </a:defRPr>
            </a:lvl1pPr>
            <a:lvl2pPr lvl="1"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a:endParaRPr/>
          </a:p>
        </p:txBody>
      </p:sp>
      <p:sp>
        <p:nvSpPr>
          <p:cNvPr id="460" name="Google Shape;460;p18"/>
          <p:cNvSpPr txBox="1">
            <a:spLocks noGrp="1"/>
          </p:cNvSpPr>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panose="020B0603050000020004"/>
              <a:buNone/>
              <a:defRPr sz="2100">
                <a:solidFill>
                  <a:schemeClr val="lt1"/>
                </a:solidFill>
              </a:defRPr>
            </a:lvl1pPr>
            <a:lvl2pPr lvl="1"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2pPr>
            <a:lvl3pPr lvl="2"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3pPr>
            <a:lvl4pPr lvl="3"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4pPr>
            <a:lvl5pPr lvl="4"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5pPr>
            <a:lvl6pPr lvl="5"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6pPr>
            <a:lvl7pPr lvl="6"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7pPr>
            <a:lvl8pPr lvl="7"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8pPr>
            <a:lvl9pPr lvl="8" algn="ctr" rtl="0">
              <a:spcBef>
                <a:spcPts val="0"/>
              </a:spcBef>
              <a:spcAft>
                <a:spcPts val="0"/>
              </a:spcAft>
              <a:buClr>
                <a:srgbClr val="000000"/>
              </a:buClr>
              <a:buSzPts val="2100"/>
              <a:buFont typeface="Fira Sans Condensed Medium" panose="020B0603050000020004"/>
              <a:buNone/>
              <a:defRPr sz="2100">
                <a:solidFill>
                  <a:srgbClr val="000000"/>
                </a:solidFill>
                <a:latin typeface="Fira Sans Condensed Medium" panose="020B0603050000020004"/>
                <a:ea typeface="Fira Sans Condensed Medium" panose="020B0603050000020004"/>
                <a:cs typeface="Fira Sans Condensed Medium" panose="020B0603050000020004"/>
                <a:sym typeface="Fira Sans Condensed Medium" panose="020B0603050000020004"/>
              </a:defRPr>
            </a:lvl9pPr>
          </a:lstStyle>
          <a:p>
            <a:endParaRPr/>
          </a:p>
        </p:txBody>
      </p:sp>
      <p:sp>
        <p:nvSpPr>
          <p:cNvPr id="461" name="Google Shape;461;p18"/>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2100"/>
              <a:buFont typeface="Blinker" panose="02000000000000000000"/>
              <a:buNone/>
              <a:defRPr sz="21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panose="02000000000000000000"/>
              <a:buNone/>
              <a:defRPr sz="1800" b="1">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panose="02000000000000000000"/>
              <a:buNone/>
              <a:defRPr sz="1800" b="1">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panose="02000000000000000000"/>
              <a:buNone/>
              <a:defRPr sz="1800" b="1">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panose="02000000000000000000"/>
              <a:buNone/>
              <a:defRPr sz="1800" b="1">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panose="02000000000000000000"/>
              <a:buNone/>
              <a:defRPr sz="1800" b="1">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panose="02000000000000000000"/>
              <a:buNone/>
              <a:defRPr sz="1800" b="1">
                <a:latin typeface="Blinker" panose="02000000000000000000"/>
                <a:ea typeface="Blinker" panose="02000000000000000000"/>
                <a:cs typeface="Blinker" panose="02000000000000000000"/>
                <a:sym typeface="Blinker" panose="02000000000000000000"/>
              </a:defRPr>
            </a:lvl1pPr>
            <a:lvl2pPr lvl="1"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2pPr>
            <a:lvl3pPr lvl="2"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3pPr>
            <a:lvl4pPr lvl="3"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4pPr>
            <a:lvl5pPr lvl="4"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5pPr>
            <a:lvl6pPr lvl="5"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6pPr>
            <a:lvl7pPr lvl="6"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7pPr>
            <a:lvl8pPr lvl="7"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8pPr>
            <a:lvl9pPr lvl="8" algn="ctr" rtl="0">
              <a:spcBef>
                <a:spcPts val="0"/>
              </a:spcBef>
              <a:spcAft>
                <a:spcPts val="0"/>
              </a:spcAft>
              <a:buClr>
                <a:schemeClr val="lt1"/>
              </a:buClr>
              <a:buSzPts val="1800"/>
              <a:buFont typeface="Blinker" panose="02000000000000000000"/>
              <a:buNone/>
              <a:defRPr sz="1800" b="1">
                <a:solidFill>
                  <a:schemeClr val="lt1"/>
                </a:solidFill>
                <a:latin typeface="Blinker" panose="02000000000000000000"/>
                <a:ea typeface="Blinker" panose="02000000000000000000"/>
                <a:cs typeface="Blinker" panose="02000000000000000000"/>
                <a:sym typeface="Blinker" panose="02000000000000000000"/>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28"/>
        <p:cNvGrpSpPr/>
        <p:nvPr/>
      </p:nvGrpSpPr>
      <p:grpSpPr>
        <a:xfrm>
          <a:off x="0" y="0"/>
          <a:ext cx="0" cy="0"/>
          <a:chOff x="0" y="0"/>
          <a:chExt cx="0" cy="0"/>
        </a:xfrm>
      </p:grpSpPr>
      <p:sp>
        <p:nvSpPr>
          <p:cNvPr id="529" name="Google Shape;529;p20"/>
          <p:cNvSpPr txBox="1">
            <a:spLocks noGrp="1"/>
          </p:cNvSpPr>
          <p:nvPr>
            <p:ph type="title"/>
          </p:nvPr>
        </p:nvSpPr>
        <p:spPr>
          <a:xfrm>
            <a:off x="3279450" y="3211950"/>
            <a:ext cx="2594400" cy="4032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chemeClr val="accent3"/>
              </a:buClr>
              <a:buSzPts val="1800"/>
              <a:buNone/>
              <a:defRPr sz="1800">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530" name="Google Shape;530;p20"/>
          <p:cNvSpPr txBox="1">
            <a:spLocks noGrp="1"/>
          </p:cNvSpPr>
          <p:nvPr>
            <p:ph type="title" idx="2"/>
          </p:nvPr>
        </p:nvSpPr>
        <p:spPr>
          <a:xfrm>
            <a:off x="1866300" y="2000250"/>
            <a:ext cx="5411400" cy="1198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a:endParaRPr/>
          </a:p>
        </p:txBody>
      </p:sp>
      <p:grpSp>
        <p:nvGrpSpPr>
          <p:cNvPr id="531" name="Google Shape;531;p20"/>
          <p:cNvGrpSpPr/>
          <p:nvPr/>
        </p:nvGrpSpPr>
        <p:grpSpPr>
          <a:xfrm>
            <a:off x="-1207817" y="-2753755"/>
            <a:ext cx="11559758" cy="10704205"/>
            <a:chOff x="-1207817" y="-2753755"/>
            <a:chExt cx="11559758" cy="10704205"/>
          </a:xfrm>
        </p:grpSpPr>
        <p:sp>
          <p:nvSpPr>
            <p:cNvPr id="532" name="Google Shape;532;p20"/>
            <p:cNvSpPr/>
            <p:nvPr/>
          </p:nvSpPr>
          <p:spPr>
            <a:xfrm>
              <a:off x="2775328" y="524195"/>
              <a:ext cx="3593216" cy="4150222"/>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2205709" y="54730"/>
              <a:ext cx="4732490" cy="5087123"/>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636090" y="-412676"/>
              <a:ext cx="5869636" cy="602196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1068531" y="-880082"/>
              <a:ext cx="7006850" cy="6958866"/>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98912" y="-1349547"/>
              <a:ext cx="8146124" cy="7895698"/>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0707" y="-1816884"/>
              <a:ext cx="9285398" cy="8830471"/>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640326" y="-2284290"/>
              <a:ext cx="10422613" cy="9767372"/>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1207817" y="-2753755"/>
              <a:ext cx="11559758" cy="10704205"/>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1" name="Shape 540"/>
        <p:cNvGrpSpPr/>
        <p:nvPr/>
      </p:nvGrpSpPr>
      <p:grpSpPr>
        <a:xfrm>
          <a:off x="0" y="0"/>
          <a:ext cx="0" cy="0"/>
          <a:chOff x="0" y="0"/>
          <a:chExt cx="0" cy="0"/>
        </a:xfrm>
      </p:grpSpPr>
      <p:sp>
        <p:nvSpPr>
          <p:cNvPr id="541" name="Google Shape;541;p21"/>
          <p:cNvSpPr txBox="1">
            <a:spLocks noGrp="1"/>
          </p:cNvSpPr>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a:spLocks noGrp="1"/>
          </p:cNvSpPr>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21"/>
          <p:cNvSpPr txBox="1">
            <a:spLocks noGrp="1"/>
          </p:cNvSpPr>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1pPr>
            <a:lvl2pPr lvl="1"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2pPr>
            <a:lvl3pPr lvl="2"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3pPr>
            <a:lvl4pPr lvl="3"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4pPr>
            <a:lvl5pPr lvl="4"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5pPr>
            <a:lvl6pPr lvl="5"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6pPr>
            <a:lvl7pPr lvl="6"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7pPr>
            <a:lvl8pPr lvl="7"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8pPr>
            <a:lvl9pPr lvl="8"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sp>
        <p:nvSpPr>
          <p:cNvPr id="544" name="Google Shape;544;p21"/>
          <p:cNvSpPr txBox="1">
            <a:spLocks noGrp="1"/>
          </p:cNvSpPr>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a:spLocks noGrp="1"/>
          </p:cNvSpPr>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6" name="Google Shape;546;p21"/>
          <p:cNvSpPr txBox="1">
            <a:spLocks noGrp="1"/>
          </p:cNvSpPr>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1pPr>
            <a:lvl2pPr lvl="1"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2pPr>
            <a:lvl3pPr lvl="2"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3pPr>
            <a:lvl4pPr lvl="3"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4pPr>
            <a:lvl5pPr lvl="4"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5pPr>
            <a:lvl6pPr lvl="5"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6pPr>
            <a:lvl7pPr lvl="6"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7pPr>
            <a:lvl8pPr lvl="7"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8pPr>
            <a:lvl9pPr lvl="8"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sp>
        <p:nvSpPr>
          <p:cNvPr id="547" name="Google Shape;547;p21"/>
          <p:cNvSpPr txBox="1">
            <a:spLocks noGrp="1"/>
          </p:cNvSpPr>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a:spLocks noGrp="1"/>
          </p:cNvSpPr>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9" name="Google Shape;549;p21"/>
          <p:cNvSpPr txBox="1">
            <a:spLocks noGrp="1"/>
          </p:cNvSpPr>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1pPr>
            <a:lvl2pPr lvl="1"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2pPr>
            <a:lvl3pPr lvl="2"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3pPr>
            <a:lvl4pPr lvl="3"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4pPr>
            <a:lvl5pPr lvl="4"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5pPr>
            <a:lvl6pPr lvl="5"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6pPr>
            <a:lvl7pPr lvl="6"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7pPr>
            <a:lvl8pPr lvl="7"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8pPr>
            <a:lvl9pPr lvl="8" algn="ctr" rtl="0">
              <a:lnSpc>
                <a:spcPct val="100000"/>
              </a:lnSpc>
              <a:spcBef>
                <a:spcPts val="0"/>
              </a:spcBef>
              <a:spcAft>
                <a:spcPts val="0"/>
              </a:spcAft>
              <a:buSzPts val="2100"/>
              <a:buFont typeface="Blinker SemiBold" panose="02000000000000000000"/>
              <a:buNone/>
              <a:defRPr sz="2100">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txBox="1">
            <a:spLocks noGrp="1"/>
          </p:cNvSpPr>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3">
  <p:cSld name="CUSTOM_12_1">
    <p:spTree>
      <p:nvGrpSpPr>
        <p:cNvPr id="1" name="Shape 586"/>
        <p:cNvGrpSpPr/>
        <p:nvPr/>
      </p:nvGrpSpPr>
      <p:grpSpPr>
        <a:xfrm>
          <a:off x="0" y="0"/>
          <a:ext cx="0" cy="0"/>
          <a:chOff x="0" y="0"/>
          <a:chExt cx="0" cy="0"/>
        </a:xfrm>
      </p:grpSpPr>
      <p:sp>
        <p:nvSpPr>
          <p:cNvPr id="587" name="Google Shape;587;p2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8" name="Google Shape;588;p23"/>
          <p:cNvSpPr txBox="1">
            <a:spLocks noGrp="1"/>
          </p:cNvSpPr>
          <p:nvPr>
            <p:ph type="body" idx="1"/>
          </p:nvPr>
        </p:nvSpPr>
        <p:spPr>
          <a:xfrm>
            <a:off x="707500"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589" name="Google Shape;589;p23"/>
          <p:cNvSpPr txBox="1">
            <a:spLocks noGrp="1"/>
          </p:cNvSpPr>
          <p:nvPr>
            <p:ph type="body" idx="2"/>
          </p:nvPr>
        </p:nvSpPr>
        <p:spPr>
          <a:xfrm>
            <a:off x="4710975"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grpSp>
        <p:nvGrpSpPr>
          <p:cNvPr id="590" name="Google Shape;590;p23"/>
          <p:cNvGrpSpPr/>
          <p:nvPr/>
        </p:nvGrpSpPr>
        <p:grpSpPr>
          <a:xfrm>
            <a:off x="-1738225" y="-2808425"/>
            <a:ext cx="4624725" cy="4238675"/>
            <a:chOff x="-1738225" y="-2808425"/>
            <a:chExt cx="4624725" cy="4238675"/>
          </a:xfrm>
        </p:grpSpPr>
        <p:sp>
          <p:nvSpPr>
            <p:cNvPr id="591" name="Google Shape;591;p23"/>
            <p:cNvSpPr/>
            <p:nvPr/>
          </p:nvSpPr>
          <p:spPr>
            <a:xfrm>
              <a:off x="-80150" y="-1444425"/>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87600" y="-1615400"/>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95050" y="-1785625"/>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701750" y="-1955850"/>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909200" y="-2126825"/>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1116650" y="-2297025"/>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1324100" y="-2467250"/>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1530775" y="-2638225"/>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1738225" y="-2808425"/>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a:off x="5359300" y="4206150"/>
            <a:ext cx="4624725" cy="4238675"/>
            <a:chOff x="-2409450" y="-1233250"/>
            <a:chExt cx="4624725" cy="4238675"/>
          </a:xfrm>
        </p:grpSpPr>
        <p:sp>
          <p:nvSpPr>
            <p:cNvPr id="601" name="Google Shape;601;p23"/>
            <p:cNvSpPr/>
            <p:nvPr/>
          </p:nvSpPr>
          <p:spPr>
            <a:xfrm>
              <a:off x="-751375" y="130750"/>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958825" y="-40225"/>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1166275" y="-210450"/>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1372975" y="-380675"/>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1580425" y="-551650"/>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1787875" y="-721850"/>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1995325" y="-892075"/>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202000" y="-1063050"/>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409450" y="-1233250"/>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610"/>
        <p:cNvGrpSpPr/>
        <p:nvPr/>
      </p:nvGrpSpPr>
      <p:grpSpPr>
        <a:xfrm>
          <a:off x="0" y="0"/>
          <a:ext cx="0" cy="0"/>
          <a:chOff x="0" y="0"/>
          <a:chExt cx="0" cy="0"/>
        </a:xfrm>
      </p:grpSpPr>
      <p:sp>
        <p:nvSpPr>
          <p:cNvPr id="611" name="Google Shape;611;p24"/>
          <p:cNvSpPr txBox="1">
            <a:spLocks noGrp="1"/>
          </p:cNvSpPr>
          <p:nvPr>
            <p:ph type="title"/>
          </p:nvPr>
        </p:nvSpPr>
        <p:spPr>
          <a:xfrm>
            <a:off x="2075800" y="1010050"/>
            <a:ext cx="4992600" cy="7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12" name="Google Shape;612;p24"/>
          <p:cNvSpPr txBox="1">
            <a:spLocks noGrp="1"/>
          </p:cNvSpPr>
          <p:nvPr>
            <p:ph type="title" idx="2"/>
          </p:nvPr>
        </p:nvSpPr>
        <p:spPr>
          <a:xfrm>
            <a:off x="2075750" y="1914548"/>
            <a:ext cx="4992600" cy="13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613" name="Google Shape;613;p24"/>
          <p:cNvSpPr txBox="1"/>
          <p:nvPr/>
        </p:nvSpPr>
        <p:spPr>
          <a:xfrm>
            <a:off x="2486000" y="3864382"/>
            <a:ext cx="4172700" cy="3633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lt1"/>
                </a:solidFill>
                <a:latin typeface="Big Shoulders Text Light"/>
                <a:ea typeface="Big Shoulders Text Light"/>
                <a:cs typeface="Big Shoulders Text Light"/>
                <a:sym typeface="Big Shoulders Text Light"/>
              </a:rPr>
              <a:t>CREDITS: This presentation template was created by </a:t>
            </a:r>
            <a:r>
              <a:rPr lang="en-GB" sz="1000">
                <a:solidFill>
                  <a:schemeClr val="lt1"/>
                </a:solidFill>
                <a:uFill>
                  <a:noFill/>
                </a:uFill>
                <a:latin typeface="Big Shoulders Text Light"/>
                <a:ea typeface="Big Shoulders Text Light"/>
                <a:cs typeface="Big Shoulders Text Light"/>
                <a:sym typeface="Big Shoulders Text Light"/>
                <a:hlinkClick r:id="rId2"/>
              </a:rPr>
              <a:t>Slidesgo</a:t>
            </a:r>
            <a:r>
              <a:rPr lang="en-GB" sz="1000">
                <a:solidFill>
                  <a:schemeClr val="lt1"/>
                </a:solidFill>
                <a:latin typeface="Big Shoulders Text Light"/>
                <a:ea typeface="Big Shoulders Text Light"/>
                <a:cs typeface="Big Shoulders Text Light"/>
                <a:sym typeface="Big Shoulders Text Light"/>
              </a:rPr>
              <a:t>, including icons by </a:t>
            </a:r>
            <a:r>
              <a:rPr lang="en-GB" sz="1000">
                <a:solidFill>
                  <a:schemeClr val="lt1"/>
                </a:solidFill>
                <a:uFill>
                  <a:noFill/>
                </a:uFill>
                <a:latin typeface="Big Shoulders Text Light"/>
                <a:ea typeface="Big Shoulders Text Light"/>
                <a:cs typeface="Big Shoulders Text Light"/>
                <a:sym typeface="Big Shoulders Text Light"/>
                <a:hlinkClick r:id="rId3"/>
              </a:rPr>
              <a:t>Flaticon</a:t>
            </a:r>
            <a:r>
              <a:rPr lang="en-GB" sz="1000">
                <a:solidFill>
                  <a:schemeClr val="lt1"/>
                </a:solidFill>
                <a:latin typeface="Big Shoulders Text Light"/>
                <a:ea typeface="Big Shoulders Text Light"/>
                <a:cs typeface="Big Shoulders Text Light"/>
                <a:sym typeface="Big Shoulders Text Light"/>
              </a:rPr>
              <a:t>, and infographics &amp; images by </a:t>
            </a:r>
            <a:r>
              <a:rPr lang="en-GB" sz="1000">
                <a:solidFill>
                  <a:schemeClr val="lt1"/>
                </a:solidFill>
                <a:uFill>
                  <a:noFill/>
                </a:uFill>
                <a:latin typeface="Big Shoulders Text Light"/>
                <a:ea typeface="Big Shoulders Text Light"/>
                <a:cs typeface="Big Shoulders Text Light"/>
                <a:sym typeface="Big Shoulders Text Light"/>
                <a:hlinkClick r:id="rId4"/>
              </a:rPr>
              <a:t>Freepik</a:t>
            </a:r>
            <a:r>
              <a:rPr lang="en-GB" sz="1000">
                <a:solidFill>
                  <a:schemeClr val="lt1"/>
                </a:solidFill>
                <a:latin typeface="Big Shoulders Text Light"/>
                <a:ea typeface="Big Shoulders Text Light"/>
                <a:cs typeface="Big Shoulders Text Light"/>
                <a:sym typeface="Big Shoulders Text Light"/>
              </a:rPr>
              <a:t>. </a:t>
            </a:r>
            <a:endParaRPr>
              <a:solidFill>
                <a:schemeClr val="lt1"/>
              </a:solidFill>
              <a:latin typeface="Big Shoulders Text Light"/>
              <a:ea typeface="Big Shoulders Text Light"/>
              <a:cs typeface="Big Shoulders Text Light"/>
              <a:sym typeface="Big Shoulders Text Light"/>
            </a:endParaRPr>
          </a:p>
        </p:txBody>
      </p:sp>
      <p:grpSp>
        <p:nvGrpSpPr>
          <p:cNvPr id="614" name="Google Shape;614;p24"/>
          <p:cNvGrpSpPr/>
          <p:nvPr/>
        </p:nvGrpSpPr>
        <p:grpSpPr>
          <a:xfrm>
            <a:off x="-517700" y="-810950"/>
            <a:ext cx="3129400" cy="3128950"/>
            <a:chOff x="-517700" y="-810950"/>
            <a:chExt cx="3129400" cy="3128950"/>
          </a:xfrm>
        </p:grpSpPr>
        <p:sp>
          <p:nvSpPr>
            <p:cNvPr id="615" name="Google Shape;615;p24"/>
            <p:cNvSpPr/>
            <p:nvPr/>
          </p:nvSpPr>
          <p:spPr>
            <a:xfrm>
              <a:off x="-517700" y="-81095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385350" y="-71647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253450" y="-62200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121550" y="-52797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10325" y="-43352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142225" y="-33905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74125" y="-2445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406000" y="-15010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537900" y="-556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670250" y="3882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02150" y="13330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934050" y="22777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1065925" y="32225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4"/>
          <p:cNvGrpSpPr/>
          <p:nvPr/>
        </p:nvGrpSpPr>
        <p:grpSpPr>
          <a:xfrm>
            <a:off x="7109500" y="3213300"/>
            <a:ext cx="3129400" cy="3128950"/>
            <a:chOff x="300925" y="-514300"/>
            <a:chExt cx="3129400" cy="3128950"/>
          </a:xfrm>
        </p:grpSpPr>
        <p:sp>
          <p:nvSpPr>
            <p:cNvPr id="629" name="Google Shape;629;p24"/>
            <p:cNvSpPr/>
            <p:nvPr/>
          </p:nvSpPr>
          <p:spPr>
            <a:xfrm flipH="1">
              <a:off x="300925" y="-514300"/>
              <a:ext cx="3129400" cy="3128950"/>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flipH="1">
              <a:off x="395400" y="-419825"/>
              <a:ext cx="2902575" cy="2902600"/>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flipH="1">
              <a:off x="489875" y="-325350"/>
              <a:ext cx="2676200" cy="2676225"/>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flipH="1">
              <a:off x="584325" y="-231325"/>
              <a:ext cx="2449850" cy="2450300"/>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flipH="1">
              <a:off x="678800" y="-136875"/>
              <a:ext cx="2223500" cy="2223500"/>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flipH="1">
              <a:off x="773275" y="-42400"/>
              <a:ext cx="1997125" cy="1997125"/>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867750" y="52075"/>
              <a:ext cx="1770750" cy="1770775"/>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flipH="1">
              <a:off x="962225" y="146550"/>
              <a:ext cx="1544400" cy="1544400"/>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flipH="1">
              <a:off x="1056675" y="241025"/>
              <a:ext cx="1318050" cy="1318025"/>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1151150" y="335475"/>
              <a:ext cx="1091225" cy="1091700"/>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1245625" y="429950"/>
              <a:ext cx="864850" cy="865325"/>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flipH="1">
              <a:off x="1340100" y="524425"/>
              <a:ext cx="638475" cy="638500"/>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flipH="1">
              <a:off x="1434550" y="618900"/>
              <a:ext cx="412150" cy="412125"/>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txBox="1">
            <a:spLocks noGrp="1"/>
          </p:cNvSpPr>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5"/>
          <p:cNvSpPr txBox="1">
            <a:spLocks noGrp="1"/>
          </p:cNvSpPr>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5"/>
          <p:cNvSpPr txBox="1">
            <a:spLocks noGrp="1"/>
          </p:cNvSpPr>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990525" y="1517163"/>
            <a:ext cx="2808000" cy="7812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7"/>
          <p:cNvSpPr txBox="1">
            <a:spLocks noGrp="1"/>
          </p:cNvSpPr>
          <p:nvPr>
            <p:ph type="body" idx="1"/>
          </p:nvPr>
        </p:nvSpPr>
        <p:spPr>
          <a:xfrm>
            <a:off x="990525" y="2343240"/>
            <a:ext cx="2808000" cy="128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66" name="Google Shape;166;p7"/>
          <p:cNvGrpSpPr/>
          <p:nvPr/>
        </p:nvGrpSpPr>
        <p:grpSpPr>
          <a:xfrm>
            <a:off x="-521975" y="-2057798"/>
            <a:ext cx="2950153" cy="3405921"/>
            <a:chOff x="-521975" y="-2057798"/>
            <a:chExt cx="2950153" cy="3405921"/>
          </a:xfrm>
        </p:grpSpPr>
        <p:sp>
          <p:nvSpPr>
            <p:cNvPr id="167" name="Google Shape;167;p7"/>
            <p:cNvSpPr/>
            <p:nvPr/>
          </p:nvSpPr>
          <p:spPr>
            <a:xfrm>
              <a:off x="-521975" y="-2057798"/>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31436" y="-1953061"/>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339454" y="-1846973"/>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47518" y="-1742282"/>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156932" y="-1636149"/>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64997" y="-1530015"/>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589" y="-1425324"/>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17525" y="-1319190"/>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09507" y="-1214499"/>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00093" y="-1108365"/>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392028" y="-1002278"/>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6590050" y="3771327"/>
            <a:ext cx="2950153" cy="3405921"/>
            <a:chOff x="211825" y="-1478023"/>
            <a:chExt cx="2950153" cy="3405921"/>
          </a:xfrm>
        </p:grpSpPr>
        <p:sp>
          <p:nvSpPr>
            <p:cNvPr id="179" name="Google Shape;179;p7"/>
            <p:cNvSpPr/>
            <p:nvPr/>
          </p:nvSpPr>
          <p:spPr>
            <a:xfrm>
              <a:off x="211825" y="-1478023"/>
              <a:ext cx="2950153" cy="3405921"/>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302364" y="-1373286"/>
              <a:ext cx="2767630" cy="3196481"/>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394346" y="-1267198"/>
              <a:ext cx="2585108" cy="298424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86282" y="-1162507"/>
              <a:ext cx="2401189" cy="2774855"/>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576868" y="-1056374"/>
              <a:ext cx="2220063" cy="2562622"/>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68803" y="-950240"/>
              <a:ext cx="2036144" cy="235034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759389" y="-845549"/>
              <a:ext cx="1853574" cy="2140949"/>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851325" y="-739415"/>
              <a:ext cx="1671098" cy="192867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943307" y="-634724"/>
              <a:ext cx="1487133" cy="1719277"/>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1033893" y="-528590"/>
              <a:ext cx="1306007" cy="1506998"/>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125828" y="-422503"/>
              <a:ext cx="1122088" cy="1294765"/>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2299525" y="1542025"/>
            <a:ext cx="4545000" cy="19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5400000">
              <a:off x="-113083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5400000">
              <a:off x="-1448449"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5400000">
              <a:off x="-1747133"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rot="-5400000">
              <a:off x="-2064756"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rot="-5400000">
              <a:off x="-2391837"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5400000">
              <a:off x="-1252058"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rot="-5400000">
              <a:off x="-1428445"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rot="-5400000">
              <a:off x="-179706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5400000">
              <a:off x="-210424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5400000">
              <a:off x="-2421664"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5400000">
              <a:off x="-2717339"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rot="-5400000">
              <a:off x="-3040666"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rot="5400000" flipH="1">
              <a:off x="-3512076"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rot="5400000" flipH="1">
              <a:off x="-3184985"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flipH="1">
              <a:off x="-2867372"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flipH="1">
              <a:off x="-2568688"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flipH="1">
              <a:off x="-2251066"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flipH="1">
              <a:off x="-1923984"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400000" flipH="1">
              <a:off x="-4100216"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5400000" flipH="1">
              <a:off x="-3923829"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flipH="1">
              <a:off x="-355521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flipH="1">
              <a:off x="-324803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5400000" flipH="1">
              <a:off x="-2930610"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flipH="1">
              <a:off x="-2634935"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5400000" flipH="1">
              <a:off x="-2311608"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panose="02000000000000000000"/>
              <a:buNone/>
              <a:defRPr sz="2800">
                <a:solidFill>
                  <a:schemeClr val="lt2"/>
                </a:solidFill>
                <a:latin typeface="Blinker SemiBold" panose="02000000000000000000"/>
                <a:ea typeface="Blinker SemiBold" panose="02000000000000000000"/>
                <a:cs typeface="Blinker SemiBold" panose="02000000000000000000"/>
                <a:sym typeface="Blinker SemiBold" panose="02000000000000000000"/>
              </a:defRPr>
            </a:lvl1pPr>
            <a:lvl2pPr lvl="1">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2pPr>
            <a:lvl3pPr lvl="2">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3pPr>
            <a:lvl4pPr lvl="3">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4pPr>
            <a:lvl5pPr lvl="4">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5pPr>
            <a:lvl6pPr lvl="5">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6pPr>
            <a:lvl7pPr lvl="6">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7pPr>
            <a:lvl8pPr lvl="7">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8pPr>
            <a:lvl9pPr lvl="8">
              <a:spcBef>
                <a:spcPts val="0"/>
              </a:spcBef>
              <a:spcAft>
                <a:spcPts val="0"/>
              </a:spcAft>
              <a:buClr>
                <a:schemeClr val="dk1"/>
              </a:buClr>
              <a:buSzPts val="2800"/>
              <a:buFont typeface="Blinker SemiBold" panose="02000000000000000000"/>
              <a:buNone/>
              <a:defRPr sz="2800">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9"/>
          <p:cNvSpPr txBox="1">
            <a:spLocks noGrp="1"/>
          </p:cNvSpPr>
          <p:nvPr>
            <p:ph type="ctrTitle"/>
          </p:nvPr>
        </p:nvSpPr>
        <p:spPr>
          <a:xfrm>
            <a:off x="813435" y="1363345"/>
            <a:ext cx="7362825" cy="1970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dirty="0"/>
              <a:t>Sentiment Analysis of Twitter Data</a:t>
            </a:r>
            <a:br>
              <a:rPr lang="en-GB" sz="4800" dirty="0"/>
            </a:br>
            <a:r>
              <a:rPr lang="en-IN" altLang="en-GB" sz="2400" dirty="0"/>
              <a:t>By</a:t>
            </a:r>
            <a:br>
              <a:rPr lang="en-GB" sz="4800" dirty="0"/>
            </a:br>
            <a:r>
              <a:rPr lang="en-GB" sz="1800" dirty="0"/>
              <a:t>Sahar A. </a:t>
            </a:r>
            <a:r>
              <a:rPr lang="en-GB" sz="1800" dirty="0" err="1"/>
              <a:t>El_Rahman</a:t>
            </a:r>
            <a:r>
              <a:rPr lang="en-IN" altLang="en-GB" sz="1800" dirty="0"/>
              <a:t>,  </a:t>
            </a:r>
            <a:r>
              <a:rPr lang="en-IN" altLang="en-GB" sz="1800" dirty="0" err="1"/>
              <a:t>Feddah</a:t>
            </a:r>
            <a:r>
              <a:rPr lang="en-IN" altLang="en-GB" sz="1800" dirty="0"/>
              <a:t> </a:t>
            </a:r>
            <a:r>
              <a:rPr lang="en-IN" altLang="en-GB" sz="1800" dirty="0" err="1"/>
              <a:t>Alhumaidi</a:t>
            </a:r>
            <a:r>
              <a:rPr lang="en-IN" altLang="en-GB" sz="1800" dirty="0"/>
              <a:t> </a:t>
            </a:r>
            <a:r>
              <a:rPr lang="en-IN" altLang="en-GB" sz="1800" dirty="0" err="1"/>
              <a:t>AlOtaibi</a:t>
            </a:r>
            <a:r>
              <a:rPr lang="en-IN" altLang="en-GB" sz="1800" dirty="0"/>
              <a:t>, </a:t>
            </a:r>
            <a:r>
              <a:rPr lang="en-IN" altLang="en-GB" sz="1800" dirty="0" err="1"/>
              <a:t>Wejdan</a:t>
            </a:r>
            <a:r>
              <a:rPr lang="en-IN" altLang="en-GB" sz="1800" dirty="0"/>
              <a:t> Abdullah </a:t>
            </a:r>
            <a:r>
              <a:rPr lang="en-IN" altLang="en-GB" sz="1800" dirty="0" err="1"/>
              <a:t>AlShehri</a:t>
            </a:r>
            <a:endParaRPr lang="en-IN" altLang="en-GB" sz="1800" dirty="0"/>
          </a:p>
        </p:txBody>
      </p:sp>
      <p:sp>
        <p:nvSpPr>
          <p:cNvPr id="8" name="Google Shape;791;p33">
            <a:extLst>
              <a:ext uri="{FF2B5EF4-FFF2-40B4-BE49-F238E27FC236}">
                <a16:creationId xmlns:a16="http://schemas.microsoft.com/office/drawing/2014/main" id="{54093AFF-3BB5-4714-BC9A-55391348F35D}"/>
              </a:ext>
            </a:extLst>
          </p:cNvPr>
          <p:cNvSpPr txBox="1">
            <a:spLocks/>
          </p:cNvSpPr>
          <p:nvPr/>
        </p:nvSpPr>
        <p:spPr>
          <a:xfrm>
            <a:off x="2345567" y="3631237"/>
            <a:ext cx="4298560" cy="96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200"/>
              <a:buFont typeface="Blinker SemiBold" panose="02000000000000000000"/>
              <a:buNone/>
              <a:defRPr sz="7200" b="1" i="0" u="none" strike="noStrike" cap="none">
                <a:solidFill>
                  <a:schemeClr val="lt2"/>
                </a:solidFill>
                <a:latin typeface="Blinker" panose="02000000000000000000"/>
                <a:ea typeface="Blinker" panose="02000000000000000000"/>
                <a:cs typeface="Blinker" panose="02000000000000000000"/>
                <a:sym typeface="Blinker" panose="02000000000000000000"/>
              </a:defRPr>
            </a:lvl1pPr>
            <a:lvl2pPr marR="0" lvl="1"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2pPr>
            <a:lvl3pPr marR="0" lvl="2"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3pPr>
            <a:lvl4pPr marR="0" lvl="3"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4pPr>
            <a:lvl5pPr marR="0" lvl="4"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5pPr>
            <a:lvl6pPr marR="0" lvl="5"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6pPr>
            <a:lvl7pPr marR="0" lvl="6"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7pPr>
            <a:lvl8pPr marR="0" lvl="7"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8pPr>
            <a:lvl9pPr marR="0" lvl="8" algn="ctr" rtl="0">
              <a:lnSpc>
                <a:spcPct val="100000"/>
              </a:lnSpc>
              <a:spcBef>
                <a:spcPts val="0"/>
              </a:spcBef>
              <a:spcAft>
                <a:spcPts val="0"/>
              </a:spcAft>
              <a:buClr>
                <a:schemeClr val="dk1"/>
              </a:buClr>
              <a:buSzPts val="5200"/>
              <a:buFont typeface="Blinker SemiBold" panose="02000000000000000000"/>
              <a:buNone/>
              <a:defRPr sz="52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9pPr>
          </a:lstStyle>
          <a:p>
            <a:r>
              <a:rPr lang="en-US" altLang="en-GB" sz="2400" dirty="0">
                <a:solidFill>
                  <a:schemeClr val="bg1"/>
                </a:solidFill>
              </a:rPr>
              <a:t>H</a:t>
            </a:r>
            <a:r>
              <a:rPr lang="en-IN" altLang="en-GB" sz="2400" dirty="0" err="1">
                <a:solidFill>
                  <a:schemeClr val="bg1"/>
                </a:solidFill>
              </a:rPr>
              <a:t>arshit</a:t>
            </a:r>
            <a:r>
              <a:rPr lang="en-IN" altLang="en-GB" sz="2400" dirty="0">
                <a:solidFill>
                  <a:schemeClr val="bg1"/>
                </a:solidFill>
              </a:rPr>
              <a:t> Jain 1911017 A1</a:t>
            </a:r>
          </a:p>
          <a:p>
            <a:r>
              <a:rPr lang="en-US" altLang="en-GB" sz="2400" dirty="0">
                <a:solidFill>
                  <a:schemeClr val="bg1"/>
                </a:solidFill>
              </a:rPr>
              <a:t>R</a:t>
            </a:r>
            <a:r>
              <a:rPr lang="en-IN" altLang="en-GB" sz="2400" dirty="0">
                <a:solidFill>
                  <a:schemeClr val="bg1"/>
                </a:solidFill>
              </a:rPr>
              <a:t>DBMS IA-1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Methodology</a:t>
            </a:r>
          </a:p>
        </p:txBody>
      </p:sp>
      <p:grpSp>
        <p:nvGrpSpPr>
          <p:cNvPr id="1059" name="Google Shape;1059;p42"/>
          <p:cNvGrpSpPr/>
          <p:nvPr/>
        </p:nvGrpSpPr>
        <p:grpSpPr>
          <a:xfrm>
            <a:off x="3273876" y="2446850"/>
            <a:ext cx="858894" cy="1193068"/>
            <a:chOff x="3969644" y="2440153"/>
            <a:chExt cx="225900" cy="313800"/>
          </a:xfrm>
        </p:grpSpPr>
        <p:cxnSp>
          <p:nvCxnSpPr>
            <p:cNvPr id="1060" name="Google Shape;1060;p42"/>
            <p:cNvCxnSpPr>
              <a:stCxn id="1061" idx="4"/>
              <a:endCxn id="1062" idx="0"/>
            </p:cNvCxnSpPr>
            <p:nvPr/>
          </p:nvCxnSpPr>
          <p:spPr>
            <a:xfrm>
              <a:off x="4082594" y="2666053"/>
              <a:ext cx="0" cy="87900"/>
            </a:xfrm>
            <a:prstGeom prst="straightConnector1">
              <a:avLst/>
            </a:prstGeom>
            <a:noFill/>
            <a:ln w="19050" cap="flat" cmpd="sng">
              <a:solidFill>
                <a:schemeClr val="lt2"/>
              </a:solidFill>
              <a:prstDash val="solid"/>
              <a:round/>
              <a:headEnd type="none" w="med" len="med"/>
              <a:tailEnd type="none" w="med" len="med"/>
            </a:ln>
          </p:spPr>
        </p:cxnSp>
        <p:sp>
          <p:nvSpPr>
            <p:cNvPr id="1061" name="Google Shape;1061;p42"/>
            <p:cNvSpPr/>
            <p:nvPr/>
          </p:nvSpPr>
          <p:spPr>
            <a:xfrm>
              <a:off x="3969644" y="2440153"/>
              <a:ext cx="225900" cy="225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3998471" y="2468982"/>
              <a:ext cx="168300" cy="16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2"/>
          <p:cNvGrpSpPr/>
          <p:nvPr/>
        </p:nvGrpSpPr>
        <p:grpSpPr>
          <a:xfrm>
            <a:off x="5012095" y="2112654"/>
            <a:ext cx="857754" cy="1191927"/>
            <a:chOff x="4426818" y="2352253"/>
            <a:chExt cx="225600" cy="313500"/>
          </a:xfrm>
        </p:grpSpPr>
        <p:cxnSp>
          <p:nvCxnSpPr>
            <p:cNvPr id="1065" name="Google Shape;1065;p42"/>
            <p:cNvCxnSpPr>
              <a:stCxn id="1066" idx="0"/>
              <a:endCxn id="1067" idx="2"/>
            </p:cNvCxnSpPr>
            <p:nvPr/>
          </p:nvCxnSpPr>
          <p:spPr>
            <a:xfrm rot="10800000">
              <a:off x="4539618" y="2352253"/>
              <a:ext cx="0" cy="87900"/>
            </a:xfrm>
            <a:prstGeom prst="straightConnector1">
              <a:avLst/>
            </a:prstGeom>
            <a:noFill/>
            <a:ln w="19050" cap="flat" cmpd="sng">
              <a:solidFill>
                <a:schemeClr val="lt2"/>
              </a:solidFill>
              <a:prstDash val="solid"/>
              <a:round/>
              <a:headEnd type="none" w="med" len="med"/>
              <a:tailEnd type="none" w="med" len="med"/>
            </a:ln>
          </p:spPr>
        </p:cxnSp>
        <p:sp>
          <p:nvSpPr>
            <p:cNvPr id="1066" name="Google Shape;1066;p42"/>
            <p:cNvSpPr/>
            <p:nvPr/>
          </p:nvSpPr>
          <p:spPr>
            <a:xfrm>
              <a:off x="4426818" y="2440153"/>
              <a:ext cx="225600" cy="225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4455644" y="2468982"/>
              <a:ext cx="168000" cy="168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2"/>
          <p:cNvGrpSpPr/>
          <p:nvPr/>
        </p:nvGrpSpPr>
        <p:grpSpPr>
          <a:xfrm>
            <a:off x="6750286" y="2446850"/>
            <a:ext cx="857700" cy="1192800"/>
            <a:chOff x="6750286" y="2446850"/>
            <a:chExt cx="857700" cy="1192800"/>
          </a:xfrm>
        </p:grpSpPr>
        <p:cxnSp>
          <p:nvCxnSpPr>
            <p:cNvPr id="1070" name="Google Shape;1070;p42"/>
            <p:cNvCxnSpPr>
              <a:stCxn id="1071" idx="4"/>
              <a:endCxn id="1072" idx="0"/>
            </p:cNvCxnSpPr>
            <p:nvPr/>
          </p:nvCxnSpPr>
          <p:spPr>
            <a:xfrm>
              <a:off x="7179136" y="3304550"/>
              <a:ext cx="600" cy="335100"/>
            </a:xfrm>
            <a:prstGeom prst="straightConnector1">
              <a:avLst/>
            </a:prstGeom>
            <a:noFill/>
            <a:ln w="19050" cap="flat" cmpd="sng">
              <a:solidFill>
                <a:schemeClr val="lt2"/>
              </a:solidFill>
              <a:prstDash val="solid"/>
              <a:round/>
              <a:headEnd type="none" w="med" len="med"/>
              <a:tailEnd type="none" w="med" len="med"/>
            </a:ln>
          </p:spPr>
        </p:cxnSp>
        <p:sp>
          <p:nvSpPr>
            <p:cNvPr id="1071" name="Google Shape;1071;p42"/>
            <p:cNvSpPr/>
            <p:nvPr/>
          </p:nvSpPr>
          <p:spPr>
            <a:xfrm>
              <a:off x="6750286" y="2446850"/>
              <a:ext cx="857700" cy="857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859888" y="2556459"/>
              <a:ext cx="638700" cy="6387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2"/>
          <p:cNvGrpSpPr/>
          <p:nvPr/>
        </p:nvGrpSpPr>
        <p:grpSpPr>
          <a:xfrm>
            <a:off x="1535963" y="2112427"/>
            <a:ext cx="858000" cy="1193100"/>
            <a:chOff x="1535963" y="2112427"/>
            <a:chExt cx="858000" cy="1193100"/>
          </a:xfrm>
        </p:grpSpPr>
        <p:sp>
          <p:nvSpPr>
            <p:cNvPr id="1075" name="Google Shape;1075;p42"/>
            <p:cNvSpPr/>
            <p:nvPr/>
          </p:nvSpPr>
          <p:spPr>
            <a:xfrm>
              <a:off x="1535963" y="2447227"/>
              <a:ext cx="858000" cy="858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645582" y="2556854"/>
              <a:ext cx="639000" cy="639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7" name="Google Shape;1077;p42"/>
            <p:cNvCxnSpPr>
              <a:stCxn id="1075" idx="0"/>
              <a:endCxn id="1078" idx="2"/>
            </p:cNvCxnSpPr>
            <p:nvPr/>
          </p:nvCxnSpPr>
          <p:spPr>
            <a:xfrm rot="10800000">
              <a:off x="1964663" y="2112427"/>
              <a:ext cx="300" cy="334800"/>
            </a:xfrm>
            <a:prstGeom prst="straightConnector1">
              <a:avLst/>
            </a:prstGeom>
            <a:noFill/>
            <a:ln w="19050" cap="flat" cmpd="sng">
              <a:solidFill>
                <a:schemeClr val="lt2"/>
              </a:solidFill>
              <a:prstDash val="solid"/>
              <a:round/>
              <a:headEnd type="none" w="med" len="med"/>
              <a:tailEnd type="none" w="med" len="med"/>
            </a:ln>
          </p:spPr>
        </p:cxnSp>
      </p:grpSp>
      <p:sp>
        <p:nvSpPr>
          <p:cNvPr id="1078" name="Google Shape;1078;p42"/>
          <p:cNvSpPr txBox="1"/>
          <p:nvPr/>
        </p:nvSpPr>
        <p:spPr>
          <a:xfrm>
            <a:off x="1140200" y="1601213"/>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Extracting the Tweets</a:t>
            </a:r>
          </a:p>
        </p:txBody>
      </p:sp>
      <p:sp>
        <p:nvSpPr>
          <p:cNvPr id="1067" name="Google Shape;1067;p42"/>
          <p:cNvSpPr txBox="1"/>
          <p:nvPr/>
        </p:nvSpPr>
        <p:spPr>
          <a:xfrm>
            <a:off x="4616975" y="1601213"/>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Preprocessing</a:t>
            </a:r>
          </a:p>
        </p:txBody>
      </p:sp>
      <p:sp>
        <p:nvSpPr>
          <p:cNvPr id="1081" name="Google Shape;1081;p42"/>
          <p:cNvSpPr txBox="1"/>
          <p:nvPr/>
        </p:nvSpPr>
        <p:spPr>
          <a:xfrm>
            <a:off x="2879235" y="3762070"/>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Exploring The Data</a:t>
            </a:r>
          </a:p>
        </p:txBody>
      </p:sp>
      <p:sp>
        <p:nvSpPr>
          <p:cNvPr id="1082" name="Google Shape;1082;p42"/>
          <p:cNvSpPr txBox="1"/>
          <p:nvPr/>
        </p:nvSpPr>
        <p:spPr>
          <a:xfrm>
            <a:off x="6354790" y="3762070"/>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chemeClr val="lt1"/>
                </a:solidFill>
                <a:latin typeface="Big Shoulders Text Light"/>
                <a:ea typeface="Big Shoulders Text Light"/>
                <a:cs typeface="Big Shoulders Text Light"/>
                <a:sym typeface="Big Shoulders Text Light"/>
              </a:rPr>
              <a:t>Model Building </a:t>
            </a:r>
          </a:p>
        </p:txBody>
      </p:sp>
      <p:sp>
        <p:nvSpPr>
          <p:cNvPr id="1083" name="Google Shape;1083;p42"/>
          <p:cNvSpPr txBox="1">
            <a:spLocks noGrp="1"/>
          </p:cNvSpPr>
          <p:nvPr>
            <p:ph type="title" idx="4294967295"/>
          </p:nvPr>
        </p:nvSpPr>
        <p:spPr>
          <a:xfrm>
            <a:off x="1606317"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1"/>
                </a:solidFill>
              </a:rPr>
              <a:t>01</a:t>
            </a:r>
            <a:endParaRPr sz="3400">
              <a:solidFill>
                <a:schemeClr val="accent1"/>
              </a:solidFill>
            </a:endParaRPr>
          </a:p>
        </p:txBody>
      </p:sp>
      <p:cxnSp>
        <p:nvCxnSpPr>
          <p:cNvPr id="1084" name="Google Shape;1084;p42"/>
          <p:cNvCxnSpPr>
            <a:stCxn id="1075" idx="6"/>
            <a:endCxn id="1061" idx="2"/>
          </p:cNvCxnSpPr>
          <p:nvPr/>
        </p:nvCxnSpPr>
        <p:spPr>
          <a:xfrm>
            <a:off x="2393963" y="2876377"/>
            <a:ext cx="879900" cy="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42"/>
          <p:cNvCxnSpPr>
            <a:stCxn id="1061" idx="6"/>
            <a:endCxn id="1066" idx="2"/>
          </p:cNvCxnSpPr>
          <p:nvPr/>
        </p:nvCxnSpPr>
        <p:spPr>
          <a:xfrm rot="10800000" flipH="1">
            <a:off x="4132771" y="2875685"/>
            <a:ext cx="879300" cy="6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42"/>
          <p:cNvCxnSpPr>
            <a:stCxn id="1066" idx="6"/>
            <a:endCxn id="1071" idx="2"/>
          </p:cNvCxnSpPr>
          <p:nvPr/>
        </p:nvCxnSpPr>
        <p:spPr>
          <a:xfrm>
            <a:off x="5869849" y="2875715"/>
            <a:ext cx="880500" cy="0"/>
          </a:xfrm>
          <a:prstGeom prst="straightConnector1">
            <a:avLst/>
          </a:prstGeom>
          <a:noFill/>
          <a:ln w="19050" cap="flat" cmpd="sng">
            <a:solidFill>
              <a:schemeClr val="lt2"/>
            </a:solidFill>
            <a:prstDash val="solid"/>
            <a:round/>
            <a:headEnd type="none" w="med" len="med"/>
            <a:tailEnd type="none" w="med" len="med"/>
          </a:ln>
        </p:spPr>
      </p:cxnSp>
      <p:sp>
        <p:nvSpPr>
          <p:cNvPr id="1087" name="Google Shape;1087;p42"/>
          <p:cNvSpPr txBox="1">
            <a:spLocks noGrp="1"/>
          </p:cNvSpPr>
          <p:nvPr>
            <p:ph type="title" idx="4294967295"/>
          </p:nvPr>
        </p:nvSpPr>
        <p:spPr>
          <a:xfrm>
            <a:off x="3344671"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3"/>
                </a:solidFill>
              </a:rPr>
              <a:t>02</a:t>
            </a:r>
            <a:endParaRPr sz="3400">
              <a:solidFill>
                <a:schemeClr val="accent3"/>
              </a:solidFill>
            </a:endParaRPr>
          </a:p>
        </p:txBody>
      </p:sp>
      <p:sp>
        <p:nvSpPr>
          <p:cNvPr id="1088" name="Google Shape;1088;p42"/>
          <p:cNvSpPr txBox="1">
            <a:spLocks noGrp="1"/>
          </p:cNvSpPr>
          <p:nvPr>
            <p:ph type="title" idx="4294967295"/>
          </p:nvPr>
        </p:nvSpPr>
        <p:spPr>
          <a:xfrm>
            <a:off x="5088609"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5"/>
                </a:solidFill>
              </a:rPr>
              <a:t>03</a:t>
            </a:r>
            <a:endParaRPr sz="3400">
              <a:solidFill>
                <a:schemeClr val="accent5"/>
              </a:solidFill>
            </a:endParaRPr>
          </a:p>
        </p:txBody>
      </p:sp>
      <p:sp>
        <p:nvSpPr>
          <p:cNvPr id="1089" name="Google Shape;1089;p42"/>
          <p:cNvSpPr txBox="1">
            <a:spLocks noGrp="1"/>
          </p:cNvSpPr>
          <p:nvPr>
            <p:ph type="title" idx="4294967295"/>
          </p:nvPr>
        </p:nvSpPr>
        <p:spPr>
          <a:xfrm>
            <a:off x="6820613"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6"/>
                </a:solidFill>
              </a:rPr>
              <a:t>04</a:t>
            </a:r>
            <a:endParaRPr sz="340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69290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Model Building</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713105" y="1462088"/>
            <a:ext cx="7417435" cy="1476375"/>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As</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pre-classified data was not available, a lexicon-based model was used to classify tweets. Two text files containing a list of positive and negative words, along with more words related to the domain were used. Each word within each tweet is compared to positive and negative documents in order to find matching words, and classify tweets whether it has more positive or negative words.</a:t>
            </a:r>
          </a:p>
        </p:txBody>
      </p:sp>
      <p:pic>
        <p:nvPicPr>
          <p:cNvPr id="3" name="Picture 2"/>
          <p:cNvPicPr>
            <a:picLocks noChangeAspect="1"/>
          </p:cNvPicPr>
          <p:nvPr/>
        </p:nvPicPr>
        <p:blipFill>
          <a:blip r:embed="rId3"/>
          <a:stretch>
            <a:fillRect/>
          </a:stretch>
        </p:blipFill>
        <p:spPr>
          <a:xfrm>
            <a:off x="1112520" y="3546475"/>
            <a:ext cx="5029200" cy="1038225"/>
          </a:xfrm>
          <a:prstGeom prst="rect">
            <a:avLst/>
          </a:prstGeom>
        </p:spPr>
      </p:pic>
      <p:sp>
        <p:nvSpPr>
          <p:cNvPr id="4" name="Text Box 3"/>
          <p:cNvSpPr txBox="1"/>
          <p:nvPr/>
        </p:nvSpPr>
        <p:spPr>
          <a:xfrm>
            <a:off x="2214245" y="3058160"/>
            <a:ext cx="2618105" cy="368300"/>
          </a:xfrm>
          <a:prstGeom prst="rect">
            <a:avLst/>
          </a:prstGeom>
          <a:noFill/>
        </p:spPr>
        <p:txBody>
          <a:bodyPr vert="horz" wrap="square" rtlCol="0" anchor="ctr" anchorCtr="0">
            <a:spAutoFit/>
            <a:scene3d>
              <a:camera prst="orthographicFront"/>
              <a:lightRig rig="threePt" dir="t"/>
            </a:scene3d>
          </a:bodyPr>
          <a:lstStyle/>
          <a:p>
            <a:pPr marL="0" lvl="0" indent="0" algn="ctr" rtl="0">
              <a:spcBef>
                <a:spcPts val="0"/>
              </a:spcBef>
              <a:spcAft>
                <a:spcPts val="0"/>
              </a:spcAft>
              <a:buNone/>
            </a:pP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LEXICON BASED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69290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Model Building</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692785" y="1602740"/>
            <a:ext cx="7417435" cy="1938020"/>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Once the data is classified </a:t>
            </a: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multiple supervised learning algorithms</a:t>
            </a: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were</a:t>
            </a: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applied for the purpose of training: Naive Bayes, support vector machine (SVM), maximum entropy, decision tree, random forest and bagging.</a:t>
            </a:r>
          </a:p>
          <a:p>
            <a:pPr marL="0" lvl="0" indent="0" algn="l" rtl="0">
              <a:spcBef>
                <a:spcPts val="0"/>
              </a:spcBef>
              <a:spcAft>
                <a:spcPts val="0"/>
              </a:spcAft>
              <a:buNone/>
            </a:pPr>
            <a:endPar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endParaRPr>
          </a:p>
          <a:p>
            <a:pPr marL="0" lvl="0" indent="0" algn="l" rtl="0">
              <a:spcBef>
                <a:spcPts val="0"/>
              </a:spcBef>
              <a:spcAft>
                <a:spcPts val="0"/>
              </a:spcAft>
              <a:buNone/>
            </a:pP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M</a:t>
            </a: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etrics </a:t>
            </a: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which </a:t>
            </a: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were used to validate and test the accuracy of each model </a:t>
            </a: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are Recall, Precision, Fscore, Cross validation.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0"/>
          <p:cNvSpPr/>
          <p:nvPr/>
        </p:nvSpPr>
        <p:spPr>
          <a:xfrm rot="10800000">
            <a:off x="5074237" y="13918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0800000">
            <a:off x="4998037" y="1315642"/>
            <a:ext cx="3314100" cy="2678400"/>
          </a:xfrm>
          <a:prstGeom prst="rect">
            <a:avLst/>
          </a:prstGeom>
          <a:no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4921837" y="1239442"/>
            <a:ext cx="3314100" cy="2678400"/>
          </a:xfrm>
          <a:prstGeom prst="rect">
            <a:avLst/>
          </a:prstGeom>
          <a:solidFill>
            <a:schemeClr val="dk2"/>
          </a:solidFill>
          <a:ln w="19050" cap="flat" cmpd="sng">
            <a:solidFill>
              <a:schemeClr val="accent2"/>
            </a:solidFill>
            <a:prstDash val="solid"/>
            <a:round/>
            <a:headEnd type="none" w="sm" len="sm"/>
            <a:tailEnd type="none" w="sm" len="sm"/>
          </a:ln>
          <a:effectLst>
            <a:outerShdw blurRad="271463" dist="38100" dir="5400000" algn="bl" rotWithShape="0">
              <a:schemeClr val="accent2">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40350" y="10732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816550" y="1149458"/>
            <a:ext cx="3314100" cy="2678400"/>
          </a:xfrm>
          <a:prstGeom prst="rect">
            <a:avLst/>
          </a:prstGeom>
          <a:no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892750" y="1225658"/>
            <a:ext cx="3314100" cy="2678400"/>
          </a:xfrm>
          <a:prstGeom prst="rect">
            <a:avLst/>
          </a:prstGeom>
          <a:solidFill>
            <a:schemeClr val="dk1"/>
          </a:solid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3"/>
          <a:stretch>
            <a:fillRect/>
          </a:stretch>
        </p:blipFill>
        <p:spPr>
          <a:xfrm>
            <a:off x="892810" y="1239520"/>
            <a:ext cx="3314065" cy="2663825"/>
          </a:xfrm>
          <a:prstGeom prst="rect">
            <a:avLst/>
          </a:prstGeom>
        </p:spPr>
      </p:pic>
      <p:pic>
        <p:nvPicPr>
          <p:cNvPr id="9" name="Picture 8"/>
          <p:cNvPicPr>
            <a:picLocks noChangeAspect="1"/>
          </p:cNvPicPr>
          <p:nvPr/>
        </p:nvPicPr>
        <p:blipFill>
          <a:blip r:embed="rId4"/>
          <a:stretch>
            <a:fillRect/>
          </a:stretch>
        </p:blipFill>
        <p:spPr>
          <a:xfrm>
            <a:off x="4921885" y="1238885"/>
            <a:ext cx="3314065" cy="2664460"/>
          </a:xfrm>
          <a:prstGeom prst="rect">
            <a:avLst/>
          </a:prstGeom>
        </p:spPr>
      </p:pic>
      <p:sp>
        <p:nvSpPr>
          <p:cNvPr id="11" name="Google Shape;752;p30"/>
          <p:cNvSpPr txBox="1"/>
          <p:nvPr/>
        </p:nvSpPr>
        <p:spPr>
          <a:xfrm>
            <a:off x="692270" y="346460"/>
            <a:ext cx="7759200" cy="2925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800"/>
              <a:buFont typeface="Blinker SemiBold" panose="02000000000000000000"/>
              <a:buNone/>
              <a:defRPr sz="2800" b="0" i="0" u="none" strike="noStrike" cap="none">
                <a:solidFill>
                  <a:schemeClr val="lt2"/>
                </a:solidFill>
                <a:latin typeface="Blinker SemiBold" panose="02000000000000000000"/>
                <a:ea typeface="Blinker SemiBold" panose="02000000000000000000"/>
                <a:cs typeface="Blinker SemiBold" panose="02000000000000000000"/>
                <a:sym typeface="Blinker SemiBold" panose="02000000000000000000"/>
              </a:defRPr>
            </a:lvl1pPr>
            <a:lvl2pPr marR="0" lvl="1"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2pPr>
            <a:lvl3pPr marR="0" lvl="2"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3pPr>
            <a:lvl4pPr marR="0" lvl="3"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4pPr>
            <a:lvl5pPr marR="0" lvl="4"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5pPr>
            <a:lvl6pPr marR="0" lvl="5"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6pPr>
            <a:lvl7pPr marR="0" lvl="6"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7pPr>
            <a:lvl8pPr marR="0" lvl="7"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8pPr>
            <a:lvl9pPr marR="0" lvl="8"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9pPr>
          </a:lstStyle>
          <a:p>
            <a:pPr marL="0" lvl="0" indent="0" algn="ctr" rtl="0">
              <a:spcBef>
                <a:spcPts val="0"/>
              </a:spcBef>
              <a:spcAft>
                <a:spcPts val="0"/>
              </a:spcAft>
              <a:buNone/>
            </a:pPr>
            <a:r>
              <a:rPr lang="en-IN" altLang="en-GB"/>
              <a:t>Accuracy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11" name="Google Shape;752;p30"/>
          <p:cNvSpPr txBox="1"/>
          <p:nvPr/>
        </p:nvSpPr>
        <p:spPr>
          <a:xfrm>
            <a:off x="692270" y="346460"/>
            <a:ext cx="7759200" cy="2925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800"/>
              <a:buFont typeface="Blinker SemiBold" panose="02000000000000000000"/>
              <a:buNone/>
              <a:defRPr sz="2800" b="0" i="0" u="none" strike="noStrike" cap="none">
                <a:solidFill>
                  <a:schemeClr val="lt2"/>
                </a:solidFill>
                <a:latin typeface="Blinker SemiBold" panose="02000000000000000000"/>
                <a:ea typeface="Blinker SemiBold" panose="02000000000000000000"/>
                <a:cs typeface="Blinker SemiBold" panose="02000000000000000000"/>
                <a:sym typeface="Blinker SemiBold" panose="02000000000000000000"/>
              </a:defRPr>
            </a:lvl1pPr>
            <a:lvl2pPr marR="0" lvl="1"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2pPr>
            <a:lvl3pPr marR="0" lvl="2"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3pPr>
            <a:lvl4pPr marR="0" lvl="3"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4pPr>
            <a:lvl5pPr marR="0" lvl="4"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5pPr>
            <a:lvl6pPr marR="0" lvl="5"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6pPr>
            <a:lvl7pPr marR="0" lvl="6"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7pPr>
            <a:lvl8pPr marR="0" lvl="7"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8pPr>
            <a:lvl9pPr marR="0" lvl="8" algn="ctr" rtl="0">
              <a:lnSpc>
                <a:spcPct val="100000"/>
              </a:lnSpc>
              <a:spcBef>
                <a:spcPts val="0"/>
              </a:spcBef>
              <a:spcAft>
                <a:spcPts val="0"/>
              </a:spcAft>
              <a:buClr>
                <a:schemeClr val="dk1"/>
              </a:buClr>
              <a:buSzPts val="2800"/>
              <a:buFont typeface="Blinker SemiBold" panose="02000000000000000000"/>
              <a:buNone/>
              <a:defRPr sz="2800" b="0" i="0" u="none" strike="noStrike" cap="none">
                <a:solidFill>
                  <a:schemeClr val="dk1"/>
                </a:solidFill>
                <a:latin typeface="Blinker SemiBold" panose="02000000000000000000"/>
                <a:ea typeface="Blinker SemiBold" panose="02000000000000000000"/>
                <a:cs typeface="Blinker SemiBold" panose="02000000000000000000"/>
                <a:sym typeface="Blinker SemiBold" panose="02000000000000000000"/>
              </a:defRPr>
            </a:lvl9pPr>
          </a:lstStyle>
          <a:p>
            <a:pPr marL="0" lvl="0" indent="0" algn="ctr" rtl="0">
              <a:spcBef>
                <a:spcPts val="0"/>
              </a:spcBef>
              <a:spcAft>
                <a:spcPts val="0"/>
              </a:spcAft>
              <a:buNone/>
            </a:pPr>
            <a:r>
              <a:rPr lang="en-IN" altLang="en-GB"/>
              <a:t>Conclusion</a:t>
            </a:r>
          </a:p>
        </p:txBody>
      </p:sp>
      <p:sp>
        <p:nvSpPr>
          <p:cNvPr id="14" name="Text Box 13"/>
          <p:cNvSpPr txBox="1"/>
          <p:nvPr/>
        </p:nvSpPr>
        <p:spPr>
          <a:xfrm>
            <a:off x="3302000" y="586740"/>
            <a:ext cx="2540000" cy="306705"/>
          </a:xfrm>
          <a:prstGeom prst="rect">
            <a:avLst/>
          </a:prstGeom>
          <a:noFill/>
        </p:spPr>
        <p:txBody>
          <a:bodyPr wrap="square" rtlCol="0" anchor="t">
            <a:spAutoFit/>
          </a:bodyPr>
          <a:lstStyle/>
          <a:p>
            <a:r>
              <a:rPr lang="en-US"/>
              <a:t> </a:t>
            </a:r>
          </a:p>
        </p:txBody>
      </p:sp>
      <p:sp>
        <p:nvSpPr>
          <p:cNvPr id="15" name="Text Box 14"/>
          <p:cNvSpPr txBox="1"/>
          <p:nvPr/>
        </p:nvSpPr>
        <p:spPr>
          <a:xfrm>
            <a:off x="692150" y="893445"/>
            <a:ext cx="7417435" cy="2245360"/>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The </a:t>
            </a: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presented methodology combined the use of unsupervised</a:t>
            </a: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m</a:t>
            </a: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achine learning algorithm where previously labeled data were not exist at first using lexicon-based </a:t>
            </a:r>
          </a:p>
          <a:p>
            <a:pPr marL="0" lvl="0" indent="0" algn="l" rtl="0">
              <a:spcBef>
                <a:spcPts val="0"/>
              </a:spcBef>
              <a:spcAft>
                <a:spcPts val="0"/>
              </a:spcAft>
              <a:buNone/>
            </a:pP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algorithm. After that data were fed into several supervised model. For testing various metrics used, and it is shown that based on cross validation, maximum entropy has the highest accuracy. As a result, McDonalds is more popular than KFC in terms of both negative and positive reviews.</a:t>
            </a:r>
            <a:r>
              <a:rPr lang="en-US"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t>
            </a:r>
            <a:r>
              <a:rPr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Same methodology can be used in various fields, detecting rumors on Twitter regarding the spread of diseases</a:t>
            </a:r>
            <a:r>
              <a:rPr lang="en-US"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t>
            </a:r>
          </a:p>
        </p:txBody>
      </p:sp>
      <p:pic>
        <p:nvPicPr>
          <p:cNvPr id="16" name="Picture 15"/>
          <p:cNvPicPr>
            <a:picLocks noChangeAspect="1"/>
          </p:cNvPicPr>
          <p:nvPr/>
        </p:nvPicPr>
        <p:blipFill>
          <a:blip r:embed="rId3"/>
          <a:stretch>
            <a:fillRect/>
          </a:stretch>
        </p:blipFill>
        <p:spPr>
          <a:xfrm>
            <a:off x="4603115" y="3300730"/>
            <a:ext cx="2790825" cy="1638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75" name="Google Shape;775;p31"/>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Implementation Details</a:t>
            </a:r>
          </a:p>
        </p:txBody>
      </p:sp>
      <p:sp>
        <p:nvSpPr>
          <p:cNvPr id="12" name="Text Box 11"/>
          <p:cNvSpPr txBox="1"/>
          <p:nvPr/>
        </p:nvSpPr>
        <p:spPr>
          <a:xfrm>
            <a:off x="1035685" y="1955483"/>
            <a:ext cx="6898005" cy="1630045"/>
          </a:xfrm>
          <a:prstGeom prst="rect">
            <a:avLst/>
          </a:prstGeom>
          <a:noFill/>
        </p:spPr>
        <p:txBody>
          <a:bodyPr vert="horz" wrap="square" rtlCol="0" anchor="ctr" anchorCtr="0">
            <a:spAutoFit/>
            <a:scene3d>
              <a:camera prst="orthographicFront"/>
              <a:lightRig rig="threePt" dir="t"/>
            </a:scene3d>
          </a:bodyPr>
          <a:lstStyle/>
          <a:p>
            <a:pPr marL="342900" lvl="0" indent="-342900" algn="l" rtl="0">
              <a:spcBef>
                <a:spcPts val="0"/>
              </a:spcBef>
              <a:spcAft>
                <a:spcPts val="0"/>
              </a:spcAft>
              <a:buFont typeface="Arial" panose="020B0604020202020204" pitchFamily="34" charset="0"/>
              <a:buChar char="•"/>
            </a:pP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Sentiment analysis on movie reviews</a:t>
            </a:r>
            <a:r>
              <a:rPr lang="en-US" alt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 fake news.</a:t>
            </a:r>
            <a:endPar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endParaRPr>
          </a:p>
          <a:p>
            <a:pPr marL="342900" lvl="0" indent="-342900" algn="l" rtl="0">
              <a:spcBef>
                <a:spcPts val="0"/>
              </a:spcBef>
              <a:spcAft>
                <a:spcPts val="0"/>
              </a:spcAft>
              <a:buFont typeface="Arial" panose="020B0604020202020204" pitchFamily="34" charset="0"/>
              <a:buChar char="•"/>
            </a:pP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Use Dataset from Kaggle .</a:t>
            </a:r>
          </a:p>
          <a:p>
            <a:pPr marL="342900" lvl="0" indent="-342900" algn="l" rtl="0">
              <a:spcBef>
                <a:spcPts val="0"/>
              </a:spcBef>
              <a:spcAft>
                <a:spcPts val="0"/>
              </a:spcAft>
              <a:buFont typeface="Arial" panose="020B0604020202020204" pitchFamily="34" charset="0"/>
              <a:buChar char="•"/>
            </a:pPr>
            <a:r>
              <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Use Vader (Valence Aware Dictionary and Sentiment Reasoner) to get the intensity of the emotion. </a:t>
            </a:r>
          </a:p>
          <a:p>
            <a:pPr marL="0" lvl="0" indent="0" algn="l" rtl="0">
              <a:spcBef>
                <a:spcPts val="0"/>
              </a:spcBef>
              <a:spcAft>
                <a:spcPts val="0"/>
              </a:spcAft>
              <a:buFont typeface="Arial" panose="020B0604020202020204" pitchFamily="34" charset="0"/>
              <a:buNone/>
            </a:pPr>
            <a:endParaRPr lang="en-IN" sz="20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692400" y="2425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4800" dirty="0"/>
              <a:t>THANK YOU!!</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8814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Introduction</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2"/>
          <p:cNvSpPr txBox="1"/>
          <p:nvPr/>
        </p:nvSpPr>
        <p:spPr>
          <a:xfrm>
            <a:off x="713105" y="1439863"/>
            <a:ext cx="7417435" cy="1476375"/>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The online social media such as Twitter, Facebook, and Instagram allow users to communicate with the whole world. Write their own opinions about products or share their moments, even influence politics and companies. </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Take </a:t>
            </a: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Twitter for example, almost every huge company have an account on Twitter to know about their customers feedback about their services or products.</a:t>
            </a:r>
            <a:endPar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endParaRPr>
          </a:p>
          <a:p>
            <a:pPr marL="0" lvl="0" indent="0" algn="l" rtl="0">
              <a:spcBef>
                <a:spcPts val="0"/>
              </a:spcBef>
              <a:spcAft>
                <a:spcPts val="0"/>
              </a:spcAft>
              <a:buNone/>
            </a:pPr>
            <a:endPar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endParaRPr>
          </a:p>
        </p:txBody>
      </p:sp>
      <p:sp>
        <p:nvSpPr>
          <p:cNvPr id="2" name="Text Box 1"/>
          <p:cNvSpPr txBox="1"/>
          <p:nvPr/>
        </p:nvSpPr>
        <p:spPr>
          <a:xfrm>
            <a:off x="713105" y="2783205"/>
            <a:ext cx="7417435" cy="922020"/>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In this paper, </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they have</a:t>
            </a: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used sentiment analysis to classify specific English tweets about two restaurants, KFC and McDonald’s.</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Their</a:t>
            </a: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research was </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to </a:t>
            </a: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determ</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ine</a:t>
            </a: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which one</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was</a:t>
            </a: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better than</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the</a:t>
            </a:r>
            <a:r>
              <a:rPr 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othe</a:t>
            </a: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r.</a:t>
            </a:r>
          </a:p>
        </p:txBody>
      </p:sp>
      <p:pic>
        <p:nvPicPr>
          <p:cNvPr id="4" name="Picture 3"/>
          <p:cNvPicPr>
            <a:picLocks noChangeAspect="1"/>
          </p:cNvPicPr>
          <p:nvPr/>
        </p:nvPicPr>
        <p:blipFill>
          <a:blip r:embed="rId3">
            <a:clrChange>
              <a:clrFrom>
                <a:srgbClr val="DB0008">
                  <a:alpha val="100000"/>
                </a:srgbClr>
              </a:clrFrom>
              <a:clrTo>
                <a:srgbClr val="DB0008">
                  <a:alpha val="100000"/>
                  <a:alpha val="0"/>
                </a:srgbClr>
              </a:clrTo>
            </a:clrChange>
          </a:blip>
          <a:stretch>
            <a:fillRect/>
          </a:stretch>
        </p:blipFill>
        <p:spPr>
          <a:xfrm>
            <a:off x="868680" y="3528695"/>
            <a:ext cx="1327785" cy="1327785"/>
          </a:xfrm>
          <a:prstGeom prst="rect">
            <a:avLst/>
          </a:prstGeom>
        </p:spPr>
      </p:pic>
      <p:pic>
        <p:nvPicPr>
          <p:cNvPr id="5" name="Picture 4"/>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2684780" y="3737610"/>
            <a:ext cx="982980" cy="9829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3"/>
          <p:cNvSpPr txBox="1">
            <a:spLocks noGrp="1"/>
          </p:cNvSpPr>
          <p:nvPr>
            <p:ph type="title"/>
          </p:nvPr>
        </p:nvSpPr>
        <p:spPr>
          <a:xfrm>
            <a:off x="5197980" y="381260"/>
            <a:ext cx="24600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dirty="0"/>
              <a:t>Sentiment </a:t>
            </a:r>
            <a:br>
              <a:rPr lang="en-IN" altLang="en-GB" dirty="0"/>
            </a:br>
            <a:r>
              <a:rPr lang="en-IN" altLang="en-GB" dirty="0"/>
              <a:t>Analysis</a:t>
            </a:r>
          </a:p>
        </p:txBody>
      </p:sp>
      <p:sp>
        <p:nvSpPr>
          <p:cNvPr id="793" name="Google Shape;793;p33"/>
          <p:cNvSpPr txBox="1">
            <a:spLocks noGrp="1"/>
          </p:cNvSpPr>
          <p:nvPr>
            <p:ph type="subTitle" idx="1"/>
          </p:nvPr>
        </p:nvSpPr>
        <p:spPr>
          <a:xfrm>
            <a:off x="5198110" y="1545590"/>
            <a:ext cx="3017520" cy="7219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t>Sentiment Analysis is the process of determining whether a piece of writing is positive, negative or neutral. A sentiment analysis system for text analysis combines natural language processing (NLP) and machine learning techniques to assign weighted sentiment scores to the </a:t>
            </a:r>
            <a:r>
              <a:rPr lang="en-IN" altLang="en-GB" sz="1600"/>
              <a:t>given piece of writing</a:t>
            </a:r>
            <a:r>
              <a:rPr lang="en-GB" sz="1600"/>
              <a:t>.</a:t>
            </a:r>
            <a:r>
              <a:rPr lang="en-IN" altLang="en-GB" sz="1600"/>
              <a:t> Sentiment analysis helps data analysts within large enterprises gauge public opinion, conduct nuanced market research, monitor brand and product reputation, and understand customer experiences</a:t>
            </a:r>
          </a:p>
        </p:txBody>
      </p:sp>
      <p:pic>
        <p:nvPicPr>
          <p:cNvPr id="2" name="Picture 1"/>
          <p:cNvPicPr>
            <a:picLocks noChangeAspect="1"/>
          </p:cNvPicPr>
          <p:nvPr/>
        </p:nvPicPr>
        <p:blipFill>
          <a:blip r:embed="rId3">
            <a:clrChange>
              <a:clrFrom>
                <a:srgbClr val="000000">
                  <a:alpha val="100000"/>
                </a:srgbClr>
              </a:clrFrom>
              <a:clrTo>
                <a:srgbClr val="000000">
                  <a:alpha val="100000"/>
                  <a:alpha val="0"/>
                </a:srgbClr>
              </a:clrTo>
            </a:clrChange>
          </a:blip>
          <a:srcRect l="8249" t="20976" r="7594" b="22053"/>
          <a:stretch>
            <a:fillRect/>
          </a:stretch>
        </p:blipFill>
        <p:spPr>
          <a:xfrm>
            <a:off x="618490" y="2286635"/>
            <a:ext cx="1470660" cy="57086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Methodology</a:t>
            </a:r>
          </a:p>
        </p:txBody>
      </p:sp>
      <p:grpSp>
        <p:nvGrpSpPr>
          <p:cNvPr id="1074" name="Google Shape;1074;p42"/>
          <p:cNvGrpSpPr/>
          <p:nvPr/>
        </p:nvGrpSpPr>
        <p:grpSpPr>
          <a:xfrm>
            <a:off x="1535963" y="2112427"/>
            <a:ext cx="858000" cy="1193100"/>
            <a:chOff x="1535963" y="2112427"/>
            <a:chExt cx="858000" cy="1193100"/>
          </a:xfrm>
        </p:grpSpPr>
        <p:sp>
          <p:nvSpPr>
            <p:cNvPr id="1075" name="Google Shape;1075;p42"/>
            <p:cNvSpPr/>
            <p:nvPr/>
          </p:nvSpPr>
          <p:spPr>
            <a:xfrm>
              <a:off x="1535963" y="2447227"/>
              <a:ext cx="858000" cy="858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645582" y="2556854"/>
              <a:ext cx="639000" cy="639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7" name="Google Shape;1077;p42"/>
            <p:cNvCxnSpPr>
              <a:stCxn id="1075" idx="0"/>
              <a:endCxn id="1078" idx="2"/>
            </p:cNvCxnSpPr>
            <p:nvPr/>
          </p:nvCxnSpPr>
          <p:spPr>
            <a:xfrm rot="10800000">
              <a:off x="1964663" y="2112427"/>
              <a:ext cx="300" cy="334800"/>
            </a:xfrm>
            <a:prstGeom prst="straightConnector1">
              <a:avLst/>
            </a:prstGeom>
            <a:noFill/>
            <a:ln w="19050" cap="flat" cmpd="sng">
              <a:solidFill>
                <a:schemeClr val="lt2"/>
              </a:solidFill>
              <a:prstDash val="solid"/>
              <a:round/>
              <a:headEnd type="none" w="med" len="med"/>
              <a:tailEnd type="none" w="med" len="med"/>
            </a:ln>
          </p:spPr>
        </p:cxnSp>
      </p:grpSp>
      <p:sp>
        <p:nvSpPr>
          <p:cNvPr id="1078" name="Google Shape;1078;p42"/>
          <p:cNvSpPr txBox="1"/>
          <p:nvPr/>
        </p:nvSpPr>
        <p:spPr>
          <a:xfrm>
            <a:off x="1140200" y="1601213"/>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Extracting the Tweets</a:t>
            </a:r>
          </a:p>
        </p:txBody>
      </p:sp>
      <p:sp>
        <p:nvSpPr>
          <p:cNvPr id="1083" name="Google Shape;1083;p42"/>
          <p:cNvSpPr txBox="1">
            <a:spLocks noGrp="1"/>
          </p:cNvSpPr>
          <p:nvPr>
            <p:ph type="title" idx="4294967295"/>
          </p:nvPr>
        </p:nvSpPr>
        <p:spPr>
          <a:xfrm>
            <a:off x="1606317"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1"/>
                </a:solidFill>
              </a:rPr>
              <a:t>01</a:t>
            </a:r>
            <a:endParaRPr sz="34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Extracting The Tweets</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702945" y="1301433"/>
            <a:ext cx="7417435" cy="1753235"/>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R language</a:t>
            </a:r>
            <a:r>
              <a:rPr lang="en-IN" alt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was used to extract the tweets</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R is a programming language used for statistical computing and machine learning algorithms. In order to extract tweets from Twitter, Twitter API were used.</a:t>
            </a:r>
            <a:r>
              <a:rPr lang="en-IN" alt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N</a:t>
            </a:r>
            <a:r>
              <a:rPr lang="en-GB" sz="1800" dirty="0" err="1">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ecessary</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packages and libraries</a:t>
            </a:r>
            <a:r>
              <a:rPr lang="en-IN" alt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were installed, s</a:t>
            </a:r>
            <a:r>
              <a:rPr lang="en-GB" sz="1800" dirty="0" err="1">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ome</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of the packages are (</a:t>
            </a:r>
            <a:r>
              <a:rPr lang="en-GB" sz="1800" dirty="0" err="1">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TwitteR</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t>
            </a:r>
            <a:r>
              <a:rPr lang="en-GB" sz="1800" dirty="0" err="1">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rtweet</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R0Auth). By using </a:t>
            </a:r>
            <a:r>
              <a:rPr lang="en-GB" sz="1800" dirty="0" err="1">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twitteR</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package you can extract tweets up to </a:t>
            </a:r>
            <a:r>
              <a:rPr lang="en-GB" sz="1800" spc="-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4000</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only. On the other hand, </a:t>
            </a:r>
            <a:r>
              <a:rPr lang="en-IN" alt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by using </a:t>
            </a:r>
            <a:r>
              <a:rPr lang="en-GB" sz="1800" dirty="0" err="1">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rtweet</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package</a:t>
            </a:r>
            <a:r>
              <a:rPr lang="en-IN" alt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which is way better than </a:t>
            </a:r>
            <a:r>
              <a:rPr lang="en-GB" sz="1800" dirty="0" err="1">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twitteR</a:t>
            </a:r>
            <a:r>
              <a:rPr lang="en-IN" alt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as</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it allows you to extract up to </a:t>
            </a:r>
            <a:r>
              <a:rPr lang="en-GB" sz="1800" spc="-4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20,000</a:t>
            </a:r>
            <a:r>
              <a:rPr lang="en-GB" sz="1800" dirty="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tweets.</a:t>
            </a:r>
          </a:p>
        </p:txBody>
      </p:sp>
      <p:pic>
        <p:nvPicPr>
          <p:cNvPr id="3" name="Picture 2"/>
          <p:cNvPicPr>
            <a:picLocks noChangeAspect="1"/>
          </p:cNvPicPr>
          <p:nvPr/>
        </p:nvPicPr>
        <p:blipFill>
          <a:blip r:embed="rId3"/>
          <a:srcRect l="16323" t="9574" r="17902" b="13191"/>
          <a:stretch>
            <a:fillRect/>
          </a:stretch>
        </p:blipFill>
        <p:spPr>
          <a:xfrm>
            <a:off x="3183890" y="3775075"/>
            <a:ext cx="2249170" cy="691515"/>
          </a:xfrm>
          <a:prstGeom prst="rect">
            <a:avLst/>
          </a:prstGeom>
        </p:spPr>
      </p:pic>
      <p:sp>
        <p:nvSpPr>
          <p:cNvPr id="6" name="Text Box 5"/>
          <p:cNvSpPr txBox="1"/>
          <p:nvPr/>
        </p:nvSpPr>
        <p:spPr>
          <a:xfrm>
            <a:off x="599440" y="3312161"/>
            <a:ext cx="7417435" cy="368300"/>
          </a:xfrm>
          <a:prstGeom prst="rect">
            <a:avLst/>
          </a:prstGeom>
          <a:noFill/>
        </p:spPr>
        <p:txBody>
          <a:bodyPr vert="horz" wrap="square" rtlCol="0" anchor="ctr" anchorCtr="0">
            <a:spAutoFit/>
            <a:scene3d>
              <a:camera prst="orthographicFront"/>
              <a:lightRig rig="threePt" dir="t"/>
            </a:scene3d>
          </a:bodyPr>
          <a:lstStyle/>
          <a:p>
            <a:pPr marL="0" lvl="0" indent="0" algn="ctr" rtl="0">
              <a:spcBef>
                <a:spcPts val="0"/>
              </a:spcBef>
              <a:spcAft>
                <a:spcPts val="0"/>
              </a:spcAft>
              <a:buNone/>
            </a:pPr>
            <a:r>
              <a:rPr lang="en-IN" altLang="en-GB"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Number of tweets extracted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Methodology</a:t>
            </a:r>
          </a:p>
        </p:txBody>
      </p:sp>
      <p:grpSp>
        <p:nvGrpSpPr>
          <p:cNvPr id="1059" name="Google Shape;1059;p42"/>
          <p:cNvGrpSpPr/>
          <p:nvPr/>
        </p:nvGrpSpPr>
        <p:grpSpPr>
          <a:xfrm>
            <a:off x="3273876" y="2446850"/>
            <a:ext cx="858894" cy="1193068"/>
            <a:chOff x="3969644" y="2440153"/>
            <a:chExt cx="225900" cy="313800"/>
          </a:xfrm>
        </p:grpSpPr>
        <p:cxnSp>
          <p:nvCxnSpPr>
            <p:cNvPr id="1060" name="Google Shape;1060;p42"/>
            <p:cNvCxnSpPr>
              <a:stCxn id="1061" idx="4"/>
              <a:endCxn id="1062" idx="0"/>
            </p:cNvCxnSpPr>
            <p:nvPr/>
          </p:nvCxnSpPr>
          <p:spPr>
            <a:xfrm>
              <a:off x="4082594" y="2666053"/>
              <a:ext cx="0" cy="87900"/>
            </a:xfrm>
            <a:prstGeom prst="straightConnector1">
              <a:avLst/>
            </a:prstGeom>
            <a:noFill/>
            <a:ln w="19050" cap="flat" cmpd="sng">
              <a:solidFill>
                <a:schemeClr val="lt2"/>
              </a:solidFill>
              <a:prstDash val="solid"/>
              <a:round/>
              <a:headEnd type="none" w="med" len="med"/>
              <a:tailEnd type="none" w="med" len="med"/>
            </a:ln>
          </p:spPr>
        </p:cxnSp>
        <p:sp>
          <p:nvSpPr>
            <p:cNvPr id="1061" name="Google Shape;1061;p42"/>
            <p:cNvSpPr/>
            <p:nvPr/>
          </p:nvSpPr>
          <p:spPr>
            <a:xfrm>
              <a:off x="3969644" y="2440153"/>
              <a:ext cx="225900" cy="225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3998471" y="2468982"/>
              <a:ext cx="168300" cy="16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2"/>
          <p:cNvGrpSpPr/>
          <p:nvPr/>
        </p:nvGrpSpPr>
        <p:grpSpPr>
          <a:xfrm>
            <a:off x="1535963" y="2112427"/>
            <a:ext cx="858000" cy="1193100"/>
            <a:chOff x="1535963" y="2112427"/>
            <a:chExt cx="858000" cy="1193100"/>
          </a:xfrm>
        </p:grpSpPr>
        <p:sp>
          <p:nvSpPr>
            <p:cNvPr id="1075" name="Google Shape;1075;p42"/>
            <p:cNvSpPr/>
            <p:nvPr/>
          </p:nvSpPr>
          <p:spPr>
            <a:xfrm>
              <a:off x="1535963" y="2447227"/>
              <a:ext cx="858000" cy="858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645582" y="2556854"/>
              <a:ext cx="639000" cy="639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7" name="Google Shape;1077;p42"/>
            <p:cNvCxnSpPr>
              <a:stCxn id="1075" idx="0"/>
              <a:endCxn id="1078" idx="2"/>
            </p:cNvCxnSpPr>
            <p:nvPr/>
          </p:nvCxnSpPr>
          <p:spPr>
            <a:xfrm rot="10800000">
              <a:off x="1964663" y="2112427"/>
              <a:ext cx="300" cy="334800"/>
            </a:xfrm>
            <a:prstGeom prst="straightConnector1">
              <a:avLst/>
            </a:prstGeom>
            <a:noFill/>
            <a:ln w="19050" cap="flat" cmpd="sng">
              <a:solidFill>
                <a:schemeClr val="lt2"/>
              </a:solidFill>
              <a:prstDash val="solid"/>
              <a:round/>
              <a:headEnd type="none" w="med" len="med"/>
              <a:tailEnd type="none" w="med" len="med"/>
            </a:ln>
          </p:spPr>
        </p:cxnSp>
      </p:grpSp>
      <p:sp>
        <p:nvSpPr>
          <p:cNvPr id="1078" name="Google Shape;1078;p42"/>
          <p:cNvSpPr txBox="1"/>
          <p:nvPr/>
        </p:nvSpPr>
        <p:spPr>
          <a:xfrm>
            <a:off x="1140200" y="1601213"/>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Extracting the Tweets</a:t>
            </a:r>
          </a:p>
        </p:txBody>
      </p:sp>
      <p:sp>
        <p:nvSpPr>
          <p:cNvPr id="1081" name="Google Shape;1081;p42"/>
          <p:cNvSpPr txBox="1"/>
          <p:nvPr/>
        </p:nvSpPr>
        <p:spPr>
          <a:xfrm>
            <a:off x="2879235" y="3762070"/>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Exploring The Data</a:t>
            </a:r>
          </a:p>
        </p:txBody>
      </p:sp>
      <p:sp>
        <p:nvSpPr>
          <p:cNvPr id="1083" name="Google Shape;1083;p42"/>
          <p:cNvSpPr txBox="1">
            <a:spLocks noGrp="1"/>
          </p:cNvSpPr>
          <p:nvPr>
            <p:ph type="title" idx="4294967295"/>
          </p:nvPr>
        </p:nvSpPr>
        <p:spPr>
          <a:xfrm>
            <a:off x="1606317"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1"/>
                </a:solidFill>
              </a:rPr>
              <a:t>01</a:t>
            </a:r>
            <a:endParaRPr sz="3400">
              <a:solidFill>
                <a:schemeClr val="accent1"/>
              </a:solidFill>
            </a:endParaRPr>
          </a:p>
        </p:txBody>
      </p:sp>
      <p:cxnSp>
        <p:nvCxnSpPr>
          <p:cNvPr id="1084" name="Google Shape;1084;p42"/>
          <p:cNvCxnSpPr>
            <a:stCxn id="1075" idx="6"/>
            <a:endCxn id="1061" idx="2"/>
          </p:cNvCxnSpPr>
          <p:nvPr/>
        </p:nvCxnSpPr>
        <p:spPr>
          <a:xfrm>
            <a:off x="2393963" y="2876377"/>
            <a:ext cx="879900" cy="0"/>
          </a:xfrm>
          <a:prstGeom prst="straightConnector1">
            <a:avLst/>
          </a:prstGeom>
          <a:noFill/>
          <a:ln w="19050" cap="flat" cmpd="sng">
            <a:solidFill>
              <a:schemeClr val="lt2"/>
            </a:solidFill>
            <a:prstDash val="solid"/>
            <a:round/>
            <a:headEnd type="none" w="med" len="med"/>
            <a:tailEnd type="none" w="med" len="med"/>
          </a:ln>
        </p:spPr>
      </p:cxnSp>
      <p:sp>
        <p:nvSpPr>
          <p:cNvPr id="1087" name="Google Shape;1087;p42"/>
          <p:cNvSpPr txBox="1">
            <a:spLocks noGrp="1"/>
          </p:cNvSpPr>
          <p:nvPr>
            <p:ph type="title" idx="4294967295"/>
          </p:nvPr>
        </p:nvSpPr>
        <p:spPr>
          <a:xfrm>
            <a:off x="3344671"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3"/>
                </a:solidFill>
              </a:rPr>
              <a:t>02</a:t>
            </a:r>
            <a:endParaRPr sz="340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Exploring The Data</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2"/>
          <p:cNvSpPr txBox="1"/>
          <p:nvPr/>
        </p:nvSpPr>
        <p:spPr>
          <a:xfrm>
            <a:off x="713105" y="1320165"/>
            <a:ext cx="7417435" cy="922020"/>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o get more sense about the data</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word clouds</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were created</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using “wordcloud” package in R, generating word cloud from text gives more sense about the most frequently words used in tweets about a specific topic</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t>
            </a:r>
          </a:p>
        </p:txBody>
      </p:sp>
      <p:pic>
        <p:nvPicPr>
          <p:cNvPr id="2" name="Picture 1"/>
          <p:cNvPicPr>
            <a:picLocks noChangeAspect="1"/>
          </p:cNvPicPr>
          <p:nvPr/>
        </p:nvPicPr>
        <p:blipFill>
          <a:blip r:embed="rId3"/>
          <a:stretch>
            <a:fillRect/>
          </a:stretch>
        </p:blipFill>
        <p:spPr>
          <a:xfrm>
            <a:off x="1494790" y="2556510"/>
            <a:ext cx="2242185" cy="2182495"/>
          </a:xfrm>
          <a:prstGeom prst="rect">
            <a:avLst/>
          </a:prstGeom>
        </p:spPr>
      </p:pic>
      <p:pic>
        <p:nvPicPr>
          <p:cNvPr id="4" name="Picture 3"/>
          <p:cNvPicPr>
            <a:picLocks noChangeAspect="1"/>
          </p:cNvPicPr>
          <p:nvPr/>
        </p:nvPicPr>
        <p:blipFill>
          <a:blip r:embed="rId4"/>
          <a:stretch>
            <a:fillRect/>
          </a:stretch>
        </p:blipFill>
        <p:spPr>
          <a:xfrm>
            <a:off x="4377055" y="2556510"/>
            <a:ext cx="2381250" cy="21640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4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Methodology</a:t>
            </a:r>
          </a:p>
        </p:txBody>
      </p:sp>
      <p:grpSp>
        <p:nvGrpSpPr>
          <p:cNvPr id="1059" name="Google Shape;1059;p42"/>
          <p:cNvGrpSpPr/>
          <p:nvPr/>
        </p:nvGrpSpPr>
        <p:grpSpPr>
          <a:xfrm>
            <a:off x="3273876" y="2446850"/>
            <a:ext cx="858894" cy="1193068"/>
            <a:chOff x="3969644" y="2440153"/>
            <a:chExt cx="225900" cy="313800"/>
          </a:xfrm>
        </p:grpSpPr>
        <p:cxnSp>
          <p:nvCxnSpPr>
            <p:cNvPr id="1060" name="Google Shape;1060;p42"/>
            <p:cNvCxnSpPr>
              <a:stCxn id="1061" idx="4"/>
              <a:endCxn id="1062" idx="0"/>
            </p:cNvCxnSpPr>
            <p:nvPr/>
          </p:nvCxnSpPr>
          <p:spPr>
            <a:xfrm>
              <a:off x="4082594" y="2666053"/>
              <a:ext cx="0" cy="87900"/>
            </a:xfrm>
            <a:prstGeom prst="straightConnector1">
              <a:avLst/>
            </a:prstGeom>
            <a:noFill/>
            <a:ln w="19050" cap="flat" cmpd="sng">
              <a:solidFill>
                <a:schemeClr val="lt2"/>
              </a:solidFill>
              <a:prstDash val="solid"/>
              <a:round/>
              <a:headEnd type="none" w="med" len="med"/>
              <a:tailEnd type="none" w="med" len="med"/>
            </a:ln>
          </p:spPr>
        </p:cxnSp>
        <p:sp>
          <p:nvSpPr>
            <p:cNvPr id="1061" name="Google Shape;1061;p42"/>
            <p:cNvSpPr/>
            <p:nvPr/>
          </p:nvSpPr>
          <p:spPr>
            <a:xfrm>
              <a:off x="3969644" y="2440153"/>
              <a:ext cx="225900" cy="2259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2"/>
            <p:cNvSpPr/>
            <p:nvPr/>
          </p:nvSpPr>
          <p:spPr>
            <a:xfrm>
              <a:off x="3998471" y="2468982"/>
              <a:ext cx="168300" cy="16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42"/>
          <p:cNvGrpSpPr/>
          <p:nvPr/>
        </p:nvGrpSpPr>
        <p:grpSpPr>
          <a:xfrm>
            <a:off x="5012095" y="2112654"/>
            <a:ext cx="857754" cy="1191927"/>
            <a:chOff x="4426818" y="2352253"/>
            <a:chExt cx="225600" cy="313500"/>
          </a:xfrm>
        </p:grpSpPr>
        <p:cxnSp>
          <p:nvCxnSpPr>
            <p:cNvPr id="1065" name="Google Shape;1065;p42"/>
            <p:cNvCxnSpPr>
              <a:stCxn id="1066" idx="0"/>
              <a:endCxn id="1067" idx="2"/>
            </p:cNvCxnSpPr>
            <p:nvPr/>
          </p:nvCxnSpPr>
          <p:spPr>
            <a:xfrm rot="10800000">
              <a:off x="4539618" y="2352253"/>
              <a:ext cx="0" cy="87900"/>
            </a:xfrm>
            <a:prstGeom prst="straightConnector1">
              <a:avLst/>
            </a:prstGeom>
            <a:noFill/>
            <a:ln w="19050" cap="flat" cmpd="sng">
              <a:solidFill>
                <a:schemeClr val="lt2"/>
              </a:solidFill>
              <a:prstDash val="solid"/>
              <a:round/>
              <a:headEnd type="none" w="med" len="med"/>
              <a:tailEnd type="none" w="med" len="med"/>
            </a:ln>
          </p:spPr>
        </p:cxnSp>
        <p:sp>
          <p:nvSpPr>
            <p:cNvPr id="1066" name="Google Shape;1066;p42"/>
            <p:cNvSpPr/>
            <p:nvPr/>
          </p:nvSpPr>
          <p:spPr>
            <a:xfrm>
              <a:off x="4426818" y="2440153"/>
              <a:ext cx="225600" cy="2256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4455644" y="2468982"/>
              <a:ext cx="168000" cy="168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2"/>
          <p:cNvGrpSpPr/>
          <p:nvPr/>
        </p:nvGrpSpPr>
        <p:grpSpPr>
          <a:xfrm>
            <a:off x="1535963" y="2112427"/>
            <a:ext cx="858000" cy="1193100"/>
            <a:chOff x="1535963" y="2112427"/>
            <a:chExt cx="858000" cy="1193100"/>
          </a:xfrm>
        </p:grpSpPr>
        <p:sp>
          <p:nvSpPr>
            <p:cNvPr id="1075" name="Google Shape;1075;p42"/>
            <p:cNvSpPr/>
            <p:nvPr/>
          </p:nvSpPr>
          <p:spPr>
            <a:xfrm>
              <a:off x="1535963" y="2447227"/>
              <a:ext cx="858000" cy="858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645582" y="2556854"/>
              <a:ext cx="639000" cy="639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7" name="Google Shape;1077;p42"/>
            <p:cNvCxnSpPr>
              <a:stCxn id="1075" idx="0"/>
              <a:endCxn id="1078" idx="2"/>
            </p:cNvCxnSpPr>
            <p:nvPr/>
          </p:nvCxnSpPr>
          <p:spPr>
            <a:xfrm rot="10800000">
              <a:off x="1964663" y="2112427"/>
              <a:ext cx="300" cy="334800"/>
            </a:xfrm>
            <a:prstGeom prst="straightConnector1">
              <a:avLst/>
            </a:prstGeom>
            <a:noFill/>
            <a:ln w="19050" cap="flat" cmpd="sng">
              <a:solidFill>
                <a:schemeClr val="lt2"/>
              </a:solidFill>
              <a:prstDash val="solid"/>
              <a:round/>
              <a:headEnd type="none" w="med" len="med"/>
              <a:tailEnd type="none" w="med" len="med"/>
            </a:ln>
          </p:spPr>
        </p:cxnSp>
      </p:grpSp>
      <p:sp>
        <p:nvSpPr>
          <p:cNvPr id="1078" name="Google Shape;1078;p42"/>
          <p:cNvSpPr txBox="1"/>
          <p:nvPr/>
        </p:nvSpPr>
        <p:spPr>
          <a:xfrm>
            <a:off x="1140200" y="1601213"/>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Extracting the Tweets</a:t>
            </a:r>
          </a:p>
        </p:txBody>
      </p:sp>
      <p:sp>
        <p:nvSpPr>
          <p:cNvPr id="1067" name="Google Shape;1067;p42"/>
          <p:cNvSpPr txBox="1"/>
          <p:nvPr/>
        </p:nvSpPr>
        <p:spPr>
          <a:xfrm>
            <a:off x="4616975" y="1601213"/>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Preprocessing</a:t>
            </a:r>
          </a:p>
        </p:txBody>
      </p:sp>
      <p:sp>
        <p:nvSpPr>
          <p:cNvPr id="1081" name="Google Shape;1081;p42"/>
          <p:cNvSpPr txBox="1"/>
          <p:nvPr/>
        </p:nvSpPr>
        <p:spPr>
          <a:xfrm>
            <a:off x="2879235" y="3762070"/>
            <a:ext cx="1648800" cy="51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sz="1600">
                <a:solidFill>
                  <a:srgbClr val="FFFFFF"/>
                </a:solidFill>
                <a:latin typeface="Big Shoulders Text Light"/>
                <a:ea typeface="Big Shoulders Text Light"/>
                <a:cs typeface="Big Shoulders Text Light"/>
                <a:sym typeface="Big Shoulders Text Light"/>
              </a:rPr>
              <a:t>Exploring The Data</a:t>
            </a:r>
          </a:p>
        </p:txBody>
      </p:sp>
      <p:sp>
        <p:nvSpPr>
          <p:cNvPr id="1083" name="Google Shape;1083;p42"/>
          <p:cNvSpPr txBox="1">
            <a:spLocks noGrp="1"/>
          </p:cNvSpPr>
          <p:nvPr>
            <p:ph type="title" idx="4294967295"/>
          </p:nvPr>
        </p:nvSpPr>
        <p:spPr>
          <a:xfrm>
            <a:off x="1606317"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1"/>
                </a:solidFill>
              </a:rPr>
              <a:t>01</a:t>
            </a:r>
            <a:endParaRPr sz="3400">
              <a:solidFill>
                <a:schemeClr val="accent1"/>
              </a:solidFill>
            </a:endParaRPr>
          </a:p>
        </p:txBody>
      </p:sp>
      <p:cxnSp>
        <p:nvCxnSpPr>
          <p:cNvPr id="1084" name="Google Shape;1084;p42"/>
          <p:cNvCxnSpPr>
            <a:stCxn id="1075" idx="6"/>
            <a:endCxn id="1061" idx="2"/>
          </p:cNvCxnSpPr>
          <p:nvPr/>
        </p:nvCxnSpPr>
        <p:spPr>
          <a:xfrm>
            <a:off x="2393963" y="2876377"/>
            <a:ext cx="879900" cy="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42"/>
          <p:cNvCxnSpPr>
            <a:stCxn id="1061" idx="6"/>
            <a:endCxn id="1066" idx="2"/>
          </p:cNvCxnSpPr>
          <p:nvPr/>
        </p:nvCxnSpPr>
        <p:spPr>
          <a:xfrm rot="10800000" flipH="1">
            <a:off x="4132771" y="2875685"/>
            <a:ext cx="879300" cy="600"/>
          </a:xfrm>
          <a:prstGeom prst="straightConnector1">
            <a:avLst/>
          </a:prstGeom>
          <a:noFill/>
          <a:ln w="19050" cap="flat" cmpd="sng">
            <a:solidFill>
              <a:schemeClr val="lt2"/>
            </a:solidFill>
            <a:prstDash val="solid"/>
            <a:round/>
            <a:headEnd type="none" w="med" len="med"/>
            <a:tailEnd type="none" w="med" len="med"/>
          </a:ln>
        </p:spPr>
      </p:cxnSp>
      <p:sp>
        <p:nvSpPr>
          <p:cNvPr id="1087" name="Google Shape;1087;p42"/>
          <p:cNvSpPr txBox="1">
            <a:spLocks noGrp="1"/>
          </p:cNvSpPr>
          <p:nvPr>
            <p:ph type="title" idx="4294967295"/>
          </p:nvPr>
        </p:nvSpPr>
        <p:spPr>
          <a:xfrm>
            <a:off x="3344671"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3"/>
                </a:solidFill>
              </a:rPr>
              <a:t>02</a:t>
            </a:r>
            <a:endParaRPr sz="3400">
              <a:solidFill>
                <a:schemeClr val="accent3"/>
              </a:solidFill>
            </a:endParaRPr>
          </a:p>
        </p:txBody>
      </p:sp>
      <p:sp>
        <p:nvSpPr>
          <p:cNvPr id="1088" name="Google Shape;1088;p42"/>
          <p:cNvSpPr txBox="1">
            <a:spLocks noGrp="1"/>
          </p:cNvSpPr>
          <p:nvPr>
            <p:ph type="title" idx="4294967295"/>
          </p:nvPr>
        </p:nvSpPr>
        <p:spPr>
          <a:xfrm>
            <a:off x="5088609" y="2623276"/>
            <a:ext cx="704700" cy="46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400">
                <a:solidFill>
                  <a:schemeClr val="accent5"/>
                </a:solidFill>
              </a:rPr>
              <a:t>03</a:t>
            </a:r>
            <a:endParaRPr sz="34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Preprocessing</a:t>
            </a:r>
          </a:p>
        </p:txBody>
      </p:sp>
      <p:grpSp>
        <p:nvGrpSpPr>
          <p:cNvPr id="754" name="Google Shape;754;p30"/>
          <p:cNvGrpSpPr/>
          <p:nvPr/>
        </p:nvGrpSpPr>
        <p:grpSpPr>
          <a:xfrm>
            <a:off x="6681075" y="4293556"/>
            <a:ext cx="2579616" cy="2579596"/>
            <a:chOff x="6681075" y="4293556"/>
            <a:chExt cx="2579616" cy="2579596"/>
          </a:xfrm>
        </p:grpSpPr>
        <p:sp>
          <p:nvSpPr>
            <p:cNvPr id="755" name="Google Shape;755;p30"/>
            <p:cNvSpPr/>
            <p:nvPr/>
          </p:nvSpPr>
          <p:spPr>
            <a:xfrm>
              <a:off x="6681075" y="4293556"/>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6836135" y="4448615"/>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972030" y="4584511"/>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7107926" y="4720406"/>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7243822" y="4856302"/>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7173242" y="4785702"/>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7041391" y="4653851"/>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6903564" y="4516065"/>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6758361" y="4371939"/>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5"/>
              </a:solidFill>
              <a:prstDash val="solid"/>
              <a:round/>
              <a:headEnd type="none" w="sm" len="sm"/>
              <a:tailEnd type="none" w="sm" len="sm"/>
            </a:ln>
            <a:effectLst>
              <a:outerShdw blurRad="57150"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713105" y="1185228"/>
            <a:ext cx="7417435" cy="2030095"/>
          </a:xfrm>
          <a:prstGeom prst="rect">
            <a:avLst/>
          </a:prstGeom>
          <a:noFill/>
        </p:spPr>
        <p:txBody>
          <a:bodyPr vert="horz" wrap="square" rtlCol="0" anchor="ctr" anchorCtr="0">
            <a:spAutoFit/>
            <a:scene3d>
              <a:camera prst="orthographicFront"/>
              <a:lightRig rig="threePt" dir="t"/>
            </a:scene3d>
          </a:bodyPr>
          <a:lstStyle/>
          <a:p>
            <a:pPr marL="0" lvl="0" indent="0" algn="l" rtl="0">
              <a:spcBef>
                <a:spcPts val="0"/>
              </a:spcBef>
              <a:spcAft>
                <a:spcPts val="0"/>
              </a:spcAft>
              <a:buNone/>
            </a:pP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As the text is highly dimensioned unstructured data, it has to be cleaned and prepared first before analyzing it.</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Preprocessing the data involves many tasks, depending on type of analysis. In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this</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case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since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we are interested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i</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n text only</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The text was extracted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from tweets and convert</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ed</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i</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nt</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o data frame, URLs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were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removed</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,stop words like (the, a, to...)</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were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removed</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usernames and accounts</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numbers and unnecessary spaces, punctuations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were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removed</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sym typeface="+mn-ea"/>
              </a:rPr>
              <a:t>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and convert</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ed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encoding (Emojis) from latin1 to ASCII.</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After cleaning the text and removing unnecessary symbols</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the analysis </a:t>
            </a:r>
            <a:r>
              <a:rPr lang="en-IN"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was</a:t>
            </a:r>
            <a:r>
              <a:rPr sz="1800">
                <a:solidFill>
                  <a:schemeClr val="accent4">
                    <a:lumMod val="20000"/>
                    <a:lumOff val="80000"/>
                  </a:schemeClr>
                </a:solidFill>
                <a:effectLst>
                  <a:outerShdw blurRad="38100" dist="19050" dir="2700000" algn="tl" rotWithShape="0">
                    <a:schemeClr val="dk1">
                      <a:alpha val="40000"/>
                    </a:schemeClr>
                  </a:outerShdw>
                </a:effectLst>
                <a:latin typeface="Big Shoulders Text Light" charset="0"/>
                <a:cs typeface="Big Shoulders Text Light" charset="0"/>
              </a:rPr>
              <a:t> performed.</a:t>
            </a:r>
          </a:p>
        </p:txBody>
      </p:sp>
      <p:pic>
        <p:nvPicPr>
          <p:cNvPr id="3" name="Picture 2"/>
          <p:cNvPicPr>
            <a:picLocks noChangeAspect="1"/>
          </p:cNvPicPr>
          <p:nvPr/>
        </p:nvPicPr>
        <p:blipFill>
          <a:blip r:embed="rId3"/>
          <a:stretch>
            <a:fillRect/>
          </a:stretch>
        </p:blipFill>
        <p:spPr>
          <a:xfrm>
            <a:off x="1442085" y="3345815"/>
            <a:ext cx="3962400" cy="1510665"/>
          </a:xfrm>
          <a:prstGeom prst="rect">
            <a:avLst/>
          </a:prstGeom>
        </p:spPr>
      </p:pic>
    </p:spTree>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772</Words>
  <Application>Microsoft Office PowerPoint</Application>
  <PresentationFormat>On-screen Show (16:9)</PresentationFormat>
  <Paragraphs>56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Be Vietnam</vt:lpstr>
      <vt:lpstr>Fira Sans Condensed Medium</vt:lpstr>
      <vt:lpstr>Blinker</vt:lpstr>
      <vt:lpstr>Big Shoulders Text Light</vt:lpstr>
      <vt:lpstr>Blinker SemiBold</vt:lpstr>
      <vt:lpstr>Arial</vt:lpstr>
      <vt:lpstr>Innovo AI Meeting by Slidesgo</vt:lpstr>
      <vt:lpstr>Sentiment Analysis of Twitter Data By Sahar A. El_Rahman,  Feddah Alhumaidi AlOtaibi, Wejdan Abdullah AlShehri</vt:lpstr>
      <vt:lpstr>Introduction</vt:lpstr>
      <vt:lpstr>Sentiment  Analysis</vt:lpstr>
      <vt:lpstr>Methodology</vt:lpstr>
      <vt:lpstr>Extracting The Tweets</vt:lpstr>
      <vt:lpstr>Methodology</vt:lpstr>
      <vt:lpstr>Exploring The Data</vt:lpstr>
      <vt:lpstr>Methodology</vt:lpstr>
      <vt:lpstr>Preprocessing</vt:lpstr>
      <vt:lpstr>Methodology</vt:lpstr>
      <vt:lpstr>Model Building</vt:lpstr>
      <vt:lpstr>Model Building</vt:lpstr>
      <vt:lpstr>PowerPoint Presentation</vt:lpstr>
      <vt:lpstr>PowerPoint Presentation</vt:lpstr>
      <vt:lpstr>Implementation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Twitter Data</dc:title>
  <dc:creator/>
  <cp:lastModifiedBy>Harshit</cp:lastModifiedBy>
  <cp:revision>6</cp:revision>
  <dcterms:created xsi:type="dcterms:W3CDTF">2021-03-29T17:09:00Z</dcterms:created>
  <dcterms:modified xsi:type="dcterms:W3CDTF">2021-04-24T17:18:07Z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