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57" r:id="rId5"/>
    <p:sldId id="268" r:id="rId6"/>
    <p:sldId id="269" r:id="rId7"/>
    <p:sldId id="270" r:id="rId8"/>
    <p:sldId id="271" r:id="rId9"/>
    <p:sldId id="273" r:id="rId10"/>
    <p:sldId id="278" r:id="rId11"/>
    <p:sldId id="274" r:id="rId12"/>
    <p:sldId id="277" r:id="rId13"/>
    <p:sldId id="275" r:id="rId14"/>
    <p:sldId id="272" r:id="rId15"/>
    <p:sldId id="276" r:id="rId16"/>
    <p:sldId id="279" r:id="rId17"/>
    <p:sldId id="264" r:id="rId18"/>
    <p:sldId id="25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5C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39" autoAdjust="0"/>
  </p:normalViewPr>
  <p:slideViewPr>
    <p:cSldViewPr snapToGrid="0">
      <p:cViewPr varScale="1">
        <p:scale>
          <a:sx n="87" d="100"/>
          <a:sy n="87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A7D22-F06A-48CA-A58C-D033649420B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E4DA-85FE-4ADA-A20E-BF107A09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Turing complete is a computer science term that basically means it can run any program any other computer can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E4DA-85FE-4ADA-A20E-BF107A096B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545-95C3-4C13-B5F6-ABAF15D5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70F1-5D7F-4814-8F49-E200AF30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FE3-3654-4234-9866-C6FD825E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38CB-C0C5-4CFE-A512-4783F411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6FBB-B3A7-4B5A-8B95-88C9A0CE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D51A-0224-4485-9215-185A31B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8882C-54A2-4C8D-BD9F-E7270A3CD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9EE0-CAC9-49A5-8BF8-F069FB9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0216-36E8-44BA-9248-9F5D2D5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0244-1A22-4AFE-9446-40F0286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36F23-B575-4193-A7F3-6EB8EF779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74B61-1CAB-474E-BA1C-C99B52892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146-333A-4986-B371-D8E02E30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A277-5A18-4FF0-8DE7-9469D43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80C1-A445-4BC2-B571-60A8F1F3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C36D-77E3-4E08-9D0C-56612D5B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0B56-3890-4EB8-B694-53745974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853B-D84D-457E-8494-E21BDF8D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3D72-0931-4C21-BB92-8ED3FED1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5EEB-7AD1-4DE9-A795-6B46044A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D72B-B7D5-49A2-8FCF-79C70DE2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F73B-DCB9-4A0D-ACE7-28B5E60F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9DF5-BE33-4928-BF38-98BF6CF8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22FE-7B89-4788-BA52-6EB3BE95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93BE-898C-477A-AD0B-CAFB06A6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ECC6-0B58-45EC-B896-5F661D2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DAA4-A527-4ED2-BB56-785BC0C25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D722-76D3-4BCB-A54B-356805E5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ADCA-5E40-4A70-9DDB-0BC6E5BC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7D488-B4CF-482D-9D6D-8A663EC6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B91-843A-43A2-A6C0-A208145F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C1EA-CD60-4C2E-918E-65108AEC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E128-9843-4581-B74A-B14F97EA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0C35-A3AF-4F27-B56A-BA36DB6F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DEE1-A503-4D62-ACB8-1E507472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A01B9-B2F6-437D-8AC0-FA1A2FB7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F97F-4D04-4A10-93CD-10E003D0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8FEB8-375F-4261-AB7A-2D55C7BF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00565-1133-46D2-AB64-E636BC06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907-71C3-4928-A59D-5625FCAC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6DC92-A384-4728-8894-9014A5F6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A861F-9880-44F8-B720-3EA04553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54C4-F51B-4BD6-AE08-6B78EFC9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CF93D-43F4-4B65-B475-47D7687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5864B-17D2-496B-A5C8-16A164D1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260AD-88BD-480A-BC32-E2A8DD15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83D9-662D-4715-8D6B-111A6C01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79CC-B647-4D01-84EA-32720577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9D423-FEB9-4E7D-98C7-7993C5B6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A5CA-58E3-4632-A9CF-0F7F5FB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3F6B-B989-4703-99DC-ABC541C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E900-3426-4050-A7A1-E749880B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5B99-D820-495C-A67E-9A159184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4F45-FE8A-433C-807A-A30F72CD5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EA57-8DE0-4EEF-94DA-BBD753A8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0F718-2EE9-4547-9DA9-BB0BD42C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3A6D-5968-4108-807D-25E54DD2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3661-F4DB-4573-8445-A6140C4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D1EA7-1C6D-44D6-93FA-4E49391A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2C90-8EC7-4BBD-B055-576A7E8B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6020-3C40-42D5-A5AD-FB6EC795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0579-057C-4877-9517-25F2ACD25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DF71-7C10-4672-89FB-1620678EF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9230-4937-4603-8BCD-3FAE3140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b.myetherwallet.com/gas/what-is-gas-ethereu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s://truffleframework.com/" TargetMode="External"/><Relationship Id="rId4" Type="http://schemas.openxmlformats.org/officeDocument/2006/relationships/hyperlink" Target="https://solidity.readthedocs.io/en/v0.4.24/introduction-to-smart-contract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money.cnn.com/2018/01/17/news/economy/venezuela-cash-crisis/index.html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F3B61-1D13-49B1-B98B-753C764C1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19" y="524657"/>
            <a:ext cx="8132162" cy="58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73" y="175939"/>
            <a:ext cx="8287378" cy="8015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Ethereum Gas, Gas Price &amp; </a:t>
            </a:r>
            <a:r>
              <a:rPr lang="en-US" sz="4000" dirty="0" smtClean="0">
                <a:latin typeface="Georgia" panose="02040502050405020303" pitchFamily="18" charset="0"/>
              </a:rPr>
              <a:t>Limit cont.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973" y="1271751"/>
            <a:ext cx="8724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and every line of code in Solidity requires a certain amount of gas to be executed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Why Gas?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incentivize the miners; more miners -&gt; more hash rate -&gt; more secure and fast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Measured in units of gas (depends on how many EVM instructions need to be executed)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~ Ethereum Yellow Paper discusses this is detail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EAE10-4B22-4405-A32E-22BCE9B92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12" y="-242547"/>
            <a:ext cx="2079307" cy="1638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7FCE9-68D1-4CC6-B65E-D64D7E8A33D0}"/>
              </a:ext>
            </a:extLst>
          </p:cNvPr>
          <p:cNvSpPr txBox="1"/>
          <p:nvPr/>
        </p:nvSpPr>
        <p:spPr>
          <a:xfrm>
            <a:off x="377504" y="6481849"/>
            <a:ext cx="115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</a:t>
            </a:r>
            <a:r>
              <a:rPr lang="en-US" sz="1200" b="1" dirty="0"/>
              <a:t>: </a:t>
            </a:r>
            <a:r>
              <a:rPr lang="en-US" sz="1200" dirty="0"/>
              <a:t>https://blockgeeks.com/guides/ethereum-gas-step-by-step-guide/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5" y="5338139"/>
            <a:ext cx="11182120" cy="843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39" y="3669393"/>
            <a:ext cx="3018016" cy="1579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339" y="1271751"/>
            <a:ext cx="1645759" cy="38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73" y="175939"/>
            <a:ext cx="7228344" cy="8015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Ethereum Gas, Gas Price &amp; Limit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973" y="1271751"/>
            <a:ext cx="8778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Ethereum Gas Limit: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Sender of the </a:t>
            </a:r>
            <a:r>
              <a:rPr lang="en-US" dirty="0" err="1" smtClean="0"/>
              <a:t>tx</a:t>
            </a:r>
            <a:r>
              <a:rPr lang="en-US" dirty="0" smtClean="0"/>
              <a:t> must specify a gas limit before submission to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max amount of gas the sender is willing to pay for </a:t>
            </a:r>
            <a:r>
              <a:rPr lang="en-US" dirty="0" err="1" smtClean="0"/>
              <a:t>tx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Things to remember: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Different operations have different gas costs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Miner stop executing the moment gas runs 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Leftover gas is returned to the operation generator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kb.myetherwallet.com/gas/what-is-gas-ethereum.html</a:t>
            </a:r>
            <a:r>
              <a:rPr lang="en-US" dirty="0" smtClean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EAE10-4B22-4405-A32E-22BCE9B92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37" y="-138636"/>
            <a:ext cx="2079307" cy="1638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7FCE9-68D1-4CC6-B65E-D64D7E8A33D0}"/>
              </a:ext>
            </a:extLst>
          </p:cNvPr>
          <p:cNvSpPr txBox="1"/>
          <p:nvPr/>
        </p:nvSpPr>
        <p:spPr>
          <a:xfrm>
            <a:off x="377504" y="6481849"/>
            <a:ext cx="115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</a:t>
            </a:r>
            <a:r>
              <a:rPr lang="en-US" sz="1200" b="1" dirty="0"/>
              <a:t>: </a:t>
            </a:r>
            <a:r>
              <a:rPr lang="en-US" sz="1200" dirty="0"/>
              <a:t>https://blockgeeks.com/guides/ethereum-gas-step-by-step-guide/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5" y="5338139"/>
            <a:ext cx="11182120" cy="843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51" y="2149926"/>
            <a:ext cx="3018016" cy="15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9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73" y="175939"/>
            <a:ext cx="9006810" cy="8015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Key Point: Ethereum Smart Contracts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973" y="1271751"/>
            <a:ext cx="9753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>
              <a:lnSpc>
                <a:spcPct val="200000"/>
              </a:lnSpc>
              <a:buSzPts val="1600"/>
            </a:pPr>
            <a:r>
              <a:rPr lang="en-US" b="1" dirty="0"/>
              <a:t>Smart </a:t>
            </a:r>
            <a:r>
              <a:rPr lang="en-US" b="1" dirty="0" smtClean="0"/>
              <a:t>Contract:</a:t>
            </a:r>
            <a:endParaRPr lang="en-US" b="1" dirty="0"/>
          </a:p>
          <a:p>
            <a:pPr marL="914400" lvl="1" indent="-330200">
              <a:buSzPts val="1600"/>
              <a:buChar char="○"/>
            </a:pPr>
            <a:r>
              <a:rPr lang="en-US" dirty="0"/>
              <a:t>Code executing instructions transparently</a:t>
            </a:r>
          </a:p>
          <a:p>
            <a:pPr marL="914400" lvl="1" indent="-330200">
              <a:buSzPts val="1600"/>
              <a:buChar char="○"/>
            </a:pPr>
            <a:r>
              <a:rPr lang="en-US" dirty="0"/>
              <a:t>On the </a:t>
            </a:r>
            <a:r>
              <a:rPr lang="en-US" dirty="0" smtClean="0"/>
              <a:t>block chain </a:t>
            </a:r>
            <a:r>
              <a:rPr lang="en-US" dirty="0"/>
              <a:t>so results are immutable</a:t>
            </a:r>
          </a:p>
          <a:p>
            <a:pPr marL="914400" lvl="1" indent="-330200">
              <a:buSzPts val="1600"/>
              <a:buChar char="○"/>
            </a:pPr>
            <a:r>
              <a:rPr lang="en-US" dirty="0"/>
              <a:t>Compare to use of force for traditional contract enforcement</a:t>
            </a:r>
          </a:p>
          <a:p>
            <a:pPr marL="914400" lvl="1" indent="-330200">
              <a:buSzPts val="1600"/>
              <a:buChar char="○"/>
            </a:pPr>
            <a:r>
              <a:rPr lang="en-US" dirty="0"/>
              <a:t>Ex. timers, voting, financial agreements, etc</a:t>
            </a:r>
            <a:r>
              <a:rPr lang="en-US" dirty="0" smtClean="0"/>
              <a:t>.</a:t>
            </a:r>
          </a:p>
          <a:p>
            <a:pPr marL="584200" lvl="1">
              <a:buSzPts val="1600"/>
            </a:pPr>
            <a:endParaRPr lang="en-US" dirty="0" smtClean="0"/>
          </a:p>
          <a:p>
            <a:r>
              <a:rPr lang="en-US" b="1" dirty="0"/>
              <a:t>Smart contracts can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as 'multi-signature' accounts, so that funds are spent only when a required percentage of people agree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agreements between users, say, if one buys insurance from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utility to other contracts (similar to how a software library 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information about an application, such as domain registration information or membership </a:t>
            </a:r>
            <a:r>
              <a:rPr lang="en-US" dirty="0" smtClean="0"/>
              <a:t>records</a:t>
            </a:r>
            <a:endParaRPr lang="en-US" dirty="0"/>
          </a:p>
          <a:p>
            <a:pPr marL="457200" lvl="0" indent="-330200">
              <a:lnSpc>
                <a:spcPct val="200000"/>
              </a:lnSpc>
              <a:buSzPts val="1600"/>
              <a:buChar char="●"/>
            </a:pPr>
            <a:r>
              <a:rPr lang="en-US" dirty="0"/>
              <a:t>Ethereum Virtual Machine (EVM) is a Turing-Complete Architecture</a:t>
            </a:r>
          </a:p>
          <a:p>
            <a:pPr marL="457200" lvl="0" indent="-330200">
              <a:lnSpc>
                <a:spcPct val="200000"/>
              </a:lnSpc>
              <a:buSzPts val="1600"/>
              <a:buChar char="●"/>
            </a:pPr>
            <a:r>
              <a:rPr lang="en-US" dirty="0"/>
              <a:t>Can execute arbitrary programs governing money + data on the chain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EAE10-4B22-4405-A32E-22BCE9B92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69" y="79477"/>
            <a:ext cx="2079307" cy="1638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1390B-C087-4645-BC01-E674F9D02536}"/>
              </a:ext>
            </a:extLst>
          </p:cNvPr>
          <p:cNvSpPr txBox="1"/>
          <p:nvPr/>
        </p:nvSpPr>
        <p:spPr>
          <a:xfrm>
            <a:off x="5507302" y="6526472"/>
            <a:ext cx="690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 </a:t>
            </a:r>
            <a:r>
              <a:rPr lang="en-US" sz="1200" dirty="0"/>
              <a:t>https://github.com/BCGatech/blockchainpresentation/blob/master/Token%20Presentation.pptx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22" y="1814433"/>
            <a:ext cx="2265857" cy="16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B486D-92C3-402B-ABC9-D18E0B63F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56" y="126157"/>
            <a:ext cx="9991288" cy="66056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CB3245-86F0-4F76-A8F8-ABA7CD12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3" y="175939"/>
            <a:ext cx="7228344" cy="8015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DApps Visualized</a:t>
            </a:r>
          </a:p>
        </p:txBody>
      </p:sp>
    </p:spTree>
    <p:extLst>
      <p:ext uri="{BB962C8B-B14F-4D97-AF65-F5344CB8AC3E}">
        <p14:creationId xmlns:p14="http://schemas.microsoft.com/office/powerpoint/2010/main" val="173964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243F45D-5D3F-4A52-8AA2-594C5FC40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1212"/>
          <a:stretch/>
        </p:blipFill>
        <p:spPr>
          <a:xfrm>
            <a:off x="2727172" y="264067"/>
            <a:ext cx="9364160" cy="5267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07CAF-0E60-4CE8-AFE4-68347AC933F5}"/>
              </a:ext>
            </a:extLst>
          </p:cNvPr>
          <p:cNvSpPr txBox="1"/>
          <p:nvPr/>
        </p:nvSpPr>
        <p:spPr>
          <a:xfrm>
            <a:off x="451820" y="1207145"/>
            <a:ext cx="6150316" cy="3515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Doesn't depend on any specific party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 for selling a specific party's service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Instead, a tool for people and organizations on different sides of an interaction used to come together without any centralized intermediary.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"decentralized Appstore" where anyone can publish their unstoppable apps (DApps), which unlike today's apps (think Gmail or Uber) don't require a middleman to function or to manage a user's information.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Leads to DAO (Decentralized Autonomous Organizations)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812EF62-E3E4-4CCF-9B92-28D1B4BF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3" y="291331"/>
            <a:ext cx="1876168" cy="8015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DApps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E7FCE9-68D1-4CC6-B65E-D64D7E8A33D0}"/>
              </a:ext>
            </a:extLst>
          </p:cNvPr>
          <p:cNvSpPr txBox="1"/>
          <p:nvPr/>
        </p:nvSpPr>
        <p:spPr>
          <a:xfrm>
            <a:off x="377504" y="6542459"/>
            <a:ext cx="115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 </a:t>
            </a:r>
            <a:r>
              <a:rPr lang="en-US" sz="1200" dirty="0"/>
              <a:t>https://www.coindesk.com/information/what-is-a-decentralized-application-dapp/, https://github.com/llSourcell/ethereum_demo/blob/master/Ethereum%20Explained.ipynb</a:t>
            </a:r>
          </a:p>
        </p:txBody>
      </p:sp>
    </p:spTree>
    <p:extLst>
      <p:ext uri="{BB962C8B-B14F-4D97-AF65-F5344CB8AC3E}">
        <p14:creationId xmlns:p14="http://schemas.microsoft.com/office/powerpoint/2010/main" val="278967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8812EF62-E3E4-4CCF-9B92-28D1B4BF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3" y="486430"/>
            <a:ext cx="4062642" cy="8015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DApps Examples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DBADD8-8ED1-4FD0-B4AD-DA3597BB0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65" y="484695"/>
            <a:ext cx="6470731" cy="25371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D3F577-A204-4F7F-BA15-12F305B729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87" y="1806704"/>
            <a:ext cx="3170339" cy="1664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358D52-8E32-422A-873A-D354A236F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0" y="4301019"/>
            <a:ext cx="3449216" cy="11095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7444621-40E2-4D95-AAF2-330B047D71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213065" y="4343796"/>
            <a:ext cx="47625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6BE39-8729-4C3C-A6A0-84ED0CBF0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73" y="3205644"/>
            <a:ext cx="4162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8812EF62-E3E4-4CCF-9B92-28D1B4BF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3" y="486430"/>
            <a:ext cx="4062642" cy="8015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Final Thoughts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973" y="1287953"/>
            <a:ext cx="9915181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Block chain is not hard, it is still foreign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Takes time to digest-in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Smart contracts can be really useful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Good references for starting with Solidity and Smart Contracts:</a:t>
            </a:r>
          </a:p>
          <a:p>
            <a:endParaRPr lang="en-US" sz="2200" dirty="0" smtClean="0"/>
          </a:p>
          <a:p>
            <a:r>
              <a:rPr lang="en-US" sz="2200" b="1" dirty="0" smtClean="0"/>
              <a:t>Micah Riggan’s channel (Senior developer at BitPay)</a:t>
            </a:r>
          </a:p>
          <a:p>
            <a:r>
              <a:rPr lang="en-US" sz="2200" dirty="0"/>
              <a:t>https://www.youtube.com/channel/UC1xAylh1hRqaNYWmBdohtIg</a:t>
            </a:r>
            <a:endParaRPr lang="en-US" sz="2200" dirty="0" smtClean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remix.ethereum.org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://metamask.io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hlinkClick r:id="rId4"/>
              </a:rPr>
              <a:t>https://</a:t>
            </a:r>
            <a:r>
              <a:rPr lang="en-US" sz="2200" dirty="0" smtClean="0">
                <a:hlinkClick r:id="rId4"/>
              </a:rPr>
              <a:t>solidity.readthedocs.io/en/v0.4.24/introduction-to-smart-contracts.html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hlinkClick r:id="rId5"/>
              </a:rPr>
              <a:t>https://truffleframework.com</a:t>
            </a:r>
            <a:r>
              <a:rPr lang="en-US" sz="2200" dirty="0" smtClean="0">
                <a:hlinkClick r:id="rId5"/>
              </a:rPr>
              <a:t>/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And of course, Google!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055" y="241352"/>
            <a:ext cx="3470370" cy="30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FE8F-2912-425E-A0C5-EDB5C37C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Ideas?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8523-60FA-4806-8502-80224998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Not a part of the club?</a:t>
            </a:r>
          </a:p>
          <a:p>
            <a:pPr marL="0" indent="0">
              <a:buNone/>
            </a:pPr>
            <a:r>
              <a:rPr lang="en-US" dirty="0"/>
              <a:t>https://owllife.kennesaw.edu/organization/BitcoinClub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GitHub</a:t>
            </a:r>
            <a:endParaRPr lang="en-US" dirty="0"/>
          </a:p>
          <a:p>
            <a:r>
              <a:rPr lang="en-US" dirty="0"/>
              <a:t>Looking for more members, looking for committee members as well.</a:t>
            </a:r>
          </a:p>
          <a:p>
            <a:r>
              <a:rPr lang="en-US" dirty="0"/>
              <a:t>Technical / Non-technical</a:t>
            </a:r>
          </a:p>
          <a:p>
            <a:r>
              <a:rPr lang="en-US" dirty="0"/>
              <a:t>Subject &amp; Schedule for the next meeting</a:t>
            </a:r>
          </a:p>
          <a:p>
            <a:r>
              <a:rPr lang="en-US" dirty="0"/>
              <a:t>Swag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34766-81E5-4EE5-B298-D5486C3D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51" y="1296019"/>
            <a:ext cx="2846828" cy="59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F34E3-2CE1-4452-AEE8-FAF5C3657B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92" y="4528956"/>
            <a:ext cx="2585208" cy="1292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52203-1695-49F8-B394-7AC4B5A5515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938" y="2203081"/>
            <a:ext cx="1218555" cy="10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E991-8524-4CA9-97D3-C303D6B7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1" y="1171284"/>
            <a:ext cx="10515600" cy="4351338"/>
          </a:xfrm>
        </p:spPr>
        <p:txBody>
          <a:bodyPr/>
          <a:lstStyle/>
          <a:p>
            <a:r>
              <a:rPr lang="en-US" dirty="0"/>
              <a:t>Resume Builder</a:t>
            </a:r>
          </a:p>
          <a:p>
            <a:r>
              <a:rPr lang="en-US" dirty="0"/>
              <a:t>Learn along with you guys</a:t>
            </a:r>
          </a:p>
          <a:p>
            <a:r>
              <a:rPr lang="en-US" dirty="0"/>
              <a:t>Cutting edge technology</a:t>
            </a:r>
          </a:p>
          <a:p>
            <a:r>
              <a:rPr lang="en-US" dirty="0"/>
              <a:t>Practical approach to applied cryptography</a:t>
            </a:r>
          </a:p>
          <a:p>
            <a:r>
              <a:rPr lang="en-US" dirty="0"/>
              <a:t>Get involved, contribute</a:t>
            </a:r>
          </a:p>
          <a:p>
            <a:r>
              <a:rPr lang="en-US" dirty="0"/>
              <a:t>Become rich (</a:t>
            </a:r>
            <a:r>
              <a:rPr lang="en-US" i="1" dirty="0"/>
              <a:t>maybe</a:t>
            </a:r>
            <a:r>
              <a:rPr lang="en-US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6BF6D5-E35B-44DF-BC5F-56BDDF1D39D9}"/>
              </a:ext>
            </a:extLst>
          </p:cNvPr>
          <p:cNvSpPr txBox="1">
            <a:spLocks/>
          </p:cNvSpPr>
          <p:nvPr/>
        </p:nvSpPr>
        <p:spPr>
          <a:xfrm>
            <a:off x="654341" y="239290"/>
            <a:ext cx="11031523" cy="717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What am I trying to do with the club?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C44B3-6594-4027-B011-466BDA38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3" y="1335378"/>
            <a:ext cx="2962275" cy="2962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996D7-1ABE-4334-9F2A-7AEC94530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39" y="4535155"/>
            <a:ext cx="3510546" cy="19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105-14EE-4FBC-9281-A3D03C59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Thank you for attending the meeting!</a:t>
            </a:r>
          </a:p>
        </p:txBody>
      </p:sp>
    </p:spTree>
    <p:extLst>
      <p:ext uri="{BB962C8B-B14F-4D97-AF65-F5344CB8AC3E}">
        <p14:creationId xmlns:p14="http://schemas.microsoft.com/office/powerpoint/2010/main" val="55226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Motivation behind cryptocurrencies: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Key point motivations for me: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Banking for the underbanked</a:t>
            </a:r>
          </a:p>
          <a:p>
            <a:r>
              <a:rPr lang="en-US" dirty="0"/>
              <a:t>Security and Privacy</a:t>
            </a:r>
          </a:p>
          <a:p>
            <a:r>
              <a:rPr lang="en-US" dirty="0"/>
              <a:t>Decentralization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2188E-A940-4626-8EE1-4BBE28DC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51" y="1696080"/>
            <a:ext cx="2846828" cy="595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3CCC8-07FF-4075-ACFF-155792291D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41" y="2473245"/>
            <a:ext cx="2585208" cy="1292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B2667-DD0A-4514-90B0-7E35B6B9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01" y="4931800"/>
            <a:ext cx="1033619" cy="1033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663C36-57C8-48C7-8FC8-42E10836959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73" y="1736428"/>
            <a:ext cx="1218555" cy="1019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D6FE0-8B51-4682-9791-05D31837D06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4" y="2925323"/>
            <a:ext cx="1595535" cy="1595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265B42-91EC-4A90-9672-2B7BEF93B76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82" y="4186306"/>
            <a:ext cx="1490987" cy="1490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EA4C8-5229-4AD6-B8DF-95D1D8E92EA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88" y="4503454"/>
            <a:ext cx="1530220" cy="1530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9DA233-15F8-40C3-B3E9-961B4C4B1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91" y="2741512"/>
            <a:ext cx="2079307" cy="16384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21" y="4368314"/>
            <a:ext cx="2718263" cy="15284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0897" y="5896741"/>
            <a:ext cx="52498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	Venezuela/ Argentina tanking economies</a:t>
            </a:r>
          </a:p>
          <a:p>
            <a:r>
              <a:rPr lang="en-US" b="1" dirty="0"/>
              <a:t>You can't get $1 out of the bank in Venezuela.</a:t>
            </a:r>
          </a:p>
          <a:p>
            <a:r>
              <a:rPr lang="en-US" b="1" dirty="0"/>
              <a:t>Inflation is over 4000% (source: </a:t>
            </a:r>
            <a:r>
              <a:rPr lang="en-US" b="1" dirty="0">
                <a:hlinkClick r:id="rId11"/>
              </a:rPr>
              <a:t>CNN Money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8B843-BF5B-4685-A3A9-0DCE38A0E485}"/>
              </a:ext>
            </a:extLst>
          </p:cNvPr>
          <p:cNvSpPr txBox="1"/>
          <p:nvPr/>
        </p:nvSpPr>
        <p:spPr>
          <a:xfrm>
            <a:off x="8666428" y="6566245"/>
            <a:ext cx="352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(Quick refresher: Referring back from some old slides)</a:t>
            </a:r>
          </a:p>
        </p:txBody>
      </p:sp>
    </p:spTree>
    <p:extLst>
      <p:ext uri="{BB962C8B-B14F-4D97-AF65-F5344CB8AC3E}">
        <p14:creationId xmlns:p14="http://schemas.microsoft.com/office/powerpoint/2010/main" val="41325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0" y="168166"/>
            <a:ext cx="4726513" cy="668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78" y="430925"/>
            <a:ext cx="4482615" cy="344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9723" y="5289981"/>
            <a:ext cx="5665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ever imagined how do the magical plastic cards (Credit/Debit cards) help you buy resources with just a swipe? Crazy idea when you think about it, isn't it?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4690" y="3961408"/>
            <a:ext cx="298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(As of today, September 24, 2018)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B4B23-B329-488C-B1A9-2692FE811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61" y="3880781"/>
            <a:ext cx="3505200" cy="1133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A854A7-4669-4981-9BE4-9BEFF434500D}"/>
              </a:ext>
            </a:extLst>
          </p:cNvPr>
          <p:cNvSpPr/>
          <p:nvPr/>
        </p:nvSpPr>
        <p:spPr>
          <a:xfrm>
            <a:off x="8647247" y="6581001"/>
            <a:ext cx="3544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(Quick refresher: Referring back from some old slides)</a:t>
            </a:r>
          </a:p>
        </p:txBody>
      </p:sp>
    </p:spTree>
    <p:extLst>
      <p:ext uri="{BB962C8B-B14F-4D97-AF65-F5344CB8AC3E}">
        <p14:creationId xmlns:p14="http://schemas.microsoft.com/office/powerpoint/2010/main" val="37347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0700-13B3-423E-AE13-D67EF9BE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6" y="188164"/>
            <a:ext cx="10376400" cy="10140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Is it worthy enough for you to consider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4EAF-2D61-4BA4-A5AC-F73187F2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06" y="1369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question is, as an end-user do “you” care?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As long as you get the product/resource you seek, “you” don’t seem to be oblivious about how “you” get it</a:t>
            </a:r>
          </a:p>
          <a:p>
            <a:r>
              <a:rPr lang="en-US" sz="2400" dirty="0"/>
              <a:t>Is it the societal norm?</a:t>
            </a:r>
          </a:p>
          <a:p>
            <a:r>
              <a:rPr lang="en-US" sz="2400" dirty="0"/>
              <a:t>Trade and money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87" y="4084194"/>
            <a:ext cx="3927606" cy="2274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14" y="1060649"/>
            <a:ext cx="1629784" cy="1629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49" y="3460613"/>
            <a:ext cx="4714488" cy="28286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D52182-6151-41FA-AC5F-FC39F6086E28}"/>
              </a:ext>
            </a:extLst>
          </p:cNvPr>
          <p:cNvSpPr/>
          <p:nvPr/>
        </p:nvSpPr>
        <p:spPr>
          <a:xfrm>
            <a:off x="8647247" y="6581001"/>
            <a:ext cx="3544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(Quick refresher: Referring back from some old slides)</a:t>
            </a:r>
          </a:p>
        </p:txBody>
      </p:sp>
    </p:spTree>
    <p:extLst>
      <p:ext uri="{BB962C8B-B14F-4D97-AF65-F5344CB8AC3E}">
        <p14:creationId xmlns:p14="http://schemas.microsoft.com/office/powerpoint/2010/main" val="334091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6" y="1504758"/>
            <a:ext cx="6667500" cy="521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1034" y="147406"/>
            <a:ext cx="1088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People trying to get into cryptocurrencies: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416" y="995359"/>
            <a:ext cx="47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phases as seen below: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96" y="1883130"/>
            <a:ext cx="4373471" cy="39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0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08085" y="234892"/>
            <a:ext cx="6632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Blockchain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70" y="3915653"/>
            <a:ext cx="5184203" cy="2279453"/>
          </a:xfrm>
          <a:prstGeom prst="rect">
            <a:avLst/>
          </a:prstGeom>
        </p:spPr>
      </p:pic>
      <p:pic>
        <p:nvPicPr>
          <p:cNvPr id="7" name="Shape 154" descr="Image result for blockchain">
            <a:extLst>
              <a:ext uri="{FF2B5EF4-FFF2-40B4-BE49-F238E27FC236}">
                <a16:creationId xmlns:a16="http://schemas.microsoft.com/office/drawing/2014/main" id="{BD86F3DE-F443-4564-8CD9-6FC9E1E7B0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790" y="1996580"/>
            <a:ext cx="1325461" cy="386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795E9F-EFA2-4B75-A2E4-0729F4475EB2}"/>
              </a:ext>
            </a:extLst>
          </p:cNvPr>
          <p:cNvSpPr/>
          <p:nvPr/>
        </p:nvSpPr>
        <p:spPr>
          <a:xfrm>
            <a:off x="531302" y="916519"/>
            <a:ext cx="6096000" cy="27847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30200">
              <a:lnSpc>
                <a:spcPct val="200000"/>
              </a:lnSpc>
              <a:buSzPts val="1600"/>
              <a:buChar char="●"/>
            </a:pPr>
            <a:r>
              <a:rPr lang="en-US" dirty="0"/>
              <a:t>Computing power based - no one can be more powerful than everyone else</a:t>
            </a:r>
          </a:p>
          <a:p>
            <a:pPr marL="457200" lvl="0" indent="-330200">
              <a:lnSpc>
                <a:spcPct val="200000"/>
              </a:lnSpc>
              <a:buSzPts val="1600"/>
              <a:buChar char="●"/>
            </a:pPr>
            <a:r>
              <a:rPr lang="en-US" dirty="0"/>
              <a:t>Majority consensus - everyone acting in self-interest means everyone must agree</a:t>
            </a:r>
          </a:p>
          <a:p>
            <a:pPr marL="457200" lvl="0" indent="-330200">
              <a:lnSpc>
                <a:spcPct val="200000"/>
              </a:lnSpc>
              <a:buSzPts val="1600"/>
              <a:buChar char="●"/>
            </a:pPr>
            <a:r>
              <a:rPr lang="en-US" dirty="0"/>
              <a:t>Transactions and state - perfect for keeping track of money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1390B-C087-4645-BC01-E674F9D02536}"/>
              </a:ext>
            </a:extLst>
          </p:cNvPr>
          <p:cNvSpPr txBox="1"/>
          <p:nvPr/>
        </p:nvSpPr>
        <p:spPr>
          <a:xfrm>
            <a:off x="5507302" y="6526472"/>
            <a:ext cx="690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 </a:t>
            </a:r>
            <a:r>
              <a:rPr lang="en-US" sz="1200" dirty="0"/>
              <a:t>https://github.com/BCGatech/blockchainpresentation/blob/master/Token%20Presentation.pptx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67AF57-8C11-476F-B9B6-B7A1CAB12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2" y="1614907"/>
            <a:ext cx="2900076" cy="21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3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73" y="175939"/>
            <a:ext cx="6802821" cy="8015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Setting up for the big picture: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973" y="1271751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jargon (yawn!)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Merkle tree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Hash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SHA-256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Script** (worth noticing for 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Public Key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Hash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Proof of Work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98" y="977462"/>
            <a:ext cx="4308158" cy="2451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82" y="3636539"/>
            <a:ext cx="4859939" cy="23507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090B06-8071-4341-B4D6-59A9CF3E4E25}"/>
              </a:ext>
            </a:extLst>
          </p:cNvPr>
          <p:cNvSpPr/>
          <p:nvPr/>
        </p:nvSpPr>
        <p:spPr>
          <a:xfrm>
            <a:off x="8647247" y="6581001"/>
            <a:ext cx="3544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(Quick refresher: Referring back from some old slides)</a:t>
            </a:r>
          </a:p>
        </p:txBody>
      </p:sp>
    </p:spTree>
    <p:extLst>
      <p:ext uri="{BB962C8B-B14F-4D97-AF65-F5344CB8AC3E}">
        <p14:creationId xmlns:p14="http://schemas.microsoft.com/office/powerpoint/2010/main" val="151007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16" y="103167"/>
            <a:ext cx="6631763" cy="7805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Solutions to the last puzzles: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4497" y="920428"/>
            <a:ext cx="1135009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ello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alutations,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ashes &amp;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reasures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verywhere.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ilgai,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iraffe,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igers &amp;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ippopotamus.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eathers,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nclude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pots.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rivia.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airy.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quilibrium.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sotopes,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etra-chlorofluorocarbons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ultiplicative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nification.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ater,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sotopes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olymerize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sotopic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ombinations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somers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btain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egative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xidization.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urther,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ravity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olymers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eta-states,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xpanding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egative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nique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xisting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esistance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~Joshi 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-115887" y="-17972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~Joshi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2840363"/>
            <a:ext cx="2832849" cy="2859803"/>
          </a:xfrm>
          <a:prstGeom prst="rect">
            <a:avLst/>
          </a:prstGeom>
          <a:effectLst>
            <a:glow rad="63500">
              <a:schemeClr val="accent1">
                <a:satMod val="175000"/>
                <a:alpha val="20000"/>
              </a:schemeClr>
            </a:glow>
          </a:effectLst>
        </p:spPr>
      </p:pic>
      <p:sp>
        <p:nvSpPr>
          <p:cNvPr id="27" name="TextBox 26"/>
          <p:cNvSpPr txBox="1"/>
          <p:nvPr/>
        </p:nvSpPr>
        <p:spPr>
          <a:xfrm>
            <a:off x="4078013" y="3182242"/>
            <a:ext cx="3216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Primes in the images:</a:t>
            </a:r>
          </a:p>
          <a:p>
            <a:endParaRPr lang="en-US" dirty="0"/>
          </a:p>
          <a:p>
            <a:r>
              <a:rPr lang="en-US" dirty="0"/>
              <a:t>1, 3, 5, and 5, which refer to the number of words on each line.</a:t>
            </a:r>
          </a:p>
          <a:p>
            <a:r>
              <a:rPr lang="en-US" dirty="0"/>
              <a:t>Also, the dimensions of the image itself: 1051x1061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8495" y="5700166"/>
            <a:ext cx="102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(not to scale)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3710" y="3670101"/>
            <a:ext cx="311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"Hash the length of this text. Hash the value with multiplication of given prime numbers."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3710" y="5114377"/>
            <a:ext cx="2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the text: 577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6985" y="5839935"/>
            <a:ext cx="7233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Stay tuned for more puzzles!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(GitHub: https://github.com/HarshitJoshi/BitcoinClub)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82E98-5CF8-4690-8CA6-B5564ABA5619}"/>
              </a:ext>
            </a:extLst>
          </p:cNvPr>
          <p:cNvSpPr/>
          <p:nvPr/>
        </p:nvSpPr>
        <p:spPr>
          <a:xfrm>
            <a:off x="8647247" y="6581001"/>
            <a:ext cx="3544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(Quick refresher: Referring back from some old slides)</a:t>
            </a:r>
          </a:p>
        </p:txBody>
      </p:sp>
    </p:spTree>
    <p:extLst>
      <p:ext uri="{BB962C8B-B14F-4D97-AF65-F5344CB8AC3E}">
        <p14:creationId xmlns:p14="http://schemas.microsoft.com/office/powerpoint/2010/main" val="273891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34" y="175937"/>
            <a:ext cx="2429489" cy="8015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Ethereum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898" y="1228597"/>
            <a:ext cx="5591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Proposed in late 2013 by Vitalik Buterin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Building decentralized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Argument against Bitcoin’s Script (</a:t>
            </a:r>
            <a:r>
              <a:rPr lang="en-US" sz="1500" dirty="0" smtClean="0"/>
              <a:t>non-</a:t>
            </a:r>
            <a:r>
              <a:rPr lang="en-US" sz="1500" dirty="0" err="1" smtClean="0"/>
              <a:t>turing</a:t>
            </a:r>
            <a:r>
              <a:rPr lang="en-US" sz="1500" dirty="0" smtClean="0"/>
              <a:t> complete)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dirty="0"/>
              <a:t>Ether:</a:t>
            </a:r>
          </a:p>
          <a:p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Fundamental cryptocurrency for Ethereum’s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Used to pay “</a:t>
            </a:r>
            <a:r>
              <a:rPr lang="en-US" sz="1500" b="1" dirty="0"/>
              <a:t>gas</a:t>
            </a:r>
            <a:r>
              <a:rPr lang="en-US" sz="1500" dirty="0"/>
              <a:t>” or “</a:t>
            </a:r>
            <a:r>
              <a:rPr lang="en-US" sz="1500" b="1" dirty="0"/>
              <a:t>fuel</a:t>
            </a:r>
            <a:r>
              <a:rPr lang="en-US" sz="1500" dirty="0"/>
              <a:t>”, a unit of computation used in transactions and other state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Eighteen million ether, at most, are mined per year.</a:t>
            </a:r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EAE10-4B22-4405-A32E-22BCE9B92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00" y="-59975"/>
            <a:ext cx="1615920" cy="127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767CA-D765-419F-81E4-4181F7777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02" y="118081"/>
            <a:ext cx="4766267" cy="3310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996ED-EAAC-4BC0-8D91-2A5F855A6167}"/>
              </a:ext>
            </a:extLst>
          </p:cNvPr>
          <p:cNvSpPr txBox="1"/>
          <p:nvPr/>
        </p:nvSpPr>
        <p:spPr>
          <a:xfrm>
            <a:off x="377504" y="6542459"/>
            <a:ext cx="11534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</a:t>
            </a:r>
            <a:r>
              <a:rPr lang="en-US" sz="1200" dirty="0"/>
              <a:t> https://www.ethereum.org/, https://github.com/llSourcell/ethereum_demo/blob/master/Ethereum%20Explained.ipynb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F34A1-C5F6-419A-8CFC-641CAF008635}"/>
              </a:ext>
            </a:extLst>
          </p:cNvPr>
          <p:cNvSpPr txBox="1"/>
          <p:nvPr/>
        </p:nvSpPr>
        <p:spPr>
          <a:xfrm>
            <a:off x="6966668" y="4299846"/>
            <a:ext cx="4695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ookman Old Style" panose="02050604050505020204" pitchFamily="18" charset="0"/>
              </a:rPr>
              <a:t>“Ethereum would never be possible without bitcoin—both the technology and the currency“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98C3F-1E43-474B-9CA8-3E5F8F8CDFFE}"/>
              </a:ext>
            </a:extLst>
          </p:cNvPr>
          <p:cNvSpPr txBox="1"/>
          <p:nvPr/>
        </p:nvSpPr>
        <p:spPr>
          <a:xfrm>
            <a:off x="612531" y="3919504"/>
            <a:ext cx="5934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Technical jargon (yawn!)</a:t>
            </a:r>
          </a:p>
          <a:p>
            <a:endParaRPr lang="en-US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Merkle Trees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EVM (Ethereum Virtual Machine)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KECCAK-256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State Transitions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Solidity, Serpent, LLL (vs Script)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Public Key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Hash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Proof of Work (may switch to POS)</a:t>
            </a:r>
          </a:p>
        </p:txBody>
      </p:sp>
    </p:spTree>
    <p:extLst>
      <p:ext uri="{BB962C8B-B14F-4D97-AF65-F5344CB8AC3E}">
        <p14:creationId xmlns:p14="http://schemas.microsoft.com/office/powerpoint/2010/main" val="290464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1058</Words>
  <Application>Microsoft Office PowerPoint</Application>
  <PresentationFormat>Widescreen</PresentationFormat>
  <Paragraphs>169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Courier New</vt:lpstr>
      <vt:lpstr>Georgia</vt:lpstr>
      <vt:lpstr>Times New Roman</vt:lpstr>
      <vt:lpstr>Office Theme</vt:lpstr>
      <vt:lpstr>PowerPoint Presentation</vt:lpstr>
      <vt:lpstr>Motivation behind cryptocurrencies:</vt:lpstr>
      <vt:lpstr>PowerPoint Presentation</vt:lpstr>
      <vt:lpstr>Is it worthy enough for you to consider this?</vt:lpstr>
      <vt:lpstr>PowerPoint Presentation</vt:lpstr>
      <vt:lpstr>PowerPoint Presentation</vt:lpstr>
      <vt:lpstr>Setting up for the big picture:</vt:lpstr>
      <vt:lpstr>Solutions to the last puzzles:</vt:lpstr>
      <vt:lpstr>Ethereum</vt:lpstr>
      <vt:lpstr>Ethereum Gas, Gas Price &amp; Limit cont.</vt:lpstr>
      <vt:lpstr>Ethereum Gas, Gas Price &amp; Limit</vt:lpstr>
      <vt:lpstr>Key Point: Ethereum Smart Contracts</vt:lpstr>
      <vt:lpstr>DApps Visualized</vt:lpstr>
      <vt:lpstr>DApps</vt:lpstr>
      <vt:lpstr>DApps Examples</vt:lpstr>
      <vt:lpstr>Final Thoughts</vt:lpstr>
      <vt:lpstr>Questions? Ideas? Thoughts?</vt:lpstr>
      <vt:lpstr>PowerPoint Presentation</vt:lpstr>
      <vt:lpstr>Thank you for attending the meeting!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</dc:creator>
  <cp:lastModifiedBy>Windows User</cp:lastModifiedBy>
  <cp:revision>129</cp:revision>
  <dcterms:created xsi:type="dcterms:W3CDTF">2018-03-01T06:08:50Z</dcterms:created>
  <dcterms:modified xsi:type="dcterms:W3CDTF">2018-09-25T20:31:38Z</dcterms:modified>
</cp:coreProperties>
</file>