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6" r:id="rId4"/>
    <p:sldId id="260" r:id="rId5"/>
    <p:sldId id="267" r:id="rId6"/>
    <p:sldId id="270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1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61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04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8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FC76-BD58-4763-AE3B-EA20E8B5DF9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E3C87E-0C67-4DE5-B796-D40B4343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4811"/>
            <a:ext cx="488700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1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20" y="600634"/>
            <a:ext cx="5412441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4182258" algn="l"/>
                <a:tab pos="4621552" algn="l"/>
              </a:tabLst>
            </a:pPr>
            <a:r>
              <a:rPr dirty="0"/>
              <a:t>Add </a:t>
            </a:r>
            <a:r>
              <a:rPr spc="-4" dirty="0"/>
              <a:t>an</a:t>
            </a:r>
            <a:r>
              <a:rPr dirty="0"/>
              <a:t>d </a:t>
            </a:r>
            <a:r>
              <a:rPr spc="-4" dirty="0" smtClean="0"/>
              <a:t>c</a:t>
            </a:r>
            <a:r>
              <a:rPr dirty="0" smtClean="0"/>
              <a:t>o</a:t>
            </a:r>
            <a:r>
              <a:rPr spc="-4" dirty="0" smtClean="0"/>
              <a:t>mm</a:t>
            </a:r>
            <a:r>
              <a:rPr dirty="0" smtClean="0"/>
              <a:t>it</a:t>
            </a:r>
            <a:r>
              <a:rPr lang="en-US" dirty="0" smtClean="0"/>
              <a:t> </a:t>
            </a:r>
            <a:r>
              <a:rPr dirty="0" smtClean="0"/>
              <a:t>a</a:t>
            </a:r>
            <a:r>
              <a:rPr lang="en-US" dirty="0"/>
              <a:t> </a:t>
            </a:r>
            <a:r>
              <a:rPr spc="-4" dirty="0" smtClean="0"/>
              <a:t>f</a:t>
            </a:r>
            <a:r>
              <a:rPr dirty="0" smtClean="0"/>
              <a:t>ile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32264" y="1698877"/>
            <a:ext cx="8915400" cy="3022003"/>
          </a:xfrm>
          <a:prstGeom prst="rect">
            <a:avLst/>
          </a:prstGeom>
        </p:spPr>
        <p:txBody>
          <a:bodyPr vert="horz" wrap="square" lIns="0" tIns="36979" rIns="0" bIns="0" rtlCol="0">
            <a:spAutoFit/>
          </a:bodyPr>
          <a:lstStyle/>
          <a:p>
            <a:pPr marL="212923" marR="4483" indent="-201717">
              <a:lnSpc>
                <a:spcPts val="2471"/>
              </a:lnSpc>
              <a:spcBef>
                <a:spcPts val="291"/>
              </a:spcBef>
              <a:buChar char="•"/>
              <a:tabLst>
                <a:tab pos="215725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ask a file to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tracked, </a:t>
            </a:r>
            <a:r>
              <a:rPr sz="1940" b="1" i="1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every time </a:t>
            </a:r>
            <a:r>
              <a:rPr sz="1940" b="1" i="1" spc="-22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</a:t>
            </a:r>
            <a:r>
              <a:rPr sz="1940" b="1" i="1" spc="-3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sz="1940" b="1" i="1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 a </a:t>
            </a:r>
            <a:r>
              <a:rPr sz="1940" b="1" i="1" spc="-1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sz="1940" spc="-1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add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to 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</a:t>
            </a:r>
            <a:r>
              <a:rPr sz="1940" spc="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area: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add Hello.java</a:t>
            </a:r>
            <a:r>
              <a:rPr sz="1941" spc="-18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Goodbye.java</a:t>
            </a:r>
            <a:endParaRPr sz="1941" dirty="0">
              <a:latin typeface="Courier New"/>
              <a:cs typeface="Courier New"/>
            </a:endParaRPr>
          </a:p>
          <a:p>
            <a:pPr marL="818073" lvl="2" indent="-156891">
              <a:spcBef>
                <a:spcPts val="449"/>
              </a:spcBef>
              <a:buChar char="•"/>
              <a:tabLst>
                <a:tab pos="815271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Takes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these files,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adds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 to 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</a:t>
            </a:r>
            <a:r>
              <a:rPr sz="194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area.</a:t>
            </a:r>
          </a:p>
          <a:p>
            <a:pPr marL="818073" marR="71161" lvl="2" indent="-156891">
              <a:lnSpc>
                <a:spcPts val="2047"/>
              </a:lnSpc>
              <a:spcBef>
                <a:spcPts val="569"/>
              </a:spcBef>
              <a:buChar char="•"/>
              <a:tabLst>
                <a:tab pos="815271" algn="l"/>
                <a:tab pos="6002191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older VCS, "add" means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"start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</a:t>
            </a:r>
            <a:r>
              <a:rPr sz="1940" spc="7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1940" spc="1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."</a:t>
            </a:r>
            <a:r>
              <a:rPr lang="en-US"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Git,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"add" 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"add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area" so it will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part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next</a:t>
            </a:r>
            <a:r>
              <a:rPr sz="1940" spc="1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commit.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13"/>
              </a:spcBef>
              <a:buFont typeface="Tahoma"/>
              <a:buChar char="•"/>
            </a:pP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staged changes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repo,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1940" spc="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commit:</a:t>
            </a: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commit –m </a:t>
            </a:r>
            <a:r>
              <a:rPr sz="1941" spc="-4" dirty="0" smtClean="0">
                <a:latin typeface="Courier New"/>
                <a:cs typeface="Courier New"/>
              </a:rPr>
              <a:t>"</a:t>
            </a:r>
            <a:r>
              <a:rPr lang="en-US" sz="1941" spc="-4" dirty="0" smtClean="0">
                <a:latin typeface="Courier New"/>
                <a:cs typeface="Courier New"/>
              </a:rPr>
              <a:t>fix bug #22</a:t>
            </a:r>
            <a:r>
              <a:rPr sz="1941" spc="-4" dirty="0" smtClean="0">
                <a:latin typeface="Courier New"/>
                <a:cs typeface="Courier New"/>
              </a:rPr>
              <a:t>"</a:t>
            </a:r>
            <a:endParaRPr sz="194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20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43" y="274813"/>
            <a:ext cx="5807449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Branching and</a:t>
            </a:r>
            <a:r>
              <a:rPr spc="-53" dirty="0"/>
              <a:t> </a:t>
            </a:r>
            <a:r>
              <a:rPr spc="-4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3388" y="1102582"/>
            <a:ext cx="7486090" cy="55135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24428">
              <a:spcBef>
                <a:spcPts val="88"/>
              </a:spcBef>
            </a:pPr>
            <a:r>
              <a:rPr sz="2118" dirty="0">
                <a:latin typeface="Tahoma"/>
                <a:cs typeface="Tahoma"/>
              </a:rPr>
              <a:t>Git uses </a:t>
            </a:r>
            <a:r>
              <a:rPr sz="2118" spc="-4" dirty="0">
                <a:latin typeface="Tahoma"/>
                <a:cs typeface="Tahoma"/>
              </a:rPr>
              <a:t>branching heavily </a:t>
            </a: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switch between multiple</a:t>
            </a:r>
            <a:r>
              <a:rPr sz="2118" spc="66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tasks.</a:t>
            </a:r>
            <a:endParaRPr sz="2118" dirty="0">
              <a:latin typeface="Tahoma"/>
              <a:cs typeface="Tahoma"/>
            </a:endParaRPr>
          </a:p>
          <a:p>
            <a:pPr marL="215725" indent="-204518">
              <a:spcBef>
                <a:spcPts val="2025"/>
              </a:spcBef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create </a:t>
            </a:r>
            <a:r>
              <a:rPr sz="2118" dirty="0">
                <a:latin typeface="Tahoma"/>
                <a:cs typeface="Tahoma"/>
              </a:rPr>
              <a:t>a new local </a:t>
            </a:r>
            <a:r>
              <a:rPr sz="2118" spc="-4" dirty="0">
                <a:latin typeface="Tahoma"/>
                <a:cs typeface="Tahoma"/>
              </a:rPr>
              <a:t>branch: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branch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i="1" spc="-4" dirty="0">
                <a:latin typeface="Courier New"/>
                <a:cs typeface="Courier New"/>
              </a:rPr>
              <a:t>name</a:t>
            </a:r>
            <a:endParaRPr sz="1941" dirty="0">
              <a:latin typeface="Courier New"/>
              <a:cs typeface="Courier New"/>
            </a:endParaRPr>
          </a:p>
          <a:p>
            <a:pPr lvl="1">
              <a:spcBef>
                <a:spcPts val="9"/>
              </a:spcBef>
              <a:buFont typeface="Courier New"/>
              <a:buChar char="–"/>
            </a:pPr>
            <a:endParaRPr sz="1765" dirty="0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list all local </a:t>
            </a:r>
            <a:r>
              <a:rPr sz="2118" spc="-4" dirty="0">
                <a:latin typeface="Tahoma"/>
                <a:cs typeface="Tahoma"/>
              </a:rPr>
              <a:t>branches: </a:t>
            </a:r>
            <a:r>
              <a:rPr sz="2118" dirty="0">
                <a:latin typeface="Tahoma"/>
                <a:cs typeface="Tahoma"/>
              </a:rPr>
              <a:t>(* = </a:t>
            </a:r>
            <a:r>
              <a:rPr sz="2118" spc="-4" dirty="0">
                <a:latin typeface="Tahoma"/>
                <a:cs typeface="Tahoma"/>
              </a:rPr>
              <a:t>current branch)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503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branch</a:t>
            </a:r>
            <a:endParaRPr sz="1941" dirty="0">
              <a:latin typeface="Courier New"/>
              <a:cs typeface="Courier New"/>
            </a:endParaRPr>
          </a:p>
          <a:p>
            <a:pPr lvl="1">
              <a:spcBef>
                <a:spcPts val="9"/>
              </a:spcBef>
              <a:buFont typeface="Courier New"/>
              <a:buChar char="–"/>
            </a:pPr>
            <a:endParaRPr sz="1765" dirty="0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switch </a:t>
            </a:r>
            <a:r>
              <a:rPr sz="2118" dirty="0">
                <a:latin typeface="Tahoma"/>
                <a:cs typeface="Tahoma"/>
              </a:rPr>
              <a:t>to a </a:t>
            </a:r>
            <a:r>
              <a:rPr sz="2118" spc="-4" dirty="0">
                <a:latin typeface="Tahoma"/>
                <a:cs typeface="Tahoma"/>
              </a:rPr>
              <a:t>given </a:t>
            </a:r>
            <a:r>
              <a:rPr sz="2118" dirty="0">
                <a:latin typeface="Tahoma"/>
                <a:cs typeface="Tahoma"/>
              </a:rPr>
              <a:t>local</a:t>
            </a:r>
            <a:r>
              <a:rPr sz="2118" spc="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branch: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checkout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i="1" spc="-4" dirty="0" smtClean="0">
                <a:latin typeface="Courier New"/>
                <a:cs typeface="Courier New"/>
              </a:rPr>
              <a:t>branchname</a:t>
            </a:r>
            <a:endParaRPr lang="en-US" sz="1941" i="1" spc="-4" dirty="0" smtClean="0">
              <a:latin typeface="Courier New"/>
              <a:cs typeface="Courier New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endParaRPr lang="en-US" sz="1941" i="1" spc="-4" dirty="0">
              <a:latin typeface="Courier New"/>
              <a:cs typeface="Courier New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lang="en-US" sz="2118" dirty="0">
                <a:latin typeface="Tahoma"/>
                <a:cs typeface="Tahoma"/>
              </a:rPr>
              <a:t>To </a:t>
            </a:r>
            <a:r>
              <a:rPr lang="en-US" sz="2118" spc="-4" dirty="0" smtClean="0">
                <a:latin typeface="Tahoma"/>
                <a:cs typeface="Tahoma"/>
              </a:rPr>
              <a:t>look at logs of commits:</a:t>
            </a:r>
            <a:endParaRPr lang="en-US"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lang="en-US" sz="1941" spc="-4" dirty="0">
                <a:latin typeface="Courier New"/>
                <a:cs typeface="Courier New"/>
              </a:rPr>
              <a:t>git </a:t>
            </a:r>
            <a:r>
              <a:rPr lang="en-US" sz="1941" spc="-4" dirty="0" smtClean="0">
                <a:latin typeface="Courier New"/>
                <a:cs typeface="Courier New"/>
              </a:rPr>
              <a:t>log</a:t>
            </a:r>
            <a:endParaRPr sz="1941" dirty="0">
              <a:latin typeface="Courier New"/>
              <a:cs typeface="Courier New"/>
            </a:endParaRPr>
          </a:p>
          <a:p>
            <a:pPr lvl="1">
              <a:spcBef>
                <a:spcPts val="9"/>
              </a:spcBef>
              <a:buFont typeface="Courier New"/>
              <a:buChar char="–"/>
            </a:pPr>
            <a:endParaRPr sz="1765" dirty="0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merge changes </a:t>
            </a:r>
            <a:r>
              <a:rPr sz="2118" dirty="0">
                <a:latin typeface="Tahoma"/>
                <a:cs typeface="Tahoma"/>
              </a:rPr>
              <a:t>from a </a:t>
            </a:r>
            <a:r>
              <a:rPr sz="2118" spc="-4" dirty="0">
                <a:latin typeface="Tahoma"/>
                <a:cs typeface="Tahoma"/>
              </a:rPr>
              <a:t>branch </a:t>
            </a:r>
            <a:r>
              <a:rPr sz="2118" dirty="0">
                <a:latin typeface="Tahoma"/>
                <a:cs typeface="Tahoma"/>
              </a:rPr>
              <a:t>into the local </a:t>
            </a:r>
            <a:r>
              <a:rPr sz="2118" spc="-4" dirty="0">
                <a:latin typeface="Tahoma"/>
                <a:cs typeface="Tahoma"/>
              </a:rPr>
              <a:t>master: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503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checkout</a:t>
            </a:r>
            <a:r>
              <a:rPr sz="1941" spc="-13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master</a:t>
            </a:r>
            <a:endParaRPr sz="1941" dirty="0">
              <a:latin typeface="Courier New"/>
              <a:cs typeface="Courier New"/>
            </a:endParaRPr>
          </a:p>
          <a:p>
            <a:pPr marL="560324" lvl="1" indent="-246543">
              <a:spcBef>
                <a:spcPts val="40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merge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i="1" spc="-4" dirty="0">
                <a:latin typeface="Courier New"/>
                <a:cs typeface="Courier New"/>
              </a:rPr>
              <a:t>branchname</a:t>
            </a:r>
            <a:endParaRPr sz="194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459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43" y="600634"/>
            <a:ext cx="7209898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Branching and</a:t>
            </a:r>
            <a:r>
              <a:rPr spc="-53" dirty="0"/>
              <a:t> </a:t>
            </a:r>
            <a:r>
              <a:rPr spc="-4" dirty="0" smtClean="0"/>
              <a:t>merging</a:t>
            </a:r>
            <a:r>
              <a:rPr lang="en-US" spc="-4" dirty="0" smtClean="0"/>
              <a:t> (cont.)</a:t>
            </a:r>
            <a:endParaRPr spc="-4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53" y="1656475"/>
            <a:ext cx="7330030" cy="42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559" y="600634"/>
            <a:ext cx="7973909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2949546" algn="l"/>
                <a:tab pos="3817487" algn="l"/>
                <a:tab pos="5740519" algn="l"/>
              </a:tabLst>
            </a:pPr>
            <a:r>
              <a:rPr dirty="0" smtClean="0"/>
              <a:t>I</a:t>
            </a:r>
            <a:r>
              <a:rPr spc="-4" dirty="0" smtClean="0"/>
              <a:t>nte</a:t>
            </a:r>
            <a:r>
              <a:rPr dirty="0" smtClean="0"/>
              <a:t>r</a:t>
            </a:r>
            <a:r>
              <a:rPr spc="-4" dirty="0" smtClean="0"/>
              <a:t>act</a:t>
            </a:r>
            <a:r>
              <a:rPr dirty="0" smtClean="0"/>
              <a:t>ion</a:t>
            </a:r>
            <a:r>
              <a:rPr lang="en-US" dirty="0" smtClean="0"/>
              <a:t> </a:t>
            </a:r>
            <a:r>
              <a:rPr spc="-4" dirty="0" smtClean="0"/>
              <a:t>w</a:t>
            </a:r>
            <a:r>
              <a:rPr lang="en-US" dirty="0" smtClean="0"/>
              <a:t>ith </a:t>
            </a:r>
            <a:r>
              <a:rPr dirty="0" smtClean="0"/>
              <a:t>r</a:t>
            </a:r>
            <a:r>
              <a:rPr spc="-4" dirty="0" smtClean="0"/>
              <a:t>em</a:t>
            </a:r>
            <a:r>
              <a:rPr dirty="0" smtClean="0"/>
              <a:t>o</a:t>
            </a:r>
            <a:r>
              <a:rPr spc="-4" dirty="0" smtClean="0"/>
              <a:t>t</a:t>
            </a:r>
            <a:r>
              <a:rPr dirty="0" smtClean="0"/>
              <a:t>e</a:t>
            </a:r>
            <a:r>
              <a:rPr lang="en-US" dirty="0"/>
              <a:t> </a:t>
            </a:r>
            <a:r>
              <a:rPr dirty="0" smtClean="0"/>
              <a:t>r</a:t>
            </a:r>
            <a:r>
              <a:rPr spc="-4" dirty="0" smtClean="0"/>
              <a:t>e</a:t>
            </a:r>
            <a:r>
              <a:rPr dirty="0" smtClean="0"/>
              <a:t>po</a:t>
            </a:r>
            <a:r>
              <a:rPr lang="en-US" dirty="0" smtClean="0"/>
              <a:t>sitory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6644" y="1519966"/>
            <a:ext cx="7557247" cy="373409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12923" indent="-201717">
              <a:spcBef>
                <a:spcPts val="525"/>
              </a:spcBef>
              <a:buFont typeface="Tahoma"/>
              <a:buChar char="•"/>
              <a:tabLst>
                <a:tab pos="215725" algn="l"/>
              </a:tabLst>
            </a:pPr>
            <a:r>
              <a:rPr sz="2118" b="1" spc="-4" dirty="0">
                <a:latin typeface="Tahoma"/>
                <a:cs typeface="Tahoma"/>
              </a:rPr>
              <a:t>Push </a:t>
            </a:r>
            <a:r>
              <a:rPr sz="2118" spc="-4" dirty="0">
                <a:latin typeface="Tahoma"/>
                <a:cs typeface="Tahoma"/>
              </a:rPr>
              <a:t>your </a:t>
            </a:r>
            <a:r>
              <a:rPr sz="2118" dirty="0">
                <a:latin typeface="Tahoma"/>
                <a:cs typeface="Tahoma"/>
              </a:rPr>
              <a:t>local </a:t>
            </a:r>
            <a:r>
              <a:rPr sz="2118" spc="-4" dirty="0">
                <a:latin typeface="Tahoma"/>
                <a:cs typeface="Tahoma"/>
              </a:rPr>
              <a:t>changes </a:t>
            </a:r>
            <a:r>
              <a:rPr sz="2118" dirty="0">
                <a:latin typeface="Tahoma"/>
                <a:cs typeface="Tahoma"/>
              </a:rPr>
              <a:t>to the </a:t>
            </a:r>
            <a:r>
              <a:rPr sz="2118" spc="-4" dirty="0">
                <a:latin typeface="Tahoma"/>
                <a:cs typeface="Tahoma"/>
              </a:rPr>
              <a:t>remote</a:t>
            </a:r>
            <a:r>
              <a:rPr sz="2118" spc="49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repo.</a:t>
            </a:r>
            <a:endParaRPr sz="2118" dirty="0">
              <a:latin typeface="Tahoma"/>
              <a:cs typeface="Tahoma"/>
            </a:endParaRPr>
          </a:p>
          <a:p>
            <a:pPr marL="212923" indent="-201717">
              <a:spcBef>
                <a:spcPts val="437"/>
              </a:spcBef>
              <a:buFont typeface="Tahoma"/>
              <a:buChar char="•"/>
              <a:tabLst>
                <a:tab pos="215725" algn="l"/>
              </a:tabLst>
            </a:pPr>
            <a:r>
              <a:rPr sz="2118" b="1" spc="-4" dirty="0">
                <a:latin typeface="Tahoma"/>
                <a:cs typeface="Tahoma"/>
              </a:rPr>
              <a:t>Pull </a:t>
            </a:r>
            <a:r>
              <a:rPr sz="2118" dirty="0">
                <a:latin typeface="Tahoma"/>
                <a:cs typeface="Tahoma"/>
              </a:rPr>
              <a:t>from </a:t>
            </a:r>
            <a:r>
              <a:rPr sz="2118" spc="-4" dirty="0">
                <a:latin typeface="Tahoma"/>
                <a:cs typeface="Tahoma"/>
              </a:rPr>
              <a:t>remote repo </a:t>
            </a: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get most recent</a:t>
            </a:r>
            <a:r>
              <a:rPr sz="2118" spc="6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changes.</a:t>
            </a:r>
            <a:endParaRPr sz="2118" dirty="0">
              <a:latin typeface="Tahoma"/>
              <a:cs typeface="Tahoma"/>
            </a:endParaRPr>
          </a:p>
          <a:p>
            <a:pPr marL="313781">
              <a:spcBef>
                <a:spcPts val="503"/>
              </a:spcBef>
            </a:pPr>
            <a:r>
              <a:rPr sz="1941" dirty="0">
                <a:latin typeface="Tahoma"/>
                <a:cs typeface="Tahoma"/>
              </a:rPr>
              <a:t>– (fix </a:t>
            </a:r>
            <a:r>
              <a:rPr sz="1941" spc="-4" dirty="0">
                <a:latin typeface="Tahoma"/>
                <a:cs typeface="Tahoma"/>
              </a:rPr>
              <a:t>conflicts </a:t>
            </a:r>
            <a:r>
              <a:rPr sz="1941" dirty="0">
                <a:latin typeface="Tahoma"/>
                <a:cs typeface="Tahoma"/>
              </a:rPr>
              <a:t>if </a:t>
            </a:r>
            <a:r>
              <a:rPr sz="1941" spc="-4" dirty="0">
                <a:latin typeface="Tahoma"/>
                <a:cs typeface="Tahoma"/>
              </a:rPr>
              <a:t>necessary, add/commit </a:t>
            </a:r>
            <a:r>
              <a:rPr sz="1941" dirty="0">
                <a:latin typeface="Tahoma"/>
                <a:cs typeface="Tahoma"/>
              </a:rPr>
              <a:t>them to </a:t>
            </a:r>
            <a:r>
              <a:rPr sz="1941" spc="-4" dirty="0">
                <a:latin typeface="Tahoma"/>
                <a:cs typeface="Tahoma"/>
              </a:rPr>
              <a:t>your </a:t>
            </a:r>
            <a:r>
              <a:rPr sz="1941" dirty="0">
                <a:latin typeface="Tahoma"/>
                <a:cs typeface="Tahoma"/>
              </a:rPr>
              <a:t>local</a:t>
            </a:r>
            <a:r>
              <a:rPr sz="1941" spc="-3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repo)</a:t>
            </a:r>
            <a:endParaRPr sz="194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44" dirty="0">
              <a:latin typeface="Times New Roman"/>
              <a:cs typeface="Times New Roman"/>
            </a:endParaRPr>
          </a:p>
          <a:p>
            <a:pPr marL="212923" marR="193312" indent="-201717">
              <a:lnSpc>
                <a:spcPct val="101499"/>
              </a:lnSpc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fetch </a:t>
            </a:r>
            <a:r>
              <a:rPr sz="2118" dirty="0">
                <a:latin typeface="Tahoma"/>
                <a:cs typeface="Tahoma"/>
              </a:rPr>
              <a:t>the </a:t>
            </a:r>
            <a:r>
              <a:rPr sz="2118" spc="-4" dirty="0">
                <a:latin typeface="Tahoma"/>
                <a:cs typeface="Tahoma"/>
              </a:rPr>
              <a:t>most recent updates </a:t>
            </a:r>
            <a:r>
              <a:rPr sz="2118" dirty="0">
                <a:latin typeface="Tahoma"/>
                <a:cs typeface="Tahoma"/>
              </a:rPr>
              <a:t>from the </a:t>
            </a:r>
            <a:r>
              <a:rPr sz="2118" spc="-4" dirty="0">
                <a:latin typeface="Tahoma"/>
                <a:cs typeface="Tahoma"/>
              </a:rPr>
              <a:t>remote repo </a:t>
            </a:r>
            <a:r>
              <a:rPr sz="2118" dirty="0">
                <a:latin typeface="Tahoma"/>
                <a:cs typeface="Tahoma"/>
              </a:rPr>
              <a:t>into  </a:t>
            </a:r>
            <a:r>
              <a:rPr sz="2118" spc="-4" dirty="0">
                <a:latin typeface="Tahoma"/>
                <a:cs typeface="Tahoma"/>
              </a:rPr>
              <a:t>your </a:t>
            </a:r>
            <a:r>
              <a:rPr sz="2118" dirty="0">
                <a:latin typeface="Tahoma"/>
                <a:cs typeface="Tahoma"/>
              </a:rPr>
              <a:t>local </a:t>
            </a:r>
            <a:r>
              <a:rPr sz="2118" spc="-4" dirty="0">
                <a:latin typeface="Tahoma"/>
                <a:cs typeface="Tahoma"/>
              </a:rPr>
              <a:t>repo, </a:t>
            </a:r>
            <a:r>
              <a:rPr sz="2118" dirty="0">
                <a:latin typeface="Tahoma"/>
                <a:cs typeface="Tahoma"/>
              </a:rPr>
              <a:t>and </a:t>
            </a:r>
            <a:r>
              <a:rPr sz="2118" spc="-4" dirty="0">
                <a:latin typeface="Tahoma"/>
                <a:cs typeface="Tahoma"/>
              </a:rPr>
              <a:t>put </a:t>
            </a:r>
            <a:r>
              <a:rPr sz="2118" dirty="0">
                <a:latin typeface="Tahoma"/>
                <a:cs typeface="Tahoma"/>
              </a:rPr>
              <a:t>them into </a:t>
            </a:r>
            <a:r>
              <a:rPr sz="2118" spc="-4" dirty="0">
                <a:latin typeface="Tahoma"/>
                <a:cs typeface="Tahoma"/>
              </a:rPr>
              <a:t>your working directory: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397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pull origin</a:t>
            </a:r>
            <a:r>
              <a:rPr sz="1941" spc="-13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master</a:t>
            </a:r>
            <a:endParaRPr sz="1941" dirty="0">
              <a:latin typeface="Courier New"/>
              <a:cs typeface="Courier New"/>
            </a:endParaRPr>
          </a:p>
          <a:p>
            <a:pPr lvl="1">
              <a:spcBef>
                <a:spcPts val="9"/>
              </a:spcBef>
              <a:buFont typeface="Courier New"/>
              <a:buChar char="–"/>
            </a:pPr>
            <a:endParaRPr sz="2912" dirty="0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put your changes </a:t>
            </a:r>
            <a:r>
              <a:rPr sz="2118" dirty="0">
                <a:latin typeface="Tahoma"/>
                <a:cs typeface="Tahoma"/>
              </a:rPr>
              <a:t>from </a:t>
            </a:r>
            <a:r>
              <a:rPr sz="2118" spc="-4" dirty="0">
                <a:latin typeface="Tahoma"/>
                <a:cs typeface="Tahoma"/>
              </a:rPr>
              <a:t>your </a:t>
            </a:r>
            <a:r>
              <a:rPr sz="2118" dirty="0">
                <a:latin typeface="Tahoma"/>
                <a:cs typeface="Tahoma"/>
              </a:rPr>
              <a:t>local </a:t>
            </a:r>
            <a:r>
              <a:rPr sz="2118" spc="-4" dirty="0">
                <a:latin typeface="Tahoma"/>
                <a:cs typeface="Tahoma"/>
              </a:rPr>
              <a:t>repo </a:t>
            </a:r>
            <a:r>
              <a:rPr sz="2118" dirty="0">
                <a:latin typeface="Tahoma"/>
                <a:cs typeface="Tahoma"/>
              </a:rPr>
              <a:t>in the </a:t>
            </a:r>
            <a:r>
              <a:rPr sz="2118" spc="-4" dirty="0">
                <a:latin typeface="Tahoma"/>
                <a:cs typeface="Tahoma"/>
              </a:rPr>
              <a:t>remote</a:t>
            </a:r>
            <a:r>
              <a:rPr sz="2118" spc="1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repo: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419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push origin</a:t>
            </a:r>
            <a:r>
              <a:rPr sz="1941" spc="-13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master</a:t>
            </a:r>
            <a:endParaRPr sz="194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906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77" y="600634"/>
            <a:ext cx="6503334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Viewing/undoing</a:t>
            </a:r>
            <a:r>
              <a:rPr spc="-40" dirty="0"/>
              <a:t> </a:t>
            </a:r>
            <a:r>
              <a:rPr spc="-4" dirty="0"/>
              <a:t>changes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6644" y="1520781"/>
            <a:ext cx="7423337" cy="4745680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215725" indent="-204518">
              <a:spcBef>
                <a:spcPts val="516"/>
              </a:spcBef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view </a:t>
            </a:r>
            <a:r>
              <a:rPr sz="2118" dirty="0">
                <a:latin typeface="Tahoma"/>
                <a:cs typeface="Tahoma"/>
              </a:rPr>
              <a:t>status of files in </a:t>
            </a:r>
            <a:r>
              <a:rPr sz="2118" spc="-4" dirty="0">
                <a:latin typeface="Tahoma"/>
                <a:cs typeface="Tahoma"/>
              </a:rPr>
              <a:t>working directory </a:t>
            </a:r>
            <a:r>
              <a:rPr sz="2118" dirty="0">
                <a:latin typeface="Tahoma"/>
                <a:cs typeface="Tahoma"/>
              </a:rPr>
              <a:t>and </a:t>
            </a:r>
            <a:r>
              <a:rPr sz="2118" spc="-4" dirty="0">
                <a:latin typeface="Tahoma"/>
                <a:cs typeface="Tahoma"/>
              </a:rPr>
              <a:t>staging </a:t>
            </a:r>
            <a:r>
              <a:rPr sz="2118" dirty="0">
                <a:latin typeface="Tahoma"/>
                <a:cs typeface="Tahoma"/>
              </a:rPr>
              <a:t>area:</a:t>
            </a:r>
            <a:endParaRPr sz="2118">
              <a:latin typeface="Tahoma"/>
              <a:cs typeface="Tahoma"/>
            </a:endParaRPr>
          </a:p>
          <a:p>
            <a:pPr marL="560324" lvl="1" indent="-246543">
              <a:spcBef>
                <a:spcPts val="397"/>
              </a:spcBef>
              <a:buChar char="–"/>
              <a:tabLst>
                <a:tab pos="560324" algn="l"/>
                <a:tab pos="3235311" algn="l"/>
              </a:tabLst>
            </a:pPr>
            <a:r>
              <a:rPr sz="1941" spc="-4" dirty="0">
                <a:latin typeface="Courier New"/>
                <a:cs typeface="Courier New"/>
              </a:rPr>
              <a:t>git </a:t>
            </a:r>
            <a:r>
              <a:rPr sz="1941" dirty="0">
                <a:latin typeface="Courier New"/>
                <a:cs typeface="Courier New"/>
              </a:rPr>
              <a:t>status	</a:t>
            </a:r>
            <a:r>
              <a:rPr sz="1941" dirty="0">
                <a:latin typeface="Tahoma"/>
                <a:cs typeface="Tahoma"/>
              </a:rPr>
              <a:t>or </a:t>
            </a:r>
            <a:r>
              <a:rPr sz="1941" spc="-4" dirty="0">
                <a:latin typeface="Courier New"/>
                <a:cs typeface="Courier New"/>
              </a:rPr>
              <a:t>git status </a:t>
            </a:r>
            <a:r>
              <a:rPr sz="1941" dirty="0">
                <a:latin typeface="Courier New"/>
                <a:cs typeface="Courier New"/>
              </a:rPr>
              <a:t>–s </a:t>
            </a:r>
            <a:r>
              <a:rPr sz="1941" dirty="0">
                <a:latin typeface="Tahoma"/>
                <a:cs typeface="Tahoma"/>
              </a:rPr>
              <a:t>(short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version)</a:t>
            </a:r>
            <a:endParaRPr sz="1941">
              <a:latin typeface="Tahoma"/>
              <a:cs typeface="Tahoma"/>
            </a:endParaRPr>
          </a:p>
          <a:p>
            <a:pPr marL="215725" indent="-204518">
              <a:spcBef>
                <a:spcPts val="2038"/>
              </a:spcBef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see what is </a:t>
            </a:r>
            <a:r>
              <a:rPr sz="2118" spc="-4" dirty="0">
                <a:latin typeface="Tahoma"/>
                <a:cs typeface="Tahoma"/>
              </a:rPr>
              <a:t>modified but unstaged:</a:t>
            </a:r>
            <a:endParaRPr sz="2118">
              <a:latin typeface="Tahoma"/>
              <a:cs typeface="Tahoma"/>
            </a:endParaRPr>
          </a:p>
          <a:p>
            <a:pPr marL="560324" lvl="1" indent="-246543">
              <a:spcBef>
                <a:spcPts val="503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diff</a:t>
            </a:r>
            <a:endParaRPr sz="1941">
              <a:latin typeface="Courier New"/>
              <a:cs typeface="Courier New"/>
            </a:endParaRPr>
          </a:p>
          <a:p>
            <a:pPr lvl="1">
              <a:spcBef>
                <a:spcPts val="4"/>
              </a:spcBef>
              <a:buFont typeface="Courier New"/>
              <a:buChar char="–"/>
            </a:pPr>
            <a:endParaRPr sz="1765">
              <a:latin typeface="Times New Roman"/>
              <a:cs typeface="Times New Roman"/>
            </a:endParaRPr>
          </a:p>
          <a:p>
            <a:pPr marL="215725" indent="-204518">
              <a:spcBef>
                <a:spcPts val="4"/>
              </a:spcBef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see a list of </a:t>
            </a:r>
            <a:r>
              <a:rPr sz="2118" spc="-4" dirty="0">
                <a:latin typeface="Tahoma"/>
                <a:cs typeface="Tahoma"/>
              </a:rPr>
              <a:t>staged</a:t>
            </a:r>
            <a:r>
              <a:rPr sz="2118" spc="-13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changes:</a:t>
            </a:r>
            <a:endParaRPr sz="2118">
              <a:latin typeface="Tahoma"/>
              <a:cs typeface="Tahoma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diff</a:t>
            </a:r>
            <a:r>
              <a:rPr sz="1941" spc="-13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--cached</a:t>
            </a:r>
            <a:endParaRPr sz="1941">
              <a:latin typeface="Courier New"/>
              <a:cs typeface="Courier New"/>
            </a:endParaRPr>
          </a:p>
          <a:p>
            <a:pPr lvl="1">
              <a:spcBef>
                <a:spcPts val="9"/>
              </a:spcBef>
              <a:buFont typeface="Courier New"/>
              <a:buChar char="–"/>
            </a:pPr>
            <a:endParaRPr sz="1765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see a log of all </a:t>
            </a:r>
            <a:r>
              <a:rPr sz="2118" spc="-4" dirty="0">
                <a:latin typeface="Tahoma"/>
                <a:cs typeface="Tahoma"/>
              </a:rPr>
              <a:t>changes </a:t>
            </a:r>
            <a:r>
              <a:rPr sz="2118" dirty="0">
                <a:latin typeface="Tahoma"/>
                <a:cs typeface="Tahoma"/>
              </a:rPr>
              <a:t>in </a:t>
            </a:r>
            <a:r>
              <a:rPr sz="2118" spc="-4" dirty="0">
                <a:latin typeface="Tahoma"/>
                <a:cs typeface="Tahoma"/>
              </a:rPr>
              <a:t>your </a:t>
            </a:r>
            <a:r>
              <a:rPr sz="2118" dirty="0">
                <a:latin typeface="Tahoma"/>
                <a:cs typeface="Tahoma"/>
              </a:rPr>
              <a:t>local</a:t>
            </a:r>
            <a:r>
              <a:rPr sz="2118" spc="-13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repo:</a:t>
            </a:r>
            <a:endParaRPr sz="2118">
              <a:latin typeface="Tahoma"/>
              <a:cs typeface="Tahoma"/>
            </a:endParaRPr>
          </a:p>
          <a:p>
            <a:pPr marL="560324" lvl="1" indent="-246543">
              <a:spcBef>
                <a:spcPts val="503"/>
              </a:spcBef>
              <a:buChar char="–"/>
              <a:tabLst>
                <a:tab pos="560324" algn="l"/>
                <a:tab pos="2428444" algn="l"/>
              </a:tabLst>
            </a:pPr>
            <a:r>
              <a:rPr sz="1941" spc="-4" dirty="0">
                <a:latin typeface="Courier New"/>
                <a:cs typeface="Courier New"/>
              </a:rPr>
              <a:t>git log	</a:t>
            </a:r>
            <a:r>
              <a:rPr sz="1941" dirty="0">
                <a:latin typeface="Tahoma"/>
                <a:cs typeface="Tahoma"/>
              </a:rPr>
              <a:t>or </a:t>
            </a:r>
            <a:r>
              <a:rPr sz="1941" spc="-4" dirty="0">
                <a:latin typeface="Courier New"/>
                <a:cs typeface="Courier New"/>
              </a:rPr>
              <a:t>git log </a:t>
            </a:r>
            <a:r>
              <a:rPr sz="1941" dirty="0">
                <a:latin typeface="Courier New"/>
                <a:cs typeface="Courier New"/>
              </a:rPr>
              <a:t>--oneline </a:t>
            </a:r>
            <a:r>
              <a:rPr sz="1941" dirty="0">
                <a:latin typeface="Tahoma"/>
                <a:cs typeface="Tahoma"/>
              </a:rPr>
              <a:t>(shorter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version)</a:t>
            </a:r>
            <a:endParaRPr sz="1941">
              <a:latin typeface="Tahoma"/>
              <a:cs typeface="Tahoma"/>
            </a:endParaRPr>
          </a:p>
          <a:p>
            <a:pPr marL="660622" marR="2048545">
              <a:spcBef>
                <a:spcPts val="101"/>
              </a:spcBef>
            </a:pPr>
            <a:r>
              <a:rPr sz="1765" spc="-4" dirty="0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sz="1765" spc="-18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Courier New"/>
                <a:cs typeface="Courier New"/>
              </a:rPr>
              <a:t>commit</a:t>
            </a:r>
            <a:endParaRPr sz="1765">
              <a:latin typeface="Courier New"/>
              <a:cs typeface="Courier New"/>
            </a:endParaRPr>
          </a:p>
          <a:p>
            <a:pPr marL="815271" lvl="2" indent="-154089">
              <a:spcBef>
                <a:spcPts val="353"/>
              </a:spcBef>
              <a:buChar char="•"/>
              <a:tabLst>
                <a:tab pos="815271" algn="l"/>
              </a:tabLst>
            </a:pPr>
            <a:r>
              <a:rPr sz="1765" spc="-4" dirty="0">
                <a:latin typeface="Courier New"/>
                <a:cs typeface="Courier New"/>
              </a:rPr>
              <a:t>git log </a:t>
            </a:r>
            <a:r>
              <a:rPr sz="1765" dirty="0">
                <a:latin typeface="Courier New"/>
                <a:cs typeface="Courier New"/>
              </a:rPr>
              <a:t>-5</a:t>
            </a:r>
            <a:r>
              <a:rPr sz="1765" spc="-494" dirty="0">
                <a:latin typeface="Courier New"/>
                <a:cs typeface="Courier New"/>
              </a:rPr>
              <a:t> </a:t>
            </a:r>
            <a:r>
              <a:rPr sz="1765" dirty="0">
                <a:latin typeface="Tahoma"/>
                <a:cs typeface="Tahoma"/>
              </a:rPr>
              <a:t>(to show </a:t>
            </a:r>
            <a:r>
              <a:rPr sz="1765" spc="-4" dirty="0">
                <a:latin typeface="Tahoma"/>
                <a:cs typeface="Tahoma"/>
              </a:rPr>
              <a:t>only </a:t>
            </a:r>
            <a:r>
              <a:rPr sz="1765" dirty="0">
                <a:latin typeface="Tahoma"/>
                <a:cs typeface="Tahoma"/>
              </a:rPr>
              <a:t>the 5 </a:t>
            </a:r>
            <a:r>
              <a:rPr sz="1765" spc="-4" dirty="0">
                <a:latin typeface="Tahoma"/>
                <a:cs typeface="Tahoma"/>
              </a:rPr>
              <a:t>most recent updates), etc.</a:t>
            </a:r>
            <a:endParaRPr sz="1765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7358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195" y="2536993"/>
            <a:ext cx="3776344" cy="815807"/>
          </a:xfrm>
        </p:spPr>
        <p:txBody>
          <a:bodyPr/>
          <a:lstStyle/>
          <a:p>
            <a:r>
              <a:rPr lang="en-US" dirty="0" smtClean="0"/>
              <a:t>Happy Coding!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202" y="2946896"/>
            <a:ext cx="7003020" cy="1280890"/>
          </a:xfrm>
        </p:spPr>
        <p:txBody>
          <a:bodyPr/>
          <a:lstStyle/>
          <a:p>
            <a:r>
              <a:rPr lang="en-US" dirty="0" smtClean="0"/>
              <a:t>Let’s explore GitHub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0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704"/>
          </a:xfrm>
        </p:spPr>
        <p:txBody>
          <a:bodyPr/>
          <a:lstStyle/>
          <a:p>
            <a:r>
              <a:rPr lang="en-US" dirty="0" smtClean="0"/>
              <a:t>Merkle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18" y="2538193"/>
            <a:ext cx="6085322" cy="3778250"/>
          </a:xfrm>
        </p:spPr>
      </p:pic>
      <p:sp>
        <p:nvSpPr>
          <p:cNvPr id="6" name="TextBox 5"/>
          <p:cNvSpPr txBox="1"/>
          <p:nvPr/>
        </p:nvSpPr>
        <p:spPr>
          <a:xfrm>
            <a:off x="2592925" y="1591793"/>
            <a:ext cx="6074979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9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Won’t go in depth with the working</a:t>
            </a:r>
          </a:p>
          <a:p>
            <a:pPr marL="285750" indent="-285750">
              <a:buFontTx/>
              <a:buChar char="-"/>
            </a:pPr>
            <a:r>
              <a:rPr lang="en-US" sz="19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Tying back to </a:t>
            </a:r>
            <a:r>
              <a:rPr lang="en-US" sz="194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en-US"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9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view at the internals of GitHub</a:t>
            </a:r>
            <a:endParaRPr lang="en-US"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057" y="3703641"/>
            <a:ext cx="5783819" cy="784276"/>
          </a:xfrm>
        </p:spPr>
        <p:txBody>
          <a:bodyPr/>
          <a:lstStyle/>
          <a:p>
            <a:r>
              <a:rPr lang="en-US" dirty="0" smtClean="0"/>
              <a:t>Thank you for attending!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6733" y="2930506"/>
            <a:ext cx="248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Questions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0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0635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/>
              <a:t>What is Version Control?</a:t>
            </a:r>
          </a:p>
          <a:p>
            <a:r>
              <a:rPr lang="en-US" sz="2200" dirty="0"/>
              <a:t>Exploring Git and GitHub</a:t>
            </a:r>
          </a:p>
          <a:p>
            <a:r>
              <a:rPr lang="en-US" sz="2200" dirty="0"/>
              <a:t>Getting </a:t>
            </a:r>
            <a:r>
              <a:rPr lang="en-US" sz="2200" dirty="0" smtClean="0"/>
              <a:t>setup</a:t>
            </a:r>
            <a:endParaRPr lang="en-US" sz="2200" dirty="0"/>
          </a:p>
          <a:p>
            <a:r>
              <a:rPr lang="en-US" sz="2200" dirty="0"/>
              <a:t>Hands-on </a:t>
            </a:r>
            <a:r>
              <a:rPr lang="en-US" sz="2200" dirty="0" smtClean="0"/>
              <a:t>practice using </a:t>
            </a:r>
            <a:r>
              <a:rPr lang="en-US" sz="2200" b="1" dirty="0"/>
              <a:t>terminal</a:t>
            </a:r>
            <a:r>
              <a:rPr lang="en-US" sz="2200" dirty="0"/>
              <a:t> interface (Charlie Liu)</a:t>
            </a:r>
          </a:p>
          <a:p>
            <a:r>
              <a:rPr lang="en-US" sz="2200" dirty="0"/>
              <a:t>Hands-on </a:t>
            </a:r>
            <a:r>
              <a:rPr lang="en-US" sz="2200" dirty="0" smtClean="0"/>
              <a:t>practice using GitKraken </a:t>
            </a:r>
            <a:r>
              <a:rPr lang="en-US" sz="2200" b="1" dirty="0" smtClean="0"/>
              <a:t>GUI</a:t>
            </a:r>
            <a:r>
              <a:rPr lang="en-US" sz="2200" dirty="0" smtClean="0"/>
              <a:t> (Muhammad Ali)</a:t>
            </a:r>
          </a:p>
          <a:p>
            <a:r>
              <a:rPr lang="en-US" sz="2200" dirty="0" smtClean="0"/>
              <a:t>Quick review of other tools around GitHub</a:t>
            </a:r>
          </a:p>
          <a:p>
            <a:r>
              <a:rPr lang="en-US" sz="2200" dirty="0" smtClean="0"/>
              <a:t>Merkle trees in Git (if time permits)</a:t>
            </a:r>
          </a:p>
          <a:p>
            <a:r>
              <a:rPr lang="en-US" sz="2200" dirty="0" smtClean="0"/>
              <a:t>Conclusion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91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7338"/>
          </a:xfrm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7692" y="1650124"/>
            <a:ext cx="828215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SzPct val="171428"/>
              <a:buFont typeface="Courier New" panose="02070309020205020404" pitchFamily="49" charset="0"/>
              <a:buChar char="o"/>
              <a:tabLst>
                <a:tab pos="450215" algn="l"/>
              </a:tabLst>
            </a:pPr>
            <a:r>
              <a:rPr lang="en-US" sz="194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en-US"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4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  <a:endParaRPr lang="en-US"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SzPct val="171428"/>
              <a:buFont typeface="Courier New" panose="02070309020205020404" pitchFamily="49" charset="0"/>
              <a:buChar char="o"/>
              <a:tabLst>
                <a:tab pos="450215" algn="l"/>
              </a:tabLst>
            </a:pPr>
            <a:r>
              <a:rPr lang="en-US"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Facilitate </a:t>
            </a:r>
            <a:r>
              <a:rPr lang="en-US" sz="194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</a:t>
            </a:r>
            <a:r>
              <a:rPr lang="en-US" sz="194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4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endParaRPr lang="en-US"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SzPct val="171428"/>
              <a:buFont typeface="Courier New" panose="02070309020205020404" pitchFamily="49" charset="0"/>
              <a:buChar char="o"/>
              <a:tabLst>
                <a:tab pos="450215" algn="l"/>
              </a:tabLst>
            </a:pPr>
            <a:r>
              <a:rPr lang="en-US" sz="194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Expose </a:t>
            </a:r>
            <a:r>
              <a:rPr lang="en-US" sz="194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</a:t>
            </a:r>
            <a:r>
              <a:rPr lang="en-US" sz="194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en-US"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SzPct val="171428"/>
              <a:buFont typeface="Courier New" panose="02070309020205020404" pitchFamily="49" charset="0"/>
              <a:buChar char="o"/>
              <a:tabLst>
                <a:tab pos="450215" algn="l"/>
              </a:tabLst>
            </a:pPr>
            <a:r>
              <a:rPr lang="en-US" sz="194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Branch/merge </a:t>
            </a:r>
            <a:r>
              <a:rPr lang="en-US"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r>
              <a:rPr lang="en-US" sz="194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4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paths</a:t>
            </a:r>
            <a:br>
              <a:rPr lang="en-US" sz="194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940" spc="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  <a:buSzPct val="171428"/>
              <a:tabLst>
                <a:tab pos="450215" algn="l"/>
              </a:tabLst>
            </a:pPr>
            <a:r>
              <a:rPr lang="en-US" sz="19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types:</a:t>
            </a:r>
          </a:p>
          <a:p>
            <a:pPr marL="469900" indent="-457200">
              <a:lnSpc>
                <a:spcPct val="100000"/>
              </a:lnSpc>
              <a:spcBef>
                <a:spcPts val="1580"/>
              </a:spcBef>
              <a:buSzPct val="100000"/>
              <a:buFont typeface="+mj-lt"/>
              <a:buAutoNum type="arabicPeriod"/>
              <a:tabLst>
                <a:tab pos="450215" algn="l"/>
              </a:tabLst>
            </a:pPr>
            <a:r>
              <a:rPr lang="en-US" sz="194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VCS</a:t>
            </a:r>
          </a:p>
          <a:p>
            <a:pPr marL="469900" indent="-457200">
              <a:lnSpc>
                <a:spcPct val="100000"/>
              </a:lnSpc>
              <a:spcBef>
                <a:spcPts val="1580"/>
              </a:spcBef>
              <a:buSzPct val="100000"/>
              <a:buFont typeface="+mj-lt"/>
              <a:buAutoNum type="arabicPeriod"/>
              <a:tabLst>
                <a:tab pos="450215" algn="l"/>
              </a:tabLst>
            </a:pPr>
            <a:r>
              <a:rPr lang="en-US" sz="194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Decentralized VCS</a:t>
            </a:r>
            <a:endParaRPr lang="en-US" sz="1940" spc="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00" y="3018759"/>
            <a:ext cx="1952625" cy="2343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00" y="1650124"/>
            <a:ext cx="2095500" cy="1257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692" y="5801710"/>
            <a:ext cx="44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- “Undo up to a certain point”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55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8159" y="316855"/>
            <a:ext cx="2362200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1629422" algn="l"/>
              </a:tabLst>
            </a:pPr>
            <a:r>
              <a:rPr dirty="0"/>
              <a:t>A</a:t>
            </a:r>
            <a:r>
              <a:rPr spc="-4" dirty="0"/>
              <a:t>b</a:t>
            </a:r>
            <a:r>
              <a:rPr dirty="0"/>
              <a:t>o</a:t>
            </a:r>
            <a:r>
              <a:rPr spc="-4" dirty="0"/>
              <a:t>u</a:t>
            </a:r>
            <a:r>
              <a:rPr dirty="0"/>
              <a:t>t	</a:t>
            </a:r>
            <a:r>
              <a:rPr spc="-4" dirty="0"/>
              <a:t>G</a:t>
            </a:r>
            <a:r>
              <a:rPr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798" y="1172904"/>
            <a:ext cx="9179122" cy="5819787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212923" marR="2756794" indent="-201717">
              <a:lnSpc>
                <a:spcPts val="2471"/>
              </a:lnSpc>
              <a:spcBef>
                <a:spcPts val="229"/>
              </a:spcBef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Created </a:t>
            </a:r>
            <a:r>
              <a:rPr sz="2118" spc="-4" dirty="0">
                <a:latin typeface="Tahoma"/>
                <a:cs typeface="Tahoma"/>
              </a:rPr>
              <a:t>by </a:t>
            </a:r>
            <a:r>
              <a:rPr sz="2118" dirty="0">
                <a:latin typeface="Tahoma"/>
                <a:cs typeface="Tahoma"/>
              </a:rPr>
              <a:t>Linus</a:t>
            </a:r>
            <a:r>
              <a:rPr sz="2118" spc="-6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Torvalds,  creator </a:t>
            </a:r>
            <a:r>
              <a:rPr sz="2118" dirty="0">
                <a:latin typeface="Tahoma"/>
                <a:cs typeface="Tahoma"/>
              </a:rPr>
              <a:t>of Linux, in</a:t>
            </a:r>
            <a:r>
              <a:rPr sz="2118" spc="-40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2005</a:t>
            </a:r>
          </a:p>
          <a:p>
            <a:pPr marL="560324" lvl="1" indent="-246543">
              <a:spcBef>
                <a:spcPts val="410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Tahoma"/>
                <a:cs typeface="Tahoma"/>
              </a:rPr>
              <a:t>Came out </a:t>
            </a:r>
            <a:r>
              <a:rPr sz="1941" dirty="0">
                <a:latin typeface="Tahoma"/>
                <a:cs typeface="Tahoma"/>
              </a:rPr>
              <a:t>of Linux </a:t>
            </a:r>
            <a:r>
              <a:rPr sz="1941" spc="-4" dirty="0">
                <a:latin typeface="Tahoma"/>
                <a:cs typeface="Tahoma"/>
              </a:rPr>
              <a:t>development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community</a:t>
            </a:r>
            <a:endParaRPr sz="1941" dirty="0">
              <a:latin typeface="Tahoma"/>
              <a:cs typeface="Tahoma"/>
            </a:endParaRPr>
          </a:p>
          <a:p>
            <a:pPr marL="560324" lvl="1" indent="-246543">
              <a:spcBef>
                <a:spcPts val="494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Tahoma"/>
                <a:cs typeface="Tahoma"/>
              </a:rPr>
              <a:t>Designed </a:t>
            </a:r>
            <a:r>
              <a:rPr sz="1941" dirty="0">
                <a:latin typeface="Tahoma"/>
                <a:cs typeface="Tahoma"/>
              </a:rPr>
              <a:t>to </a:t>
            </a:r>
            <a:r>
              <a:rPr sz="1941" spc="-4" dirty="0">
                <a:latin typeface="Tahoma"/>
                <a:cs typeface="Tahoma"/>
              </a:rPr>
              <a:t>do version control </a:t>
            </a:r>
            <a:r>
              <a:rPr sz="1941" dirty="0">
                <a:latin typeface="Tahoma"/>
                <a:cs typeface="Tahoma"/>
              </a:rPr>
              <a:t>on Linux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 smtClean="0">
                <a:latin typeface="Tahoma"/>
                <a:cs typeface="Tahoma"/>
              </a:rPr>
              <a:t>kernel</a:t>
            </a:r>
            <a:endParaRPr lang="en-US" sz="1941" dirty="0">
              <a:latin typeface="Tahoma"/>
              <a:cs typeface="Tahoma"/>
            </a:endParaRPr>
          </a:p>
          <a:p>
            <a:pPr marL="560324" lvl="1" indent="-246543">
              <a:spcBef>
                <a:spcPts val="494"/>
              </a:spcBef>
              <a:buChar char="–"/>
              <a:tabLst>
                <a:tab pos="560324" algn="l"/>
              </a:tabLst>
            </a:pPr>
            <a:endParaRPr sz="3044" dirty="0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spc="-4" dirty="0">
                <a:latin typeface="Tahoma"/>
                <a:cs typeface="Tahoma"/>
              </a:rPr>
              <a:t>Goals </a:t>
            </a:r>
            <a:r>
              <a:rPr sz="2118" dirty="0">
                <a:latin typeface="Tahoma"/>
                <a:cs typeface="Tahoma"/>
              </a:rPr>
              <a:t>of Git:</a:t>
            </a:r>
          </a:p>
          <a:p>
            <a:pPr marL="815271" lvl="1" indent="-501490">
              <a:spcBef>
                <a:spcPts val="507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Tahoma"/>
                <a:cs typeface="Tahoma"/>
              </a:rPr>
              <a:t>Speed</a:t>
            </a:r>
            <a:endParaRPr sz="1941" dirty="0">
              <a:latin typeface="Tahoma"/>
              <a:cs typeface="Tahoma"/>
            </a:endParaRPr>
          </a:p>
          <a:p>
            <a:pPr marL="815271" marR="1686575" lvl="1" indent="-501490">
              <a:lnSpc>
                <a:spcPct val="101200"/>
              </a:lnSpc>
              <a:spcBef>
                <a:spcPts val="379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Tahoma"/>
                <a:cs typeface="Tahoma"/>
              </a:rPr>
              <a:t>Support </a:t>
            </a:r>
            <a:r>
              <a:rPr sz="1941" dirty="0">
                <a:latin typeface="Tahoma"/>
                <a:cs typeface="Tahoma"/>
              </a:rPr>
              <a:t>for </a:t>
            </a:r>
            <a:r>
              <a:rPr sz="1941" spc="-4" dirty="0">
                <a:latin typeface="Tahoma"/>
                <a:cs typeface="Tahoma"/>
              </a:rPr>
              <a:t>non-linear development  (thousands </a:t>
            </a:r>
            <a:r>
              <a:rPr sz="1941" dirty="0">
                <a:latin typeface="Tahoma"/>
                <a:cs typeface="Tahoma"/>
              </a:rPr>
              <a:t>of </a:t>
            </a:r>
            <a:r>
              <a:rPr sz="1941" spc="-4" dirty="0">
                <a:latin typeface="Tahoma"/>
                <a:cs typeface="Tahoma"/>
              </a:rPr>
              <a:t>parallel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branches)</a:t>
            </a:r>
            <a:endParaRPr sz="1941" dirty="0">
              <a:latin typeface="Tahoma"/>
              <a:cs typeface="Tahoma"/>
            </a:endParaRPr>
          </a:p>
          <a:p>
            <a:pPr marL="560324" lvl="1" indent="-246543">
              <a:spcBef>
                <a:spcPts val="427"/>
              </a:spcBef>
              <a:buChar char="–"/>
              <a:tabLst>
                <a:tab pos="560324" algn="l"/>
              </a:tabLst>
            </a:pPr>
            <a:r>
              <a:rPr sz="1941" dirty="0">
                <a:latin typeface="Tahoma"/>
                <a:cs typeface="Tahoma"/>
              </a:rPr>
              <a:t>Fully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distributed</a:t>
            </a:r>
            <a:endParaRPr sz="1941" dirty="0">
              <a:latin typeface="Tahoma"/>
              <a:cs typeface="Tahoma"/>
            </a:endParaRPr>
          </a:p>
          <a:p>
            <a:pPr marL="560324" lvl="1" indent="-246543">
              <a:spcBef>
                <a:spcPts val="494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Tahoma"/>
                <a:cs typeface="Tahoma"/>
              </a:rPr>
              <a:t>Able </a:t>
            </a:r>
            <a:r>
              <a:rPr sz="1941" dirty="0">
                <a:latin typeface="Tahoma"/>
                <a:cs typeface="Tahoma"/>
              </a:rPr>
              <a:t>to </a:t>
            </a:r>
            <a:r>
              <a:rPr sz="1941" spc="-4" dirty="0">
                <a:latin typeface="Tahoma"/>
                <a:cs typeface="Tahoma"/>
              </a:rPr>
              <a:t>handle large projects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efficiently</a:t>
            </a:r>
            <a:endParaRPr sz="1941" dirty="0">
              <a:latin typeface="Tahoma"/>
              <a:cs typeface="Tahoma"/>
            </a:endParaRPr>
          </a:p>
          <a:p>
            <a:pPr lvl="1">
              <a:spcBef>
                <a:spcPts val="40"/>
              </a:spcBef>
              <a:buFont typeface="Tahoma"/>
              <a:buChar char="–"/>
            </a:pPr>
            <a:endParaRPr sz="2735" dirty="0">
              <a:latin typeface="Times New Roman"/>
              <a:cs typeface="Times New Roman"/>
            </a:endParaRPr>
          </a:p>
          <a:p>
            <a:pPr marL="560324" lvl="1" indent="-246543">
              <a:buSzPct val="97777"/>
              <a:buFont typeface="Tahoma"/>
              <a:buChar char="–"/>
              <a:tabLst>
                <a:tab pos="560324" algn="l"/>
                <a:tab pos="3777144" algn="l"/>
              </a:tabLst>
            </a:pPr>
            <a:r>
              <a:rPr sz="1985" i="1" spc="-22" dirty="0">
                <a:latin typeface="Tahoma"/>
                <a:cs typeface="Tahoma"/>
              </a:rPr>
              <a:t>(A "git" </a:t>
            </a:r>
            <a:r>
              <a:rPr sz="1985" i="1" spc="-18" dirty="0">
                <a:latin typeface="Tahoma"/>
                <a:cs typeface="Tahoma"/>
              </a:rPr>
              <a:t>is </a:t>
            </a:r>
            <a:r>
              <a:rPr sz="1985" i="1" spc="-26" dirty="0">
                <a:latin typeface="Tahoma"/>
                <a:cs typeface="Tahoma"/>
              </a:rPr>
              <a:t>a cranky</a:t>
            </a:r>
            <a:r>
              <a:rPr sz="1985" i="1" spc="35" dirty="0">
                <a:latin typeface="Tahoma"/>
                <a:cs typeface="Tahoma"/>
              </a:rPr>
              <a:t> </a:t>
            </a:r>
            <a:r>
              <a:rPr sz="1985" i="1" spc="-22" dirty="0">
                <a:latin typeface="Tahoma"/>
                <a:cs typeface="Tahoma"/>
              </a:rPr>
              <a:t>old</a:t>
            </a:r>
            <a:r>
              <a:rPr sz="1985" i="1" spc="-9" dirty="0">
                <a:latin typeface="Tahoma"/>
                <a:cs typeface="Tahoma"/>
              </a:rPr>
              <a:t> </a:t>
            </a:r>
            <a:r>
              <a:rPr sz="1985" i="1" spc="-26" dirty="0" smtClean="0">
                <a:latin typeface="Tahoma"/>
                <a:cs typeface="Tahoma"/>
              </a:rPr>
              <a:t>man.</a:t>
            </a:r>
            <a:r>
              <a:rPr lang="en-US" sz="1985" i="1" spc="-26" dirty="0" smtClean="0">
                <a:latin typeface="Tahoma"/>
                <a:cs typeface="Tahoma"/>
              </a:rPr>
              <a:t> </a:t>
            </a:r>
            <a:r>
              <a:rPr sz="1985" i="1" spc="-22" dirty="0" smtClean="0">
                <a:latin typeface="Tahoma"/>
                <a:cs typeface="Tahoma"/>
              </a:rPr>
              <a:t>Linus </a:t>
            </a:r>
            <a:r>
              <a:rPr sz="1985" i="1" spc="-26" dirty="0">
                <a:latin typeface="Tahoma"/>
                <a:cs typeface="Tahoma"/>
              </a:rPr>
              <a:t>meant</a:t>
            </a:r>
            <a:r>
              <a:rPr sz="1985" i="1" spc="-62" dirty="0">
                <a:latin typeface="Tahoma"/>
                <a:cs typeface="Tahoma"/>
              </a:rPr>
              <a:t> </a:t>
            </a:r>
            <a:r>
              <a:rPr sz="1985" i="1" spc="-22" dirty="0">
                <a:latin typeface="Tahoma"/>
                <a:cs typeface="Tahoma"/>
              </a:rPr>
              <a:t>himself</a:t>
            </a:r>
            <a:r>
              <a:rPr sz="1985" i="1" spc="-22" dirty="0" smtClean="0">
                <a:latin typeface="Tahoma"/>
                <a:cs typeface="Tahoma"/>
              </a:rPr>
              <a:t>.)</a:t>
            </a:r>
            <a:endParaRPr lang="en-US" sz="1985" i="1" spc="-22" dirty="0">
              <a:latin typeface="Tahoma"/>
              <a:cs typeface="Tahoma"/>
            </a:endParaRP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I'm an egotistical bastard, and I name all my projects after </a:t>
            </a:r>
          </a:p>
          <a:p>
            <a:r>
              <a:rPr lang="en-US" dirty="0"/>
              <a:t>myself. First Linux, now git.”</a:t>
            </a:r>
          </a:p>
          <a:p>
            <a:pPr marL="313781" lvl="1">
              <a:buSzPct val="97777"/>
              <a:tabLst>
                <a:tab pos="560324" algn="l"/>
                <a:tab pos="3777144" algn="l"/>
              </a:tabLst>
            </a:pPr>
            <a:endParaRPr lang="en-US" sz="1985" i="1" spc="-22" dirty="0" smtClean="0">
              <a:latin typeface="Tahoma"/>
              <a:cs typeface="Tahoma"/>
            </a:endParaRPr>
          </a:p>
          <a:p>
            <a:pPr marL="560324" lvl="1" indent="-246543">
              <a:buSzPct val="97777"/>
              <a:buFont typeface="Tahoma"/>
              <a:buChar char="–"/>
              <a:tabLst>
                <a:tab pos="560324" algn="l"/>
                <a:tab pos="3777144" algn="l"/>
              </a:tabLst>
            </a:pPr>
            <a:endParaRPr sz="1985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13270" y="1594019"/>
            <a:ext cx="1512792" cy="1512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0037758" y="3674950"/>
            <a:ext cx="1832162" cy="1832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28510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4732" y="298437"/>
            <a:ext cx="1939447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6810">
              <a:spcBef>
                <a:spcPts val="88"/>
              </a:spcBef>
            </a:pPr>
            <a:r>
              <a:rPr spc="-4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8766" y="1205470"/>
            <a:ext cx="9314861" cy="4046451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215725" indent="-204518">
              <a:spcBef>
                <a:spcPts val="516"/>
              </a:spcBef>
              <a:buClr>
                <a:srgbClr val="000000"/>
              </a:buClr>
              <a:buChar char="•"/>
              <a:tabLst>
                <a:tab pos="215725" algn="l"/>
              </a:tabLst>
            </a:pPr>
            <a:r>
              <a:rPr lang="en-US" sz="1940" spc="-4" dirty="0" smtClean="0">
                <a:uFill>
                  <a:solidFill>
                    <a:srgbClr val="00A8A9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sz="1940" spc="-4" dirty="0" smtClean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site for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storage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Git</a:t>
            </a:r>
            <a:r>
              <a:rPr sz="194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940" spc="-4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5725" indent="-204518">
              <a:spcBef>
                <a:spcPts val="516"/>
              </a:spcBef>
              <a:buClr>
                <a:srgbClr val="000000"/>
              </a:buClr>
              <a:buChar char="•"/>
              <a:tabLst>
                <a:tab pos="215725" algn="l"/>
              </a:tabLst>
            </a:pP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lvl="1" indent="-246543">
              <a:spcBef>
                <a:spcPts val="397"/>
              </a:spcBef>
              <a:buChar char="–"/>
              <a:tabLst>
                <a:tab pos="560324" algn="l"/>
              </a:tabLst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create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940" b="1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repo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and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code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940" spc="4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it.</a:t>
            </a:r>
          </a:p>
          <a:p>
            <a:pPr marL="560324" lvl="1" indent="-246543">
              <a:spcBef>
                <a:spcPts val="494"/>
              </a:spcBef>
              <a:buChar char="–"/>
              <a:tabLst>
                <a:tab pos="560324" algn="l"/>
              </a:tabLst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projects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it,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Linux</a:t>
            </a:r>
            <a:r>
              <a:rPr sz="1940" spc="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kernel.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marR="1787994" lvl="1" indent="-246543">
              <a:lnSpc>
                <a:spcPts val="2268"/>
              </a:lnSpc>
              <a:spcBef>
                <a:spcPts val="622"/>
              </a:spcBef>
              <a:buChar char="–"/>
              <a:tabLst>
                <a:tab pos="560324" algn="l"/>
              </a:tabLst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get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</a:t>
            </a:r>
            <a:r>
              <a:rPr lang="en-US"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even private repositories are free!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13"/>
              </a:spcBef>
              <a:buFont typeface="Tahoma"/>
              <a:buChar char="•"/>
            </a:pP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5725" indent="-204518">
              <a:buSzPct val="97959"/>
              <a:buFont typeface="Tahoma"/>
              <a:buChar char="•"/>
              <a:tabLst>
                <a:tab pos="215725" algn="l"/>
              </a:tabLst>
            </a:pPr>
            <a:r>
              <a:rPr sz="1940" i="1" spc="-2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Question: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 have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 GitHub to use</a:t>
            </a:r>
            <a:r>
              <a:rPr sz="194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Git?</a:t>
            </a:r>
          </a:p>
          <a:p>
            <a:pPr marL="560324" lvl="1" indent="-246543">
              <a:spcBef>
                <a:spcPts val="449"/>
              </a:spcBef>
              <a:buSzPct val="97777"/>
              <a:buFont typeface="Tahoma"/>
              <a:buChar char="–"/>
              <a:tabLst>
                <a:tab pos="560324" algn="l"/>
                <a:tab pos="2055268" algn="l"/>
              </a:tabLst>
            </a:pPr>
            <a:r>
              <a:rPr sz="1940" i="1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Answer:</a:t>
            </a:r>
            <a:r>
              <a:rPr sz="194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No!	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Git locally for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</a:t>
            </a:r>
            <a:r>
              <a:rPr sz="194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purposes.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lvl="1" indent="-246543">
              <a:spcBef>
                <a:spcPts val="485"/>
              </a:spcBef>
              <a:buChar char="–"/>
              <a:tabLst>
                <a:tab pos="560324" algn="l"/>
              </a:tabLst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someone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a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share</a:t>
            </a:r>
            <a:r>
              <a:rPr sz="1940" spc="-1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files.</a:t>
            </a:r>
          </a:p>
          <a:p>
            <a:pPr marL="560324" marR="4483" lvl="1" indent="-246543">
              <a:lnSpc>
                <a:spcPct val="101200"/>
              </a:lnSpc>
              <a:spcBef>
                <a:spcPts val="379"/>
              </a:spcBef>
              <a:buChar char="–"/>
              <a:tabLst>
                <a:tab pos="560324" algn="l"/>
              </a:tabLst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could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a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users on 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system,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everyone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needed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sz="1940" spc="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permissions).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4" descr="Image result for github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1621723" cy="721214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42593"/>
          </a:xfrm>
        </p:spPr>
        <p:txBody>
          <a:bodyPr>
            <a:normAutofit/>
          </a:bodyPr>
          <a:lstStyle/>
          <a:p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this link below or just google, “Download Git”</a:t>
            </a:r>
            <a:b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https://git-scm.com/downloads</a:t>
            </a:r>
            <a:endParaRPr lang="en-US" sz="194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an account at GitHub:</a:t>
            </a:r>
          </a:p>
          <a:p>
            <a:pPr marL="0" indent="0">
              <a:buNone/>
            </a:pPr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</a:t>
            </a:r>
            <a:endParaRPr lang="en-US" sz="194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94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94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installation steps along with me. Please raise your hand if you need help or something’s unclear while installing.</a:t>
            </a:r>
            <a:endParaRPr lang="en-US" sz="194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3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823" y="600634"/>
            <a:ext cx="5858996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2521458" algn="l"/>
              </a:tabLst>
            </a:pPr>
            <a:r>
              <a:rPr b="1" spc="-4" dirty="0"/>
              <a:t>Initial</a:t>
            </a:r>
            <a:r>
              <a:rPr b="1" spc="13" dirty="0"/>
              <a:t> </a:t>
            </a:r>
            <a:r>
              <a:rPr b="1" spc="-4" dirty="0" smtClean="0"/>
              <a:t>Git</a:t>
            </a:r>
            <a:r>
              <a:rPr lang="en-US" b="1" spc="-4" dirty="0" smtClean="0"/>
              <a:t> </a:t>
            </a:r>
            <a:r>
              <a:rPr b="1" spc="-4" dirty="0" smtClean="0"/>
              <a:t>configuration</a:t>
            </a:r>
            <a:endParaRPr b="1"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2266644" y="1520781"/>
            <a:ext cx="7228354" cy="2399653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215725" indent="-204518">
              <a:spcBef>
                <a:spcPts val="516"/>
              </a:spcBef>
              <a:buChar char="•"/>
              <a:tabLst>
                <a:tab pos="215725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Git to use when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sz="1940" spc="-1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commit: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lvl="1" indent="-246543">
              <a:spcBef>
                <a:spcPts val="397"/>
              </a:spcBef>
              <a:buChar char="–"/>
              <a:tabLst>
                <a:tab pos="560324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--global user.name "Bugs</a:t>
            </a:r>
            <a:r>
              <a:rPr sz="1940" spc="-4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Bunny"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lvl="1" indent="-246543">
              <a:spcBef>
                <a:spcPts val="494"/>
              </a:spcBef>
              <a:buChar char="–"/>
              <a:tabLst>
                <a:tab pos="560324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 --global user.email</a:t>
            </a:r>
            <a:r>
              <a:rPr sz="194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bugs@gmail.com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13781">
              <a:spcBef>
                <a:spcPts val="494"/>
              </a:spcBef>
            </a:pP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–list to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verify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</a:t>
            </a:r>
            <a:r>
              <a:rPr sz="1940" spc="-3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set.</a:t>
            </a:r>
          </a:p>
          <a:p>
            <a:pPr>
              <a:spcBef>
                <a:spcPts val="26"/>
              </a:spcBef>
            </a:pP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 </a:t>
            </a:r>
            <a:r>
              <a:rPr sz="19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is used for writing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  <a:r>
              <a:rPr sz="1940" spc="-1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messages: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60324" lvl="1" indent="-246543">
              <a:spcBef>
                <a:spcPts val="503"/>
              </a:spcBef>
              <a:buChar char="–"/>
              <a:tabLst>
                <a:tab pos="560324" algn="l"/>
              </a:tabLst>
            </a:pP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sz="1940" spc="-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--global core.editor</a:t>
            </a:r>
            <a:r>
              <a:rPr sz="1940" spc="-2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940" spc="-4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endParaRPr sz="19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3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7265" y="600634"/>
            <a:ext cx="4703669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2705244" algn="l"/>
                <a:tab pos="3570944" algn="l"/>
              </a:tabLst>
            </a:pPr>
            <a:r>
              <a:rPr dirty="0" smtClean="0"/>
              <a:t>Cr</a:t>
            </a:r>
            <a:r>
              <a:rPr spc="-4" dirty="0" smtClean="0"/>
              <a:t>eat</a:t>
            </a:r>
            <a:r>
              <a:rPr dirty="0" smtClean="0"/>
              <a:t>i</a:t>
            </a:r>
            <a:r>
              <a:rPr spc="-4" dirty="0" smtClean="0"/>
              <a:t>n</a:t>
            </a:r>
            <a:r>
              <a:rPr dirty="0" smtClean="0"/>
              <a:t>g</a:t>
            </a:r>
            <a:r>
              <a:rPr lang="en-US" dirty="0" smtClean="0"/>
              <a:t>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spc="-4" dirty="0" smtClean="0"/>
              <a:t>G</a:t>
            </a:r>
            <a:r>
              <a:rPr dirty="0" smtClean="0"/>
              <a:t>it</a:t>
            </a:r>
            <a:r>
              <a:rPr lang="en-US" dirty="0"/>
              <a:t> </a:t>
            </a:r>
            <a:r>
              <a:rPr dirty="0" smtClean="0"/>
              <a:t>r</a:t>
            </a:r>
            <a:r>
              <a:rPr spc="-4" dirty="0" smtClean="0"/>
              <a:t>e</a:t>
            </a:r>
            <a:r>
              <a:rPr dirty="0" smtClean="0"/>
              <a:t>po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6644" y="1567270"/>
            <a:ext cx="7734300" cy="462317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094873">
              <a:spcBef>
                <a:spcPts val="106"/>
              </a:spcBef>
            </a:pPr>
            <a:r>
              <a:rPr sz="2162" i="1" spc="-31" dirty="0">
                <a:latin typeface="Tahoma"/>
                <a:cs typeface="Tahoma"/>
              </a:rPr>
              <a:t>Two common </a:t>
            </a:r>
            <a:r>
              <a:rPr sz="2162" i="1" spc="-22" dirty="0">
                <a:latin typeface="Tahoma"/>
                <a:cs typeface="Tahoma"/>
              </a:rPr>
              <a:t>scenarios: (only </a:t>
            </a:r>
            <a:r>
              <a:rPr sz="2162" i="1" spc="-26" dirty="0">
                <a:latin typeface="Tahoma"/>
                <a:cs typeface="Tahoma"/>
              </a:rPr>
              <a:t>do one </a:t>
            </a:r>
            <a:r>
              <a:rPr sz="2162" i="1" spc="-22" dirty="0">
                <a:latin typeface="Tahoma"/>
                <a:cs typeface="Tahoma"/>
              </a:rPr>
              <a:t>of</a:t>
            </a:r>
            <a:r>
              <a:rPr sz="2162" i="1" spc="26" dirty="0">
                <a:latin typeface="Tahoma"/>
                <a:cs typeface="Tahoma"/>
              </a:rPr>
              <a:t> </a:t>
            </a:r>
            <a:r>
              <a:rPr sz="2162" i="1" spc="-22" dirty="0">
                <a:latin typeface="Tahoma"/>
                <a:cs typeface="Tahoma"/>
              </a:rPr>
              <a:t>these)</a:t>
            </a:r>
            <a:endParaRPr sz="2162" dirty="0">
              <a:latin typeface="Tahoma"/>
              <a:cs typeface="Tahoma"/>
            </a:endParaRPr>
          </a:p>
          <a:p>
            <a:pPr marL="215725" indent="-204518">
              <a:spcBef>
                <a:spcPts val="2021"/>
              </a:spcBef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create </a:t>
            </a:r>
            <a:r>
              <a:rPr sz="2118" dirty="0">
                <a:latin typeface="Tahoma"/>
                <a:cs typeface="Tahoma"/>
              </a:rPr>
              <a:t>a new </a:t>
            </a:r>
            <a:r>
              <a:rPr sz="2118" b="1" spc="-4" dirty="0">
                <a:latin typeface="Tahoma"/>
                <a:cs typeface="Tahoma"/>
              </a:rPr>
              <a:t>local </a:t>
            </a:r>
            <a:r>
              <a:rPr sz="2118" b="1" dirty="0">
                <a:latin typeface="Tahoma"/>
                <a:cs typeface="Tahoma"/>
              </a:rPr>
              <a:t>Git </a:t>
            </a:r>
            <a:r>
              <a:rPr sz="2118" b="1" spc="-4" dirty="0">
                <a:latin typeface="Tahoma"/>
                <a:cs typeface="Tahoma"/>
              </a:rPr>
              <a:t>repo </a:t>
            </a:r>
            <a:r>
              <a:rPr sz="2118" dirty="0">
                <a:latin typeface="Tahoma"/>
                <a:cs typeface="Tahoma"/>
              </a:rPr>
              <a:t>in </a:t>
            </a:r>
            <a:r>
              <a:rPr sz="2118" spc="-4" dirty="0">
                <a:latin typeface="Tahoma"/>
                <a:cs typeface="Tahoma"/>
              </a:rPr>
              <a:t>your current</a:t>
            </a:r>
            <a:r>
              <a:rPr sz="2118" spc="6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directory: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415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init</a:t>
            </a:r>
            <a:endParaRPr sz="1941" dirty="0">
              <a:latin typeface="Courier New"/>
              <a:cs typeface="Courier New"/>
            </a:endParaRPr>
          </a:p>
          <a:p>
            <a:pPr marL="815271" lvl="2" indent="-154089">
              <a:spcBef>
                <a:spcPts val="449"/>
              </a:spcBef>
              <a:buChar char="•"/>
              <a:tabLst>
                <a:tab pos="815271" algn="l"/>
              </a:tabLst>
            </a:pPr>
            <a:r>
              <a:rPr sz="1765" spc="-4" dirty="0">
                <a:latin typeface="Tahoma"/>
                <a:cs typeface="Tahoma"/>
              </a:rPr>
              <a:t>This </a:t>
            </a:r>
            <a:r>
              <a:rPr sz="1765" dirty="0">
                <a:latin typeface="Tahoma"/>
                <a:cs typeface="Tahoma"/>
              </a:rPr>
              <a:t>will </a:t>
            </a:r>
            <a:r>
              <a:rPr sz="1765" spc="-4" dirty="0">
                <a:latin typeface="Tahoma"/>
                <a:cs typeface="Tahoma"/>
              </a:rPr>
              <a:t>create </a:t>
            </a:r>
            <a:r>
              <a:rPr sz="1765" dirty="0">
                <a:latin typeface="Tahoma"/>
                <a:cs typeface="Tahoma"/>
              </a:rPr>
              <a:t>a </a:t>
            </a:r>
            <a:r>
              <a:rPr sz="1765" dirty="0">
                <a:latin typeface="Courier New"/>
                <a:cs typeface="Courier New"/>
              </a:rPr>
              <a:t>.git</a:t>
            </a:r>
            <a:r>
              <a:rPr sz="1765" spc="-485" dirty="0">
                <a:latin typeface="Courier New"/>
                <a:cs typeface="Courier New"/>
              </a:rPr>
              <a:t> </a:t>
            </a:r>
            <a:r>
              <a:rPr sz="1765" spc="-4" dirty="0">
                <a:latin typeface="Tahoma"/>
                <a:cs typeface="Tahoma"/>
              </a:rPr>
              <a:t>directory </a:t>
            </a:r>
            <a:r>
              <a:rPr sz="1765" dirty="0">
                <a:latin typeface="Tahoma"/>
                <a:cs typeface="Tahoma"/>
              </a:rPr>
              <a:t>in </a:t>
            </a:r>
            <a:r>
              <a:rPr sz="1765" spc="-4" dirty="0">
                <a:latin typeface="Tahoma"/>
                <a:cs typeface="Tahoma"/>
              </a:rPr>
              <a:t>your current directory.</a:t>
            </a:r>
            <a:endParaRPr sz="1765" dirty="0">
              <a:latin typeface="Tahoma"/>
              <a:cs typeface="Tahoma"/>
            </a:endParaRPr>
          </a:p>
          <a:p>
            <a:pPr marL="815271" lvl="2" indent="-154089">
              <a:spcBef>
                <a:spcPts val="441"/>
              </a:spcBef>
              <a:buChar char="•"/>
              <a:tabLst>
                <a:tab pos="815271" algn="l"/>
              </a:tabLst>
            </a:pPr>
            <a:r>
              <a:rPr sz="1765" spc="-4" dirty="0">
                <a:latin typeface="Tahoma"/>
                <a:cs typeface="Tahoma"/>
              </a:rPr>
              <a:t>Then you can commit </a:t>
            </a:r>
            <a:r>
              <a:rPr sz="1765" dirty="0">
                <a:latin typeface="Tahoma"/>
                <a:cs typeface="Tahoma"/>
              </a:rPr>
              <a:t>files in that </a:t>
            </a:r>
            <a:r>
              <a:rPr sz="1765" spc="-4" dirty="0">
                <a:latin typeface="Tahoma"/>
                <a:cs typeface="Tahoma"/>
              </a:rPr>
              <a:t>directory </a:t>
            </a:r>
            <a:r>
              <a:rPr sz="1765" dirty="0">
                <a:latin typeface="Tahoma"/>
                <a:cs typeface="Tahoma"/>
              </a:rPr>
              <a:t>into the</a:t>
            </a:r>
            <a:r>
              <a:rPr sz="1765" spc="13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repo.</a:t>
            </a:r>
            <a:endParaRPr sz="1765" dirty="0">
              <a:latin typeface="Tahoma"/>
              <a:cs typeface="Tahoma"/>
            </a:endParaRPr>
          </a:p>
          <a:p>
            <a:pPr marL="560324" lvl="1" indent="-246543">
              <a:spcBef>
                <a:spcPts val="397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add</a:t>
            </a:r>
            <a:r>
              <a:rPr sz="1941" spc="-9" dirty="0">
                <a:latin typeface="Courier New"/>
                <a:cs typeface="Courier New"/>
              </a:rPr>
              <a:t> </a:t>
            </a:r>
            <a:r>
              <a:rPr sz="1941" i="1" spc="-4" dirty="0">
                <a:latin typeface="Courier New"/>
                <a:cs typeface="Courier New"/>
              </a:rPr>
              <a:t>filename</a:t>
            </a:r>
            <a:endParaRPr sz="1941" dirty="0">
              <a:latin typeface="Courier New"/>
              <a:cs typeface="Courier New"/>
            </a:endParaRPr>
          </a:p>
          <a:p>
            <a:pPr marL="560324" lvl="1" indent="-246543">
              <a:spcBef>
                <a:spcPts val="494"/>
              </a:spcBef>
              <a:buChar char="–"/>
              <a:tabLst>
                <a:tab pos="560324" algn="l"/>
              </a:tabLst>
            </a:pPr>
            <a:r>
              <a:rPr sz="1941" spc="-4" dirty="0">
                <a:latin typeface="Courier New"/>
                <a:cs typeface="Courier New"/>
              </a:rPr>
              <a:t>git commit –m "</a:t>
            </a:r>
            <a:r>
              <a:rPr sz="1941" i="1" spc="-4" dirty="0">
                <a:latin typeface="Courier New"/>
                <a:cs typeface="Courier New"/>
              </a:rPr>
              <a:t>commit</a:t>
            </a:r>
            <a:r>
              <a:rPr sz="1941" i="1" spc="-18" dirty="0">
                <a:latin typeface="Courier New"/>
                <a:cs typeface="Courier New"/>
              </a:rPr>
              <a:t> </a:t>
            </a:r>
            <a:r>
              <a:rPr sz="1941" i="1" dirty="0">
                <a:latin typeface="Courier New"/>
                <a:cs typeface="Courier New"/>
              </a:rPr>
              <a:t>message</a:t>
            </a:r>
            <a:r>
              <a:rPr sz="1941" dirty="0">
                <a:latin typeface="Courier New"/>
                <a:cs typeface="Courier New"/>
              </a:rPr>
              <a:t>"</a:t>
            </a:r>
          </a:p>
          <a:p>
            <a:pPr lvl="1">
              <a:spcBef>
                <a:spcPts val="26"/>
              </a:spcBef>
              <a:buFont typeface="Courier New"/>
              <a:buChar char="–"/>
            </a:pPr>
            <a:endParaRPr sz="2824" dirty="0">
              <a:latin typeface="Times New Roman"/>
              <a:cs typeface="Times New Roman"/>
            </a:endParaRPr>
          </a:p>
          <a:p>
            <a:pPr marL="215725" indent="-204518">
              <a:buChar char="•"/>
              <a:tabLst>
                <a:tab pos="215725" algn="l"/>
              </a:tabLst>
            </a:pPr>
            <a:r>
              <a:rPr sz="2118" dirty="0">
                <a:latin typeface="Tahoma"/>
                <a:cs typeface="Tahoma"/>
              </a:rPr>
              <a:t>To </a:t>
            </a:r>
            <a:r>
              <a:rPr sz="2118" b="1" spc="-4" dirty="0">
                <a:latin typeface="Tahoma"/>
                <a:cs typeface="Tahoma"/>
              </a:rPr>
              <a:t>clone </a:t>
            </a:r>
            <a:r>
              <a:rPr sz="2118" b="1" dirty="0">
                <a:latin typeface="Tahoma"/>
                <a:cs typeface="Tahoma"/>
              </a:rPr>
              <a:t>a </a:t>
            </a:r>
            <a:r>
              <a:rPr sz="2118" b="1" spc="-4" dirty="0">
                <a:latin typeface="Tahoma"/>
                <a:cs typeface="Tahoma"/>
              </a:rPr>
              <a:t>remote repo </a:t>
            </a:r>
            <a:r>
              <a:rPr sz="2118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your current</a:t>
            </a:r>
            <a:r>
              <a:rPr sz="2118" spc="53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directory:</a:t>
            </a:r>
            <a:endParaRPr sz="2118" dirty="0">
              <a:latin typeface="Tahoma"/>
              <a:cs typeface="Tahoma"/>
            </a:endParaRPr>
          </a:p>
          <a:p>
            <a:pPr marL="560324" lvl="1" indent="-246543">
              <a:spcBef>
                <a:spcPts val="503"/>
              </a:spcBef>
              <a:buChar char="–"/>
              <a:tabLst>
                <a:tab pos="560324" algn="l"/>
                <a:tab pos="2631282" algn="l"/>
              </a:tabLst>
            </a:pPr>
            <a:r>
              <a:rPr sz="1941" spc="-4" dirty="0">
                <a:latin typeface="Courier New"/>
                <a:cs typeface="Courier New"/>
              </a:rPr>
              <a:t>git clone</a:t>
            </a:r>
            <a:r>
              <a:rPr sz="1941" spc="4" dirty="0">
                <a:latin typeface="Courier New"/>
                <a:cs typeface="Courier New"/>
              </a:rPr>
              <a:t> </a:t>
            </a:r>
            <a:r>
              <a:rPr sz="1941" i="1" dirty="0">
                <a:latin typeface="Courier New"/>
                <a:cs typeface="Courier New"/>
              </a:rPr>
              <a:t>url	</a:t>
            </a:r>
            <a:r>
              <a:rPr sz="1941" i="1" spc="-4" dirty="0">
                <a:latin typeface="Courier New"/>
                <a:cs typeface="Courier New"/>
              </a:rPr>
              <a:t>localDirectoryName</a:t>
            </a:r>
            <a:endParaRPr sz="1941" dirty="0">
              <a:latin typeface="Courier New"/>
              <a:cs typeface="Courier New"/>
            </a:endParaRPr>
          </a:p>
          <a:p>
            <a:pPr marL="818073" marR="4483" lvl="2" indent="-156891">
              <a:lnSpc>
                <a:spcPct val="98300"/>
              </a:lnSpc>
              <a:spcBef>
                <a:spcPts val="490"/>
              </a:spcBef>
              <a:buChar char="•"/>
              <a:tabLst>
                <a:tab pos="815271" algn="l"/>
              </a:tabLst>
            </a:pPr>
            <a:r>
              <a:rPr sz="1765" spc="-4" dirty="0">
                <a:latin typeface="Tahoma"/>
                <a:cs typeface="Tahoma"/>
              </a:rPr>
              <a:t>This </a:t>
            </a:r>
            <a:r>
              <a:rPr sz="1765" dirty="0">
                <a:latin typeface="Tahoma"/>
                <a:cs typeface="Tahoma"/>
              </a:rPr>
              <a:t>will </a:t>
            </a:r>
            <a:r>
              <a:rPr sz="1765" spc="-4" dirty="0">
                <a:latin typeface="Tahoma"/>
                <a:cs typeface="Tahoma"/>
              </a:rPr>
              <a:t>create </a:t>
            </a:r>
            <a:r>
              <a:rPr sz="1765" dirty="0">
                <a:latin typeface="Tahoma"/>
                <a:cs typeface="Tahoma"/>
              </a:rPr>
              <a:t>the </a:t>
            </a:r>
            <a:r>
              <a:rPr sz="1765" spc="-4" dirty="0">
                <a:latin typeface="Tahoma"/>
                <a:cs typeface="Tahoma"/>
              </a:rPr>
              <a:t>given </a:t>
            </a:r>
            <a:r>
              <a:rPr sz="1765" dirty="0">
                <a:latin typeface="Tahoma"/>
                <a:cs typeface="Tahoma"/>
              </a:rPr>
              <a:t>local </a:t>
            </a:r>
            <a:r>
              <a:rPr sz="1765" spc="-4" dirty="0">
                <a:latin typeface="Tahoma"/>
                <a:cs typeface="Tahoma"/>
              </a:rPr>
              <a:t>directory, containing </a:t>
            </a:r>
            <a:r>
              <a:rPr sz="1765" dirty="0">
                <a:latin typeface="Tahoma"/>
                <a:cs typeface="Tahoma"/>
              </a:rPr>
              <a:t>a </a:t>
            </a:r>
            <a:r>
              <a:rPr sz="1765" spc="-4" dirty="0">
                <a:latin typeface="Tahoma"/>
                <a:cs typeface="Tahoma"/>
              </a:rPr>
              <a:t>working copy </a:t>
            </a:r>
            <a:r>
              <a:rPr sz="1765" dirty="0">
                <a:latin typeface="Tahoma"/>
                <a:cs typeface="Tahoma"/>
              </a:rPr>
              <a:t>of  the files from the </a:t>
            </a:r>
            <a:r>
              <a:rPr sz="1765" spc="-4" dirty="0">
                <a:latin typeface="Tahoma"/>
                <a:cs typeface="Tahoma"/>
              </a:rPr>
              <a:t>repo, </a:t>
            </a:r>
            <a:r>
              <a:rPr sz="1765" dirty="0">
                <a:latin typeface="Tahoma"/>
                <a:cs typeface="Tahoma"/>
              </a:rPr>
              <a:t>and a </a:t>
            </a:r>
            <a:r>
              <a:rPr sz="1765" dirty="0">
                <a:latin typeface="Courier New"/>
                <a:cs typeface="Courier New"/>
              </a:rPr>
              <a:t>.git </a:t>
            </a:r>
            <a:r>
              <a:rPr sz="1765" spc="-4" dirty="0">
                <a:latin typeface="Tahoma"/>
                <a:cs typeface="Tahoma"/>
              </a:rPr>
              <a:t>directory </a:t>
            </a:r>
            <a:r>
              <a:rPr sz="1765" dirty="0">
                <a:latin typeface="Tahoma"/>
                <a:cs typeface="Tahoma"/>
              </a:rPr>
              <a:t>(used to </a:t>
            </a:r>
            <a:r>
              <a:rPr sz="1765" spc="-4" dirty="0">
                <a:latin typeface="Tahoma"/>
                <a:cs typeface="Tahoma"/>
              </a:rPr>
              <a:t>hold </a:t>
            </a:r>
            <a:r>
              <a:rPr sz="1765" dirty="0">
                <a:latin typeface="Tahoma"/>
                <a:cs typeface="Tahoma"/>
              </a:rPr>
              <a:t>the  </a:t>
            </a:r>
            <a:r>
              <a:rPr sz="1765" spc="-4" dirty="0">
                <a:latin typeface="Tahoma"/>
                <a:cs typeface="Tahoma"/>
              </a:rPr>
              <a:t>staging </a:t>
            </a:r>
            <a:r>
              <a:rPr sz="1765" dirty="0">
                <a:latin typeface="Tahoma"/>
                <a:cs typeface="Tahoma"/>
              </a:rPr>
              <a:t>area and </a:t>
            </a:r>
            <a:r>
              <a:rPr sz="1765" spc="-4" dirty="0">
                <a:latin typeface="Tahoma"/>
                <a:cs typeface="Tahoma"/>
              </a:rPr>
              <a:t>your actual </a:t>
            </a:r>
            <a:r>
              <a:rPr sz="1765" dirty="0">
                <a:latin typeface="Tahoma"/>
                <a:cs typeface="Tahoma"/>
              </a:rPr>
              <a:t>local </a:t>
            </a:r>
            <a:r>
              <a:rPr sz="1765" spc="-4" dirty="0">
                <a:latin typeface="Tahoma"/>
                <a:cs typeface="Tahoma"/>
              </a:rPr>
              <a:t>repo)</a:t>
            </a:r>
            <a:endParaRPr sz="1765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3709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5319" y="600634"/>
            <a:ext cx="3567952" cy="565313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  <a:tabLst>
                <a:tab pos="876347" algn="l"/>
              </a:tabLst>
            </a:pPr>
            <a:r>
              <a:rPr spc="-4" dirty="0"/>
              <a:t>Git	commands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19032" y="1533805"/>
          <a:ext cx="7530353" cy="4487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587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93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 clone </a:t>
                      </a:r>
                      <a:r>
                        <a:rPr sz="1600" b="1" i="1" dirty="0">
                          <a:latin typeface="Consolas"/>
                          <a:cs typeface="Consolas"/>
                        </a:rPr>
                        <a:t>url</a:t>
                      </a:r>
                      <a:r>
                        <a:rPr sz="1600" b="1" i="1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i="1" dirty="0">
                          <a:latin typeface="Consolas"/>
                          <a:cs typeface="Consolas"/>
                        </a:rPr>
                        <a:t>[dir]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Git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repository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can add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it</a:t>
                      </a: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94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 add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i="1" dirty="0">
                          <a:latin typeface="Consolas"/>
                          <a:cs typeface="Consolas"/>
                        </a:rPr>
                        <a:t>file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contents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 area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93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commit</a:t>
                      </a: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snapshot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 area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status</a:t>
                      </a: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files in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working  directory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7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diff</a:t>
                      </a: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shows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diff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what is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staged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 what</a:t>
                      </a:r>
                      <a:r>
                        <a:rPr sz="1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modified but unstaged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661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git help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i="1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600" b="1" i="1" dirty="0"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600" i="1" dirty="0">
                          <a:latin typeface="Consolas"/>
                          <a:cs typeface="Consolas"/>
                        </a:rPr>
                        <a:t>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get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help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info about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command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7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pull</a:t>
                      </a: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fetch from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repo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 try to</a:t>
                      </a:r>
                      <a:r>
                        <a:rPr sz="18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merge 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into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branch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7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push</a:t>
                      </a: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new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branches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data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 repository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93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others: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init, reset, branch, checkout, merge, log,</a:t>
                      </a:r>
                      <a:r>
                        <a:rPr sz="1600" spc="-1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tag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8123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54</TotalTime>
  <Words>818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Consolas</vt:lpstr>
      <vt:lpstr>Courier New</vt:lpstr>
      <vt:lpstr>Tahoma</vt:lpstr>
      <vt:lpstr>Times New Roman</vt:lpstr>
      <vt:lpstr>Wingdings 3</vt:lpstr>
      <vt:lpstr>Wisp</vt:lpstr>
      <vt:lpstr>PowerPoint Presentation</vt:lpstr>
      <vt:lpstr>AGENDA</vt:lpstr>
      <vt:lpstr>Version Control</vt:lpstr>
      <vt:lpstr>About Git</vt:lpstr>
      <vt:lpstr>GitHub</vt:lpstr>
      <vt:lpstr>Setup</vt:lpstr>
      <vt:lpstr>Initial Git configuration</vt:lpstr>
      <vt:lpstr>Creating a Git repo</vt:lpstr>
      <vt:lpstr>Git commands</vt:lpstr>
      <vt:lpstr>Add and commit a file</vt:lpstr>
      <vt:lpstr>Branching and merging</vt:lpstr>
      <vt:lpstr>Branching and merging (cont.)</vt:lpstr>
      <vt:lpstr>Interaction with remote repository</vt:lpstr>
      <vt:lpstr>Viewing/undoing changes</vt:lpstr>
      <vt:lpstr>Happy Coding!</vt:lpstr>
      <vt:lpstr>Let’s explore GitHub together!</vt:lpstr>
      <vt:lpstr>Merkle Tree</vt:lpstr>
      <vt:lpstr>Thank you for attending!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Joshi</dc:creator>
  <cp:lastModifiedBy>Harshit Joshi</cp:lastModifiedBy>
  <cp:revision>29</cp:revision>
  <dcterms:created xsi:type="dcterms:W3CDTF">2019-02-04T16:25:27Z</dcterms:created>
  <dcterms:modified xsi:type="dcterms:W3CDTF">2019-02-04T17:19:34Z</dcterms:modified>
</cp:coreProperties>
</file>