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BCC011-B77B-49FF-9DCF-BD6E55E795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101862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914400" y="4098240"/>
            <a:ext cx="101862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402170-9A96-4A9C-9C1A-B4CFDDA1A6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133680" y="182556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914400" y="409824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133680" y="409824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4240E2-7E84-4296-A1A3-2BEA063FD2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3279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58520" y="1825560"/>
            <a:ext cx="3279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802280" y="1825560"/>
            <a:ext cx="3279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914400" y="4098240"/>
            <a:ext cx="3279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58520" y="4098240"/>
            <a:ext cx="3279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802280" y="4098240"/>
            <a:ext cx="3279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4AFFC9-261A-41B7-802B-F1D57431E1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9F34F8-258C-4C51-82C0-116AC1603A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914400" y="1825560"/>
            <a:ext cx="101862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D99513-B32A-4C29-B8D0-1708B512B7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101862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307C33-3DA2-438D-9887-C37583098A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4970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133680" y="1825560"/>
            <a:ext cx="4970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61203C-EA0D-4761-82E6-3E08B68D23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8508C2-089E-4C39-BCA4-D0DCF58ACC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931400" y="643680"/>
            <a:ext cx="916920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3A8F52-4196-4D11-9629-63FBA9D9A6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133680" y="1825560"/>
            <a:ext cx="4970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914400" y="409824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EB3449-AFAE-4C2A-985E-F51D76C72B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914400" y="1825560"/>
            <a:ext cx="101862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587629-1725-44BB-A939-69B1C76405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4970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133680" y="182556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133680" y="409824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6E3146-E831-4397-A750-2003C73B48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133680" y="182556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914400" y="4098240"/>
            <a:ext cx="101862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B1F663-545D-4F67-9552-528B83E0A1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101862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14400" y="4098240"/>
            <a:ext cx="101862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6C5852-AE8E-465D-88B7-ECE26D24AD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133680" y="182556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914400" y="409824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133680" y="409824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96EEBE-B944-40C1-85A5-08110B2205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3279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58520" y="1825560"/>
            <a:ext cx="3279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802280" y="1825560"/>
            <a:ext cx="3279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914400" y="4098240"/>
            <a:ext cx="3279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58520" y="4098240"/>
            <a:ext cx="3279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802280" y="4098240"/>
            <a:ext cx="3279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29B9AB-D6E3-46D7-8707-2F5EF05461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5D7CF97-6217-4451-B7D2-2BC6B148CB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914400" y="1825560"/>
            <a:ext cx="101862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298A34-50DC-49A3-BF79-0087250739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101862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764CF0-5FA1-423E-923B-A654FF6C10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4970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133680" y="1825560"/>
            <a:ext cx="4970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E6D31FC-A0BF-4FDF-AA01-371599C977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7F3C24-3D38-423C-BF30-2AEBF2F45A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101862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101231-E4EF-4B9E-98FF-8EF1ECE5A0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1931400" y="643680"/>
            <a:ext cx="916920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927DBCA-D5AD-4FD9-A734-7F01B33646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133680" y="1825560"/>
            <a:ext cx="4970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914400" y="409824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5030E50-AE10-4E3B-97C9-0034344DD3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4970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133680" y="182556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133680" y="409824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D7D73F1-02FD-40F8-97EF-7874FB37E5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133680" y="182556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914400" y="4098240"/>
            <a:ext cx="101862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91F6833-A69D-4C41-AB51-A4016FF3A7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101862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914400" y="4098240"/>
            <a:ext cx="101862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C8C0E61-1301-47C3-AC55-818C5A9F79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133680" y="182556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914400" y="409824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133680" y="409824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98381DA-A1C7-46E7-B7F8-C736888A73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3279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58520" y="1825560"/>
            <a:ext cx="3279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7802280" y="1825560"/>
            <a:ext cx="3279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914400" y="4098240"/>
            <a:ext cx="3279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58520" y="4098240"/>
            <a:ext cx="3279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7802280" y="4098240"/>
            <a:ext cx="32796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98A478-342E-41B6-B6C0-0FD99EA928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4970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133680" y="1825560"/>
            <a:ext cx="4970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69418D-4920-4BB4-87CE-5E9753AC7E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CA0029-D7F9-401D-BB51-CB538A1787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931400" y="643680"/>
            <a:ext cx="916920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0B8DB2-FDD2-499D-BF3C-44DF5F0E43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133680" y="1825560"/>
            <a:ext cx="4970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14400" y="409824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B89B14-5BBA-4FFD-AF83-99FD5CEAF5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4970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133680" y="182556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133680" y="409824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2CB988-46F9-4020-8819-2E47562D36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182556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133680" y="1825560"/>
            <a:ext cx="4970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914400" y="4098240"/>
            <a:ext cx="101862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FFCB3D-B0F9-4A10-A210-AC9A588D10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object 4"/>
          <p:cNvSpPr/>
          <p:nvPr/>
        </p:nvSpPr>
        <p:spPr>
          <a:xfrm>
            <a:off x="0" y="0"/>
            <a:ext cx="609120" cy="6857640"/>
          </a:xfrm>
          <a:custGeom>
            <a:avLst/>
            <a:gdLst/>
            <a:ahLst/>
            <a:rect l="l" t="t" r="r" b="b"/>
            <a:pathLst>
              <a:path w="5347970" h="6849109">
                <a:moveTo>
                  <a:pt x="5347402" y="0"/>
                </a:moveTo>
                <a:lnTo>
                  <a:pt x="0" y="0"/>
                </a:lnTo>
                <a:lnTo>
                  <a:pt x="0" y="6848854"/>
                </a:lnTo>
                <a:lnTo>
                  <a:pt x="2606294" y="6847575"/>
                </a:lnTo>
                <a:lnTo>
                  <a:pt x="5347402" y="0"/>
                </a:lnTo>
                <a:close/>
              </a:path>
            </a:pathLst>
          </a:custGeom>
          <a:solidFill>
            <a:srgbClr val="1f497d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16E95C-FC6B-43F9-A161-38C1E4845BD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"/>
          <p:cNvSpPr/>
          <p:nvPr/>
        </p:nvSpPr>
        <p:spPr>
          <a:xfrm>
            <a:off x="0" y="0"/>
            <a:ext cx="609120" cy="6857640"/>
          </a:xfrm>
          <a:custGeom>
            <a:avLst/>
            <a:gdLst/>
            <a:ahLst/>
            <a:rect l="l" t="t" r="r" b="b"/>
            <a:pathLst>
              <a:path w="5347970" h="6849109">
                <a:moveTo>
                  <a:pt x="5347402" y="0"/>
                </a:moveTo>
                <a:lnTo>
                  <a:pt x="0" y="0"/>
                </a:lnTo>
                <a:lnTo>
                  <a:pt x="0" y="6848854"/>
                </a:lnTo>
                <a:lnTo>
                  <a:pt x="2606294" y="6847575"/>
                </a:lnTo>
                <a:lnTo>
                  <a:pt x="5347402" y="0"/>
                </a:lnTo>
                <a:close/>
              </a:path>
            </a:pathLst>
          </a:custGeom>
          <a:solidFill>
            <a:srgbClr val="1f497d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914400" y="1825560"/>
            <a:ext cx="101862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914400" y="6356520"/>
            <a:ext cx="2666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490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D6A39A-8EDA-4517-9450-4666CA19F08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48" name="Picture 7" descr=""/>
          <p:cNvPicPr/>
          <p:nvPr/>
        </p:nvPicPr>
        <p:blipFill>
          <a:blip r:embed="rId2"/>
          <a:stretch/>
        </p:blipFill>
        <p:spPr>
          <a:xfrm>
            <a:off x="598320" y="383760"/>
            <a:ext cx="1187640" cy="1121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4"/>
          <p:cNvSpPr/>
          <p:nvPr/>
        </p:nvSpPr>
        <p:spPr>
          <a:xfrm>
            <a:off x="0" y="0"/>
            <a:ext cx="609120" cy="6857640"/>
          </a:xfrm>
          <a:custGeom>
            <a:avLst/>
            <a:gdLst/>
            <a:ahLst/>
            <a:rect l="l" t="t" r="r" b="b"/>
            <a:pathLst>
              <a:path w="5347970" h="6849109">
                <a:moveTo>
                  <a:pt x="5347402" y="0"/>
                </a:moveTo>
                <a:lnTo>
                  <a:pt x="0" y="0"/>
                </a:lnTo>
                <a:lnTo>
                  <a:pt x="0" y="6848854"/>
                </a:lnTo>
                <a:lnTo>
                  <a:pt x="2606294" y="6847575"/>
                </a:lnTo>
                <a:lnTo>
                  <a:pt x="5347402" y="0"/>
                </a:lnTo>
                <a:close/>
              </a:path>
            </a:pathLst>
          </a:custGeom>
          <a:solidFill>
            <a:srgbClr val="1f497d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1960" y="1735920"/>
            <a:ext cx="10515240" cy="2826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A83423-DD78-4E3A-8277-5603ABB4E3F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91" name="Picture 10" descr=""/>
          <p:cNvPicPr/>
          <p:nvPr/>
        </p:nvPicPr>
        <p:blipFill>
          <a:blip r:embed="rId2"/>
          <a:stretch/>
        </p:blipFill>
        <p:spPr>
          <a:xfrm>
            <a:off x="598320" y="383760"/>
            <a:ext cx="1187640" cy="1121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?gclid=CjwKCAjw3oqoBhAjEiwA_UaLtpd7E8o4wjU4btwrMsyq0-mB1QPbCXh18vtbhRRIznBxJ08fcoPHbxoCFlUQAvD_BwE&amp;gclsrc=aw.ds" TargetMode="External"/><Relationship Id="rId2" Type="http://schemas.openxmlformats.org/officeDocument/2006/relationships/hyperlink" Target="https://developer.android.com/?gclid=CjwKCAjw3oqoBhAjEiwA_UaLtpd7E8o4wjU4btwrMsyq0-mB1QPbCXh18vtbhRRIznBxJ08fcoPHbxoCFlUQAvD_BwE&amp;gclsrc=aw.ds" TargetMode="External"/><Relationship Id="rId3" Type="http://schemas.openxmlformats.org/officeDocument/2006/relationships/hyperlink" Target="https://nodejs.org/" TargetMode="External"/><Relationship Id="rId4" Type="http://schemas.openxmlformats.org/officeDocument/2006/relationships/hyperlink" Target="https://stackoverflow.com/" TargetMode="External"/><Relationship Id="rId5" Type="http://schemas.openxmlformats.org/officeDocument/2006/relationships/hyperlink" Target="https://www.figma.com/" TargetMode="External"/><Relationship Id="rId6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28/02/2025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Batch B10 (21119,21121,21125)</a:t>
            </a: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</p:txBody>
      </p:sp>
      <p:sp>
        <p:nvSpPr>
          <p:cNvPr id="130" name="Title 3"/>
          <p:cNvSpPr/>
          <p:nvPr/>
        </p:nvSpPr>
        <p:spPr>
          <a:xfrm>
            <a:off x="914400" y="480960"/>
            <a:ext cx="11086920" cy="95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Indian Institute of Information Technology Una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31" name="Picture 8" descr=""/>
          <p:cNvPicPr/>
          <p:nvPr/>
        </p:nvPicPr>
        <p:blipFill>
          <a:blip r:embed="rId1"/>
          <a:stretch/>
        </p:blipFill>
        <p:spPr>
          <a:xfrm>
            <a:off x="4339440" y="1086120"/>
            <a:ext cx="3512880" cy="2148840"/>
          </a:xfrm>
          <a:prstGeom prst="rect">
            <a:avLst/>
          </a:prstGeom>
          <a:ln w="0">
            <a:noFill/>
          </a:ln>
        </p:spPr>
      </p:pic>
      <p:sp>
        <p:nvSpPr>
          <p:cNvPr id="132" name="TextBox 7"/>
          <p:cNvSpPr/>
          <p:nvPr/>
        </p:nvSpPr>
        <p:spPr>
          <a:xfrm>
            <a:off x="698040" y="4062600"/>
            <a:ext cx="10939320" cy="36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894"/>
              </a:lnSpc>
              <a:buNone/>
            </a:pPr>
            <a:r>
              <a:rPr b="1" lang="en-US" sz="2400" spc="-1" strike="noStrike">
                <a:solidFill>
                  <a:srgbClr val="303b64"/>
                </a:solidFill>
                <a:latin typeface="Times New Roman"/>
              </a:rPr>
              <a:t>Topic - PowerRef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3" name="TextBox 5"/>
          <p:cNvSpPr/>
          <p:nvPr/>
        </p:nvSpPr>
        <p:spPr>
          <a:xfrm>
            <a:off x="4097520" y="3126240"/>
            <a:ext cx="39963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663300"/>
                </a:solidFill>
                <a:latin typeface="Times New Roman"/>
              </a:rPr>
              <a:t>Review - 1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663300"/>
                </a:solidFill>
                <a:latin typeface="Times New Roman"/>
              </a:rPr>
              <a:t>Project Phase - III (CSL801)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4" name="TextBox 6"/>
          <p:cNvSpPr/>
          <p:nvPr/>
        </p:nvSpPr>
        <p:spPr>
          <a:xfrm>
            <a:off x="2093400" y="4637880"/>
            <a:ext cx="8365320" cy="17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Presented by: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Divyank Sharma                      Harshit Kumar                      Kanhaiya Gupta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              </a:t>
            </a:r>
            <a:r>
              <a:rPr b="1" lang="en-US" sz="1800" spc="-1" strike="noStrike">
                <a:solidFill>
                  <a:srgbClr val="663300"/>
                </a:solidFill>
                <a:latin typeface="Times New Roman"/>
              </a:rPr>
              <a:t>21119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1" lang="en-US" sz="1800" spc="-1" strike="noStrike">
                <a:solidFill>
                  <a:srgbClr val="663300"/>
                </a:solidFill>
                <a:latin typeface="Times New Roman"/>
              </a:rPr>
              <a:t>21121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663300"/>
                </a:solidFill>
                <a:latin typeface="Times New Roman"/>
              </a:rPr>
              <a:t> 21125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663300"/>
                </a:solidFill>
                <a:latin typeface="Times New Roman"/>
              </a:rPr>
              <a:t>       </a:t>
            </a:r>
            <a:r>
              <a:rPr b="1" lang="en-US" sz="1800" spc="-1" strike="noStrike">
                <a:solidFill>
                  <a:srgbClr val="663300"/>
                </a:solidFill>
                <a:latin typeface="Times New Roman"/>
              </a:rPr>
              <a:t>	</a:t>
            </a:r>
            <a:r>
              <a:rPr b="1" lang="en-US" sz="1800" spc="-1" strike="noStrike">
                <a:solidFill>
                  <a:srgbClr val="663300"/>
                </a:solidFill>
                <a:latin typeface="Times New Roman"/>
              </a:rPr>
              <a:t> </a:t>
            </a:r>
            <a:r>
              <a:rPr b="1" lang="en-US" sz="1800" spc="-1" strike="noStrike">
                <a:solidFill>
                  <a:srgbClr val="663300"/>
                </a:solidFill>
                <a:latin typeface="Times New Roman"/>
              </a:rPr>
              <a:t>Under Supervision of - 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Ms. Nisha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3FA99C-5B41-4071-919F-C83B0ED0EB66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>
              <a:lnSpc>
                <a:spcPct val="90000"/>
              </a:lnSpc>
              <a:buNone/>
            </a:pPr>
            <a:r>
              <a:rPr b="1" lang="en-IN" sz="4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4400" spc="-12" strike="noStrike">
                <a:solidFill>
                  <a:srgbClr val="000000"/>
                </a:solidFill>
                <a:latin typeface="Times New Roman"/>
              </a:rPr>
              <a:t>4. </a:t>
            </a:r>
            <a:r>
              <a:rPr b="1" lang="en-IN" sz="4400" spc="49" strike="noStrike">
                <a:solidFill>
                  <a:srgbClr val="000000"/>
                </a:solidFill>
                <a:latin typeface="Times New Roman"/>
              </a:rPr>
              <a:t> INNOVATION IN THE PROJECT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dt" idx="36"/>
          </p:nvPr>
        </p:nvSpPr>
        <p:spPr>
          <a:xfrm>
            <a:off x="914400" y="6356520"/>
            <a:ext cx="2666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69C13838-4853-4A28-8DB6-C68036729ECC}" type="datetime1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10/03/2025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Batch B10(21119,21121,21125)</a:t>
            </a: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490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C7976A-865A-42F0-B897-C901B35A58A1}" type="slidenum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5" name="object 2"/>
          <p:cNvSpPr/>
          <p:nvPr/>
        </p:nvSpPr>
        <p:spPr>
          <a:xfrm>
            <a:off x="2122560" y="1364040"/>
            <a:ext cx="8506800" cy="31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algn="just">
              <a:lnSpc>
                <a:spcPct val="15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Leverages web scraping to gather data for accurate referral suggestions.</a:t>
            </a:r>
            <a:endParaRPr b="0" lang="en-IN" sz="20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Integrates LinkedIn sign-in for automatic data import.</a:t>
            </a:r>
            <a:endParaRPr b="0" lang="en-IN" sz="20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Combines multiple job-seeking tools (referral manager, resume builder, company search, interview preparation) in one app.</a:t>
            </a:r>
            <a:endParaRPr b="0" lang="en-IN" sz="20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Focuses specifically on strategic referrals, setting it apart from generic networking platforms.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444354E1-DC73-4B52-B4E3-BB9CDA523011}" type="datetime1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10/03/2025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Batch B10(21119,21121,21125)</a:t>
            </a: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1F4E36-696E-4DEC-8AA1-72F394FEAEEB}" type="slidenum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9" name="object 6"/>
          <p:cNvSpPr/>
          <p:nvPr/>
        </p:nvSpPr>
        <p:spPr>
          <a:xfrm>
            <a:off x="3325320" y="2630160"/>
            <a:ext cx="609048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ts val="2279"/>
              </a:lnSpc>
              <a:spcBef>
                <a:spcPts val="113"/>
              </a:spcBef>
              <a:buNone/>
            </a:pPr>
            <a:r>
              <a:rPr b="1" lang="en-US" sz="2400" spc="-1" strike="noStrike">
                <a:solidFill>
                  <a:srgbClr val="3a3838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3a3838"/>
                </a:solidFill>
                <a:latin typeface="Times New Roman"/>
              </a:rPr>
              <a:t>CURRENTLY AVAILABLE SOLUTIONS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0" name="object 13"/>
          <p:cNvSpPr/>
          <p:nvPr/>
        </p:nvSpPr>
        <p:spPr>
          <a:xfrm>
            <a:off x="3319200" y="2438280"/>
            <a:ext cx="1481040" cy="75960"/>
          </a:xfrm>
          <a:custGeom>
            <a:avLst/>
            <a:gdLst/>
            <a:ahLst/>
            <a:rect l="l" t="t" r="r" b="b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1" name="object 7"/>
          <p:cNvSpPr/>
          <p:nvPr/>
        </p:nvSpPr>
        <p:spPr>
          <a:xfrm>
            <a:off x="2336400" y="2377440"/>
            <a:ext cx="822600" cy="57672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0480" bIns="0" anchor="t">
            <a:spAutoFit/>
          </a:bodyPr>
          <a:p>
            <a:pPr marL="123120">
              <a:lnSpc>
                <a:spcPct val="100000"/>
              </a:lnSpc>
              <a:spcBef>
                <a:spcPts val="1185"/>
              </a:spcBef>
              <a:buNone/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Times New Roman"/>
              </a:rPr>
              <a:t>05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10369080" cy="72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3000"/>
          </a:bodyPr>
          <a:p>
            <a:pPr>
              <a:lnSpc>
                <a:spcPct val="90000"/>
              </a:lnSpc>
              <a:buNone/>
            </a:pPr>
            <a:r>
              <a:rPr b="1" lang="en-IN" sz="4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4400" spc="-12" strike="noStrike">
                <a:solidFill>
                  <a:srgbClr val="000000"/>
                </a:solidFill>
                <a:latin typeface="Times New Roman"/>
              </a:rPr>
              <a:t>5. </a:t>
            </a:r>
            <a:r>
              <a:rPr b="1" lang="en-US" sz="4400" spc="-1" strike="noStrike">
                <a:solidFill>
                  <a:srgbClr val="3a3838"/>
                </a:solidFill>
                <a:latin typeface="Times New Roman"/>
              </a:rPr>
              <a:t>CURRENTLY AVAILABLE SOLUTIONS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dt" idx="42"/>
          </p:nvPr>
        </p:nvSpPr>
        <p:spPr>
          <a:xfrm>
            <a:off x="914400" y="6356520"/>
            <a:ext cx="2666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FC318E4F-C8B9-4D86-AD30-38B544CA925E}" type="datetime1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10/03/2025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Batch B10(21119,21121,21125)</a:t>
            </a: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490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1F0E35-64BF-4079-B19D-974A9C083445}" type="slidenum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12</a:t>
            </a:fld>
            <a:endParaRPr b="0" lang="en-IN" sz="1200" spc="-1" strike="noStrike">
              <a:latin typeface="Times New Roman"/>
            </a:endParaRPr>
          </a:p>
        </p:txBody>
      </p:sp>
      <p:graphicFrame>
        <p:nvGraphicFramePr>
          <p:cNvPr id="216" name="Table 8"/>
          <p:cNvGraphicFramePr/>
          <p:nvPr/>
        </p:nvGraphicFramePr>
        <p:xfrm>
          <a:off x="2108160" y="1843920"/>
          <a:ext cx="8494200" cy="956880"/>
        </p:xfrm>
        <a:graphic>
          <a:graphicData uri="http://schemas.openxmlformats.org/drawingml/2006/table">
            <a:tbl>
              <a:tblPr/>
              <a:tblGrid>
                <a:gridCol w="4246920"/>
                <a:gridCol w="4247280"/>
              </a:tblGrid>
              <a:tr h="3736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S . NO.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Solution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36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Solution 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LinkedIn Referral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36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Solution 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Hired 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B4AB17E8-AE7A-48FE-B6B8-8745CB95C879}" type="datetime1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10/03/2025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Batch B10(21119,21121,21125)</a:t>
            </a: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B67535-E426-4B62-83A5-DBCE5742B11C}" type="slidenum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20" name="object 6"/>
          <p:cNvSpPr/>
          <p:nvPr/>
        </p:nvSpPr>
        <p:spPr>
          <a:xfrm>
            <a:off x="2743200" y="960120"/>
            <a:ext cx="882504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ts val="2279"/>
              </a:lnSpc>
              <a:spcBef>
                <a:spcPts val="113"/>
              </a:spcBef>
              <a:buNone/>
            </a:pPr>
            <a:r>
              <a:rPr b="1" lang="en-US" sz="2400" spc="-1" strike="noStrike">
                <a:solidFill>
                  <a:srgbClr val="3a3838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3a3838"/>
                </a:solidFill>
                <a:latin typeface="Times New Roman"/>
              </a:rPr>
              <a:t>BLOCK SCHEMATIC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1" name="object 13"/>
          <p:cNvSpPr/>
          <p:nvPr/>
        </p:nvSpPr>
        <p:spPr>
          <a:xfrm>
            <a:off x="3325320" y="883800"/>
            <a:ext cx="1481040" cy="75960"/>
          </a:xfrm>
          <a:custGeom>
            <a:avLst/>
            <a:gdLst/>
            <a:ahLst/>
            <a:rect l="l" t="t" r="r" b="b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2" name="object 7"/>
          <p:cNvSpPr/>
          <p:nvPr/>
        </p:nvSpPr>
        <p:spPr>
          <a:xfrm>
            <a:off x="1941840" y="795600"/>
            <a:ext cx="626400" cy="57672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0480" bIns="0" anchor="t">
            <a:spAutoFit/>
          </a:bodyPr>
          <a:p>
            <a:pPr marL="123120">
              <a:lnSpc>
                <a:spcPct val="100000"/>
              </a:lnSpc>
              <a:spcBef>
                <a:spcPts val="1185"/>
              </a:spcBef>
              <a:buNone/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Times New Roman"/>
              </a:rPr>
              <a:t>06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23" name="Picture 6" descr=""/>
          <p:cNvPicPr/>
          <p:nvPr/>
        </p:nvPicPr>
        <p:blipFill>
          <a:blip r:embed="rId1"/>
          <a:stretch/>
        </p:blipFill>
        <p:spPr>
          <a:xfrm>
            <a:off x="2743200" y="1378440"/>
            <a:ext cx="7060680" cy="501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0D367950-4309-44D0-BE1C-CB653CAFDF0B}" type="datetime1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10/03/2025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Batch B10(21119,21121,21125)</a:t>
            </a: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7ABF60-EBF2-4C14-A348-6C9681B46415}" type="slidenum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27" name="object 6"/>
          <p:cNvSpPr/>
          <p:nvPr/>
        </p:nvSpPr>
        <p:spPr>
          <a:xfrm>
            <a:off x="3325320" y="2630160"/>
            <a:ext cx="609048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ts val="2279"/>
              </a:lnSpc>
              <a:spcBef>
                <a:spcPts val="113"/>
              </a:spcBef>
              <a:buNone/>
            </a:pPr>
            <a:r>
              <a:rPr b="1" lang="en-US" sz="2400" spc="-1" strike="noStrike">
                <a:solidFill>
                  <a:srgbClr val="3a3838"/>
                </a:solidFill>
                <a:latin typeface="Times New Roman"/>
              </a:rPr>
              <a:t>  </a:t>
            </a:r>
            <a:r>
              <a:rPr b="1" lang="en-US" sz="2400" spc="-1" strike="noStrike">
                <a:solidFill>
                  <a:srgbClr val="3a3838"/>
                </a:solidFill>
                <a:latin typeface="Times New Roman"/>
              </a:rPr>
              <a:t>WORK PROGRESS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8" name="object 13"/>
          <p:cNvSpPr/>
          <p:nvPr/>
        </p:nvSpPr>
        <p:spPr>
          <a:xfrm>
            <a:off x="3319200" y="2438280"/>
            <a:ext cx="1481040" cy="75960"/>
          </a:xfrm>
          <a:custGeom>
            <a:avLst/>
            <a:gdLst/>
            <a:ahLst/>
            <a:rect l="l" t="t" r="r" b="b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9" name="object 7"/>
          <p:cNvSpPr/>
          <p:nvPr/>
        </p:nvSpPr>
        <p:spPr>
          <a:xfrm>
            <a:off x="2336400" y="2377440"/>
            <a:ext cx="822600" cy="57672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0480" bIns="0" anchor="t">
            <a:spAutoFit/>
          </a:bodyPr>
          <a:p>
            <a:pPr marL="123120">
              <a:lnSpc>
                <a:spcPct val="100000"/>
              </a:lnSpc>
              <a:spcBef>
                <a:spcPts val="1185"/>
              </a:spcBef>
              <a:buNone/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Times New Roman"/>
              </a:rPr>
              <a:t>06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4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4400" spc="-12" strike="noStrike">
                <a:solidFill>
                  <a:srgbClr val="000000"/>
                </a:solidFill>
                <a:latin typeface="Times New Roman"/>
              </a:rPr>
              <a:t>6. </a:t>
            </a:r>
            <a:r>
              <a:rPr b="1" lang="en-IN" sz="4400" spc="49" strike="noStrike">
                <a:solidFill>
                  <a:srgbClr val="000000"/>
                </a:solidFill>
                <a:latin typeface="Times New Roman"/>
              </a:rPr>
              <a:t> WORK PROGRESS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dt" idx="51"/>
          </p:nvPr>
        </p:nvSpPr>
        <p:spPr>
          <a:xfrm>
            <a:off x="914400" y="6356520"/>
            <a:ext cx="2666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FD45DE2E-69B2-4265-8EFD-C16B7178FEA7}" type="datetime1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10/03/2025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Batch B10(21119,21121,21125)</a:t>
            </a: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490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3C2950-FD6E-4E19-ABFD-00DB08F9DF99}" type="slidenum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34" name="TextBox 19"/>
          <p:cNvSpPr/>
          <p:nvPr/>
        </p:nvSpPr>
        <p:spPr>
          <a:xfrm>
            <a:off x="1752480" y="1976400"/>
            <a:ext cx="934812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Frontend Development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: 70% completed.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Backend Development: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Initiated and currently in progress.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Data Scraping: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Successfully completed from the Peerlist website.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Algorithm Optimization: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Implementation of RAG for optimized referral recommendations has begun.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4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4400" spc="-12" strike="noStrike">
                <a:solidFill>
                  <a:srgbClr val="000000"/>
                </a:solidFill>
                <a:latin typeface="Times New Roman"/>
              </a:rPr>
              <a:t>7. Demonstration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dt" idx="54"/>
          </p:nvPr>
        </p:nvSpPr>
        <p:spPr>
          <a:xfrm>
            <a:off x="914400" y="6356520"/>
            <a:ext cx="2666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3DE534C3-21DD-42BD-A171-1A126F802FDA}" type="datetime1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10/03/2025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Batch B10(21119,21121,21125)</a:t>
            </a: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490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92B1F7-F19B-46A0-B6A6-654BC48DDCFD}" type="slidenum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16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39" name="Picture 2" descr=""/>
          <p:cNvPicPr/>
          <p:nvPr/>
        </p:nvPicPr>
        <p:blipFill>
          <a:blip r:embed="rId1"/>
          <a:stretch/>
        </p:blipFill>
        <p:spPr>
          <a:xfrm>
            <a:off x="2966760" y="1480680"/>
            <a:ext cx="2375280" cy="4654080"/>
          </a:xfrm>
          <a:prstGeom prst="rect">
            <a:avLst/>
          </a:prstGeom>
          <a:ln w="0">
            <a:noFill/>
          </a:ln>
        </p:spPr>
      </p:pic>
      <p:pic>
        <p:nvPicPr>
          <p:cNvPr id="240" name="Picture 6" descr=""/>
          <p:cNvPicPr/>
          <p:nvPr/>
        </p:nvPicPr>
        <p:blipFill>
          <a:blip r:embed="rId2"/>
          <a:stretch/>
        </p:blipFill>
        <p:spPr>
          <a:xfrm>
            <a:off x="7633440" y="1505880"/>
            <a:ext cx="2222280" cy="462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Calibri"/>
              </a:rPr>
              <a:t>7. 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</a:rPr>
              <a:t>Demonstration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2" name="Content Placeholder 6" descr=""/>
          <p:cNvPicPr/>
          <p:nvPr/>
        </p:nvPicPr>
        <p:blipFill>
          <a:blip r:embed="rId1"/>
          <a:srcRect l="0" t="5065" r="0" b="0"/>
          <a:stretch/>
        </p:blipFill>
        <p:spPr>
          <a:xfrm>
            <a:off x="2586240" y="1293120"/>
            <a:ext cx="2387880" cy="4920840"/>
          </a:xfrm>
          <a:prstGeom prst="rect">
            <a:avLst/>
          </a:prstGeom>
          <a:ln w="0">
            <a:noFill/>
          </a:ln>
        </p:spPr>
      </p:pic>
      <p:pic>
        <p:nvPicPr>
          <p:cNvPr id="243" name="Picture 7" descr=""/>
          <p:cNvPicPr/>
          <p:nvPr/>
        </p:nvPicPr>
        <p:blipFill>
          <a:blip r:embed="rId2"/>
          <a:stretch/>
        </p:blipFill>
        <p:spPr>
          <a:xfrm>
            <a:off x="7217640" y="1364040"/>
            <a:ext cx="2314080" cy="44416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IIITU-HP-India-&lt;Event Identifier&gt;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76C8FD-3A83-4D16-9592-613418905724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0BDBAF18-0272-4FBF-BFC9-EC1DFE9223E0}" type="datetime1">
              <a:rPr lang="en-IN"/>
              <a:t>10/03/2025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Calibri"/>
              </a:rPr>
              <a:t>Demonstration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5" name="Content Placeholder 6" descr=""/>
          <p:cNvPicPr/>
          <p:nvPr/>
        </p:nvPicPr>
        <p:blipFill>
          <a:blip r:embed="rId1"/>
          <a:stretch/>
        </p:blipFill>
        <p:spPr>
          <a:xfrm>
            <a:off x="2913120" y="1253160"/>
            <a:ext cx="2250360" cy="4350960"/>
          </a:xfrm>
          <a:prstGeom prst="rect">
            <a:avLst/>
          </a:prstGeom>
          <a:ln w="0">
            <a:noFill/>
          </a:ln>
        </p:spPr>
      </p:pic>
      <p:pic>
        <p:nvPicPr>
          <p:cNvPr id="246" name="Picture 7" descr=""/>
          <p:cNvPicPr/>
          <p:nvPr/>
        </p:nvPicPr>
        <p:blipFill>
          <a:blip r:embed="rId2"/>
          <a:stretch/>
        </p:blipFill>
        <p:spPr>
          <a:xfrm>
            <a:off x="7656840" y="1130760"/>
            <a:ext cx="2490120" cy="4525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IIITU-HP-India-&lt;Event Identifier&gt;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5D3587-F661-4145-A0DA-A5F574050F41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680F7BE-7C0A-4940-BC48-6FBAD81ED776}" type="datetime1">
              <a:rPr lang="en-IN"/>
              <a:t>10/03/2025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Calibri"/>
              </a:rPr>
              <a:t>Demonstration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8" name="Content Placeholder 7" descr=""/>
          <p:cNvPicPr/>
          <p:nvPr/>
        </p:nvPicPr>
        <p:blipFill>
          <a:blip r:embed="rId1"/>
          <a:stretch/>
        </p:blipFill>
        <p:spPr>
          <a:xfrm>
            <a:off x="2017440" y="1364040"/>
            <a:ext cx="6913440" cy="4800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IIITU-HP-India-&lt;Event Identifier&gt;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585A9D-C766-4C07-89CF-CBF67FC4D314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BACA22A-D3C7-42C8-B072-77F6EC6E8D11}" type="datetime1">
              <a:rPr lang="en-IN"/>
              <a:t>10/03/2025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Outline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dt" idx="12"/>
          </p:nvPr>
        </p:nvSpPr>
        <p:spPr>
          <a:xfrm>
            <a:off x="914400" y="6356520"/>
            <a:ext cx="2666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28/02/2025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Batch 1 (21317,21319,21324)</a:t>
            </a: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490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50FF6A-A796-40C4-A69A-3911CECF5482}" type="slidenum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graphicFrame>
        <p:nvGraphicFramePr>
          <p:cNvPr id="139" name="Table 2"/>
          <p:cNvGraphicFramePr/>
          <p:nvPr/>
        </p:nvGraphicFramePr>
        <p:xfrm>
          <a:off x="1184400" y="1834200"/>
          <a:ext cx="7426080" cy="3310200"/>
        </p:xfrm>
        <a:graphic>
          <a:graphicData uri="http://schemas.openxmlformats.org/drawingml/2006/table">
            <a:tbl>
              <a:tblPr/>
              <a:tblGrid>
                <a:gridCol w="3713040"/>
                <a:gridCol w="3713040"/>
              </a:tblGrid>
              <a:tr h="1368720">
                <a:tc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1941480">
                <a:tc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" name="object 6"/>
          <p:cNvSpPr/>
          <p:nvPr/>
        </p:nvSpPr>
        <p:spPr>
          <a:xfrm>
            <a:off x="2979720" y="2107800"/>
            <a:ext cx="25416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ts val="2279"/>
              </a:lnSpc>
              <a:spcBef>
                <a:spcPts val="119"/>
              </a:spcBef>
              <a:buNone/>
            </a:pPr>
            <a:r>
              <a:rPr b="1" lang="en-US" sz="1800" spc="4" strike="noStrike">
                <a:solidFill>
                  <a:srgbClr val="3a3838"/>
                </a:solidFill>
                <a:latin typeface="Times New Roman"/>
              </a:rPr>
              <a:t>INTRODUCTION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1" name="object 13"/>
          <p:cNvSpPr/>
          <p:nvPr/>
        </p:nvSpPr>
        <p:spPr>
          <a:xfrm>
            <a:off x="3011400" y="2029680"/>
            <a:ext cx="742680" cy="360"/>
          </a:xfrm>
          <a:custGeom>
            <a:avLst/>
            <a:gdLst/>
            <a:ahLst/>
            <a:rect l="l" t="t" r="r" b="b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2" name="object 6"/>
          <p:cNvSpPr/>
          <p:nvPr/>
        </p:nvSpPr>
        <p:spPr>
          <a:xfrm>
            <a:off x="6736320" y="2111400"/>
            <a:ext cx="260964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ts val="2279"/>
              </a:lnSpc>
              <a:spcBef>
                <a:spcPts val="113"/>
              </a:spcBef>
              <a:buNone/>
            </a:pPr>
            <a:r>
              <a:rPr b="1" lang="en-US" sz="1800" spc="-7" strike="noStrike">
                <a:solidFill>
                  <a:srgbClr val="3a3838"/>
                </a:solidFill>
                <a:latin typeface="Times New Roman"/>
              </a:rPr>
              <a:t>MOTIVATION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3" name="object 13"/>
          <p:cNvSpPr/>
          <p:nvPr/>
        </p:nvSpPr>
        <p:spPr>
          <a:xfrm>
            <a:off x="6745320" y="2029680"/>
            <a:ext cx="742680" cy="360"/>
          </a:xfrm>
          <a:custGeom>
            <a:avLst/>
            <a:gdLst/>
            <a:ahLst/>
            <a:rect l="l" t="t" r="r" b="b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4" name="object 6"/>
          <p:cNvSpPr/>
          <p:nvPr/>
        </p:nvSpPr>
        <p:spPr>
          <a:xfrm>
            <a:off x="3011400" y="3339000"/>
            <a:ext cx="25416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ts val="2279"/>
              </a:lnSpc>
              <a:spcBef>
                <a:spcPts val="119"/>
              </a:spcBef>
              <a:buNone/>
            </a:pPr>
            <a:r>
              <a:rPr b="1" lang="en-US" sz="1800" spc="4" strike="noStrike">
                <a:solidFill>
                  <a:srgbClr val="3a3838"/>
                </a:solidFill>
                <a:latin typeface="Times New Roman"/>
              </a:rPr>
              <a:t>PROJECT OBJECTIVE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5" name="object 13"/>
          <p:cNvSpPr/>
          <p:nvPr/>
        </p:nvSpPr>
        <p:spPr>
          <a:xfrm>
            <a:off x="3040200" y="3258360"/>
            <a:ext cx="742680" cy="360"/>
          </a:xfrm>
          <a:custGeom>
            <a:avLst/>
            <a:gdLst/>
            <a:ahLst/>
            <a:rect l="l" t="t" r="r" b="b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6" name="object 7"/>
          <p:cNvSpPr/>
          <p:nvPr/>
        </p:nvSpPr>
        <p:spPr>
          <a:xfrm>
            <a:off x="2048400" y="2022120"/>
            <a:ext cx="647640" cy="57024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t">
            <a:spAutoFit/>
          </a:bodyPr>
          <a:p>
            <a:pPr marL="123120">
              <a:lnSpc>
                <a:spcPct val="100000"/>
              </a:lnSpc>
              <a:spcBef>
                <a:spcPts val="1185"/>
              </a:spcBef>
              <a:buNone/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Times New Roman"/>
              </a:rPr>
              <a:t>01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7" name="object 7"/>
          <p:cNvSpPr/>
          <p:nvPr/>
        </p:nvSpPr>
        <p:spPr>
          <a:xfrm>
            <a:off x="5805000" y="1979280"/>
            <a:ext cx="647640" cy="57024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t">
            <a:spAutoFit/>
          </a:bodyPr>
          <a:p>
            <a:pPr marL="123120">
              <a:lnSpc>
                <a:spcPct val="100000"/>
              </a:lnSpc>
              <a:spcBef>
                <a:spcPts val="1185"/>
              </a:spcBef>
              <a:buNone/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Times New Roman"/>
              </a:rPr>
              <a:t>02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8" name="object 7"/>
          <p:cNvSpPr/>
          <p:nvPr/>
        </p:nvSpPr>
        <p:spPr>
          <a:xfrm>
            <a:off x="2048400" y="3207960"/>
            <a:ext cx="647640" cy="57024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t">
            <a:spAutoFit/>
          </a:bodyPr>
          <a:p>
            <a:pPr marL="123120">
              <a:lnSpc>
                <a:spcPct val="100000"/>
              </a:lnSpc>
              <a:spcBef>
                <a:spcPts val="1185"/>
              </a:spcBef>
              <a:buNone/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Times New Roman"/>
              </a:rPr>
              <a:t>03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9" name="object 7"/>
          <p:cNvSpPr/>
          <p:nvPr/>
        </p:nvSpPr>
        <p:spPr>
          <a:xfrm>
            <a:off x="5805000" y="3207960"/>
            <a:ext cx="647640" cy="57024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t">
            <a:spAutoFit/>
          </a:bodyPr>
          <a:p>
            <a:pPr marL="123120">
              <a:lnSpc>
                <a:spcPct val="100000"/>
              </a:lnSpc>
              <a:spcBef>
                <a:spcPts val="1185"/>
              </a:spcBef>
              <a:buNone/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Times New Roman"/>
              </a:rPr>
              <a:t>04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0" name="object 6"/>
          <p:cNvSpPr/>
          <p:nvPr/>
        </p:nvSpPr>
        <p:spPr>
          <a:xfrm>
            <a:off x="6745320" y="3342600"/>
            <a:ext cx="387468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ts val="2279"/>
              </a:lnSpc>
              <a:spcBef>
                <a:spcPts val="119"/>
              </a:spcBef>
              <a:buNone/>
            </a:pPr>
            <a:r>
              <a:rPr b="1" lang="en-US" sz="1800" spc="4" strike="noStrike">
                <a:solidFill>
                  <a:srgbClr val="3a3838"/>
                </a:solidFill>
                <a:latin typeface="Times New Roman"/>
              </a:rPr>
              <a:t>INNOVATION IN THE PROJECT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1" name="object 13"/>
          <p:cNvSpPr/>
          <p:nvPr/>
        </p:nvSpPr>
        <p:spPr>
          <a:xfrm>
            <a:off x="6745320" y="3250800"/>
            <a:ext cx="742680" cy="360"/>
          </a:xfrm>
          <a:custGeom>
            <a:avLst/>
            <a:gdLst/>
            <a:ahLst/>
            <a:rect l="l" t="t" r="r" b="b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2" name="object 7"/>
          <p:cNvSpPr/>
          <p:nvPr/>
        </p:nvSpPr>
        <p:spPr>
          <a:xfrm>
            <a:off x="2048400" y="4557960"/>
            <a:ext cx="647640" cy="57024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t">
            <a:spAutoFit/>
          </a:bodyPr>
          <a:p>
            <a:pPr marL="123120">
              <a:lnSpc>
                <a:spcPct val="100000"/>
              </a:lnSpc>
              <a:spcBef>
                <a:spcPts val="1185"/>
              </a:spcBef>
              <a:buNone/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Times New Roman"/>
              </a:rPr>
              <a:t>05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3" name="object 6"/>
          <p:cNvSpPr/>
          <p:nvPr/>
        </p:nvSpPr>
        <p:spPr>
          <a:xfrm>
            <a:off x="3011400" y="4660200"/>
            <a:ext cx="447336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ts val="2279"/>
              </a:lnSpc>
              <a:spcBef>
                <a:spcPts val="119"/>
              </a:spcBef>
              <a:buNone/>
            </a:pPr>
            <a:r>
              <a:rPr b="1" lang="en-US" sz="1800" spc="4" strike="noStrike">
                <a:solidFill>
                  <a:srgbClr val="3a3838"/>
                </a:solidFill>
                <a:latin typeface="Times New Roman"/>
              </a:rPr>
              <a:t>CURRENTLY AVAILABLE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ts val="2279"/>
              </a:lnSpc>
              <a:spcBef>
                <a:spcPts val="119"/>
              </a:spcBef>
              <a:buNone/>
            </a:pPr>
            <a:r>
              <a:rPr b="1" lang="en-US" sz="1800" spc="4" strike="noStrike">
                <a:solidFill>
                  <a:srgbClr val="3a3838"/>
                </a:solidFill>
                <a:latin typeface="Times New Roman"/>
              </a:rPr>
              <a:t> </a:t>
            </a:r>
            <a:r>
              <a:rPr b="1" lang="en-US" sz="1800" spc="4" strike="noStrike">
                <a:solidFill>
                  <a:srgbClr val="3a3838"/>
                </a:solidFill>
                <a:latin typeface="Times New Roman"/>
              </a:rPr>
              <a:t>SOLUTIONS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4" name="object 7"/>
          <p:cNvSpPr/>
          <p:nvPr/>
        </p:nvSpPr>
        <p:spPr>
          <a:xfrm>
            <a:off x="5936760" y="4523040"/>
            <a:ext cx="647640" cy="57024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t">
            <a:spAutoFit/>
          </a:bodyPr>
          <a:p>
            <a:pPr marL="123120">
              <a:lnSpc>
                <a:spcPct val="100000"/>
              </a:lnSpc>
              <a:spcBef>
                <a:spcPts val="1185"/>
              </a:spcBef>
              <a:buNone/>
              <a:tabLst>
                <a:tab algn="l" pos="0"/>
              </a:tabLst>
            </a:pPr>
            <a:r>
              <a:rPr b="1" lang="en-IN" sz="2800" spc="12" strike="noStrike">
                <a:solidFill>
                  <a:srgbClr val="ffffff"/>
                </a:solidFill>
                <a:latin typeface="Times New Roman"/>
              </a:rPr>
              <a:t>06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5" name="object 6"/>
          <p:cNvSpPr/>
          <p:nvPr/>
        </p:nvSpPr>
        <p:spPr>
          <a:xfrm>
            <a:off x="6745320" y="4704840"/>
            <a:ext cx="473328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ts val="2279"/>
              </a:lnSpc>
              <a:spcBef>
                <a:spcPts val="119"/>
              </a:spcBef>
              <a:buNone/>
            </a:pPr>
            <a:r>
              <a:rPr b="1" lang="en-US" sz="1800" spc="4" strike="noStrike">
                <a:solidFill>
                  <a:srgbClr val="3a3838"/>
                </a:solidFill>
                <a:latin typeface="Times New Roman"/>
              </a:rPr>
              <a:t>BLOCK SCHEMATIC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" name="object 13"/>
          <p:cNvSpPr/>
          <p:nvPr/>
        </p:nvSpPr>
        <p:spPr>
          <a:xfrm>
            <a:off x="6742080" y="4628520"/>
            <a:ext cx="742680" cy="360"/>
          </a:xfrm>
          <a:custGeom>
            <a:avLst/>
            <a:gdLst/>
            <a:ahLst/>
            <a:rect l="l" t="t" r="r" b="b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7" name="object 13"/>
          <p:cNvSpPr/>
          <p:nvPr/>
        </p:nvSpPr>
        <p:spPr>
          <a:xfrm>
            <a:off x="3040200" y="4587480"/>
            <a:ext cx="742680" cy="360"/>
          </a:xfrm>
          <a:custGeom>
            <a:avLst/>
            <a:gdLst/>
            <a:ahLst/>
            <a:rect l="l" t="t" r="r" b="b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8" name="object 7"/>
          <p:cNvSpPr/>
          <p:nvPr/>
        </p:nvSpPr>
        <p:spPr>
          <a:xfrm>
            <a:off x="2072520" y="5666040"/>
            <a:ext cx="647640" cy="57024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t">
            <a:spAutoFit/>
          </a:bodyPr>
          <a:p>
            <a:pPr marL="123120">
              <a:lnSpc>
                <a:spcPct val="100000"/>
              </a:lnSpc>
              <a:spcBef>
                <a:spcPts val="1185"/>
              </a:spcBef>
              <a:buNone/>
              <a:tabLst>
                <a:tab algn="l" pos="0"/>
              </a:tabLst>
            </a:pPr>
            <a:r>
              <a:rPr b="1" lang="en-IN" sz="2800" spc="12" strike="noStrike">
                <a:solidFill>
                  <a:srgbClr val="ffffff"/>
                </a:solidFill>
                <a:latin typeface="Times New Roman"/>
              </a:rPr>
              <a:t>07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9" name="object 6"/>
          <p:cNvSpPr/>
          <p:nvPr/>
        </p:nvSpPr>
        <p:spPr>
          <a:xfrm>
            <a:off x="2992680" y="5923440"/>
            <a:ext cx="473328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ts val="2279"/>
              </a:lnSpc>
              <a:spcBef>
                <a:spcPts val="119"/>
              </a:spcBef>
              <a:buNone/>
            </a:pPr>
            <a:r>
              <a:rPr b="1" lang="en-US" sz="1800" spc="4" strike="noStrike">
                <a:solidFill>
                  <a:srgbClr val="3a3838"/>
                </a:solidFill>
                <a:latin typeface="Times New Roman"/>
              </a:rPr>
              <a:t>WORK PROGRESS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object 13"/>
          <p:cNvSpPr/>
          <p:nvPr/>
        </p:nvSpPr>
        <p:spPr>
          <a:xfrm>
            <a:off x="3040200" y="5746680"/>
            <a:ext cx="742680" cy="360"/>
          </a:xfrm>
          <a:custGeom>
            <a:avLst/>
            <a:gdLst/>
            <a:ahLst/>
            <a:rect l="l" t="t" r="r" b="b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4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44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4400" spc="49" strike="noStrike">
                <a:solidFill>
                  <a:srgbClr val="000000"/>
                </a:solidFill>
                <a:latin typeface="Times New Roman"/>
              </a:rPr>
              <a:t>REFRENCES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dt" idx="57"/>
          </p:nvPr>
        </p:nvSpPr>
        <p:spPr>
          <a:xfrm>
            <a:off x="914400" y="6356520"/>
            <a:ext cx="2666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7200AFCD-1A7E-4495-9DF4-057E522871E2}" type="datetime1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10/03/2025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Batch B10(21119,21121,21125)</a:t>
            </a: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490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CAF13B-019A-4F70-A77D-F83A03EB8167}" type="slidenum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53" name="object 2"/>
          <p:cNvSpPr/>
          <p:nvPr/>
        </p:nvSpPr>
        <p:spPr>
          <a:xfrm>
            <a:off x="2122560" y="1364040"/>
            <a:ext cx="9617040" cy="257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algn="just">
              <a:lnSpc>
                <a:spcPct val="15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Android Developer Documentation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URL:</a:t>
            </a:r>
            <a:r>
              <a:rPr b="0" lang="en-IN" sz="2400" spc="-1" strike="noStrike" u="sng">
                <a:solidFill>
                  <a:srgbClr val="954f72"/>
                </a:solidFill>
                <a:uFillTx/>
                <a:latin typeface="Times New Roman"/>
                <a:ea typeface="Times New Roman"/>
                <a:hlinkClick r:id="rId1"/>
              </a:rPr>
              <a:t> </a:t>
            </a:r>
            <a:r>
              <a:rPr b="0" lang="en-GB" sz="2400" spc="-1" strike="noStrike" u="sng">
                <a:solidFill>
                  <a:srgbClr val="2f5597"/>
                </a:solidFill>
                <a:uFillTx/>
                <a:latin typeface="Times New Roman"/>
                <a:ea typeface="Times New Roman"/>
                <a:hlinkClick r:id="rId2"/>
              </a:rPr>
              <a:t>https://developer.android.com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</a:t>
            </a:r>
            <a:endParaRPr b="0" lang="en-IN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Node.js. 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URL: </a:t>
            </a:r>
            <a:r>
              <a:rPr b="0" lang="en-IN" sz="2400" spc="-1" strike="noStrike" u="sng">
                <a:solidFill>
                  <a:srgbClr val="2f5597"/>
                </a:solidFill>
                <a:uFillTx/>
                <a:latin typeface="Times New Roman"/>
                <a:ea typeface="Times New Roman"/>
                <a:hlinkClick r:id="rId3"/>
              </a:rPr>
              <a:t>https://nodejs.org/</a:t>
            </a:r>
            <a:endParaRPr b="0" lang="en-IN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Stack Overflow. URL: </a:t>
            </a:r>
            <a:r>
              <a:rPr b="0" lang="en-IN" sz="2400" spc="-1" strike="noStrike" u="sng">
                <a:solidFill>
                  <a:srgbClr val="2f5597"/>
                </a:solidFill>
                <a:uFillTx/>
                <a:latin typeface="Times New Roman"/>
                <a:ea typeface="Times New Roman"/>
                <a:hlinkClick r:id="rId4"/>
              </a:rPr>
              <a:t>https://stackoverflow.com/</a:t>
            </a:r>
            <a:endParaRPr b="0" lang="en-IN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Figma. URL: </a:t>
            </a:r>
            <a:r>
              <a:rPr b="0" lang="en-IN" sz="2400" spc="-1" strike="noStrike" u="sng">
                <a:solidFill>
                  <a:srgbClr val="2f5597"/>
                </a:solidFill>
                <a:uFillTx/>
                <a:latin typeface="Times New Roman"/>
                <a:ea typeface="Times New Roman"/>
                <a:hlinkClick r:id="rId5"/>
              </a:rPr>
              <a:t>Figma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dt" idx="60"/>
          </p:nvPr>
        </p:nvSpPr>
        <p:spPr>
          <a:xfrm>
            <a:off x="914400" y="6356520"/>
            <a:ext cx="2666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9DA4853D-8FA0-403D-BEA8-2EE81DC5F890}" type="datetime1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10/03/2025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Batch B10(21119,21121,21125)</a:t>
            </a: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490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945DAD-8A07-4E0E-A13E-79C9FE8CE910}" type="slidenum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title"/>
          </p:nvPr>
        </p:nvSpPr>
        <p:spPr>
          <a:xfrm>
            <a:off x="2749680" y="2074680"/>
            <a:ext cx="6487200" cy="135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Thanks!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28/02/2025</a:t>
            </a:r>
            <a:endParaRPr b="0" lang="en-IN" sz="1200" spc="-1" strike="noStrike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Batch 1 (21317,21319,21324)</a:t>
            </a: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680D97-1D35-4ABF-BD67-86B9567FFC49}" type="slidenum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64" name="object 6"/>
          <p:cNvSpPr/>
          <p:nvPr/>
        </p:nvSpPr>
        <p:spPr>
          <a:xfrm>
            <a:off x="3246840" y="2642400"/>
            <a:ext cx="472392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ts val="2279"/>
              </a:lnSpc>
              <a:spcBef>
                <a:spcPts val="119"/>
              </a:spcBef>
              <a:buNone/>
            </a:pPr>
            <a:r>
              <a:rPr b="1" lang="en-IN" sz="2400" spc="-41" strike="noStrike">
                <a:solidFill>
                  <a:srgbClr val="3a3838"/>
                </a:solidFill>
                <a:latin typeface="Times New Roman"/>
              </a:rPr>
              <a:t> </a:t>
            </a:r>
            <a:r>
              <a:rPr b="1" lang="en-IN" sz="2400" spc="-41" strike="noStrike">
                <a:solidFill>
                  <a:srgbClr val="3a3838"/>
                </a:solidFill>
                <a:latin typeface="Times New Roman"/>
              </a:rPr>
              <a:t>INTRODUCTION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5" name="object 7"/>
          <p:cNvSpPr/>
          <p:nvPr/>
        </p:nvSpPr>
        <p:spPr>
          <a:xfrm>
            <a:off x="2336400" y="2377440"/>
            <a:ext cx="822600" cy="57672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0480" bIns="0" anchor="t">
            <a:spAutoFit/>
          </a:bodyPr>
          <a:p>
            <a:pPr marL="123120">
              <a:lnSpc>
                <a:spcPct val="100000"/>
              </a:lnSpc>
              <a:spcBef>
                <a:spcPts val="1185"/>
              </a:spcBef>
              <a:buNone/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Times New Roman"/>
              </a:rPr>
              <a:t>01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6" name="object 13"/>
          <p:cNvSpPr/>
          <p:nvPr/>
        </p:nvSpPr>
        <p:spPr>
          <a:xfrm>
            <a:off x="3319200" y="2438280"/>
            <a:ext cx="1481040" cy="75960"/>
          </a:xfrm>
          <a:custGeom>
            <a:avLst/>
            <a:gdLst/>
            <a:ahLst/>
            <a:rect l="l" t="t" r="r" b="b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4400" spc="-12" strike="noStrike">
                <a:solidFill>
                  <a:srgbClr val="000000"/>
                </a:solidFill>
                <a:latin typeface="Times New Roman"/>
              </a:rPr>
              <a:t>1. </a:t>
            </a:r>
            <a:r>
              <a:rPr b="1" lang="en-IN" sz="44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4400" spc="4" strike="noStrike">
                <a:solidFill>
                  <a:srgbClr val="000000"/>
                </a:solidFill>
                <a:latin typeface="Times New Roman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dt" idx="18"/>
          </p:nvPr>
        </p:nvSpPr>
        <p:spPr>
          <a:xfrm>
            <a:off x="914400" y="6356520"/>
            <a:ext cx="2666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6E235322-14A5-4945-8E5C-1CE0FDBC0070}" type="datetime1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10/03/2025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Batch 1 (21317,21319,21324)</a:t>
            </a: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490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7C9B09-FC97-4785-A095-7F1EFD72EE4F}" type="slidenum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71" name="object 2"/>
          <p:cNvSpPr/>
          <p:nvPr/>
        </p:nvSpPr>
        <p:spPr>
          <a:xfrm>
            <a:off x="2139120" y="1364040"/>
            <a:ext cx="8961480" cy="93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algn="just">
              <a:lnSpc>
                <a:spcPct val="15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72" name="TextBox 6"/>
          <p:cNvSpPr/>
          <p:nvPr/>
        </p:nvSpPr>
        <p:spPr>
          <a:xfrm>
            <a:off x="2139120" y="1828800"/>
            <a:ext cx="833004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Android App to improve job application success with personalized referral suggestions.</a:t>
            </a:r>
            <a:endParaRPr b="0" lang="en-IN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Uses web scraping and algorithms to recommend the most effective referrals.</a:t>
            </a:r>
            <a:endParaRPr b="0" lang="en-IN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Focuses on strategic referrals, offering a unique approach.</a:t>
            </a:r>
            <a:endParaRPr b="0" lang="en-IN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Includes tools such as a resume builder, company search, and referral.</a:t>
            </a:r>
            <a:endParaRPr b="0" lang="en-IN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Interview Preparation via MCQs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AD065F28-25F4-4BD8-8B34-E71D91489895}" type="datetime1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10/03/2025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Batch 1 (21317,21319,21324)</a:t>
            </a: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0789A9-AAD2-4DEB-A685-0E8B7292C792}" type="slidenum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76" name="object 6"/>
          <p:cNvSpPr/>
          <p:nvPr/>
        </p:nvSpPr>
        <p:spPr>
          <a:xfrm>
            <a:off x="3325320" y="2630160"/>
            <a:ext cx="36846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ts val="2279"/>
              </a:lnSpc>
              <a:spcBef>
                <a:spcPts val="113"/>
              </a:spcBef>
              <a:buNone/>
            </a:pPr>
            <a:r>
              <a:rPr b="1" lang="en-US" sz="2400" spc="-1" strike="noStrike">
                <a:solidFill>
                  <a:srgbClr val="3a3838"/>
                </a:solidFill>
                <a:latin typeface="Times New Roman"/>
              </a:rPr>
              <a:t>MOTIVATION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7" name="object 13"/>
          <p:cNvSpPr/>
          <p:nvPr/>
        </p:nvSpPr>
        <p:spPr>
          <a:xfrm>
            <a:off x="3319200" y="2438280"/>
            <a:ext cx="1481040" cy="75960"/>
          </a:xfrm>
          <a:custGeom>
            <a:avLst/>
            <a:gdLst/>
            <a:ahLst/>
            <a:rect l="l" t="t" r="r" b="b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8" name="object 7"/>
          <p:cNvSpPr/>
          <p:nvPr/>
        </p:nvSpPr>
        <p:spPr>
          <a:xfrm>
            <a:off x="2336400" y="2377440"/>
            <a:ext cx="822600" cy="57672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0480" bIns="0" anchor="t">
            <a:spAutoFit/>
          </a:bodyPr>
          <a:p>
            <a:pPr marL="123120">
              <a:lnSpc>
                <a:spcPct val="100000"/>
              </a:lnSpc>
              <a:spcBef>
                <a:spcPts val="1185"/>
              </a:spcBef>
              <a:buNone/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Times New Roman"/>
              </a:rPr>
              <a:t>02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4400" spc="-12" strike="noStrike">
                <a:solidFill>
                  <a:srgbClr val="000000"/>
                </a:solidFill>
                <a:latin typeface="Times New Roman"/>
              </a:rPr>
              <a:t>2. </a:t>
            </a:r>
            <a:r>
              <a:rPr b="1" lang="en-IN" sz="4400" spc="49" strike="noStrike">
                <a:solidFill>
                  <a:srgbClr val="000000"/>
                </a:solidFill>
                <a:latin typeface="Times New Roman"/>
              </a:rPr>
              <a:t> MOTIVATION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dt" idx="24"/>
          </p:nvPr>
        </p:nvSpPr>
        <p:spPr>
          <a:xfrm>
            <a:off x="914400" y="6356520"/>
            <a:ext cx="2666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A02F54FC-1424-4D57-BBD8-5E8A5BC3DBD4}" type="datetime1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10/03/2025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Batch 1 (21317,21319,21324)</a:t>
            </a: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490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1725FE-B463-4502-9184-ABA1077D6DE9}" type="slidenum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83" name="object 2"/>
          <p:cNvSpPr/>
          <p:nvPr/>
        </p:nvSpPr>
        <p:spPr>
          <a:xfrm>
            <a:off x="2122560" y="1364040"/>
            <a:ext cx="8506800" cy="20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algn="just">
              <a:lnSpc>
                <a:spcPct val="15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Help job seekers stand out in a competitive job market.</a:t>
            </a:r>
            <a:endParaRPr b="0" lang="en-IN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Simplify the process of finding the most impactful referrals.</a:t>
            </a:r>
            <a:endParaRPr b="0" lang="en-IN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Increase the chances of getting noticed by recruiters.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06DB055F-010A-4D6A-8407-3B0B8E538F8C}" type="datetime1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10/03/2025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Batch 1 (21317,21319,21324)</a:t>
            </a: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25D0B9-A9ED-483E-B829-9A47DE493C6A}" type="slidenum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87" name="object 6"/>
          <p:cNvSpPr/>
          <p:nvPr/>
        </p:nvSpPr>
        <p:spPr>
          <a:xfrm>
            <a:off x="3325320" y="2630160"/>
            <a:ext cx="36846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ts val="2279"/>
              </a:lnSpc>
              <a:spcBef>
                <a:spcPts val="113"/>
              </a:spcBef>
              <a:buNone/>
            </a:pPr>
            <a:r>
              <a:rPr b="1" lang="en-US" sz="2400" spc="-1" strike="noStrike">
                <a:solidFill>
                  <a:srgbClr val="3a3838"/>
                </a:solidFill>
                <a:latin typeface="Times New Roman"/>
              </a:rPr>
              <a:t>PROJECT OBJECTIVE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8" name="object 13"/>
          <p:cNvSpPr/>
          <p:nvPr/>
        </p:nvSpPr>
        <p:spPr>
          <a:xfrm>
            <a:off x="3319200" y="2438280"/>
            <a:ext cx="1481040" cy="75960"/>
          </a:xfrm>
          <a:custGeom>
            <a:avLst/>
            <a:gdLst/>
            <a:ahLst/>
            <a:rect l="l" t="t" r="r" b="b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9" name="object 7"/>
          <p:cNvSpPr/>
          <p:nvPr/>
        </p:nvSpPr>
        <p:spPr>
          <a:xfrm>
            <a:off x="2336400" y="2377440"/>
            <a:ext cx="822600" cy="57672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0480" bIns="0" anchor="t">
            <a:spAutoFit/>
          </a:bodyPr>
          <a:p>
            <a:pPr marL="123120">
              <a:lnSpc>
                <a:spcPct val="100000"/>
              </a:lnSpc>
              <a:spcBef>
                <a:spcPts val="1185"/>
              </a:spcBef>
              <a:buNone/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Times New Roman"/>
              </a:rPr>
              <a:t>03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931400" y="643680"/>
            <a:ext cx="9169200" cy="72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4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4400" spc="-12" strike="noStrike">
                <a:solidFill>
                  <a:srgbClr val="000000"/>
                </a:solidFill>
                <a:latin typeface="Times New Roman"/>
              </a:rPr>
              <a:t>3. </a:t>
            </a:r>
            <a:r>
              <a:rPr b="1" lang="en-IN" sz="4400" spc="49" strike="noStrike">
                <a:solidFill>
                  <a:srgbClr val="000000"/>
                </a:solidFill>
                <a:latin typeface="Times New Roman"/>
              </a:rPr>
              <a:t> PROJECT OBJECTIVE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dt" idx="30"/>
          </p:nvPr>
        </p:nvSpPr>
        <p:spPr>
          <a:xfrm>
            <a:off x="914400" y="6356520"/>
            <a:ext cx="2666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D2A64CA5-DDAC-4135-A03E-67391BFE8FE3}" type="datetime1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10/03/2025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Batch 1 (21317,21319,21324)</a:t>
            </a: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490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27078D-7345-4B03-AABE-C00C6FEBEC89}" type="slidenum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4" name="object 2"/>
          <p:cNvSpPr/>
          <p:nvPr/>
        </p:nvSpPr>
        <p:spPr>
          <a:xfrm>
            <a:off x="2122560" y="1364040"/>
            <a:ext cx="8506800" cy="31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algn="just">
              <a:lnSpc>
                <a:spcPct val="15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Provide personalized referral suggestions .</a:t>
            </a:r>
            <a:endParaRPr b="0" lang="en-IN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Increase job success rates using recommendation algorithms.</a:t>
            </a:r>
            <a:endParaRPr b="0" lang="en-IN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Ensure secure management and storage of user data.</a:t>
            </a:r>
            <a:endParaRPr b="0" lang="en-IN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Enable LinkedIn sign-in to simplify user onboarding.</a:t>
            </a:r>
            <a:endParaRPr b="0" lang="en-IN" sz="2400" spc="-1" strike="noStrike"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Offer a dashboard for managing referral activities.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C6EA54F5-C09E-4375-98EE-1FF2186349EB}" type="datetime1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10/03/2025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Batch B10(21119,21121,21125)</a:t>
            </a:r>
            <a:endParaRPr b="0" lang="en-IN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200" spc="-1" strike="noStrike"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0EE52A-2656-46FE-BCBF-C4341B7CEB70}" type="slidenum">
              <a:rPr b="0" lang="en-IN" sz="12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8" name="object 6"/>
          <p:cNvSpPr/>
          <p:nvPr/>
        </p:nvSpPr>
        <p:spPr>
          <a:xfrm>
            <a:off x="3325320" y="2630160"/>
            <a:ext cx="490392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ts val="2279"/>
              </a:lnSpc>
              <a:spcBef>
                <a:spcPts val="113"/>
              </a:spcBef>
              <a:buNone/>
            </a:pPr>
            <a:r>
              <a:rPr b="1" lang="en-US" sz="2400" spc="-1" strike="noStrike">
                <a:solidFill>
                  <a:srgbClr val="3a3838"/>
                </a:solidFill>
                <a:latin typeface="Times New Roman"/>
              </a:rPr>
              <a:t>INNOVATION IN THE PROJECT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9" name="object 13"/>
          <p:cNvSpPr/>
          <p:nvPr/>
        </p:nvSpPr>
        <p:spPr>
          <a:xfrm>
            <a:off x="3319200" y="2438280"/>
            <a:ext cx="1481040" cy="75960"/>
          </a:xfrm>
          <a:custGeom>
            <a:avLst/>
            <a:gdLst/>
            <a:ahLst/>
            <a:rect l="l" t="t" r="r" b="b"/>
            <a:pathLst>
              <a:path w="742950" h="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>
            <a:solidFill>
              <a:srgbClr val="984807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0" name="object 7"/>
          <p:cNvSpPr/>
          <p:nvPr/>
        </p:nvSpPr>
        <p:spPr>
          <a:xfrm>
            <a:off x="2336400" y="2377440"/>
            <a:ext cx="822600" cy="57672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0480" bIns="0" anchor="t">
            <a:spAutoFit/>
          </a:bodyPr>
          <a:p>
            <a:pPr marL="123120">
              <a:lnSpc>
                <a:spcPct val="100000"/>
              </a:lnSpc>
              <a:spcBef>
                <a:spcPts val="1185"/>
              </a:spcBef>
              <a:buNone/>
              <a:tabLst>
                <a:tab algn="l" pos="0"/>
              </a:tabLst>
            </a:pPr>
            <a:r>
              <a:rPr b="1" lang="en-US" sz="2800" spc="12" strike="noStrike">
                <a:solidFill>
                  <a:srgbClr val="ffffff"/>
                </a:solidFill>
                <a:latin typeface="Times New Roman"/>
              </a:rPr>
              <a:t>04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sahil_project_phase_ppt</Template>
  <TotalTime>632</TotalTime>
  <Application>LibreOffice/7.3.7.2$Linux_X86_64 LibreOffice_project/30$Build-2</Application>
  <AppVersion>15.0000</AppVersion>
  <Words>560</Words>
  <Paragraphs>170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2024-09-03T14:08:32Z</dcterms:created>
  <dc:creator>Divyank Sharma</dc:creator>
  <dc:description/>
  <dc:language>en-IN</dc:language>
  <cp:lastModifiedBy/>
  <dcterms:modified xsi:type="dcterms:W3CDTF">2025-03-10T12:08:54Z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21</vt:i4>
  </property>
</Properties>
</file>