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8" r:id="rId8"/>
    <p:sldId id="262" r:id="rId9"/>
    <p:sldId id="265" r:id="rId10"/>
    <p:sldId id="269" r:id="rId11"/>
    <p:sldId id="270" r:id="rId12"/>
    <p:sldId id="263" r:id="rId13"/>
    <p:sldId id="271" r:id="rId14"/>
    <p:sldId id="266" r:id="rId15"/>
    <p:sldId id="273" r:id="rId16"/>
    <p:sldId id="264" r:id="rId17"/>
    <p:sldId id="267" r:id="rId18"/>
  </p:sldIdLst>
  <p:sldSz cx="9144000" cy="5143500" type="screen16x9"/>
  <p:notesSz cx="6858000" cy="9144000"/>
  <p:embeddedFontLs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679" autoAdjust="0"/>
  </p:normalViewPr>
  <p:slideViewPr>
    <p:cSldViewPr snapToGrid="0">
      <p:cViewPr varScale="1">
        <p:scale>
          <a:sx n="114" d="100"/>
          <a:sy n="114" d="100"/>
        </p:scale>
        <p:origin x="590"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ef57afa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ef57afa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9aef57afa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9aef57afa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9aef57afa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9aef57afa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9aef57afa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9aef57afa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aef57afa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aef57afa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aef57afa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aef57afa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d9a6ca7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d9a6ca7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d9a6ca7b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d9a6ca7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9d9a6ca7b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9d9a6ca7b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3.xml"/><Relationship Id="rId5" Type="http://schemas.microsoft.com/office/2007/relationships/hdphoto" Target="../media/hdphoto4.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scopus.com/authid/detail.uri?authorId=57203239026" TargetMode="External"/><Relationship Id="rId7"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mailto:gyancity@gyancity.com" TargetMode="External"/><Relationship Id="rId4" Type="http://schemas.openxmlformats.org/officeDocument/2006/relationships/hyperlink" Target="https://scholar.google.com/citations?user=UZ_8yAMAAAAJ&amp;hl=h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endParaRPr sz="2800">
              <a:solidFill>
                <a:schemeClr val="dk2"/>
              </a:solidFill>
            </a:endParaRPr>
          </a:p>
          <a:p>
            <a:pPr marL="0" lvl="0" indent="0" algn="l" rtl="0">
              <a:lnSpc>
                <a:spcPct val="115000"/>
              </a:lnSpc>
              <a:spcBef>
                <a:spcPts val="1200"/>
              </a:spcBef>
              <a:spcAft>
                <a:spcPts val="0"/>
              </a:spcAft>
              <a:buNone/>
            </a:pPr>
            <a:r>
              <a:rPr lang="en" sz="4100">
                <a:solidFill>
                  <a:schemeClr val="dk2"/>
                </a:solidFill>
              </a:rPr>
              <a:t>Computer Networks</a:t>
            </a:r>
            <a:endParaRPr sz="2800">
              <a:solidFill>
                <a:schemeClr val="dk2"/>
              </a:solidFill>
            </a:endParaRPr>
          </a:p>
          <a:p>
            <a:pPr marL="0" lvl="0" indent="0" algn="l" rtl="0">
              <a:lnSpc>
                <a:spcPct val="115000"/>
              </a:lnSpc>
              <a:spcBef>
                <a:spcPts val="1200"/>
              </a:spcBef>
              <a:spcAft>
                <a:spcPts val="0"/>
              </a:spcAft>
              <a:buNone/>
            </a:pPr>
            <a:r>
              <a:rPr lang="en" sz="2800">
                <a:solidFill>
                  <a:schemeClr val="dk2"/>
                </a:solidFill>
              </a:rPr>
              <a:t>BCST -502 BCSP- 502</a:t>
            </a:r>
            <a:endParaRPr sz="2800">
              <a:solidFill>
                <a:schemeClr val="dk2"/>
              </a:solidFill>
            </a:endParaRPr>
          </a:p>
          <a:p>
            <a:pPr marL="0" lvl="0" indent="0" algn="l" rtl="0">
              <a:lnSpc>
                <a:spcPct val="115000"/>
              </a:lnSpc>
              <a:spcBef>
                <a:spcPts val="1200"/>
              </a:spcBef>
              <a:spcAft>
                <a:spcPts val="0"/>
              </a:spcAft>
              <a:buNone/>
            </a:pPr>
            <a:r>
              <a:rPr lang="en" sz="2800">
                <a:solidFill>
                  <a:schemeClr val="dk2"/>
                </a:solidFill>
              </a:rPr>
              <a:t>B.Tech (CSE) 5th Semester</a:t>
            </a:r>
            <a:endParaRPr sz="2800">
              <a:solidFill>
                <a:schemeClr val="dk2"/>
              </a:solidFill>
            </a:endParaRPr>
          </a:p>
          <a:p>
            <a:pPr marL="0" lvl="0" indent="0" algn="l" rtl="0">
              <a:lnSpc>
                <a:spcPct val="115000"/>
              </a:lnSpc>
              <a:spcBef>
                <a:spcPts val="1200"/>
              </a:spcBef>
              <a:spcAft>
                <a:spcPts val="1200"/>
              </a:spcAft>
              <a:buClr>
                <a:schemeClr val="dk1"/>
              </a:buClr>
              <a:buSzPts val="1100"/>
              <a:buFont typeface="Arial"/>
              <a:buNone/>
            </a:pPr>
            <a:endParaRPr sz="2800">
              <a:solidFill>
                <a:schemeClr val="dk2"/>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Course Instructor: Dr Bishwajeet Pandey</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en"/>
              <a:t> </a:t>
            </a:r>
            <a:endParaRPr/>
          </a:p>
          <a:p>
            <a:pPr marL="0" lvl="0" indent="0" algn="l" rtl="0">
              <a:lnSpc>
                <a:spcPct val="115000"/>
              </a:lnSpc>
              <a:spcBef>
                <a:spcPts val="1200"/>
              </a:spcBef>
              <a:spcAft>
                <a:spcPts val="0"/>
              </a:spcAft>
              <a:buNone/>
            </a:pPr>
            <a:endParaRPr/>
          </a:p>
          <a:p>
            <a:pPr marL="0" lvl="0" indent="0" algn="ctr" rtl="0">
              <a:spcBef>
                <a:spcPts val="1200"/>
              </a:spcBef>
              <a:spcAft>
                <a:spcPts val="0"/>
              </a:spcAft>
              <a:buNone/>
            </a:pPr>
            <a:endParaRPr/>
          </a:p>
        </p:txBody>
      </p:sp>
      <p:pic>
        <p:nvPicPr>
          <p:cNvPr id="56" name="Google Shape;56;p13"/>
          <p:cNvPicPr preferRelativeResize="0"/>
          <p:nvPr/>
        </p:nvPicPr>
        <p:blipFill>
          <a:blip r:embed="rId3">
            <a:alphaModFix/>
          </a:blip>
          <a:stretch>
            <a:fillRect/>
          </a:stretch>
        </p:blipFill>
        <p:spPr>
          <a:xfrm>
            <a:off x="7309050" y="3739400"/>
            <a:ext cx="1447800" cy="1341302"/>
          </a:xfrm>
          <a:prstGeom prst="rect">
            <a:avLst/>
          </a:prstGeom>
          <a:noFill/>
          <a:ln>
            <a:noFill/>
          </a:ln>
        </p:spPr>
      </p:pic>
      <p:sp>
        <p:nvSpPr>
          <p:cNvPr id="57" name="Google Shape;57;p13"/>
          <p:cNvSpPr txBox="1"/>
          <p:nvPr/>
        </p:nvSpPr>
        <p:spPr>
          <a:xfrm>
            <a:off x="5905500" y="4426325"/>
            <a:ext cx="6454500" cy="75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B99F-0A4C-4E10-AF84-73A2963DC5AB}"/>
              </a:ext>
            </a:extLst>
          </p:cNvPr>
          <p:cNvSpPr>
            <a:spLocks noGrp="1"/>
          </p:cNvSpPr>
          <p:nvPr>
            <p:ph type="title"/>
          </p:nvPr>
        </p:nvSpPr>
        <p:spPr>
          <a:xfrm>
            <a:off x="166442" y="109272"/>
            <a:ext cx="8520600" cy="572700"/>
          </a:xfrm>
        </p:spPr>
        <p:txBody>
          <a:bodyPr/>
          <a:lstStyle/>
          <a:p>
            <a:pPr algn="ctr"/>
            <a:r>
              <a:rPr lang="en" sz="2000" b="1" dirty="0">
                <a:highlight>
                  <a:schemeClr val="lt1"/>
                </a:highlight>
                <a:latin typeface="Roboto"/>
                <a:ea typeface="Roboto"/>
                <a:cs typeface="Roboto"/>
                <a:sym typeface="Roboto"/>
              </a:rPr>
              <a:t>Dijkstra's Algorithm For Shortest Paths</a:t>
            </a:r>
            <a:endParaRPr lang="en-IN" sz="2000" dirty="0"/>
          </a:p>
        </p:txBody>
      </p:sp>
      <p:sp>
        <p:nvSpPr>
          <p:cNvPr id="4" name="Oval 3">
            <a:extLst>
              <a:ext uri="{FF2B5EF4-FFF2-40B4-BE49-F238E27FC236}">
                <a16:creationId xmlns:a16="http://schemas.microsoft.com/office/drawing/2014/main" id="{CE992E5E-3764-4E4D-A7CE-772B3737BE05}"/>
              </a:ext>
            </a:extLst>
          </p:cNvPr>
          <p:cNvSpPr/>
          <p:nvPr/>
        </p:nvSpPr>
        <p:spPr>
          <a:xfrm>
            <a:off x="402492" y="1714877"/>
            <a:ext cx="633047" cy="572700"/>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0</a:t>
            </a:r>
          </a:p>
        </p:txBody>
      </p:sp>
      <p:sp>
        <p:nvSpPr>
          <p:cNvPr id="5" name="Oval 4">
            <a:extLst>
              <a:ext uri="{FF2B5EF4-FFF2-40B4-BE49-F238E27FC236}">
                <a16:creationId xmlns:a16="http://schemas.microsoft.com/office/drawing/2014/main" id="{1FF05F90-232A-4203-AC58-77780F6BBCC2}"/>
              </a:ext>
            </a:extLst>
          </p:cNvPr>
          <p:cNvSpPr/>
          <p:nvPr/>
        </p:nvSpPr>
        <p:spPr>
          <a:xfrm>
            <a:off x="2121876" y="815509"/>
            <a:ext cx="633047" cy="572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2</a:t>
            </a:r>
          </a:p>
        </p:txBody>
      </p:sp>
      <p:sp>
        <p:nvSpPr>
          <p:cNvPr id="6" name="Oval 5">
            <a:extLst>
              <a:ext uri="{FF2B5EF4-FFF2-40B4-BE49-F238E27FC236}">
                <a16:creationId xmlns:a16="http://schemas.microsoft.com/office/drawing/2014/main" id="{059BC332-6A15-4C37-9D77-504F5593578D}"/>
              </a:ext>
            </a:extLst>
          </p:cNvPr>
          <p:cNvSpPr/>
          <p:nvPr/>
        </p:nvSpPr>
        <p:spPr>
          <a:xfrm>
            <a:off x="2125784" y="2567244"/>
            <a:ext cx="633047" cy="572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1</a:t>
            </a:r>
          </a:p>
        </p:txBody>
      </p:sp>
      <p:sp>
        <p:nvSpPr>
          <p:cNvPr id="7" name="Oval 6">
            <a:extLst>
              <a:ext uri="{FF2B5EF4-FFF2-40B4-BE49-F238E27FC236}">
                <a16:creationId xmlns:a16="http://schemas.microsoft.com/office/drawing/2014/main" id="{9ADAE612-BBBD-4A9A-A926-D1417CDC8757}"/>
              </a:ext>
            </a:extLst>
          </p:cNvPr>
          <p:cNvSpPr/>
          <p:nvPr/>
        </p:nvSpPr>
        <p:spPr>
          <a:xfrm>
            <a:off x="3938953" y="750861"/>
            <a:ext cx="633047" cy="5727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3</a:t>
            </a:r>
          </a:p>
        </p:txBody>
      </p:sp>
      <p:cxnSp>
        <p:nvCxnSpPr>
          <p:cNvPr id="9" name="Straight Connector 8">
            <a:extLst>
              <a:ext uri="{FF2B5EF4-FFF2-40B4-BE49-F238E27FC236}">
                <a16:creationId xmlns:a16="http://schemas.microsoft.com/office/drawing/2014/main" id="{06DA69FF-F46D-4719-9AB9-1F3893A55515}"/>
              </a:ext>
            </a:extLst>
          </p:cNvPr>
          <p:cNvCxnSpPr>
            <a:stCxn id="4" idx="7"/>
            <a:endCxn id="5" idx="2"/>
          </p:cNvCxnSpPr>
          <p:nvPr/>
        </p:nvCxnSpPr>
        <p:spPr>
          <a:xfrm flipV="1">
            <a:off x="942831" y="1101859"/>
            <a:ext cx="1179045" cy="696888"/>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2F195CD-5265-4562-BA89-2865F602416E}"/>
              </a:ext>
            </a:extLst>
          </p:cNvPr>
          <p:cNvCxnSpPr>
            <a:cxnSpLocks/>
            <a:stCxn id="4" idx="5"/>
            <a:endCxn id="6" idx="2"/>
          </p:cNvCxnSpPr>
          <p:nvPr/>
        </p:nvCxnSpPr>
        <p:spPr>
          <a:xfrm>
            <a:off x="942831" y="2203707"/>
            <a:ext cx="1182953" cy="649887"/>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1C96034-0759-426E-A4D4-753874C26F73}"/>
              </a:ext>
            </a:extLst>
          </p:cNvPr>
          <p:cNvCxnSpPr>
            <a:stCxn id="5" idx="4"/>
            <a:endCxn id="6" idx="0"/>
          </p:cNvCxnSpPr>
          <p:nvPr/>
        </p:nvCxnSpPr>
        <p:spPr>
          <a:xfrm>
            <a:off x="2438400" y="1388209"/>
            <a:ext cx="3908" cy="1179035"/>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124C4A6-598E-49DE-B5B2-8313CCD42300}"/>
              </a:ext>
            </a:extLst>
          </p:cNvPr>
          <p:cNvCxnSpPr>
            <a:cxnSpLocks/>
            <a:stCxn id="5" idx="6"/>
            <a:endCxn id="7" idx="2"/>
          </p:cNvCxnSpPr>
          <p:nvPr/>
        </p:nvCxnSpPr>
        <p:spPr>
          <a:xfrm flipV="1">
            <a:off x="2754923" y="1037211"/>
            <a:ext cx="1184030" cy="64648"/>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9700F11-0736-47FC-8A0A-918DA6441915}"/>
              </a:ext>
            </a:extLst>
          </p:cNvPr>
          <p:cNvCxnSpPr>
            <a:cxnSpLocks/>
            <a:stCxn id="6" idx="6"/>
            <a:endCxn id="7" idx="4"/>
          </p:cNvCxnSpPr>
          <p:nvPr/>
        </p:nvCxnSpPr>
        <p:spPr>
          <a:xfrm flipV="1">
            <a:off x="2758831" y="1323561"/>
            <a:ext cx="1496646" cy="1530033"/>
          </a:xfrm>
          <a:prstGeom prst="line">
            <a:avLst/>
          </a:prstGeom>
          <a:ln w="28575"/>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355CC6B-F51F-4F53-811D-85C1070DFA2A}"/>
              </a:ext>
            </a:extLst>
          </p:cNvPr>
          <p:cNvSpPr txBox="1"/>
          <p:nvPr/>
        </p:nvSpPr>
        <p:spPr>
          <a:xfrm>
            <a:off x="1346803" y="1101859"/>
            <a:ext cx="284052" cy="307777"/>
          </a:xfrm>
          <a:prstGeom prst="rect">
            <a:avLst/>
          </a:prstGeom>
          <a:noFill/>
        </p:spPr>
        <p:txBody>
          <a:bodyPr wrap="none" rtlCol="0">
            <a:spAutoFit/>
          </a:bodyPr>
          <a:lstStyle/>
          <a:p>
            <a:r>
              <a:rPr lang="en-IN" dirty="0"/>
              <a:t>4</a:t>
            </a:r>
          </a:p>
        </p:txBody>
      </p:sp>
      <p:sp>
        <p:nvSpPr>
          <p:cNvPr id="23" name="TextBox 22">
            <a:extLst>
              <a:ext uri="{FF2B5EF4-FFF2-40B4-BE49-F238E27FC236}">
                <a16:creationId xmlns:a16="http://schemas.microsoft.com/office/drawing/2014/main" id="{BBFFF3DB-E363-47A7-8B41-B0676FB1C4B6}"/>
              </a:ext>
            </a:extLst>
          </p:cNvPr>
          <p:cNvSpPr txBox="1"/>
          <p:nvPr/>
        </p:nvSpPr>
        <p:spPr>
          <a:xfrm>
            <a:off x="1299167" y="2535104"/>
            <a:ext cx="284052" cy="307777"/>
          </a:xfrm>
          <a:prstGeom prst="rect">
            <a:avLst/>
          </a:prstGeom>
          <a:noFill/>
        </p:spPr>
        <p:txBody>
          <a:bodyPr wrap="none" rtlCol="0">
            <a:spAutoFit/>
          </a:bodyPr>
          <a:lstStyle/>
          <a:p>
            <a:r>
              <a:rPr lang="en-IN" dirty="0"/>
              <a:t>8</a:t>
            </a:r>
          </a:p>
        </p:txBody>
      </p:sp>
      <p:sp>
        <p:nvSpPr>
          <p:cNvPr id="24" name="TextBox 23">
            <a:extLst>
              <a:ext uri="{FF2B5EF4-FFF2-40B4-BE49-F238E27FC236}">
                <a16:creationId xmlns:a16="http://schemas.microsoft.com/office/drawing/2014/main" id="{EFBCD926-C829-4CA7-8366-8D2694F05ACD}"/>
              </a:ext>
            </a:extLst>
          </p:cNvPr>
          <p:cNvSpPr txBox="1"/>
          <p:nvPr/>
        </p:nvSpPr>
        <p:spPr>
          <a:xfrm>
            <a:off x="2025413" y="1823837"/>
            <a:ext cx="383438" cy="307777"/>
          </a:xfrm>
          <a:prstGeom prst="rect">
            <a:avLst/>
          </a:prstGeom>
          <a:noFill/>
        </p:spPr>
        <p:txBody>
          <a:bodyPr wrap="none" rtlCol="0">
            <a:spAutoFit/>
          </a:bodyPr>
          <a:lstStyle/>
          <a:p>
            <a:r>
              <a:rPr lang="en-IN" dirty="0"/>
              <a:t>11</a:t>
            </a:r>
          </a:p>
        </p:txBody>
      </p:sp>
      <p:sp>
        <p:nvSpPr>
          <p:cNvPr id="25" name="TextBox 24">
            <a:extLst>
              <a:ext uri="{FF2B5EF4-FFF2-40B4-BE49-F238E27FC236}">
                <a16:creationId xmlns:a16="http://schemas.microsoft.com/office/drawing/2014/main" id="{FC47F00B-E6FD-442C-851C-F4A3B4D27DE6}"/>
              </a:ext>
            </a:extLst>
          </p:cNvPr>
          <p:cNvSpPr txBox="1"/>
          <p:nvPr/>
        </p:nvSpPr>
        <p:spPr>
          <a:xfrm>
            <a:off x="3163880" y="761758"/>
            <a:ext cx="284052" cy="307777"/>
          </a:xfrm>
          <a:prstGeom prst="rect">
            <a:avLst/>
          </a:prstGeom>
          <a:noFill/>
        </p:spPr>
        <p:txBody>
          <a:bodyPr wrap="none" rtlCol="0">
            <a:spAutoFit/>
          </a:bodyPr>
          <a:lstStyle/>
          <a:p>
            <a:r>
              <a:rPr lang="en-IN" dirty="0"/>
              <a:t>8</a:t>
            </a:r>
          </a:p>
        </p:txBody>
      </p:sp>
      <p:sp>
        <p:nvSpPr>
          <p:cNvPr id="26" name="TextBox 25">
            <a:extLst>
              <a:ext uri="{FF2B5EF4-FFF2-40B4-BE49-F238E27FC236}">
                <a16:creationId xmlns:a16="http://schemas.microsoft.com/office/drawing/2014/main" id="{CBF6404A-1C75-4079-BAD1-E3A17E9A9735}"/>
              </a:ext>
            </a:extLst>
          </p:cNvPr>
          <p:cNvSpPr txBox="1"/>
          <p:nvPr/>
        </p:nvSpPr>
        <p:spPr>
          <a:xfrm>
            <a:off x="3085365" y="1977725"/>
            <a:ext cx="284052" cy="307777"/>
          </a:xfrm>
          <a:prstGeom prst="rect">
            <a:avLst/>
          </a:prstGeom>
          <a:noFill/>
        </p:spPr>
        <p:txBody>
          <a:bodyPr wrap="none" rtlCol="0">
            <a:spAutoFit/>
          </a:bodyPr>
          <a:lstStyle/>
          <a:p>
            <a:r>
              <a:rPr lang="en-IN" dirty="0"/>
              <a:t>7</a:t>
            </a:r>
          </a:p>
        </p:txBody>
      </p:sp>
      <p:sp>
        <p:nvSpPr>
          <p:cNvPr id="27" name="TextBox 26">
            <a:extLst>
              <a:ext uri="{FF2B5EF4-FFF2-40B4-BE49-F238E27FC236}">
                <a16:creationId xmlns:a16="http://schemas.microsoft.com/office/drawing/2014/main" id="{16AF2B15-58FA-4C02-9A17-2229D5D207EB}"/>
              </a:ext>
            </a:extLst>
          </p:cNvPr>
          <p:cNvSpPr txBox="1"/>
          <p:nvPr/>
        </p:nvSpPr>
        <p:spPr>
          <a:xfrm>
            <a:off x="5267569" y="820395"/>
            <a:ext cx="3309816" cy="1200329"/>
          </a:xfrm>
          <a:prstGeom prst="rect">
            <a:avLst/>
          </a:prstGeom>
          <a:noFill/>
        </p:spPr>
        <p:txBody>
          <a:bodyPr wrap="square" rtlCol="0">
            <a:spAutoFit/>
          </a:bodyPr>
          <a:lstStyle/>
          <a:p>
            <a:r>
              <a:rPr lang="en-IN" sz="1800" dirty="0">
                <a:solidFill>
                  <a:schemeClr val="tx1"/>
                </a:solidFill>
                <a:latin typeface="Times New Roman" panose="02020603050405020304" pitchFamily="18" charset="0"/>
                <a:cs typeface="Times New Roman" panose="02020603050405020304" pitchFamily="18" charset="0"/>
              </a:rPr>
              <a:t>if( d[v] + c[</a:t>
            </a:r>
            <a:r>
              <a:rPr lang="en-IN" sz="1800" dirty="0" err="1">
                <a:solidFill>
                  <a:schemeClr val="tx1"/>
                </a:solidFill>
                <a:latin typeface="Times New Roman" panose="02020603050405020304" pitchFamily="18" charset="0"/>
                <a:cs typeface="Times New Roman" panose="02020603050405020304" pitchFamily="18" charset="0"/>
              </a:rPr>
              <a:t>v,i</a:t>
            </a:r>
            <a:r>
              <a:rPr lang="en-IN" sz="1800" dirty="0">
                <a:solidFill>
                  <a:schemeClr val="tx1"/>
                </a:solidFill>
                <a:latin typeface="Times New Roman" panose="02020603050405020304" pitchFamily="18" charset="0"/>
                <a:cs typeface="Times New Roman" panose="02020603050405020304" pitchFamily="18" charset="0"/>
              </a:rPr>
              <a:t>] &lt; d[</a:t>
            </a:r>
            <a:r>
              <a:rPr lang="en-IN" sz="1800" dirty="0" err="1">
                <a:solidFill>
                  <a:schemeClr val="tx1"/>
                </a:solidFill>
                <a:latin typeface="Times New Roman" panose="02020603050405020304" pitchFamily="18" charset="0"/>
                <a:cs typeface="Times New Roman" panose="02020603050405020304" pitchFamily="18" charset="0"/>
              </a:rPr>
              <a:t>i</a:t>
            </a:r>
            <a:r>
              <a:rPr lang="en-IN" sz="1800" dirty="0">
                <a:solidFill>
                  <a:schemeClr val="tx1"/>
                </a:solidFill>
                <a:latin typeface="Times New Roman" panose="02020603050405020304" pitchFamily="18" charset="0"/>
                <a:cs typeface="Times New Roman" panose="02020603050405020304" pitchFamily="18" charset="0"/>
              </a:rPr>
              <a:t>])</a:t>
            </a:r>
          </a:p>
          <a:p>
            <a:r>
              <a:rPr lang="en-IN" sz="1800" dirty="0">
                <a:solidFill>
                  <a:schemeClr val="tx1"/>
                </a:solidFill>
                <a:latin typeface="Times New Roman" panose="02020603050405020304" pitchFamily="18" charset="0"/>
                <a:cs typeface="Times New Roman" panose="02020603050405020304" pitchFamily="18" charset="0"/>
              </a:rPr>
              <a:t>{</a:t>
            </a:r>
          </a:p>
          <a:p>
            <a:r>
              <a:rPr lang="en-IN" sz="1800" dirty="0">
                <a:solidFill>
                  <a:schemeClr val="tx1"/>
                </a:solidFill>
                <a:latin typeface="Times New Roman" panose="02020603050405020304" pitchFamily="18" charset="0"/>
                <a:cs typeface="Times New Roman" panose="02020603050405020304" pitchFamily="18" charset="0"/>
              </a:rPr>
              <a:t>d[</a:t>
            </a:r>
            <a:r>
              <a:rPr lang="en-IN" sz="1800" dirty="0" err="1">
                <a:solidFill>
                  <a:schemeClr val="tx1"/>
                </a:solidFill>
                <a:latin typeface="Times New Roman" panose="02020603050405020304" pitchFamily="18" charset="0"/>
                <a:cs typeface="Times New Roman" panose="02020603050405020304" pitchFamily="18" charset="0"/>
              </a:rPr>
              <a:t>i</a:t>
            </a:r>
            <a:r>
              <a:rPr lang="en-IN" sz="1800" dirty="0">
                <a:solidFill>
                  <a:schemeClr val="tx1"/>
                </a:solidFill>
                <a:latin typeface="Times New Roman" panose="02020603050405020304" pitchFamily="18" charset="0"/>
                <a:cs typeface="Times New Roman" panose="02020603050405020304" pitchFamily="18" charset="0"/>
              </a:rPr>
              <a:t>] = d[v] + c[</a:t>
            </a:r>
            <a:r>
              <a:rPr lang="en-IN" sz="1800" dirty="0" err="1">
                <a:solidFill>
                  <a:schemeClr val="tx1"/>
                </a:solidFill>
                <a:latin typeface="Times New Roman" panose="02020603050405020304" pitchFamily="18" charset="0"/>
                <a:cs typeface="Times New Roman" panose="02020603050405020304" pitchFamily="18" charset="0"/>
              </a:rPr>
              <a:t>v,i</a:t>
            </a:r>
            <a:r>
              <a:rPr lang="en-IN" sz="1800" dirty="0">
                <a:solidFill>
                  <a:schemeClr val="tx1"/>
                </a:solidFill>
                <a:latin typeface="Times New Roman" panose="02020603050405020304" pitchFamily="18" charset="0"/>
                <a:cs typeface="Times New Roman" panose="02020603050405020304" pitchFamily="18" charset="0"/>
              </a:rPr>
              <a:t>]</a:t>
            </a:r>
          </a:p>
          <a:p>
            <a:r>
              <a:rPr lang="en-IN" sz="1800" dirty="0">
                <a:solidFill>
                  <a:schemeClr val="tx1"/>
                </a:solidFill>
                <a:latin typeface="Times New Roman" panose="02020603050405020304" pitchFamily="18" charset="0"/>
                <a:cs typeface="Times New Roman" panose="02020603050405020304" pitchFamily="18" charset="0"/>
              </a:rPr>
              <a:t>}</a:t>
            </a:r>
          </a:p>
        </p:txBody>
      </p:sp>
      <p:sp>
        <p:nvSpPr>
          <p:cNvPr id="29" name="TextBox 28">
            <a:extLst>
              <a:ext uri="{FF2B5EF4-FFF2-40B4-BE49-F238E27FC236}">
                <a16:creationId xmlns:a16="http://schemas.microsoft.com/office/drawing/2014/main" id="{69872DD1-7D4F-43F0-BD33-496764113A8B}"/>
              </a:ext>
            </a:extLst>
          </p:cNvPr>
          <p:cNvSpPr txBox="1"/>
          <p:nvPr/>
        </p:nvSpPr>
        <p:spPr>
          <a:xfrm>
            <a:off x="422807" y="1409636"/>
            <a:ext cx="499709" cy="338554"/>
          </a:xfrm>
          <a:prstGeom prst="rect">
            <a:avLst/>
          </a:prstGeom>
          <a:noFill/>
        </p:spPr>
        <p:txBody>
          <a:bodyPr wrap="square" rtlCol="0">
            <a:spAutoFit/>
          </a:bodyPr>
          <a:lstStyle/>
          <a:p>
            <a:r>
              <a:rPr lang="en-IN" sz="1600" dirty="0">
                <a:solidFill>
                  <a:schemeClr val="tx1"/>
                </a:solidFill>
              </a:rPr>
              <a:t>0</a:t>
            </a:r>
          </a:p>
        </p:txBody>
      </p:sp>
      <p:sp>
        <p:nvSpPr>
          <p:cNvPr id="30" name="TextBox 29">
            <a:extLst>
              <a:ext uri="{FF2B5EF4-FFF2-40B4-BE49-F238E27FC236}">
                <a16:creationId xmlns:a16="http://schemas.microsoft.com/office/drawing/2014/main" id="{AB96863C-5299-4D6C-A8B7-3E1D92CF3F19}"/>
              </a:ext>
            </a:extLst>
          </p:cNvPr>
          <p:cNvSpPr txBox="1"/>
          <p:nvPr/>
        </p:nvSpPr>
        <p:spPr>
          <a:xfrm>
            <a:off x="2267493" y="490142"/>
            <a:ext cx="499709" cy="461665"/>
          </a:xfrm>
          <a:prstGeom prst="rect">
            <a:avLst/>
          </a:prstGeom>
          <a:noFill/>
        </p:spPr>
        <p:txBody>
          <a:bodyPr wrap="square" rtlCol="0">
            <a:spAutoFit/>
          </a:bodyPr>
          <a:lstStyle/>
          <a:p>
            <a:r>
              <a:rPr lang="en-IN" sz="2400" dirty="0">
                <a:solidFill>
                  <a:schemeClr val="tx1"/>
                </a:solidFill>
              </a:rPr>
              <a:t>∞</a:t>
            </a:r>
          </a:p>
        </p:txBody>
      </p:sp>
      <p:sp>
        <p:nvSpPr>
          <p:cNvPr id="31" name="TextBox 30">
            <a:extLst>
              <a:ext uri="{FF2B5EF4-FFF2-40B4-BE49-F238E27FC236}">
                <a16:creationId xmlns:a16="http://schemas.microsoft.com/office/drawing/2014/main" id="{252346C6-4380-4561-B25B-E840BEAB0FFE}"/>
              </a:ext>
            </a:extLst>
          </p:cNvPr>
          <p:cNvSpPr txBox="1"/>
          <p:nvPr/>
        </p:nvSpPr>
        <p:spPr>
          <a:xfrm>
            <a:off x="2271638" y="3113909"/>
            <a:ext cx="499709" cy="461665"/>
          </a:xfrm>
          <a:prstGeom prst="rect">
            <a:avLst/>
          </a:prstGeom>
          <a:noFill/>
        </p:spPr>
        <p:txBody>
          <a:bodyPr wrap="square" rtlCol="0">
            <a:spAutoFit/>
          </a:bodyPr>
          <a:lstStyle/>
          <a:p>
            <a:r>
              <a:rPr lang="en-IN" sz="2400" dirty="0">
                <a:solidFill>
                  <a:schemeClr val="tx1"/>
                </a:solidFill>
              </a:rPr>
              <a:t>∞</a:t>
            </a:r>
          </a:p>
        </p:txBody>
      </p:sp>
      <p:sp>
        <p:nvSpPr>
          <p:cNvPr id="32" name="TextBox 31">
            <a:extLst>
              <a:ext uri="{FF2B5EF4-FFF2-40B4-BE49-F238E27FC236}">
                <a16:creationId xmlns:a16="http://schemas.microsoft.com/office/drawing/2014/main" id="{43ABB02E-43C0-4265-871A-EFC4D17CFDEC}"/>
              </a:ext>
            </a:extLst>
          </p:cNvPr>
          <p:cNvSpPr txBox="1"/>
          <p:nvPr/>
        </p:nvSpPr>
        <p:spPr>
          <a:xfrm>
            <a:off x="4072290" y="414465"/>
            <a:ext cx="499709" cy="461665"/>
          </a:xfrm>
          <a:prstGeom prst="rect">
            <a:avLst/>
          </a:prstGeom>
          <a:noFill/>
        </p:spPr>
        <p:txBody>
          <a:bodyPr wrap="square" rtlCol="0">
            <a:spAutoFit/>
          </a:bodyPr>
          <a:lstStyle/>
          <a:p>
            <a:r>
              <a:rPr lang="en-IN" sz="2400" dirty="0">
                <a:solidFill>
                  <a:schemeClr val="tx1"/>
                </a:solidFill>
              </a:rPr>
              <a:t>∞</a:t>
            </a:r>
          </a:p>
        </p:txBody>
      </p:sp>
      <p:sp>
        <p:nvSpPr>
          <p:cNvPr id="33" name="TextBox 32">
            <a:extLst>
              <a:ext uri="{FF2B5EF4-FFF2-40B4-BE49-F238E27FC236}">
                <a16:creationId xmlns:a16="http://schemas.microsoft.com/office/drawing/2014/main" id="{23001FD0-AE9F-4E0D-B9BD-6806279C3141}"/>
              </a:ext>
            </a:extLst>
          </p:cNvPr>
          <p:cNvSpPr txBox="1"/>
          <p:nvPr/>
        </p:nvSpPr>
        <p:spPr>
          <a:xfrm>
            <a:off x="4582011" y="2020724"/>
            <a:ext cx="4087447" cy="30777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 input vertex, i: final vertex, d: distance, c: cost</a:t>
            </a:r>
          </a:p>
        </p:txBody>
      </p:sp>
      <p:sp>
        <p:nvSpPr>
          <p:cNvPr id="34" name="TextBox 33">
            <a:extLst>
              <a:ext uri="{FF2B5EF4-FFF2-40B4-BE49-F238E27FC236}">
                <a16:creationId xmlns:a16="http://schemas.microsoft.com/office/drawing/2014/main" id="{2900190F-98BD-42BF-8D00-48D279AD2E15}"/>
              </a:ext>
            </a:extLst>
          </p:cNvPr>
          <p:cNvSpPr txBox="1"/>
          <p:nvPr/>
        </p:nvSpPr>
        <p:spPr>
          <a:xfrm>
            <a:off x="3657600" y="2528650"/>
            <a:ext cx="5228492"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Let input vertex v be 0</a:t>
            </a:r>
          </a:p>
          <a:p>
            <a:r>
              <a:rPr lang="en-IN" dirty="0">
                <a:latin typeface="Times New Roman" panose="02020603050405020304" pitchFamily="18" charset="0"/>
                <a:cs typeface="Times New Roman" panose="02020603050405020304" pitchFamily="18" charset="0"/>
              </a:rPr>
              <a:t>According to the graph on the left, vertex 0 is directly connected with vertex 2 and vertex 1.</a:t>
            </a:r>
          </a:p>
          <a:p>
            <a:r>
              <a:rPr lang="en-IN" dirty="0">
                <a:latin typeface="Times New Roman" panose="02020603050405020304" pitchFamily="18" charset="0"/>
                <a:cs typeface="Times New Roman" panose="02020603050405020304" pitchFamily="18" charset="0"/>
              </a:rPr>
              <a:t>0 </a:t>
            </a:r>
            <a:r>
              <a:rPr lang="en-IN" dirty="0">
                <a:latin typeface="Times New Roman" panose="02020603050405020304" pitchFamily="18" charset="0"/>
                <a:cs typeface="Times New Roman" panose="02020603050405020304" pitchFamily="18" charset="0"/>
                <a:sym typeface="Wingdings" panose="05000000000000000000" pitchFamily="2" charset="2"/>
              </a:rPr>
              <a:t> 1</a:t>
            </a:r>
          </a:p>
          <a:p>
            <a:r>
              <a:rPr lang="en-IN" dirty="0">
                <a:latin typeface="Times New Roman" panose="02020603050405020304" pitchFamily="18" charset="0"/>
                <a:cs typeface="Times New Roman" panose="02020603050405020304" pitchFamily="18" charset="0"/>
                <a:sym typeface="Wingdings" panose="05000000000000000000" pitchFamily="2" charset="2"/>
              </a:rPr>
              <a:t>0  2</a:t>
            </a:r>
          </a:p>
          <a:p>
            <a:r>
              <a:rPr lang="en-IN" dirty="0">
                <a:latin typeface="Times New Roman" panose="02020603050405020304" pitchFamily="18" charset="0"/>
                <a:cs typeface="Times New Roman" panose="02020603050405020304" pitchFamily="18" charset="0"/>
                <a:sym typeface="Wingdings" panose="05000000000000000000" pitchFamily="2" charset="2"/>
              </a:rPr>
              <a:t>To calculate the distance from vertex 0 to vertex 1:</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Wingdings" panose="05000000000000000000" pitchFamily="2" charset="2"/>
              </a:rPr>
              <a:t>d[0] = 0, c[0,1] = 8, d[1] = </a:t>
            </a:r>
            <a:r>
              <a:rPr lang="en-IN" dirty="0">
                <a:solidFill>
                  <a:schemeClr val="tx1"/>
                </a:solidFill>
                <a:latin typeface="Times New Roman" panose="02020603050405020304" pitchFamily="18" charset="0"/>
                <a:cs typeface="Times New Roman" panose="02020603050405020304" pitchFamily="18" charset="0"/>
              </a:rPr>
              <a:t>∞  // </a:t>
            </a:r>
            <a:r>
              <a:rPr lang="en-IN" dirty="0" err="1">
                <a:solidFill>
                  <a:schemeClr val="tx1"/>
                </a:solidFill>
                <a:latin typeface="Times New Roman" panose="02020603050405020304" pitchFamily="18" charset="0"/>
                <a:cs typeface="Times New Roman" panose="02020603050405020304" pitchFamily="18" charset="0"/>
              </a:rPr>
              <a:t>i</a:t>
            </a:r>
            <a:r>
              <a:rPr lang="en-IN" dirty="0">
                <a:solidFill>
                  <a:schemeClr val="tx1"/>
                </a:solidFill>
                <a:latin typeface="Times New Roman" panose="02020603050405020304" pitchFamily="18" charset="0"/>
                <a:cs typeface="Times New Roman" panose="02020603050405020304" pitchFamily="18" charset="0"/>
              </a:rPr>
              <a:t> = 1</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d[0] + c[0,1] = 0+8 = 8 &lt; </a:t>
            </a:r>
            <a:r>
              <a:rPr lang="en-IN" dirty="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d[</a:t>
            </a:r>
            <a:r>
              <a:rPr lang="en-IN" dirty="0" err="1">
                <a:solidFill>
                  <a:schemeClr val="tx1"/>
                </a:solidFill>
                <a:latin typeface="Times New Roman" panose="02020603050405020304" pitchFamily="18" charset="0"/>
                <a:cs typeface="Times New Roman" panose="02020603050405020304" pitchFamily="18" charset="0"/>
              </a:rPr>
              <a:t>i</a:t>
            </a:r>
            <a:r>
              <a:rPr lang="en-IN" dirty="0">
                <a:solidFill>
                  <a:schemeClr val="tx1"/>
                </a:solidFill>
                <a:latin typeface="Times New Roman" panose="02020603050405020304" pitchFamily="18" charset="0"/>
                <a:cs typeface="Times New Roman" panose="02020603050405020304" pitchFamily="18" charset="0"/>
              </a:rPr>
              <a:t>] = d[1] = 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588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AD85E22-0679-4445-A2CB-3C7129E666C7}"/>
              </a:ext>
            </a:extLst>
          </p:cNvPr>
          <p:cNvGraphicFramePr>
            <a:graphicFrameLocks noGrp="1"/>
          </p:cNvGraphicFramePr>
          <p:nvPr>
            <p:extLst>
              <p:ext uri="{D42A27DB-BD31-4B8C-83A1-F6EECF244321}">
                <p14:modId xmlns:p14="http://schemas.microsoft.com/office/powerpoint/2010/main" val="1086800402"/>
              </p:ext>
            </p:extLst>
          </p:nvPr>
        </p:nvGraphicFramePr>
        <p:xfrm>
          <a:off x="1352062" y="2282579"/>
          <a:ext cx="6267940" cy="1501020"/>
        </p:xfrm>
        <a:graphic>
          <a:graphicData uri="http://schemas.openxmlformats.org/drawingml/2006/table">
            <a:tbl>
              <a:tblPr firstRow="1" bandRow="1">
                <a:tableStyleId>{5C22544A-7EE6-4342-B048-85BDC9FD1C3A}</a:tableStyleId>
              </a:tblPr>
              <a:tblGrid>
                <a:gridCol w="1566985">
                  <a:extLst>
                    <a:ext uri="{9D8B030D-6E8A-4147-A177-3AD203B41FA5}">
                      <a16:colId xmlns:a16="http://schemas.microsoft.com/office/drawing/2014/main" val="3832332134"/>
                    </a:ext>
                  </a:extLst>
                </a:gridCol>
                <a:gridCol w="1566985">
                  <a:extLst>
                    <a:ext uri="{9D8B030D-6E8A-4147-A177-3AD203B41FA5}">
                      <a16:colId xmlns:a16="http://schemas.microsoft.com/office/drawing/2014/main" val="1265755583"/>
                    </a:ext>
                  </a:extLst>
                </a:gridCol>
                <a:gridCol w="1566985">
                  <a:extLst>
                    <a:ext uri="{9D8B030D-6E8A-4147-A177-3AD203B41FA5}">
                      <a16:colId xmlns:a16="http://schemas.microsoft.com/office/drawing/2014/main" val="1575107509"/>
                    </a:ext>
                  </a:extLst>
                </a:gridCol>
                <a:gridCol w="1566985">
                  <a:extLst>
                    <a:ext uri="{9D8B030D-6E8A-4147-A177-3AD203B41FA5}">
                      <a16:colId xmlns:a16="http://schemas.microsoft.com/office/drawing/2014/main" val="3239926103"/>
                    </a:ext>
                  </a:extLst>
                </a:gridCol>
              </a:tblGrid>
              <a:tr h="586620">
                <a:tc>
                  <a:txBody>
                    <a:bodyPr/>
                    <a:lstStyle/>
                    <a:p>
                      <a:r>
                        <a:rPr lang="en-IN" sz="1800" dirty="0"/>
                        <a:t>vertices</a:t>
                      </a:r>
                    </a:p>
                  </a:txBody>
                  <a:tcPr/>
                </a:tc>
                <a:tc>
                  <a:txBody>
                    <a:bodyPr/>
                    <a:lstStyle/>
                    <a:p>
                      <a:pPr algn="ctr"/>
                      <a:r>
                        <a:rPr lang="en-IN" sz="1800" dirty="0"/>
                        <a:t>1</a:t>
                      </a:r>
                    </a:p>
                  </a:txBody>
                  <a:tcPr/>
                </a:tc>
                <a:tc>
                  <a:txBody>
                    <a:bodyPr/>
                    <a:lstStyle/>
                    <a:p>
                      <a:pPr algn="ctr"/>
                      <a:r>
                        <a:rPr lang="en-IN" sz="1800" dirty="0"/>
                        <a:t>2</a:t>
                      </a:r>
                    </a:p>
                  </a:txBody>
                  <a:tcPr/>
                </a:tc>
                <a:tc>
                  <a:txBody>
                    <a:bodyPr/>
                    <a:lstStyle/>
                    <a:p>
                      <a:pPr algn="ctr"/>
                      <a:r>
                        <a:rPr lang="en-IN" sz="1800" dirty="0"/>
                        <a:t>3</a:t>
                      </a:r>
                    </a:p>
                  </a:txBody>
                  <a:tcPr/>
                </a:tc>
                <a:extLst>
                  <a:ext uri="{0D108BD9-81ED-4DB2-BD59-A6C34878D82A}">
                    <a16:rowId xmlns:a16="http://schemas.microsoft.com/office/drawing/2014/main" val="2172153554"/>
                  </a:ext>
                </a:extLst>
              </a:tr>
              <a:tr h="819661">
                <a:tc>
                  <a:txBody>
                    <a:bodyPr/>
                    <a:lstStyle/>
                    <a:p>
                      <a:r>
                        <a:rPr lang="en-IN" sz="1800" dirty="0"/>
                        <a:t>Shortest Distance from vertex 0</a:t>
                      </a:r>
                    </a:p>
                  </a:txBody>
                  <a:tcPr/>
                </a:tc>
                <a:tc>
                  <a:txBody>
                    <a:bodyPr/>
                    <a:lstStyle/>
                    <a:p>
                      <a:pPr algn="ctr"/>
                      <a:r>
                        <a:rPr lang="en-IN" sz="1800" dirty="0"/>
                        <a:t>8</a:t>
                      </a:r>
                    </a:p>
                  </a:txBody>
                  <a:tcPr/>
                </a:tc>
                <a:tc>
                  <a:txBody>
                    <a:bodyPr/>
                    <a:lstStyle/>
                    <a:p>
                      <a:pPr algn="ctr"/>
                      <a:r>
                        <a:rPr lang="en-IN" sz="1800" dirty="0"/>
                        <a:t>4</a:t>
                      </a:r>
                    </a:p>
                  </a:txBody>
                  <a:tcPr/>
                </a:tc>
                <a:tc>
                  <a:txBody>
                    <a:bodyPr/>
                    <a:lstStyle/>
                    <a:p>
                      <a:pPr algn="ctr"/>
                      <a:r>
                        <a:rPr lang="en-IN" sz="1800" dirty="0"/>
                        <a:t>12</a:t>
                      </a:r>
                    </a:p>
                  </a:txBody>
                  <a:tcPr/>
                </a:tc>
                <a:extLst>
                  <a:ext uri="{0D108BD9-81ED-4DB2-BD59-A6C34878D82A}">
                    <a16:rowId xmlns:a16="http://schemas.microsoft.com/office/drawing/2014/main" val="3307165016"/>
                  </a:ext>
                </a:extLst>
              </a:tr>
            </a:tbl>
          </a:graphicData>
        </a:graphic>
      </p:graphicFrame>
      <p:sp>
        <p:nvSpPr>
          <p:cNvPr id="5" name="Title 1">
            <a:extLst>
              <a:ext uri="{FF2B5EF4-FFF2-40B4-BE49-F238E27FC236}">
                <a16:creationId xmlns:a16="http://schemas.microsoft.com/office/drawing/2014/main" id="{5202F913-4EAD-4F49-A71E-CACEC3822242}"/>
              </a:ext>
            </a:extLst>
          </p:cNvPr>
          <p:cNvSpPr>
            <a:spLocks noGrp="1"/>
          </p:cNvSpPr>
          <p:nvPr>
            <p:ph type="title"/>
          </p:nvPr>
        </p:nvSpPr>
        <p:spPr>
          <a:xfrm>
            <a:off x="413300" y="1093702"/>
            <a:ext cx="8520600" cy="572700"/>
          </a:xfrm>
        </p:spPr>
        <p:txBody>
          <a:bodyPr/>
          <a:lstStyle/>
          <a:p>
            <a:pPr algn="ctr"/>
            <a:r>
              <a:rPr lang="en-IN"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98478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27402" y="63043"/>
            <a:ext cx="8520600" cy="397701"/>
          </a:xfrm>
          <a:prstGeom prst="rect">
            <a:avLst/>
          </a:prstGeom>
        </p:spPr>
        <p:txBody>
          <a:bodyPr spcFirstLastPara="1" wrap="square" lIns="91425" tIns="91425" rIns="91425" bIns="91425" anchor="t" anchorCtr="0">
            <a:noAutofit/>
          </a:bodyPr>
          <a:lstStyle/>
          <a:p>
            <a:pPr lvl="0" algn="just"/>
            <a:r>
              <a:rPr lang="en" sz="2000" b="1" dirty="0">
                <a:highlight>
                  <a:schemeClr val="lt1"/>
                </a:highlight>
                <a:latin typeface="Roboto"/>
                <a:ea typeface="Roboto"/>
                <a:cs typeface="Roboto"/>
                <a:sym typeface="Roboto"/>
              </a:rPr>
              <a:t>C Program of Dijkstra's Algorithm For Shortest Paths</a:t>
            </a:r>
            <a:endParaRPr sz="2000" dirty="0"/>
          </a:p>
        </p:txBody>
      </p:sp>
      <p:pic>
        <p:nvPicPr>
          <p:cNvPr id="109" name="Google Shape;109;p20"/>
          <p:cNvPicPr preferRelativeResize="0"/>
          <p:nvPr/>
        </p:nvPicPr>
        <p:blipFill>
          <a:blip r:embed="rId3">
            <a:alphaModFix/>
          </a:blip>
          <a:stretch>
            <a:fillRect/>
          </a:stretch>
        </p:blipFill>
        <p:spPr>
          <a:xfrm>
            <a:off x="7922550" y="4012050"/>
            <a:ext cx="1221450" cy="1131450"/>
          </a:xfrm>
          <a:prstGeom prst="rect">
            <a:avLst/>
          </a:prstGeom>
          <a:noFill/>
          <a:ln>
            <a:noFill/>
          </a:ln>
        </p:spPr>
      </p:pic>
      <p:sp>
        <p:nvSpPr>
          <p:cNvPr id="2" name="TextBox 1">
            <a:extLst>
              <a:ext uri="{FF2B5EF4-FFF2-40B4-BE49-F238E27FC236}">
                <a16:creationId xmlns:a16="http://schemas.microsoft.com/office/drawing/2014/main" id="{4B27935E-9C7C-4FEE-909E-5FFDDF80FC75}"/>
              </a:ext>
            </a:extLst>
          </p:cNvPr>
          <p:cNvSpPr txBox="1"/>
          <p:nvPr/>
        </p:nvSpPr>
        <p:spPr>
          <a:xfrm>
            <a:off x="528761" y="607782"/>
            <a:ext cx="3980757" cy="4247317"/>
          </a:xfrm>
          <a:prstGeom prst="rect">
            <a:avLst/>
          </a:prstGeom>
          <a:noFill/>
        </p:spPr>
        <p:txBody>
          <a:bodyPr wrap="square" rtlCol="0">
            <a:spAutoFit/>
          </a:bodyPr>
          <a:lstStyle/>
          <a:p>
            <a:pPr lvl="0"/>
            <a:r>
              <a:rPr lang="en-IN" sz="1200" dirty="0">
                <a:latin typeface="Times New Roman" panose="02020603050405020304" pitchFamily="18" charset="0"/>
                <a:cs typeface="Times New Roman" panose="02020603050405020304" pitchFamily="18" charset="0"/>
              </a:rPr>
              <a:t>#include&lt;</a:t>
            </a:r>
            <a:r>
              <a:rPr lang="en-IN" sz="1200" dirty="0" err="1">
                <a:latin typeface="Times New Roman" panose="02020603050405020304" pitchFamily="18" charset="0"/>
                <a:cs typeface="Times New Roman" panose="02020603050405020304" pitchFamily="18" charset="0"/>
              </a:rPr>
              <a:t>stdio.h</a:t>
            </a:r>
            <a:r>
              <a:rPr lang="en-IN" sz="1200" dirty="0">
                <a:latin typeface="Times New Roman" panose="02020603050405020304" pitchFamily="18" charset="0"/>
                <a:cs typeface="Times New Roman" panose="02020603050405020304" pitchFamily="18" charset="0"/>
              </a:rPr>
              <a:t>&gt;</a:t>
            </a:r>
          </a:p>
          <a:p>
            <a:pPr lvl="0"/>
            <a:r>
              <a:rPr lang="en-IN" sz="1200" dirty="0">
                <a:latin typeface="Times New Roman" panose="02020603050405020304" pitchFamily="18" charset="0"/>
                <a:cs typeface="Times New Roman" panose="02020603050405020304" pitchFamily="18" charset="0"/>
              </a:rPr>
              <a:t>#include&lt;</a:t>
            </a:r>
            <a:r>
              <a:rPr lang="en-IN" sz="1200" dirty="0" err="1">
                <a:latin typeface="Times New Roman" panose="02020603050405020304" pitchFamily="18" charset="0"/>
                <a:cs typeface="Times New Roman" panose="02020603050405020304" pitchFamily="18" charset="0"/>
              </a:rPr>
              <a:t>ctype.h</a:t>
            </a:r>
            <a:r>
              <a:rPr lang="en-IN" sz="1200" dirty="0">
                <a:latin typeface="Times New Roman" panose="02020603050405020304" pitchFamily="18" charset="0"/>
                <a:cs typeface="Times New Roman" panose="02020603050405020304" pitchFamily="18" charset="0"/>
              </a:rPr>
              <a:t>&gt;</a:t>
            </a:r>
          </a:p>
          <a:p>
            <a:pPr lvl="0"/>
            <a:r>
              <a:rPr lang="en-IN" sz="1200" dirty="0">
                <a:latin typeface="Times New Roman" panose="02020603050405020304" pitchFamily="18" charset="0"/>
                <a:cs typeface="Times New Roman" panose="02020603050405020304" pitchFamily="18" charset="0"/>
              </a:rPr>
              <a:t>#define infinity 999</a:t>
            </a:r>
          </a:p>
          <a:p>
            <a:pPr lvl="0"/>
            <a:r>
              <a:rPr lang="en-IN" sz="1200" dirty="0">
                <a:latin typeface="Times New Roman" panose="02020603050405020304" pitchFamily="18" charset="0"/>
                <a:cs typeface="Times New Roman" panose="02020603050405020304" pitchFamily="18" charset="0"/>
              </a:rPr>
              <a:t>void </a:t>
            </a:r>
            <a:r>
              <a:rPr lang="en-IN" sz="1200" dirty="0" err="1">
                <a:latin typeface="Times New Roman" panose="02020603050405020304" pitchFamily="18" charset="0"/>
                <a:cs typeface="Times New Roman" panose="02020603050405020304" pitchFamily="18" charset="0"/>
              </a:rPr>
              <a:t>dij</a:t>
            </a:r>
            <a:r>
              <a:rPr lang="en-IN" sz="1200" dirty="0">
                <a:latin typeface="Times New Roman" panose="02020603050405020304" pitchFamily="18" charset="0"/>
                <a:cs typeface="Times New Roman" panose="02020603050405020304" pitchFamily="18" charset="0"/>
              </a:rPr>
              <a:t>(int n ,int v, int cost[10][10],int </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int </a:t>
            </a:r>
            <a:r>
              <a:rPr lang="en-IN" sz="1200" dirty="0" err="1">
                <a:latin typeface="Times New Roman" panose="02020603050405020304" pitchFamily="18" charset="0"/>
                <a:cs typeface="Times New Roman" panose="02020603050405020304" pitchFamily="18" charset="0"/>
              </a:rPr>
              <a:t>i,u,count,w,flag</a:t>
            </a:r>
            <a:r>
              <a:rPr lang="en-IN" sz="1200" dirty="0">
                <a:latin typeface="Times New Roman" panose="02020603050405020304" pitchFamily="18" charset="0"/>
                <a:cs typeface="Times New Roman" panose="02020603050405020304" pitchFamily="18" charset="0"/>
              </a:rPr>
              <a:t>[10],min;</a:t>
            </a:r>
          </a:p>
          <a:p>
            <a:pPr lvl="0"/>
            <a:r>
              <a:rPr lang="en-IN" sz="1200" dirty="0">
                <a:latin typeface="Times New Roman" panose="02020603050405020304" pitchFamily="18" charset="0"/>
                <a:cs typeface="Times New Roman" panose="02020603050405020304" pitchFamily="18" charset="0"/>
              </a:rPr>
              <a:t>for(</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=1;i&lt;=</a:t>
            </a:r>
            <a:r>
              <a:rPr lang="en-IN" sz="1200" dirty="0" err="1">
                <a:latin typeface="Times New Roman" panose="02020603050405020304" pitchFamily="18" charset="0"/>
                <a:cs typeface="Times New Roman" panose="02020603050405020304" pitchFamily="18" charset="0"/>
              </a:rPr>
              <a:t>n;i</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flag[</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]=0,dist[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]=cost[v][</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count=2;</a:t>
            </a:r>
          </a:p>
          <a:p>
            <a:pPr lvl="0"/>
            <a:r>
              <a:rPr lang="en-IN" sz="1200" dirty="0">
                <a:latin typeface="Times New Roman" panose="02020603050405020304" pitchFamily="18" charset="0"/>
                <a:cs typeface="Times New Roman" panose="02020603050405020304" pitchFamily="18" charset="0"/>
              </a:rPr>
              <a:t>while(count&lt;=n)</a:t>
            </a:r>
          </a:p>
          <a:p>
            <a:pPr lvl="0"/>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min=99;</a:t>
            </a:r>
          </a:p>
          <a:p>
            <a:pPr lvl="0"/>
            <a:r>
              <a:rPr lang="en-IN" sz="1200" dirty="0">
                <a:latin typeface="Times New Roman" panose="02020603050405020304" pitchFamily="18" charset="0"/>
                <a:cs typeface="Times New Roman" panose="02020603050405020304" pitchFamily="18" charset="0"/>
              </a:rPr>
              <a:t>for(w=1;w&lt;=</a:t>
            </a:r>
            <a:r>
              <a:rPr lang="en-IN" sz="1200" dirty="0" err="1">
                <a:latin typeface="Times New Roman" panose="02020603050405020304" pitchFamily="18" charset="0"/>
                <a:cs typeface="Times New Roman" panose="02020603050405020304" pitchFamily="18" charset="0"/>
              </a:rPr>
              <a:t>n;w</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if(</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[w]&lt;min &amp;&amp; !flag[w])</a:t>
            </a:r>
          </a:p>
          <a:p>
            <a:pPr lvl="0"/>
            <a:r>
              <a:rPr lang="en-IN" sz="1200" dirty="0">
                <a:latin typeface="Times New Roman" panose="02020603050405020304" pitchFamily="18" charset="0"/>
                <a:cs typeface="Times New Roman" panose="02020603050405020304" pitchFamily="18" charset="0"/>
              </a:rPr>
              <a:t>min=</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[w],u=w;</a:t>
            </a:r>
          </a:p>
          <a:p>
            <a:pPr lvl="0"/>
            <a:r>
              <a:rPr lang="en-IN" sz="1200" dirty="0">
                <a:latin typeface="Times New Roman" panose="02020603050405020304" pitchFamily="18" charset="0"/>
                <a:cs typeface="Times New Roman" panose="02020603050405020304" pitchFamily="18" charset="0"/>
              </a:rPr>
              <a:t>flag[u]=1;</a:t>
            </a:r>
          </a:p>
          <a:p>
            <a:pPr lvl="0"/>
            <a:r>
              <a:rPr lang="en-IN" sz="1200" dirty="0">
                <a:latin typeface="Times New Roman" panose="02020603050405020304" pitchFamily="18" charset="0"/>
                <a:cs typeface="Times New Roman" panose="02020603050405020304" pitchFamily="18" charset="0"/>
              </a:rPr>
              <a:t>count++;</a:t>
            </a:r>
          </a:p>
          <a:p>
            <a:pPr lvl="0"/>
            <a:r>
              <a:rPr lang="en-IN" sz="1200" dirty="0">
                <a:latin typeface="Times New Roman" panose="02020603050405020304" pitchFamily="18" charset="0"/>
                <a:cs typeface="Times New Roman" panose="02020603050405020304" pitchFamily="18" charset="0"/>
              </a:rPr>
              <a:t>for(w=1;w&lt;=</a:t>
            </a:r>
            <a:r>
              <a:rPr lang="en-IN" sz="1200" dirty="0" err="1">
                <a:latin typeface="Times New Roman" panose="02020603050405020304" pitchFamily="18" charset="0"/>
                <a:cs typeface="Times New Roman" panose="02020603050405020304" pitchFamily="18" charset="0"/>
              </a:rPr>
              <a:t>n;w</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if((</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[u]+cost[u][w]&lt;</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[w]) &amp;&amp; !flag[w])</a:t>
            </a:r>
          </a:p>
          <a:p>
            <a:pPr lvl="0"/>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[w]=</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[u]+cost[u][w];</a:t>
            </a:r>
          </a:p>
          <a:p>
            <a:pPr lvl="0"/>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399A16F-E288-4EB2-A664-3FD0FD56CB79}"/>
              </a:ext>
            </a:extLst>
          </p:cNvPr>
          <p:cNvSpPr txBox="1"/>
          <p:nvPr/>
        </p:nvSpPr>
        <p:spPr>
          <a:xfrm>
            <a:off x="4634483" y="607782"/>
            <a:ext cx="3898792" cy="4154984"/>
          </a:xfrm>
          <a:prstGeom prst="rect">
            <a:avLst/>
          </a:prstGeom>
          <a:noFill/>
        </p:spPr>
        <p:txBody>
          <a:bodyPr wrap="square" rtlCol="0">
            <a:spAutoFit/>
          </a:bodyPr>
          <a:lstStyle/>
          <a:p>
            <a:pPr lvl="0"/>
            <a:r>
              <a:rPr lang="en-IN" sz="1200" dirty="0">
                <a:latin typeface="Times New Roman" panose="02020603050405020304" pitchFamily="18" charset="0"/>
                <a:cs typeface="Times New Roman" panose="02020603050405020304" pitchFamily="18" charset="0"/>
              </a:rPr>
              <a:t>void main()</a:t>
            </a:r>
          </a:p>
          <a:p>
            <a:pPr lvl="0"/>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int n, </a:t>
            </a:r>
            <a:r>
              <a:rPr lang="en-IN" sz="1200" dirty="0" err="1">
                <a:latin typeface="Times New Roman" panose="02020603050405020304" pitchFamily="18" charset="0"/>
                <a:cs typeface="Times New Roman" panose="02020603050405020304" pitchFamily="18" charset="0"/>
              </a:rPr>
              <a:t>v,i,j,cost</a:t>
            </a:r>
            <a:r>
              <a:rPr lang="en-IN" sz="1200" dirty="0">
                <a:latin typeface="Times New Roman" panose="02020603050405020304" pitchFamily="18" charset="0"/>
                <a:cs typeface="Times New Roman" panose="02020603050405020304" pitchFamily="18" charset="0"/>
              </a:rPr>
              <a:t>[10][10],</a:t>
            </a:r>
            <a:r>
              <a:rPr lang="en-IN" sz="1200" dirty="0" err="1">
                <a:latin typeface="Times New Roman" panose="02020603050405020304" pitchFamily="18" charset="0"/>
                <a:cs typeface="Times New Roman" panose="02020603050405020304" pitchFamily="18" charset="0"/>
              </a:rPr>
              <a:t>dist</a:t>
            </a:r>
            <a:r>
              <a:rPr lang="en-IN" sz="1200" dirty="0">
                <a:latin typeface="Times New Roman" panose="02020603050405020304" pitchFamily="18" charset="0"/>
                <a:cs typeface="Times New Roman" panose="02020603050405020304" pitchFamily="18" charset="0"/>
              </a:rPr>
              <a:t>[10];</a:t>
            </a:r>
          </a:p>
          <a:p>
            <a:pPr lvl="0"/>
            <a:endParaRPr lang="en-IN" sz="1200" dirty="0">
              <a:latin typeface="Times New Roman" panose="02020603050405020304" pitchFamily="18" charset="0"/>
              <a:cs typeface="Times New Roman" panose="02020603050405020304" pitchFamily="18" charset="0"/>
            </a:endParaRPr>
          </a:p>
          <a:p>
            <a:pPr lvl="0"/>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("\n Enter the number of nodes:");</a:t>
            </a:r>
          </a:p>
          <a:p>
            <a:pPr lvl="0"/>
            <a:r>
              <a:rPr lang="en-IN" sz="1200" dirty="0" err="1">
                <a:latin typeface="Times New Roman" panose="02020603050405020304" pitchFamily="18" charset="0"/>
                <a:cs typeface="Times New Roman" panose="02020603050405020304" pitchFamily="18" charset="0"/>
              </a:rPr>
              <a:t>scanf</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d",&amp;n</a:t>
            </a:r>
            <a:r>
              <a:rPr lang="en-IN" sz="1200" dirty="0">
                <a:latin typeface="Times New Roman" panose="02020603050405020304" pitchFamily="18" charset="0"/>
                <a:cs typeface="Times New Roman" panose="02020603050405020304" pitchFamily="18" charset="0"/>
              </a:rPr>
              <a:t>);</a:t>
            </a:r>
          </a:p>
          <a:p>
            <a:pPr lvl="0"/>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("\n Enter the cost matrix:\n");</a:t>
            </a:r>
          </a:p>
          <a:p>
            <a:pPr lvl="0"/>
            <a:r>
              <a:rPr lang="en-IN" sz="1200" dirty="0">
                <a:latin typeface="Times New Roman" panose="02020603050405020304" pitchFamily="18" charset="0"/>
                <a:cs typeface="Times New Roman" panose="02020603050405020304" pitchFamily="18" charset="0"/>
              </a:rPr>
              <a:t>for(</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=1;i&lt;=</a:t>
            </a:r>
            <a:r>
              <a:rPr lang="en-IN" sz="1200" dirty="0" err="1">
                <a:latin typeface="Times New Roman" panose="02020603050405020304" pitchFamily="18" charset="0"/>
                <a:cs typeface="Times New Roman" panose="02020603050405020304" pitchFamily="18" charset="0"/>
              </a:rPr>
              <a:t>n;i</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for(j=1;j&lt;=</a:t>
            </a:r>
            <a:r>
              <a:rPr lang="en-IN" sz="1200" dirty="0" err="1">
                <a:latin typeface="Times New Roman" panose="02020603050405020304" pitchFamily="18" charset="0"/>
                <a:cs typeface="Times New Roman" panose="02020603050405020304" pitchFamily="18" charset="0"/>
              </a:rPr>
              <a:t>n;j</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a:t>
            </a:r>
          </a:p>
          <a:p>
            <a:pPr lvl="0"/>
            <a:r>
              <a:rPr lang="en-IN" sz="1200" dirty="0" err="1">
                <a:latin typeface="Times New Roman" panose="02020603050405020304" pitchFamily="18" charset="0"/>
                <a:cs typeface="Times New Roman" panose="02020603050405020304" pitchFamily="18" charset="0"/>
              </a:rPr>
              <a:t>scanf</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d",&amp;cost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][j]);</a:t>
            </a:r>
          </a:p>
          <a:p>
            <a:pPr lvl="0"/>
            <a:r>
              <a:rPr lang="en-IN" sz="1200" dirty="0">
                <a:latin typeface="Times New Roman" panose="02020603050405020304" pitchFamily="18" charset="0"/>
                <a:cs typeface="Times New Roman" panose="02020603050405020304" pitchFamily="18" charset="0"/>
              </a:rPr>
              <a:t>if(cost[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][j]==0)</a:t>
            </a:r>
          </a:p>
          <a:p>
            <a:pPr lvl="0"/>
            <a:r>
              <a:rPr lang="en-IN" sz="1200" dirty="0">
                <a:latin typeface="Times New Roman" panose="02020603050405020304" pitchFamily="18" charset="0"/>
                <a:cs typeface="Times New Roman" panose="02020603050405020304" pitchFamily="18" charset="0"/>
              </a:rPr>
              <a:t>cost[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][j]=infinity;</a:t>
            </a:r>
          </a:p>
          <a:p>
            <a:pPr lvl="0"/>
            <a:r>
              <a:rPr lang="en-IN" sz="1200" dirty="0">
                <a:latin typeface="Times New Roman" panose="02020603050405020304" pitchFamily="18" charset="0"/>
                <a:cs typeface="Times New Roman" panose="02020603050405020304" pitchFamily="18" charset="0"/>
              </a:rPr>
              <a:t>}</a:t>
            </a:r>
          </a:p>
          <a:p>
            <a:pPr lvl="0"/>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("\n Enter the source matrix:");</a:t>
            </a:r>
          </a:p>
          <a:p>
            <a:pPr lvl="0"/>
            <a:r>
              <a:rPr lang="en-IN" sz="1200" dirty="0" err="1">
                <a:latin typeface="Times New Roman" panose="02020603050405020304" pitchFamily="18" charset="0"/>
                <a:cs typeface="Times New Roman" panose="02020603050405020304" pitchFamily="18" charset="0"/>
              </a:rPr>
              <a:t>scanf</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d",&amp;v</a:t>
            </a:r>
            <a:r>
              <a:rPr lang="en-IN" sz="1200" dirty="0">
                <a:latin typeface="Times New Roman" panose="02020603050405020304" pitchFamily="18" charset="0"/>
                <a:cs typeface="Times New Roman" panose="02020603050405020304" pitchFamily="18" charset="0"/>
              </a:rPr>
              <a:t>);</a:t>
            </a:r>
          </a:p>
          <a:p>
            <a:pPr lvl="0"/>
            <a:r>
              <a:rPr lang="en-IN" sz="1200" dirty="0" err="1">
                <a:latin typeface="Times New Roman" panose="02020603050405020304" pitchFamily="18" charset="0"/>
                <a:cs typeface="Times New Roman" panose="02020603050405020304" pitchFamily="18" charset="0"/>
              </a:rPr>
              <a:t>dij</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n,v,cost,dist</a:t>
            </a:r>
            <a:r>
              <a:rPr lang="en-IN" sz="1200" dirty="0">
                <a:latin typeface="Times New Roman" panose="02020603050405020304" pitchFamily="18" charset="0"/>
                <a:cs typeface="Times New Roman" panose="02020603050405020304" pitchFamily="18" charset="0"/>
              </a:rPr>
              <a:t>);</a:t>
            </a:r>
          </a:p>
          <a:p>
            <a:pPr lvl="0"/>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("\n Shortest path:\n");</a:t>
            </a:r>
          </a:p>
          <a:p>
            <a:pPr lvl="0"/>
            <a:r>
              <a:rPr lang="en-IN" sz="1200" dirty="0">
                <a:latin typeface="Times New Roman" panose="02020603050405020304" pitchFamily="18" charset="0"/>
                <a:cs typeface="Times New Roman" panose="02020603050405020304" pitchFamily="18" charset="0"/>
              </a:rPr>
              <a:t>for(</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=1;i&lt;=</a:t>
            </a:r>
            <a:r>
              <a:rPr lang="en-IN" sz="1200" dirty="0" err="1">
                <a:latin typeface="Times New Roman" panose="02020603050405020304" pitchFamily="18" charset="0"/>
                <a:cs typeface="Times New Roman" panose="02020603050405020304" pitchFamily="18" charset="0"/>
              </a:rPr>
              <a:t>n;i</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if(</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!=v) </a:t>
            </a:r>
            <a:r>
              <a:rPr lang="en-IN" sz="1200" dirty="0" err="1">
                <a:latin typeface="Times New Roman" panose="02020603050405020304" pitchFamily="18" charset="0"/>
                <a:cs typeface="Times New Roman" panose="02020603050405020304" pitchFamily="18" charset="0"/>
              </a:rPr>
              <a:t>printf</a:t>
            </a:r>
            <a:r>
              <a:rPr lang="en-IN" sz="1200" dirty="0">
                <a:latin typeface="Times New Roman" panose="02020603050405020304" pitchFamily="18" charset="0"/>
                <a:cs typeface="Times New Roman" panose="02020603050405020304" pitchFamily="18" charset="0"/>
              </a:rPr>
              <a:t>("%d-&gt;%</a:t>
            </a:r>
            <a:r>
              <a:rPr lang="en-IN" sz="1200" dirty="0" err="1">
                <a:latin typeface="Times New Roman" panose="02020603050405020304" pitchFamily="18" charset="0"/>
                <a:cs typeface="Times New Roman" panose="02020603050405020304" pitchFamily="18" charset="0"/>
              </a:rPr>
              <a:t>d,cost</a:t>
            </a:r>
            <a:r>
              <a:rPr lang="en-IN" sz="1200" dirty="0">
                <a:latin typeface="Times New Roman" panose="02020603050405020304" pitchFamily="18" charset="0"/>
                <a:cs typeface="Times New Roman" panose="02020603050405020304" pitchFamily="18" charset="0"/>
              </a:rPr>
              <a:t>=%d\n",</a:t>
            </a:r>
            <a:r>
              <a:rPr lang="en-IN" sz="1200" dirty="0" err="1">
                <a:latin typeface="Times New Roman" panose="02020603050405020304" pitchFamily="18" charset="0"/>
                <a:cs typeface="Times New Roman" panose="02020603050405020304" pitchFamily="18" charset="0"/>
              </a:rPr>
              <a:t>v,i,dist</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i</a:t>
            </a:r>
            <a:r>
              <a:rPr lang="en-IN" sz="1200" dirty="0">
                <a:latin typeface="Times New Roman" panose="02020603050405020304" pitchFamily="18" charset="0"/>
                <a:cs typeface="Times New Roman" panose="02020603050405020304" pitchFamily="18" charset="0"/>
              </a:rPr>
              <a:t>]);</a:t>
            </a:r>
          </a:p>
          <a:p>
            <a:pPr lvl="0"/>
            <a:r>
              <a:rPr lang="en-IN" sz="1200" dirty="0" err="1">
                <a:latin typeface="Times New Roman" panose="02020603050405020304" pitchFamily="18" charset="0"/>
                <a:cs typeface="Times New Roman" panose="02020603050405020304" pitchFamily="18" charset="0"/>
              </a:rPr>
              <a:t>getchar</a:t>
            </a:r>
            <a:r>
              <a:rPr lang="en-IN" sz="1200" dirty="0">
                <a:latin typeface="Times New Roman" panose="02020603050405020304" pitchFamily="18" charset="0"/>
                <a:cs typeface="Times New Roman" panose="02020603050405020304" pitchFamily="18" charset="0"/>
              </a:rPr>
              <a:t>();</a:t>
            </a:r>
          </a:p>
          <a:p>
            <a:pPr lvl="0"/>
            <a:r>
              <a:rPr lang="en-IN" sz="1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4D2D-BA16-47E9-9BB0-6B6A67490D6E}"/>
              </a:ext>
            </a:extLst>
          </p:cNvPr>
          <p:cNvSpPr>
            <a:spLocks noGrp="1"/>
          </p:cNvSpPr>
          <p:nvPr>
            <p:ph type="title"/>
          </p:nvPr>
        </p:nvSpPr>
        <p:spPr>
          <a:xfrm>
            <a:off x="311700" y="210564"/>
            <a:ext cx="8520600" cy="572700"/>
          </a:xfrm>
        </p:spPr>
        <p:txBody>
          <a:bodyPr/>
          <a:lstStyle/>
          <a:p>
            <a:pPr algn="ctr"/>
            <a:r>
              <a:rPr lang="en-IN" dirty="0">
                <a:latin typeface="Times New Roman" panose="02020603050405020304" pitchFamily="18" charset="0"/>
                <a:cs typeface="Times New Roman" panose="02020603050405020304" pitchFamily="18" charset="0"/>
              </a:rPr>
              <a:t>Working of the code</a:t>
            </a:r>
          </a:p>
        </p:txBody>
      </p:sp>
      <p:sp>
        <p:nvSpPr>
          <p:cNvPr id="3" name="Text Placeholder 2">
            <a:extLst>
              <a:ext uri="{FF2B5EF4-FFF2-40B4-BE49-F238E27FC236}">
                <a16:creationId xmlns:a16="http://schemas.microsoft.com/office/drawing/2014/main" id="{3E96CAA5-2F26-4B59-80AC-C3E09EA8B078}"/>
              </a:ext>
            </a:extLst>
          </p:cNvPr>
          <p:cNvSpPr>
            <a:spLocks noGrp="1"/>
          </p:cNvSpPr>
          <p:nvPr>
            <p:ph type="body" idx="1"/>
          </p:nvPr>
        </p:nvSpPr>
        <p:spPr>
          <a:xfrm>
            <a:off x="311700" y="1332472"/>
            <a:ext cx="8520600" cy="3380205"/>
          </a:xfrm>
        </p:spPr>
        <p:txBody>
          <a:bodyPr/>
          <a:lstStyle/>
          <a:p>
            <a:pPr marL="114300" indent="0">
              <a:buNone/>
            </a:pPr>
            <a:r>
              <a:rPr lang="en-IN" dirty="0">
                <a:solidFill>
                  <a:schemeClr val="tx1"/>
                </a:solidFill>
                <a:latin typeface="Times New Roman" panose="02020603050405020304" pitchFamily="18" charset="0"/>
                <a:cs typeface="Times New Roman" panose="02020603050405020304" pitchFamily="18" charset="0"/>
              </a:rPr>
              <a:t>Number of nodes = 3		Cost matrix = </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dirty="0">
                <a:solidFill>
                  <a:schemeClr val="tx1"/>
                </a:solidFill>
                <a:latin typeface="Times New Roman" panose="02020603050405020304" pitchFamily="18" charset="0"/>
                <a:cs typeface="Times New Roman" panose="02020603050405020304" pitchFamily="18" charset="0"/>
              </a:rPr>
              <a:t>Input vertex = 3</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dirty="0" err="1">
                <a:solidFill>
                  <a:schemeClr val="tx1"/>
                </a:solidFill>
                <a:latin typeface="Times New Roman" panose="02020603050405020304" pitchFamily="18" charset="0"/>
                <a:cs typeface="Times New Roman" panose="02020603050405020304" pitchFamily="18" charset="0"/>
              </a:rPr>
              <a:t>dist</a:t>
            </a:r>
            <a:r>
              <a:rPr lang="en-IN" dirty="0">
                <a:solidFill>
                  <a:schemeClr val="tx1"/>
                </a:solidFill>
                <a:latin typeface="Times New Roman" panose="02020603050405020304" pitchFamily="18" charset="0"/>
                <a:cs typeface="Times New Roman" panose="02020603050405020304" pitchFamily="18" charset="0"/>
              </a:rPr>
              <a:t>[1] = 7   // 3 </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1</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dirty="0" err="1">
                <a:solidFill>
                  <a:schemeClr val="tx1"/>
                </a:solidFill>
                <a:latin typeface="Times New Roman" panose="02020603050405020304" pitchFamily="18" charset="0"/>
                <a:cs typeface="Times New Roman" panose="02020603050405020304" pitchFamily="18" charset="0"/>
              </a:rPr>
              <a:t>dist</a:t>
            </a:r>
            <a:r>
              <a:rPr lang="en-IN" dirty="0">
                <a:solidFill>
                  <a:schemeClr val="tx1"/>
                </a:solidFill>
                <a:latin typeface="Times New Roman" panose="02020603050405020304" pitchFamily="18" charset="0"/>
                <a:cs typeface="Times New Roman" panose="02020603050405020304" pitchFamily="18" charset="0"/>
              </a:rPr>
              <a:t>[2] = 8   // 3 </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2</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dirty="0" err="1">
                <a:solidFill>
                  <a:schemeClr val="tx1"/>
                </a:solidFill>
                <a:latin typeface="Times New Roman" panose="02020603050405020304" pitchFamily="18" charset="0"/>
                <a:cs typeface="Times New Roman" panose="02020603050405020304" pitchFamily="18" charset="0"/>
              </a:rPr>
              <a:t>dist</a:t>
            </a:r>
            <a:r>
              <a:rPr lang="en-IN" dirty="0">
                <a:solidFill>
                  <a:schemeClr val="tx1"/>
                </a:solidFill>
                <a:latin typeface="Times New Roman" panose="02020603050405020304" pitchFamily="18" charset="0"/>
                <a:cs typeface="Times New Roman" panose="02020603050405020304" pitchFamily="18" charset="0"/>
              </a:rPr>
              <a:t>[3] = 9   // 3 </a:t>
            </a:r>
            <a:r>
              <a:rPr lang="en-IN"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3</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dirty="0"/>
          </a:p>
        </p:txBody>
      </p:sp>
      <p:graphicFrame>
        <p:nvGraphicFramePr>
          <p:cNvPr id="10" name="Table 9">
            <a:extLst>
              <a:ext uri="{FF2B5EF4-FFF2-40B4-BE49-F238E27FC236}">
                <a16:creationId xmlns:a16="http://schemas.microsoft.com/office/drawing/2014/main" id="{FA695B00-9023-4EB4-B95B-38681E2A0B95}"/>
              </a:ext>
            </a:extLst>
          </p:cNvPr>
          <p:cNvGraphicFramePr>
            <a:graphicFrameLocks noGrp="1"/>
          </p:cNvGraphicFramePr>
          <p:nvPr>
            <p:extLst>
              <p:ext uri="{D42A27DB-BD31-4B8C-83A1-F6EECF244321}">
                <p14:modId xmlns:p14="http://schemas.microsoft.com/office/powerpoint/2010/main" val="1211964985"/>
              </p:ext>
            </p:extLst>
          </p:nvPr>
        </p:nvGraphicFramePr>
        <p:xfrm>
          <a:off x="5533293" y="1332472"/>
          <a:ext cx="1695936" cy="1328128"/>
        </p:xfrm>
        <a:graphic>
          <a:graphicData uri="http://schemas.openxmlformats.org/drawingml/2006/table">
            <a:tbl>
              <a:tblPr firstRow="1" bandRow="1">
                <a:tableStyleId>{5C22544A-7EE6-4342-B048-85BDC9FD1C3A}</a:tableStyleId>
              </a:tblPr>
              <a:tblGrid>
                <a:gridCol w="423984">
                  <a:extLst>
                    <a:ext uri="{9D8B030D-6E8A-4147-A177-3AD203B41FA5}">
                      <a16:colId xmlns:a16="http://schemas.microsoft.com/office/drawing/2014/main" val="318013856"/>
                    </a:ext>
                  </a:extLst>
                </a:gridCol>
                <a:gridCol w="423984">
                  <a:extLst>
                    <a:ext uri="{9D8B030D-6E8A-4147-A177-3AD203B41FA5}">
                      <a16:colId xmlns:a16="http://schemas.microsoft.com/office/drawing/2014/main" val="931859423"/>
                    </a:ext>
                  </a:extLst>
                </a:gridCol>
                <a:gridCol w="423984">
                  <a:extLst>
                    <a:ext uri="{9D8B030D-6E8A-4147-A177-3AD203B41FA5}">
                      <a16:colId xmlns:a16="http://schemas.microsoft.com/office/drawing/2014/main" val="1821188450"/>
                    </a:ext>
                  </a:extLst>
                </a:gridCol>
                <a:gridCol w="423984">
                  <a:extLst>
                    <a:ext uri="{9D8B030D-6E8A-4147-A177-3AD203B41FA5}">
                      <a16:colId xmlns:a16="http://schemas.microsoft.com/office/drawing/2014/main" val="176056912"/>
                    </a:ext>
                  </a:extLst>
                </a:gridCol>
              </a:tblGrid>
              <a:tr h="332032">
                <a:tc>
                  <a:txBody>
                    <a:bodyPr/>
                    <a:lstStyle/>
                    <a:p>
                      <a:endParaRPr lang="en-IN" dirty="0"/>
                    </a:p>
                  </a:txBody>
                  <a:tcPr>
                    <a:solidFill>
                      <a:schemeClr val="accent1"/>
                    </a:solidFill>
                  </a:tcPr>
                </a:tc>
                <a:tc>
                  <a:txBody>
                    <a:bodyPr/>
                    <a:lstStyle/>
                    <a:p>
                      <a:r>
                        <a:rPr lang="en-IN" dirty="0">
                          <a:solidFill>
                            <a:schemeClr val="tx1"/>
                          </a:solidFill>
                        </a:rPr>
                        <a:t>1</a:t>
                      </a:r>
                    </a:p>
                  </a:txBody>
                  <a:tcPr/>
                </a:tc>
                <a:tc>
                  <a:txBody>
                    <a:bodyPr/>
                    <a:lstStyle/>
                    <a:p>
                      <a:r>
                        <a:rPr lang="en-IN" dirty="0">
                          <a:solidFill>
                            <a:schemeClr val="tx1"/>
                          </a:solidFill>
                        </a:rPr>
                        <a:t>2</a:t>
                      </a:r>
                    </a:p>
                  </a:txBody>
                  <a:tcPr/>
                </a:tc>
                <a:tc>
                  <a:txBody>
                    <a:bodyPr/>
                    <a:lstStyle/>
                    <a:p>
                      <a:r>
                        <a:rPr lang="en-IN" dirty="0">
                          <a:solidFill>
                            <a:srgbClr val="7030A0"/>
                          </a:solidFill>
                        </a:rPr>
                        <a:t>3</a:t>
                      </a:r>
                    </a:p>
                  </a:txBody>
                  <a:tcPr/>
                </a:tc>
                <a:extLst>
                  <a:ext uri="{0D108BD9-81ED-4DB2-BD59-A6C34878D82A}">
                    <a16:rowId xmlns:a16="http://schemas.microsoft.com/office/drawing/2014/main" val="378820836"/>
                  </a:ext>
                </a:extLst>
              </a:tr>
              <a:tr h="332032">
                <a:tc>
                  <a:txBody>
                    <a:bodyPr/>
                    <a:lstStyle/>
                    <a:p>
                      <a:r>
                        <a:rPr lang="en-IN" dirty="0"/>
                        <a:t>1</a:t>
                      </a:r>
                    </a:p>
                  </a:txBody>
                  <a:tcPr>
                    <a:solidFill>
                      <a:schemeClr val="accent1"/>
                    </a:solidFill>
                  </a:tcPr>
                </a:tc>
                <a:tc>
                  <a:txBody>
                    <a:bodyPr/>
                    <a:lstStyle/>
                    <a:p>
                      <a:r>
                        <a:rPr lang="en-IN" dirty="0"/>
                        <a:t>1</a:t>
                      </a:r>
                    </a:p>
                  </a:txBody>
                  <a:tcPr>
                    <a:solidFill>
                      <a:schemeClr val="accent1">
                        <a:lumMod val="20000"/>
                        <a:lumOff val="80000"/>
                      </a:schemeClr>
                    </a:solidFill>
                  </a:tcPr>
                </a:tc>
                <a:tc>
                  <a:txBody>
                    <a:bodyPr/>
                    <a:lstStyle/>
                    <a:p>
                      <a:r>
                        <a:rPr lang="en-IN" dirty="0"/>
                        <a:t>2</a:t>
                      </a:r>
                    </a:p>
                  </a:txBody>
                  <a:tcPr>
                    <a:solidFill>
                      <a:schemeClr val="accent1">
                        <a:lumMod val="20000"/>
                        <a:lumOff val="80000"/>
                      </a:schemeClr>
                    </a:solidFill>
                  </a:tcPr>
                </a:tc>
                <a:tc>
                  <a:txBody>
                    <a:bodyPr/>
                    <a:lstStyle/>
                    <a:p>
                      <a:r>
                        <a:rPr lang="en-IN" dirty="0"/>
                        <a:t>3</a:t>
                      </a:r>
                    </a:p>
                  </a:txBody>
                  <a:tcPr>
                    <a:solidFill>
                      <a:schemeClr val="accent1">
                        <a:lumMod val="20000"/>
                        <a:lumOff val="80000"/>
                      </a:schemeClr>
                    </a:solidFill>
                  </a:tcPr>
                </a:tc>
                <a:extLst>
                  <a:ext uri="{0D108BD9-81ED-4DB2-BD59-A6C34878D82A}">
                    <a16:rowId xmlns:a16="http://schemas.microsoft.com/office/drawing/2014/main" val="1259625577"/>
                  </a:ext>
                </a:extLst>
              </a:tr>
              <a:tr h="332032">
                <a:tc>
                  <a:txBody>
                    <a:bodyPr/>
                    <a:lstStyle/>
                    <a:p>
                      <a:r>
                        <a:rPr lang="en-IN" dirty="0"/>
                        <a:t>2</a:t>
                      </a:r>
                    </a:p>
                  </a:txBody>
                  <a:tcPr>
                    <a:solidFill>
                      <a:schemeClr val="accent1"/>
                    </a:solidFill>
                  </a:tcPr>
                </a:tc>
                <a:tc>
                  <a:txBody>
                    <a:bodyPr/>
                    <a:lstStyle/>
                    <a:p>
                      <a:r>
                        <a:rPr lang="en-IN" dirty="0"/>
                        <a:t>4</a:t>
                      </a:r>
                    </a:p>
                  </a:txBody>
                  <a:tcPr>
                    <a:solidFill>
                      <a:schemeClr val="accent1">
                        <a:lumMod val="20000"/>
                        <a:lumOff val="80000"/>
                      </a:schemeClr>
                    </a:solidFill>
                  </a:tcPr>
                </a:tc>
                <a:tc>
                  <a:txBody>
                    <a:bodyPr/>
                    <a:lstStyle/>
                    <a:p>
                      <a:r>
                        <a:rPr lang="en-IN" dirty="0"/>
                        <a:t>5</a:t>
                      </a:r>
                    </a:p>
                  </a:txBody>
                  <a:tcPr>
                    <a:solidFill>
                      <a:schemeClr val="accent1">
                        <a:lumMod val="20000"/>
                        <a:lumOff val="80000"/>
                      </a:schemeClr>
                    </a:solidFill>
                  </a:tcPr>
                </a:tc>
                <a:tc>
                  <a:txBody>
                    <a:bodyPr/>
                    <a:lstStyle/>
                    <a:p>
                      <a:r>
                        <a:rPr lang="en-IN" dirty="0"/>
                        <a:t>6</a:t>
                      </a:r>
                    </a:p>
                  </a:txBody>
                  <a:tcPr>
                    <a:solidFill>
                      <a:schemeClr val="accent1">
                        <a:lumMod val="20000"/>
                        <a:lumOff val="80000"/>
                      </a:schemeClr>
                    </a:solidFill>
                  </a:tcPr>
                </a:tc>
                <a:extLst>
                  <a:ext uri="{0D108BD9-81ED-4DB2-BD59-A6C34878D82A}">
                    <a16:rowId xmlns:a16="http://schemas.microsoft.com/office/drawing/2014/main" val="2705415676"/>
                  </a:ext>
                </a:extLst>
              </a:tr>
              <a:tr h="332032">
                <a:tc>
                  <a:txBody>
                    <a:bodyPr/>
                    <a:lstStyle/>
                    <a:p>
                      <a:r>
                        <a:rPr lang="en-IN" dirty="0">
                          <a:solidFill>
                            <a:srgbClr val="7030A0"/>
                          </a:solidFill>
                        </a:rPr>
                        <a:t>3</a:t>
                      </a:r>
                    </a:p>
                  </a:txBody>
                  <a:tcPr>
                    <a:solidFill>
                      <a:schemeClr val="accent1"/>
                    </a:solidFill>
                  </a:tcPr>
                </a:tc>
                <a:tc>
                  <a:txBody>
                    <a:bodyPr/>
                    <a:lstStyle/>
                    <a:p>
                      <a:r>
                        <a:rPr lang="en-IN" dirty="0"/>
                        <a:t>7</a:t>
                      </a:r>
                    </a:p>
                  </a:txBody>
                  <a:tcPr>
                    <a:solidFill>
                      <a:schemeClr val="accent1">
                        <a:lumMod val="20000"/>
                        <a:lumOff val="80000"/>
                      </a:schemeClr>
                    </a:solidFill>
                  </a:tcPr>
                </a:tc>
                <a:tc>
                  <a:txBody>
                    <a:bodyPr/>
                    <a:lstStyle/>
                    <a:p>
                      <a:r>
                        <a:rPr lang="en-IN" dirty="0"/>
                        <a:t>8</a:t>
                      </a:r>
                    </a:p>
                  </a:txBody>
                  <a:tcPr>
                    <a:solidFill>
                      <a:schemeClr val="accent1">
                        <a:lumMod val="20000"/>
                        <a:lumOff val="80000"/>
                      </a:schemeClr>
                    </a:solidFill>
                  </a:tcPr>
                </a:tc>
                <a:tc>
                  <a:txBody>
                    <a:bodyPr/>
                    <a:lstStyle/>
                    <a:p>
                      <a:r>
                        <a:rPr lang="en-IN" dirty="0"/>
                        <a:t>9</a:t>
                      </a:r>
                    </a:p>
                  </a:txBody>
                  <a:tcPr>
                    <a:solidFill>
                      <a:schemeClr val="accent1">
                        <a:lumMod val="20000"/>
                        <a:lumOff val="80000"/>
                      </a:schemeClr>
                    </a:solidFill>
                  </a:tcPr>
                </a:tc>
                <a:extLst>
                  <a:ext uri="{0D108BD9-81ED-4DB2-BD59-A6C34878D82A}">
                    <a16:rowId xmlns:a16="http://schemas.microsoft.com/office/drawing/2014/main" val="3782790764"/>
                  </a:ext>
                </a:extLst>
              </a:tr>
            </a:tbl>
          </a:graphicData>
        </a:graphic>
      </p:graphicFrame>
      <p:cxnSp>
        <p:nvCxnSpPr>
          <p:cNvPr id="12" name="Straight Arrow Connector 11">
            <a:extLst>
              <a:ext uri="{FF2B5EF4-FFF2-40B4-BE49-F238E27FC236}">
                <a16:creationId xmlns:a16="http://schemas.microsoft.com/office/drawing/2014/main" id="{CD106032-2881-472D-8F8E-BF7528B464AA}"/>
              </a:ext>
            </a:extLst>
          </p:cNvPr>
          <p:cNvCxnSpPr/>
          <p:nvPr/>
        </p:nvCxnSpPr>
        <p:spPr>
          <a:xfrm>
            <a:off x="5220677" y="2485292"/>
            <a:ext cx="31261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7F73F0B-7CAC-4F49-87DA-5DDBE5BD4783}"/>
              </a:ext>
            </a:extLst>
          </p:cNvPr>
          <p:cNvSpPr txBox="1"/>
          <p:nvPr/>
        </p:nvSpPr>
        <p:spPr>
          <a:xfrm>
            <a:off x="4643275" y="2352823"/>
            <a:ext cx="577402" cy="307777"/>
          </a:xfrm>
          <a:prstGeom prst="rect">
            <a:avLst/>
          </a:prstGeom>
          <a:noFill/>
        </p:spPr>
        <p:txBody>
          <a:bodyPr wrap="none" rtlCol="0">
            <a:spAutoFit/>
          </a:bodyPr>
          <a:lstStyle/>
          <a:p>
            <a:r>
              <a:rPr lang="en-IN" dirty="0"/>
              <a:t>v = 3</a:t>
            </a:r>
          </a:p>
        </p:txBody>
      </p:sp>
      <p:sp>
        <p:nvSpPr>
          <p:cNvPr id="14" name="TextBox 13">
            <a:extLst>
              <a:ext uri="{FF2B5EF4-FFF2-40B4-BE49-F238E27FC236}">
                <a16:creationId xmlns:a16="http://schemas.microsoft.com/office/drawing/2014/main" id="{C8CA588D-EC1B-47BC-A387-2B7A78529B67}"/>
              </a:ext>
            </a:extLst>
          </p:cNvPr>
          <p:cNvSpPr txBox="1"/>
          <p:nvPr/>
        </p:nvSpPr>
        <p:spPr>
          <a:xfrm>
            <a:off x="6718260" y="783264"/>
            <a:ext cx="577402" cy="307777"/>
          </a:xfrm>
          <a:prstGeom prst="rect">
            <a:avLst/>
          </a:prstGeom>
          <a:noFill/>
        </p:spPr>
        <p:txBody>
          <a:bodyPr wrap="none" rtlCol="0">
            <a:spAutoFit/>
          </a:bodyPr>
          <a:lstStyle/>
          <a:p>
            <a:r>
              <a:rPr lang="en-IN" dirty="0"/>
              <a:t>v = 3</a:t>
            </a:r>
          </a:p>
        </p:txBody>
      </p:sp>
      <p:cxnSp>
        <p:nvCxnSpPr>
          <p:cNvPr id="15" name="Straight Arrow Connector 14">
            <a:extLst>
              <a:ext uri="{FF2B5EF4-FFF2-40B4-BE49-F238E27FC236}">
                <a16:creationId xmlns:a16="http://schemas.microsoft.com/office/drawing/2014/main" id="{148BDEAE-2A40-496E-ADAE-380BF5783061}"/>
              </a:ext>
            </a:extLst>
          </p:cNvPr>
          <p:cNvCxnSpPr>
            <a:cxnSpLocks/>
          </p:cNvCxnSpPr>
          <p:nvPr/>
        </p:nvCxnSpPr>
        <p:spPr>
          <a:xfrm>
            <a:off x="7006961" y="1047211"/>
            <a:ext cx="0" cy="226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456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C2B05D-2825-416C-98DD-D4E86735FC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75056" y="331520"/>
            <a:ext cx="8593887" cy="4480459"/>
          </a:xfrm>
          <a:prstGeom prst="rect">
            <a:avLst/>
          </a:prstGeom>
        </p:spPr>
      </p:pic>
    </p:spTree>
    <p:extLst>
      <p:ext uri="{BB962C8B-B14F-4D97-AF65-F5344CB8AC3E}">
        <p14:creationId xmlns:p14="http://schemas.microsoft.com/office/powerpoint/2010/main" val="328635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4;p21">
            <a:extLst>
              <a:ext uri="{FF2B5EF4-FFF2-40B4-BE49-F238E27FC236}">
                <a16:creationId xmlns:a16="http://schemas.microsoft.com/office/drawing/2014/main" id="{1C6D5E30-BE6E-4E01-81B6-BD09BC8AAFBF}"/>
              </a:ext>
            </a:extLst>
          </p:cNvPr>
          <p:cNvSpPr txBox="1">
            <a:spLocks noGrp="1"/>
          </p:cNvSpPr>
          <p:nvPr>
            <p:ph type="title"/>
          </p:nvPr>
        </p:nvSpPr>
        <p:spPr>
          <a:xfrm>
            <a:off x="311150" y="181143"/>
            <a:ext cx="852170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1800" b="1" dirty="0">
                <a:highlight>
                  <a:schemeClr val="lt1"/>
                </a:highlight>
                <a:latin typeface="Roboto"/>
                <a:ea typeface="Roboto"/>
                <a:cs typeface="Roboto"/>
                <a:sym typeface="Roboto"/>
              </a:rPr>
              <a:t>Bellman Ford Algorithm</a:t>
            </a:r>
            <a:br>
              <a:rPr lang="en-US" sz="1800" dirty="0"/>
            </a:br>
            <a:endParaRPr lang="en-US" sz="1800" dirty="0"/>
          </a:p>
        </p:txBody>
      </p:sp>
      <p:pic>
        <p:nvPicPr>
          <p:cNvPr id="9" name="Picture 8" descr="A picture containing diagram&#10;&#10;Description generated with very high confidence">
            <a:extLst>
              <a:ext uri="{FF2B5EF4-FFF2-40B4-BE49-F238E27FC236}">
                <a16:creationId xmlns:a16="http://schemas.microsoft.com/office/drawing/2014/main" id="{8A7066BB-1DDE-472B-A8A0-35817B8916FD}"/>
              </a:ext>
            </a:extLst>
          </p:cNvPr>
          <p:cNvPicPr>
            <a:picLocks noChangeAspect="1"/>
          </p:cNvPicPr>
          <p:nvPr/>
        </p:nvPicPr>
        <p:blipFill>
          <a:blip r:embed="rId2"/>
          <a:stretch>
            <a:fillRect/>
          </a:stretch>
        </p:blipFill>
        <p:spPr>
          <a:xfrm>
            <a:off x="566615" y="732285"/>
            <a:ext cx="3034775" cy="1728545"/>
          </a:xfrm>
          <a:prstGeom prst="rect">
            <a:avLst/>
          </a:prstGeom>
        </p:spPr>
      </p:pic>
      <p:pic>
        <p:nvPicPr>
          <p:cNvPr id="11" name="Picture 10" descr="Table&#10;&#10;Description generated with high confidence">
            <a:extLst>
              <a:ext uri="{FF2B5EF4-FFF2-40B4-BE49-F238E27FC236}">
                <a16:creationId xmlns:a16="http://schemas.microsoft.com/office/drawing/2014/main" id="{5457C762-4490-4706-97F8-CFB41E07085D}"/>
              </a:ext>
            </a:extLst>
          </p:cNvPr>
          <p:cNvPicPr>
            <a:picLocks noChangeAspect="1"/>
          </p:cNvPicPr>
          <p:nvPr/>
        </p:nvPicPr>
        <p:blipFill>
          <a:blip r:embed="rId3"/>
          <a:stretch>
            <a:fillRect/>
          </a:stretch>
        </p:blipFill>
        <p:spPr>
          <a:xfrm>
            <a:off x="502160" y="2768607"/>
            <a:ext cx="3163683" cy="2089593"/>
          </a:xfrm>
          <a:prstGeom prst="rect">
            <a:avLst/>
          </a:prstGeom>
        </p:spPr>
      </p:pic>
      <p:sp>
        <p:nvSpPr>
          <p:cNvPr id="12" name="Rectangle 11">
            <a:extLst>
              <a:ext uri="{FF2B5EF4-FFF2-40B4-BE49-F238E27FC236}">
                <a16:creationId xmlns:a16="http://schemas.microsoft.com/office/drawing/2014/main" id="{8B4A148E-FE25-40C3-82A1-677C71F5D99A}"/>
              </a:ext>
            </a:extLst>
          </p:cNvPr>
          <p:cNvSpPr/>
          <p:nvPr/>
        </p:nvSpPr>
        <p:spPr>
          <a:xfrm>
            <a:off x="4622757" y="2460830"/>
            <a:ext cx="4019083" cy="2062103"/>
          </a:xfrm>
          <a:prstGeom prst="rect">
            <a:avLst/>
          </a:prstGeom>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algorithm detects the negative cycle in a graph and reports their existence.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Based on the "</a:t>
            </a:r>
            <a:r>
              <a:rPr lang="en-US" sz="1600" b="1" dirty="0">
                <a:latin typeface="Times New Roman" panose="02020603050405020304" pitchFamily="18" charset="0"/>
                <a:cs typeface="Times New Roman" panose="02020603050405020304" pitchFamily="18" charset="0"/>
              </a:rPr>
              <a:t>Principle of Relaxation</a:t>
            </a:r>
            <a:r>
              <a:rPr lang="en-US" sz="1600" dirty="0">
                <a:latin typeface="Times New Roman" panose="02020603050405020304" pitchFamily="18" charset="0"/>
                <a:cs typeface="Times New Roman" panose="02020603050405020304" pitchFamily="18" charset="0"/>
              </a:rPr>
              <a:t>" in which more accurate values gradually recovered an approximation to the proper distance by until eventually reaching the optimum solution.</a:t>
            </a:r>
          </a:p>
        </p:txBody>
      </p:sp>
      <p:pic>
        <p:nvPicPr>
          <p:cNvPr id="3" name="Picture 2" descr="Text&#10;&#10;Description generated with very high confidence">
            <a:extLst>
              <a:ext uri="{FF2B5EF4-FFF2-40B4-BE49-F238E27FC236}">
                <a16:creationId xmlns:a16="http://schemas.microsoft.com/office/drawing/2014/main" id="{0F9B7914-7CE0-4BC8-A47E-ACF25147572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736595" y="1169332"/>
            <a:ext cx="4961050" cy="1082134"/>
          </a:xfrm>
          <a:prstGeom prst="rect">
            <a:avLst/>
          </a:prstGeom>
        </p:spPr>
      </p:pic>
    </p:spTree>
    <p:extLst>
      <p:ext uri="{BB962C8B-B14F-4D97-AF65-F5344CB8AC3E}">
        <p14:creationId xmlns:p14="http://schemas.microsoft.com/office/powerpoint/2010/main" val="51266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108500" y="80673"/>
            <a:ext cx="8520600" cy="411696"/>
          </a:xfrm>
          <a:prstGeom prst="rect">
            <a:avLst/>
          </a:prstGeom>
        </p:spPr>
        <p:txBody>
          <a:bodyPr spcFirstLastPara="1" wrap="square" lIns="91425" tIns="91425" rIns="91425" bIns="91425" anchor="t" anchorCtr="0">
            <a:noAutofit/>
          </a:bodyPr>
          <a:lstStyle/>
          <a:p>
            <a:pPr algn="just"/>
            <a:r>
              <a:rPr lang="en-US" sz="1800" b="1" dirty="0">
                <a:highlight>
                  <a:schemeClr val="lt1"/>
                </a:highlight>
                <a:latin typeface="Roboto"/>
                <a:ea typeface="Roboto"/>
                <a:cs typeface="Roboto"/>
                <a:sym typeface="Roboto"/>
              </a:rPr>
              <a:t>C Program of Distance Vector Routing, implemented using Bellman Ford Algorithm</a:t>
            </a:r>
            <a:br>
              <a:rPr lang="en-US" sz="1800" dirty="0"/>
            </a:br>
            <a:endParaRPr sz="1800" dirty="0"/>
          </a:p>
        </p:txBody>
      </p:sp>
      <p:pic>
        <p:nvPicPr>
          <p:cNvPr id="116" name="Google Shape;116;p21"/>
          <p:cNvPicPr preferRelativeResize="0"/>
          <p:nvPr/>
        </p:nvPicPr>
        <p:blipFill>
          <a:blip r:embed="rId3">
            <a:alphaModFix/>
          </a:blip>
          <a:stretch>
            <a:fillRect/>
          </a:stretch>
        </p:blipFill>
        <p:spPr>
          <a:xfrm>
            <a:off x="7922550" y="4012050"/>
            <a:ext cx="1221450" cy="1131450"/>
          </a:xfrm>
          <a:prstGeom prst="rect">
            <a:avLst/>
          </a:prstGeom>
          <a:noFill/>
          <a:ln>
            <a:noFill/>
          </a:ln>
        </p:spPr>
      </p:pic>
      <p:sp>
        <p:nvSpPr>
          <p:cNvPr id="3" name="TextBox 2">
            <a:extLst>
              <a:ext uri="{FF2B5EF4-FFF2-40B4-BE49-F238E27FC236}">
                <a16:creationId xmlns:a16="http://schemas.microsoft.com/office/drawing/2014/main" id="{81C4106B-F7C4-42E6-8558-C1C09CCC0222}"/>
              </a:ext>
            </a:extLst>
          </p:cNvPr>
          <p:cNvSpPr txBox="1"/>
          <p:nvPr/>
        </p:nvSpPr>
        <p:spPr>
          <a:xfrm>
            <a:off x="211014" y="588407"/>
            <a:ext cx="4079631" cy="4555093"/>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Distance Vector Routing in this program is implemented using Bellman Ford Algorithm:-</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#include&lt;</a:t>
            </a:r>
            <a:r>
              <a:rPr lang="en-IN" sz="1000" dirty="0" err="1">
                <a:latin typeface="Times New Roman" panose="02020603050405020304" pitchFamily="18" charset="0"/>
                <a:cs typeface="Times New Roman" panose="02020603050405020304" pitchFamily="18" charset="0"/>
              </a:rPr>
              <a:t>stdio.h</a:t>
            </a:r>
            <a:r>
              <a:rPr lang="en-IN" sz="1000" dirty="0">
                <a:latin typeface="Times New Roman" panose="02020603050405020304" pitchFamily="18" charset="0"/>
                <a:cs typeface="Times New Roman" panose="02020603050405020304" pitchFamily="18" charset="0"/>
              </a:rPr>
              <a:t>&gt;</a:t>
            </a:r>
          </a:p>
          <a:p>
            <a:r>
              <a:rPr lang="en-IN" sz="1000" dirty="0">
                <a:latin typeface="Times New Roman" panose="02020603050405020304" pitchFamily="18" charset="0"/>
                <a:cs typeface="Times New Roman" panose="02020603050405020304" pitchFamily="18" charset="0"/>
              </a:rPr>
              <a:t>struct node</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unsigned </a:t>
            </a:r>
            <a:r>
              <a:rPr lang="en-IN" sz="1000" dirty="0" err="1">
                <a:latin typeface="Times New Roman" panose="02020603050405020304" pitchFamily="18" charset="0"/>
                <a:cs typeface="Times New Roman" panose="02020603050405020304" pitchFamily="18" charset="0"/>
              </a:rPr>
              <a:t>dist</a:t>
            </a:r>
            <a:r>
              <a:rPr lang="en-IN" sz="1000" dirty="0">
                <a:latin typeface="Times New Roman" panose="02020603050405020304" pitchFamily="18" charset="0"/>
                <a:cs typeface="Times New Roman" panose="02020603050405020304" pitchFamily="18" charset="0"/>
              </a:rPr>
              <a:t>[20];</a:t>
            </a:r>
          </a:p>
          <a:p>
            <a:r>
              <a:rPr lang="en-IN" sz="1000" dirty="0">
                <a:latin typeface="Times New Roman" panose="02020603050405020304" pitchFamily="18" charset="0"/>
                <a:cs typeface="Times New Roman" panose="02020603050405020304" pitchFamily="18" charset="0"/>
              </a:rPr>
              <a:t>    unsigned from[20];</a:t>
            </a:r>
          </a:p>
          <a:p>
            <a:r>
              <a:rPr lang="en-IN" sz="1000" dirty="0">
                <a:latin typeface="Times New Roman" panose="02020603050405020304" pitchFamily="18" charset="0"/>
                <a:cs typeface="Times New Roman" panose="02020603050405020304" pitchFamily="18" charset="0"/>
              </a:rPr>
              <a:t>}rt[10];</a:t>
            </a:r>
          </a:p>
          <a:p>
            <a:r>
              <a:rPr lang="en-IN" sz="1000" dirty="0">
                <a:latin typeface="Times New Roman" panose="02020603050405020304" pitchFamily="18" charset="0"/>
                <a:cs typeface="Times New Roman" panose="02020603050405020304" pitchFamily="18" charset="0"/>
              </a:rPr>
              <a:t>int main()</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int </a:t>
            </a:r>
            <a:r>
              <a:rPr lang="en-IN" sz="1000" dirty="0" err="1">
                <a:latin typeface="Times New Roman" panose="02020603050405020304" pitchFamily="18" charset="0"/>
                <a:cs typeface="Times New Roman" panose="02020603050405020304" pitchFamily="18" charset="0"/>
              </a:rPr>
              <a:t>costmat</a:t>
            </a:r>
            <a:r>
              <a:rPr lang="en-IN" sz="1000" dirty="0">
                <a:latin typeface="Times New Roman" panose="02020603050405020304" pitchFamily="18" charset="0"/>
                <a:cs typeface="Times New Roman" panose="02020603050405020304" pitchFamily="18" charset="0"/>
              </a:rPr>
              <a:t>[20][20];</a:t>
            </a:r>
          </a:p>
          <a:p>
            <a:r>
              <a:rPr lang="en-IN" sz="1000" dirty="0">
                <a:latin typeface="Times New Roman" panose="02020603050405020304" pitchFamily="18" charset="0"/>
                <a:cs typeface="Times New Roman" panose="02020603050405020304" pitchFamily="18" charset="0"/>
              </a:rPr>
              <a:t>    int </a:t>
            </a:r>
            <a:r>
              <a:rPr lang="en-IN" sz="1000" dirty="0" err="1">
                <a:latin typeface="Times New Roman" panose="02020603050405020304" pitchFamily="18" charset="0"/>
                <a:cs typeface="Times New Roman" panose="02020603050405020304" pitchFamily="18" charset="0"/>
              </a:rPr>
              <a:t>nodes,i,j,k,count</a:t>
            </a:r>
            <a:r>
              <a:rPr lang="en-IN" sz="1000" dirty="0">
                <a:latin typeface="Times New Roman" panose="02020603050405020304" pitchFamily="18" charset="0"/>
                <a:cs typeface="Times New Roman" panose="02020603050405020304" pitchFamily="18" charset="0"/>
              </a:rPr>
              <a:t>=0;</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printf</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nEnter</a:t>
            </a:r>
            <a:r>
              <a:rPr lang="en-IN" sz="1000" dirty="0">
                <a:latin typeface="Times New Roman" panose="02020603050405020304" pitchFamily="18" charset="0"/>
                <a:cs typeface="Times New Roman" panose="02020603050405020304" pitchFamily="18" charset="0"/>
              </a:rPr>
              <a:t> the number of nodes :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scanf</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d",&amp;nodes</a:t>
            </a:r>
            <a:r>
              <a:rPr lang="en-IN" sz="1000" dirty="0">
                <a:latin typeface="Times New Roman" panose="02020603050405020304" pitchFamily="18" charset="0"/>
                <a:cs typeface="Times New Roman" panose="02020603050405020304" pitchFamily="18" charset="0"/>
              </a:rPr>
              <a:t>);//Enter the nodes</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printf</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nEnter</a:t>
            </a:r>
            <a:r>
              <a:rPr lang="en-IN" sz="1000" dirty="0">
                <a:latin typeface="Times New Roman" panose="02020603050405020304" pitchFamily="18" charset="0"/>
                <a:cs typeface="Times New Roman" panose="02020603050405020304" pitchFamily="18" charset="0"/>
              </a:rPr>
              <a:t> the cost matrix :\n");</a:t>
            </a:r>
          </a:p>
          <a:p>
            <a:r>
              <a:rPr lang="en-IN" sz="1000" dirty="0">
                <a:latin typeface="Times New Roman" panose="02020603050405020304" pitchFamily="18" charset="0"/>
                <a:cs typeface="Times New Roman" panose="02020603050405020304" pitchFamily="18" charset="0"/>
              </a:rPr>
              <a:t>    for(</a:t>
            </a:r>
            <a:r>
              <a:rPr lang="en-IN" sz="1000" dirty="0" err="1">
                <a:latin typeface="Times New Roman" panose="02020603050405020304" pitchFamily="18" charset="0"/>
                <a:cs typeface="Times New Roman" panose="02020603050405020304" pitchFamily="18" charset="0"/>
              </a:rPr>
              <a:t>i</a:t>
            </a:r>
            <a:r>
              <a:rPr lang="en-IN" sz="1000" dirty="0">
                <a:latin typeface="Times New Roman" panose="02020603050405020304" pitchFamily="18" charset="0"/>
                <a:cs typeface="Times New Roman" panose="02020603050405020304" pitchFamily="18" charset="0"/>
              </a:rPr>
              <a:t>=0;i&lt;</a:t>
            </a:r>
            <a:r>
              <a:rPr lang="en-IN" sz="1000" dirty="0" err="1">
                <a:latin typeface="Times New Roman" panose="02020603050405020304" pitchFamily="18" charset="0"/>
                <a:cs typeface="Times New Roman" panose="02020603050405020304" pitchFamily="18" charset="0"/>
              </a:rPr>
              <a:t>nodes;i</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for(j=0;j&lt;</a:t>
            </a:r>
            <a:r>
              <a:rPr lang="en-IN" sz="1000" dirty="0" err="1">
                <a:latin typeface="Times New Roman" panose="02020603050405020304" pitchFamily="18" charset="0"/>
                <a:cs typeface="Times New Roman" panose="02020603050405020304" pitchFamily="18" charset="0"/>
              </a:rPr>
              <a:t>nodes;j</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scanf</a:t>
            </a:r>
            <a:r>
              <a:rPr lang="en-IN" sz="1000" dirty="0">
                <a:latin typeface="Times New Roman" panose="02020603050405020304" pitchFamily="18" charset="0"/>
                <a:cs typeface="Times New Roman" panose="02020603050405020304" pitchFamily="18" charset="0"/>
              </a:rPr>
              <a:t>("%d",&amp;</a:t>
            </a:r>
            <a:r>
              <a:rPr lang="en-IN" sz="1000" dirty="0" err="1">
                <a:latin typeface="Times New Roman" panose="02020603050405020304" pitchFamily="18" charset="0"/>
                <a:cs typeface="Times New Roman" panose="02020603050405020304" pitchFamily="18" charset="0"/>
              </a:rPr>
              <a:t>costmat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i</a:t>
            </a:r>
            <a:r>
              <a:rPr lang="en-IN" sz="1000" dirty="0">
                <a:latin typeface="Times New Roman" panose="02020603050405020304" pitchFamily="18" charset="0"/>
                <a:cs typeface="Times New Roman" panose="02020603050405020304" pitchFamily="18" charset="0"/>
              </a:rPr>
              <a:t>][j]);</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costmat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i</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i</a:t>
            </a:r>
            <a:r>
              <a:rPr lang="en-IN" sz="1000" dirty="0">
                <a:latin typeface="Times New Roman" panose="02020603050405020304" pitchFamily="18" charset="0"/>
                <a:cs typeface="Times New Roman" panose="02020603050405020304" pitchFamily="18" charset="0"/>
              </a:rPr>
              <a:t>]=0;</a:t>
            </a:r>
          </a:p>
          <a:p>
            <a:r>
              <a:rPr lang="en-IN" sz="1000" dirty="0">
                <a:latin typeface="Times New Roman" panose="02020603050405020304" pitchFamily="18" charset="0"/>
                <a:cs typeface="Times New Roman" panose="02020603050405020304" pitchFamily="18" charset="0"/>
              </a:rPr>
              <a:t>            rt[</a:t>
            </a:r>
            <a:r>
              <a:rPr lang="en-IN" sz="1000" dirty="0" err="1">
                <a:latin typeface="Times New Roman" panose="02020603050405020304" pitchFamily="18" charset="0"/>
                <a:cs typeface="Times New Roman" panose="02020603050405020304" pitchFamily="18" charset="0"/>
              </a:rPr>
              <a:t>i</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dist</a:t>
            </a:r>
            <a:r>
              <a:rPr lang="en-IN" sz="1000" dirty="0">
                <a:latin typeface="Times New Roman" panose="02020603050405020304" pitchFamily="18" charset="0"/>
                <a:cs typeface="Times New Roman" panose="02020603050405020304" pitchFamily="18" charset="0"/>
              </a:rPr>
              <a:t>[j]=</a:t>
            </a:r>
            <a:r>
              <a:rPr lang="en-IN" sz="1000" dirty="0" err="1">
                <a:latin typeface="Times New Roman" panose="02020603050405020304" pitchFamily="18" charset="0"/>
                <a:cs typeface="Times New Roman" panose="02020603050405020304" pitchFamily="18" charset="0"/>
              </a:rPr>
              <a:t>costmat</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i</a:t>
            </a:r>
            <a:r>
              <a:rPr lang="en-IN" sz="1000" dirty="0">
                <a:latin typeface="Times New Roman" panose="02020603050405020304" pitchFamily="18" charset="0"/>
                <a:cs typeface="Times New Roman" panose="02020603050405020304" pitchFamily="18" charset="0"/>
              </a:rPr>
              <a:t>][j];//initialise the distance equal to cost matrix</a:t>
            </a:r>
          </a:p>
          <a:p>
            <a:r>
              <a:rPr lang="en-IN" sz="1000" dirty="0">
                <a:latin typeface="Times New Roman" panose="02020603050405020304" pitchFamily="18" charset="0"/>
                <a:cs typeface="Times New Roman" panose="02020603050405020304" pitchFamily="18" charset="0"/>
              </a:rPr>
              <a:t>            rt[</a:t>
            </a:r>
            <a:r>
              <a:rPr lang="en-IN" sz="1000" dirty="0" err="1">
                <a:latin typeface="Times New Roman" panose="02020603050405020304" pitchFamily="18" charset="0"/>
                <a:cs typeface="Times New Roman" panose="02020603050405020304" pitchFamily="18" charset="0"/>
              </a:rPr>
              <a:t>i</a:t>
            </a:r>
            <a:r>
              <a:rPr lang="en-IN" sz="1000" dirty="0">
                <a:latin typeface="Times New Roman" panose="02020603050405020304" pitchFamily="18" charset="0"/>
                <a:cs typeface="Times New Roman" panose="02020603050405020304" pitchFamily="18" charset="0"/>
              </a:rPr>
              <a:t>].from[j]=j;</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endParaRPr lang="en-IN" sz="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9B65C0-CDCA-4BF8-835A-6473D5BA5742}"/>
              </a:ext>
            </a:extLst>
          </p:cNvPr>
          <p:cNvSpPr txBox="1"/>
          <p:nvPr/>
        </p:nvSpPr>
        <p:spPr>
          <a:xfrm>
            <a:off x="4790831" y="519762"/>
            <a:ext cx="4142155" cy="4662815"/>
          </a:xfrm>
          <a:prstGeom prst="rect">
            <a:avLst/>
          </a:prstGeom>
          <a:noFill/>
        </p:spPr>
        <p:txBody>
          <a:bodyPr wrap="square" rtlCol="0">
            <a:spAutoFit/>
          </a:bodyPr>
          <a:lstStyle/>
          <a:p>
            <a:r>
              <a:rPr lang="en-IN" sz="1100" dirty="0">
                <a:solidFill>
                  <a:schemeClr val="tx1"/>
                </a:solidFill>
                <a:latin typeface="Times New Roman" panose="02020603050405020304" pitchFamily="18" charset="0"/>
                <a:cs typeface="Times New Roman" panose="02020603050405020304" pitchFamily="18" charset="0"/>
              </a:rPr>
              <a:t>do</a:t>
            </a:r>
          </a:p>
          <a:p>
            <a:r>
              <a:rPr lang="en-IN" sz="1100" dirty="0">
                <a:solidFill>
                  <a:schemeClr val="tx1"/>
                </a:solidFill>
                <a:latin typeface="Times New Roman" panose="02020603050405020304" pitchFamily="18" charset="0"/>
                <a:cs typeface="Times New Roman" panose="02020603050405020304" pitchFamily="18" charset="0"/>
              </a:rPr>
              <a:t>        {</a:t>
            </a:r>
          </a:p>
          <a:p>
            <a:r>
              <a:rPr lang="en-IN" sz="1100" dirty="0">
                <a:solidFill>
                  <a:schemeClr val="tx1"/>
                </a:solidFill>
                <a:latin typeface="Times New Roman" panose="02020603050405020304" pitchFamily="18" charset="0"/>
                <a:cs typeface="Times New Roman" panose="02020603050405020304" pitchFamily="18" charset="0"/>
              </a:rPr>
              <a:t>            count=0;</a:t>
            </a:r>
          </a:p>
          <a:p>
            <a:r>
              <a:rPr lang="en-IN" sz="1100" dirty="0">
                <a:solidFill>
                  <a:schemeClr val="tx1"/>
                </a:solidFill>
                <a:latin typeface="Times New Roman" panose="02020603050405020304" pitchFamily="18" charset="0"/>
                <a:cs typeface="Times New Roman" panose="02020603050405020304" pitchFamily="18" charset="0"/>
              </a:rPr>
              <a:t>            for(</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=0;i&lt;</a:t>
            </a:r>
            <a:r>
              <a:rPr lang="en-IN" sz="1100" dirty="0" err="1">
                <a:solidFill>
                  <a:schemeClr val="tx1"/>
                </a:solidFill>
                <a:latin typeface="Times New Roman" panose="02020603050405020304" pitchFamily="18" charset="0"/>
                <a:cs typeface="Times New Roman" panose="02020603050405020304" pitchFamily="18" charset="0"/>
              </a:rPr>
              <a:t>nodes;i</a:t>
            </a:r>
            <a:r>
              <a:rPr lang="en-IN" sz="1100" dirty="0">
                <a:solidFill>
                  <a:schemeClr val="tx1"/>
                </a:solidFill>
                <a:latin typeface="Times New Roman" panose="02020603050405020304" pitchFamily="18" charset="0"/>
                <a:cs typeface="Times New Roman" panose="02020603050405020304" pitchFamily="18" charset="0"/>
              </a:rPr>
              <a:t>++)//We choose </a:t>
            </a:r>
            <a:r>
              <a:rPr lang="en-IN" sz="1100" dirty="0" err="1">
                <a:solidFill>
                  <a:schemeClr val="tx1"/>
                </a:solidFill>
                <a:latin typeface="Times New Roman" panose="02020603050405020304" pitchFamily="18" charset="0"/>
                <a:cs typeface="Times New Roman" panose="02020603050405020304" pitchFamily="18" charset="0"/>
              </a:rPr>
              <a:t>arbitary</a:t>
            </a:r>
            <a:r>
              <a:rPr lang="en-IN" sz="1100" dirty="0">
                <a:solidFill>
                  <a:schemeClr val="tx1"/>
                </a:solidFill>
                <a:latin typeface="Times New Roman" panose="02020603050405020304" pitchFamily="18" charset="0"/>
                <a:cs typeface="Times New Roman" panose="02020603050405020304" pitchFamily="18" charset="0"/>
              </a:rPr>
              <a:t> vertex k and we calculate the direct distance from the node </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 to k using the cost matrix</a:t>
            </a:r>
          </a:p>
          <a:p>
            <a:r>
              <a:rPr lang="en-IN" sz="1100" dirty="0">
                <a:solidFill>
                  <a:schemeClr val="tx1"/>
                </a:solidFill>
                <a:latin typeface="Times New Roman" panose="02020603050405020304" pitchFamily="18" charset="0"/>
                <a:cs typeface="Times New Roman" panose="02020603050405020304" pitchFamily="18" charset="0"/>
              </a:rPr>
              <a:t>            //and add the distance from k to node j</a:t>
            </a:r>
          </a:p>
          <a:p>
            <a:r>
              <a:rPr lang="en-IN" sz="1100" dirty="0">
                <a:solidFill>
                  <a:schemeClr val="tx1"/>
                </a:solidFill>
                <a:latin typeface="Times New Roman" panose="02020603050405020304" pitchFamily="18" charset="0"/>
                <a:cs typeface="Times New Roman" panose="02020603050405020304" pitchFamily="18" charset="0"/>
              </a:rPr>
              <a:t>            for(j=0;j&lt;</a:t>
            </a:r>
            <a:r>
              <a:rPr lang="en-IN" sz="1100" dirty="0" err="1">
                <a:solidFill>
                  <a:schemeClr val="tx1"/>
                </a:solidFill>
                <a:latin typeface="Times New Roman" panose="02020603050405020304" pitchFamily="18" charset="0"/>
                <a:cs typeface="Times New Roman" panose="02020603050405020304" pitchFamily="18" charset="0"/>
              </a:rPr>
              <a:t>nodes;j</a:t>
            </a:r>
            <a:r>
              <a:rPr lang="en-IN" sz="1100" dirty="0">
                <a:solidFill>
                  <a:schemeClr val="tx1"/>
                </a:solidFill>
                <a:latin typeface="Times New Roman" panose="02020603050405020304" pitchFamily="18" charset="0"/>
                <a:cs typeface="Times New Roman" panose="02020603050405020304" pitchFamily="18" charset="0"/>
              </a:rPr>
              <a:t>++)</a:t>
            </a:r>
          </a:p>
          <a:p>
            <a:r>
              <a:rPr lang="en-IN" sz="1100" dirty="0">
                <a:solidFill>
                  <a:schemeClr val="tx1"/>
                </a:solidFill>
                <a:latin typeface="Times New Roman" panose="02020603050405020304" pitchFamily="18" charset="0"/>
                <a:cs typeface="Times New Roman" panose="02020603050405020304" pitchFamily="18" charset="0"/>
              </a:rPr>
              <a:t>            for(k=0;k&lt;</a:t>
            </a:r>
            <a:r>
              <a:rPr lang="en-IN" sz="1100" dirty="0" err="1">
                <a:solidFill>
                  <a:schemeClr val="tx1"/>
                </a:solidFill>
                <a:latin typeface="Times New Roman" panose="02020603050405020304" pitchFamily="18" charset="0"/>
                <a:cs typeface="Times New Roman" panose="02020603050405020304" pitchFamily="18" charset="0"/>
              </a:rPr>
              <a:t>nodes;k</a:t>
            </a:r>
            <a:r>
              <a:rPr lang="en-IN" sz="1100" dirty="0">
                <a:solidFill>
                  <a:schemeClr val="tx1"/>
                </a:solidFill>
                <a:latin typeface="Times New Roman" panose="02020603050405020304" pitchFamily="18" charset="0"/>
                <a:cs typeface="Times New Roman" panose="02020603050405020304" pitchFamily="18" charset="0"/>
              </a:rPr>
              <a:t>++)</a:t>
            </a:r>
          </a:p>
          <a:p>
            <a:r>
              <a:rPr lang="en-IN" sz="1100" dirty="0">
                <a:solidFill>
                  <a:schemeClr val="tx1"/>
                </a:solidFill>
                <a:latin typeface="Times New Roman" panose="02020603050405020304" pitchFamily="18" charset="0"/>
                <a:cs typeface="Times New Roman" panose="02020603050405020304" pitchFamily="18" charset="0"/>
              </a:rPr>
              <a:t>                if(rt[</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a:t>
            </a:r>
            <a:r>
              <a:rPr lang="en-IN" sz="1100" dirty="0" err="1">
                <a:solidFill>
                  <a:schemeClr val="tx1"/>
                </a:solidFill>
                <a:latin typeface="Times New Roman" panose="02020603050405020304" pitchFamily="18" charset="0"/>
                <a:cs typeface="Times New Roman" panose="02020603050405020304" pitchFamily="18" charset="0"/>
              </a:rPr>
              <a:t>dist</a:t>
            </a:r>
            <a:r>
              <a:rPr lang="en-IN" sz="1100" dirty="0">
                <a:solidFill>
                  <a:schemeClr val="tx1"/>
                </a:solidFill>
                <a:latin typeface="Times New Roman" panose="02020603050405020304" pitchFamily="18" charset="0"/>
                <a:cs typeface="Times New Roman" panose="02020603050405020304" pitchFamily="18" charset="0"/>
              </a:rPr>
              <a:t>[j]&gt;</a:t>
            </a:r>
            <a:r>
              <a:rPr lang="en-IN" sz="1100" dirty="0" err="1">
                <a:solidFill>
                  <a:schemeClr val="tx1"/>
                </a:solidFill>
                <a:latin typeface="Times New Roman" panose="02020603050405020304" pitchFamily="18" charset="0"/>
                <a:cs typeface="Times New Roman" panose="02020603050405020304" pitchFamily="18" charset="0"/>
              </a:rPr>
              <a:t>costmat</a:t>
            </a:r>
            <a:r>
              <a:rPr lang="en-IN" sz="1100" dirty="0">
                <a:solidFill>
                  <a:schemeClr val="tx1"/>
                </a:solidFill>
                <a:latin typeface="Times New Roman" panose="02020603050405020304" pitchFamily="18" charset="0"/>
                <a:cs typeface="Times New Roman" panose="02020603050405020304" pitchFamily="18" charset="0"/>
              </a:rPr>
              <a:t>[</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][k]+rt[k].</a:t>
            </a:r>
            <a:r>
              <a:rPr lang="en-IN" sz="1100" dirty="0" err="1">
                <a:solidFill>
                  <a:schemeClr val="tx1"/>
                </a:solidFill>
                <a:latin typeface="Times New Roman" panose="02020603050405020304" pitchFamily="18" charset="0"/>
                <a:cs typeface="Times New Roman" panose="02020603050405020304" pitchFamily="18" charset="0"/>
              </a:rPr>
              <a:t>dist</a:t>
            </a:r>
            <a:r>
              <a:rPr lang="en-IN" sz="1100" dirty="0">
                <a:solidFill>
                  <a:schemeClr val="tx1"/>
                </a:solidFill>
                <a:latin typeface="Times New Roman" panose="02020603050405020304" pitchFamily="18" charset="0"/>
                <a:cs typeface="Times New Roman" panose="02020603050405020304" pitchFamily="18" charset="0"/>
              </a:rPr>
              <a:t>[j])</a:t>
            </a:r>
          </a:p>
          <a:p>
            <a:r>
              <a:rPr lang="en-IN" sz="1100" dirty="0">
                <a:solidFill>
                  <a:schemeClr val="tx1"/>
                </a:solidFill>
                <a:latin typeface="Times New Roman" panose="02020603050405020304" pitchFamily="18" charset="0"/>
                <a:cs typeface="Times New Roman" panose="02020603050405020304" pitchFamily="18" charset="0"/>
              </a:rPr>
              <a:t>                {//We calculate the minimum distance</a:t>
            </a:r>
          </a:p>
          <a:p>
            <a:r>
              <a:rPr lang="en-IN" sz="1100" dirty="0">
                <a:solidFill>
                  <a:schemeClr val="tx1"/>
                </a:solidFill>
                <a:latin typeface="Times New Roman" panose="02020603050405020304" pitchFamily="18" charset="0"/>
                <a:cs typeface="Times New Roman" panose="02020603050405020304" pitchFamily="18" charset="0"/>
              </a:rPr>
              <a:t>                    rt[</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a:t>
            </a:r>
            <a:r>
              <a:rPr lang="en-IN" sz="1100" dirty="0" err="1">
                <a:solidFill>
                  <a:schemeClr val="tx1"/>
                </a:solidFill>
                <a:latin typeface="Times New Roman" panose="02020603050405020304" pitchFamily="18" charset="0"/>
                <a:cs typeface="Times New Roman" panose="02020603050405020304" pitchFamily="18" charset="0"/>
              </a:rPr>
              <a:t>dist</a:t>
            </a:r>
            <a:r>
              <a:rPr lang="en-IN" sz="1100" dirty="0">
                <a:solidFill>
                  <a:schemeClr val="tx1"/>
                </a:solidFill>
                <a:latin typeface="Times New Roman" panose="02020603050405020304" pitchFamily="18" charset="0"/>
                <a:cs typeface="Times New Roman" panose="02020603050405020304" pitchFamily="18" charset="0"/>
              </a:rPr>
              <a:t>[j]=rt[</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a:t>
            </a:r>
            <a:r>
              <a:rPr lang="en-IN" sz="1100" dirty="0" err="1">
                <a:solidFill>
                  <a:schemeClr val="tx1"/>
                </a:solidFill>
                <a:latin typeface="Times New Roman" panose="02020603050405020304" pitchFamily="18" charset="0"/>
                <a:cs typeface="Times New Roman" panose="02020603050405020304" pitchFamily="18" charset="0"/>
              </a:rPr>
              <a:t>dist</a:t>
            </a:r>
            <a:r>
              <a:rPr lang="en-IN" sz="1100" dirty="0">
                <a:solidFill>
                  <a:schemeClr val="tx1"/>
                </a:solidFill>
                <a:latin typeface="Times New Roman" panose="02020603050405020304" pitchFamily="18" charset="0"/>
                <a:cs typeface="Times New Roman" panose="02020603050405020304" pitchFamily="18" charset="0"/>
              </a:rPr>
              <a:t>[k]+rt[k].</a:t>
            </a:r>
            <a:r>
              <a:rPr lang="en-IN" sz="1100" dirty="0" err="1">
                <a:solidFill>
                  <a:schemeClr val="tx1"/>
                </a:solidFill>
                <a:latin typeface="Times New Roman" panose="02020603050405020304" pitchFamily="18" charset="0"/>
                <a:cs typeface="Times New Roman" panose="02020603050405020304" pitchFamily="18" charset="0"/>
              </a:rPr>
              <a:t>dist</a:t>
            </a:r>
            <a:r>
              <a:rPr lang="en-IN" sz="1100" dirty="0">
                <a:solidFill>
                  <a:schemeClr val="tx1"/>
                </a:solidFill>
                <a:latin typeface="Times New Roman" panose="02020603050405020304" pitchFamily="18" charset="0"/>
                <a:cs typeface="Times New Roman" panose="02020603050405020304" pitchFamily="18" charset="0"/>
              </a:rPr>
              <a:t>[j];</a:t>
            </a:r>
          </a:p>
          <a:p>
            <a:r>
              <a:rPr lang="en-IN" sz="1100" dirty="0">
                <a:solidFill>
                  <a:schemeClr val="tx1"/>
                </a:solidFill>
                <a:latin typeface="Times New Roman" panose="02020603050405020304" pitchFamily="18" charset="0"/>
                <a:cs typeface="Times New Roman" panose="02020603050405020304" pitchFamily="18" charset="0"/>
              </a:rPr>
              <a:t>                    rt[</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].from[j]=k;</a:t>
            </a:r>
          </a:p>
          <a:p>
            <a:r>
              <a:rPr lang="en-IN" sz="1100" dirty="0">
                <a:solidFill>
                  <a:schemeClr val="tx1"/>
                </a:solidFill>
                <a:latin typeface="Times New Roman" panose="02020603050405020304" pitchFamily="18" charset="0"/>
                <a:cs typeface="Times New Roman" panose="02020603050405020304" pitchFamily="18" charset="0"/>
              </a:rPr>
              <a:t>                    count++;</a:t>
            </a:r>
          </a:p>
          <a:p>
            <a:r>
              <a:rPr lang="en-IN" sz="1100" dirty="0">
                <a:solidFill>
                  <a:schemeClr val="tx1"/>
                </a:solidFill>
                <a:latin typeface="Times New Roman" panose="02020603050405020304" pitchFamily="18" charset="0"/>
                <a:cs typeface="Times New Roman" panose="02020603050405020304" pitchFamily="18" charset="0"/>
              </a:rPr>
              <a:t>                }</a:t>
            </a:r>
          </a:p>
          <a:p>
            <a:r>
              <a:rPr lang="en-IN" sz="1100" dirty="0">
                <a:solidFill>
                  <a:schemeClr val="tx1"/>
                </a:solidFill>
                <a:latin typeface="Times New Roman" panose="02020603050405020304" pitchFamily="18" charset="0"/>
                <a:cs typeface="Times New Roman" panose="02020603050405020304" pitchFamily="18" charset="0"/>
              </a:rPr>
              <a:t>        }while(count!=0);</a:t>
            </a:r>
          </a:p>
          <a:p>
            <a:r>
              <a:rPr lang="en-IN" sz="1100" dirty="0">
                <a:solidFill>
                  <a:schemeClr val="tx1"/>
                </a:solidFill>
                <a:latin typeface="Times New Roman" panose="02020603050405020304" pitchFamily="18" charset="0"/>
                <a:cs typeface="Times New Roman" panose="02020603050405020304" pitchFamily="18" charset="0"/>
              </a:rPr>
              <a:t>        for(</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=0;i&lt;</a:t>
            </a:r>
            <a:r>
              <a:rPr lang="en-IN" sz="1100" dirty="0" err="1">
                <a:solidFill>
                  <a:schemeClr val="tx1"/>
                </a:solidFill>
                <a:latin typeface="Times New Roman" panose="02020603050405020304" pitchFamily="18" charset="0"/>
                <a:cs typeface="Times New Roman" panose="02020603050405020304" pitchFamily="18" charset="0"/>
              </a:rPr>
              <a:t>nodes;i</a:t>
            </a:r>
            <a:r>
              <a:rPr lang="en-IN" sz="1100" dirty="0">
                <a:solidFill>
                  <a:schemeClr val="tx1"/>
                </a:solidFill>
                <a:latin typeface="Times New Roman" panose="02020603050405020304" pitchFamily="18" charset="0"/>
                <a:cs typeface="Times New Roman" panose="02020603050405020304" pitchFamily="18" charset="0"/>
              </a:rPr>
              <a:t>++)</a:t>
            </a:r>
          </a:p>
          <a:p>
            <a:r>
              <a:rPr lang="en-IN" sz="1100" dirty="0">
                <a:solidFill>
                  <a:schemeClr val="tx1"/>
                </a:solidFill>
                <a:latin typeface="Times New Roman" panose="02020603050405020304" pitchFamily="18" charset="0"/>
                <a:cs typeface="Times New Roman" panose="02020603050405020304" pitchFamily="18" charset="0"/>
              </a:rPr>
              <a:t>        {</a:t>
            </a:r>
          </a:p>
          <a:p>
            <a:r>
              <a:rPr lang="en-IN" sz="1100" dirty="0">
                <a:solidFill>
                  <a:schemeClr val="tx1"/>
                </a:solidFill>
                <a:latin typeface="Times New Roman" panose="02020603050405020304" pitchFamily="18" charset="0"/>
                <a:cs typeface="Times New Roman" panose="02020603050405020304" pitchFamily="18" charset="0"/>
              </a:rPr>
              <a:t>            </a:t>
            </a:r>
            <a:r>
              <a:rPr lang="en-IN" sz="1100" dirty="0" err="1">
                <a:solidFill>
                  <a:schemeClr val="tx1"/>
                </a:solidFill>
                <a:latin typeface="Times New Roman" panose="02020603050405020304" pitchFamily="18" charset="0"/>
                <a:cs typeface="Times New Roman" panose="02020603050405020304" pitchFamily="18" charset="0"/>
              </a:rPr>
              <a:t>printf</a:t>
            </a:r>
            <a:r>
              <a:rPr lang="en-IN" sz="1100" dirty="0">
                <a:solidFill>
                  <a:schemeClr val="tx1"/>
                </a:solidFill>
                <a:latin typeface="Times New Roman" panose="02020603050405020304" pitchFamily="18" charset="0"/>
                <a:cs typeface="Times New Roman" panose="02020603050405020304" pitchFamily="18" charset="0"/>
              </a:rPr>
              <a:t>("\n\n For router %d\n",i+1);</a:t>
            </a:r>
          </a:p>
          <a:p>
            <a:r>
              <a:rPr lang="en-IN" sz="1100" dirty="0">
                <a:solidFill>
                  <a:schemeClr val="tx1"/>
                </a:solidFill>
                <a:latin typeface="Times New Roman" panose="02020603050405020304" pitchFamily="18" charset="0"/>
                <a:cs typeface="Times New Roman" panose="02020603050405020304" pitchFamily="18" charset="0"/>
              </a:rPr>
              <a:t>            for(j=0;j&lt;</a:t>
            </a:r>
            <a:r>
              <a:rPr lang="en-IN" sz="1100" dirty="0" err="1">
                <a:solidFill>
                  <a:schemeClr val="tx1"/>
                </a:solidFill>
                <a:latin typeface="Times New Roman" panose="02020603050405020304" pitchFamily="18" charset="0"/>
                <a:cs typeface="Times New Roman" panose="02020603050405020304" pitchFamily="18" charset="0"/>
              </a:rPr>
              <a:t>nodes;j</a:t>
            </a:r>
            <a:r>
              <a:rPr lang="en-IN" sz="1100" dirty="0">
                <a:solidFill>
                  <a:schemeClr val="tx1"/>
                </a:solidFill>
                <a:latin typeface="Times New Roman" panose="02020603050405020304" pitchFamily="18" charset="0"/>
                <a:cs typeface="Times New Roman" panose="02020603050405020304" pitchFamily="18" charset="0"/>
              </a:rPr>
              <a:t>++)</a:t>
            </a:r>
          </a:p>
          <a:p>
            <a:r>
              <a:rPr lang="en-IN" sz="1100" dirty="0">
                <a:solidFill>
                  <a:schemeClr val="tx1"/>
                </a:solidFill>
                <a:latin typeface="Times New Roman" panose="02020603050405020304" pitchFamily="18" charset="0"/>
                <a:cs typeface="Times New Roman" panose="02020603050405020304" pitchFamily="18" charset="0"/>
              </a:rPr>
              <a:t>            {</a:t>
            </a:r>
          </a:p>
          <a:p>
            <a:r>
              <a:rPr lang="en-IN" sz="1100" dirty="0">
                <a:solidFill>
                  <a:schemeClr val="tx1"/>
                </a:solidFill>
                <a:latin typeface="Times New Roman" panose="02020603050405020304" pitchFamily="18" charset="0"/>
                <a:cs typeface="Times New Roman" panose="02020603050405020304" pitchFamily="18" charset="0"/>
              </a:rPr>
              <a:t>                </a:t>
            </a:r>
            <a:r>
              <a:rPr lang="en-IN" sz="1100" dirty="0" err="1">
                <a:solidFill>
                  <a:schemeClr val="tx1"/>
                </a:solidFill>
                <a:latin typeface="Times New Roman" panose="02020603050405020304" pitchFamily="18" charset="0"/>
                <a:cs typeface="Times New Roman" panose="02020603050405020304" pitchFamily="18" charset="0"/>
              </a:rPr>
              <a:t>printf</a:t>
            </a:r>
            <a:r>
              <a:rPr lang="en-IN" sz="1100" dirty="0">
                <a:solidFill>
                  <a:schemeClr val="tx1"/>
                </a:solidFill>
                <a:latin typeface="Times New Roman" panose="02020603050405020304" pitchFamily="18" charset="0"/>
                <a:cs typeface="Times New Roman" panose="02020603050405020304" pitchFamily="18" charset="0"/>
              </a:rPr>
              <a:t>("\t\</a:t>
            </a:r>
            <a:r>
              <a:rPr lang="en-IN" sz="1100" dirty="0" err="1">
                <a:solidFill>
                  <a:schemeClr val="tx1"/>
                </a:solidFill>
                <a:latin typeface="Times New Roman" panose="02020603050405020304" pitchFamily="18" charset="0"/>
                <a:cs typeface="Times New Roman" panose="02020603050405020304" pitchFamily="18" charset="0"/>
              </a:rPr>
              <a:t>nnode</a:t>
            </a:r>
            <a:r>
              <a:rPr lang="en-IN" sz="1100" dirty="0">
                <a:solidFill>
                  <a:schemeClr val="tx1"/>
                </a:solidFill>
                <a:latin typeface="Times New Roman" panose="02020603050405020304" pitchFamily="18" charset="0"/>
                <a:cs typeface="Times New Roman" panose="02020603050405020304" pitchFamily="18" charset="0"/>
              </a:rPr>
              <a:t> %d via %d Distance %d ",j+1,rt[</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].from[j]+1,rt[</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a:t>
            </a:r>
            <a:r>
              <a:rPr lang="en-IN" sz="1100" dirty="0" err="1">
                <a:solidFill>
                  <a:schemeClr val="tx1"/>
                </a:solidFill>
                <a:latin typeface="Times New Roman" panose="02020603050405020304" pitchFamily="18" charset="0"/>
                <a:cs typeface="Times New Roman" panose="02020603050405020304" pitchFamily="18" charset="0"/>
              </a:rPr>
              <a:t>dist</a:t>
            </a:r>
            <a:r>
              <a:rPr lang="en-IN" sz="1100" dirty="0">
                <a:solidFill>
                  <a:schemeClr val="tx1"/>
                </a:solidFill>
                <a:latin typeface="Times New Roman" panose="02020603050405020304" pitchFamily="18" charset="0"/>
                <a:cs typeface="Times New Roman" panose="02020603050405020304" pitchFamily="18" charset="0"/>
              </a:rPr>
              <a:t>[j]);</a:t>
            </a:r>
          </a:p>
          <a:p>
            <a:r>
              <a:rPr lang="en-IN" sz="1100" dirty="0">
                <a:solidFill>
                  <a:schemeClr val="tx1"/>
                </a:solidFill>
                <a:latin typeface="Times New Roman" panose="02020603050405020304" pitchFamily="18" charset="0"/>
                <a:cs typeface="Times New Roman" panose="02020603050405020304" pitchFamily="18" charset="0"/>
              </a:rPr>
              <a:t>            }</a:t>
            </a:r>
          </a:p>
          <a:p>
            <a:r>
              <a:rPr lang="en-IN" sz="1100" dirty="0">
                <a:solidFill>
                  <a:schemeClr val="tx1"/>
                </a:solidFill>
                <a:latin typeface="Times New Roman" panose="02020603050405020304" pitchFamily="18" charset="0"/>
                <a:cs typeface="Times New Roman" panose="02020603050405020304" pitchFamily="18" charset="0"/>
              </a:rPr>
              <a:t>        }</a:t>
            </a:r>
          </a:p>
          <a:p>
            <a:r>
              <a:rPr lang="en-IN" sz="1100" dirty="0">
                <a:solidFill>
                  <a:schemeClr val="tx1"/>
                </a:solidFill>
                <a:latin typeface="Times New Roman" panose="02020603050405020304" pitchFamily="18" charset="0"/>
                <a:cs typeface="Times New Roman" panose="02020603050405020304" pitchFamily="18" charset="0"/>
              </a:rPr>
              <a:t>    </a:t>
            </a:r>
            <a:r>
              <a:rPr lang="en-IN" sz="1100" dirty="0" err="1">
                <a:solidFill>
                  <a:schemeClr val="tx1"/>
                </a:solidFill>
                <a:latin typeface="Times New Roman" panose="02020603050405020304" pitchFamily="18" charset="0"/>
                <a:cs typeface="Times New Roman" panose="02020603050405020304" pitchFamily="18" charset="0"/>
              </a:rPr>
              <a:t>printf</a:t>
            </a:r>
            <a:r>
              <a:rPr lang="en-IN" sz="1100" dirty="0">
                <a:solidFill>
                  <a:schemeClr val="tx1"/>
                </a:solidFill>
                <a:latin typeface="Times New Roman" panose="02020603050405020304" pitchFamily="18" charset="0"/>
                <a:cs typeface="Times New Roman" panose="02020603050405020304" pitchFamily="18" charset="0"/>
              </a:rPr>
              <a:t>("\n\n");</a:t>
            </a:r>
          </a:p>
          <a:p>
            <a:r>
              <a:rPr lang="en-IN" sz="1100" dirty="0">
                <a:solidFill>
                  <a:schemeClr val="tx1"/>
                </a:solidFill>
                <a:latin typeface="Times New Roman" panose="02020603050405020304" pitchFamily="18" charset="0"/>
                <a:cs typeface="Times New Roman" panose="02020603050405020304" pitchFamily="18" charset="0"/>
              </a:rPr>
              <a:t>    </a:t>
            </a:r>
            <a:r>
              <a:rPr lang="en-IN" sz="1100" dirty="0" err="1">
                <a:solidFill>
                  <a:schemeClr val="tx1"/>
                </a:solidFill>
                <a:latin typeface="Times New Roman" panose="02020603050405020304" pitchFamily="18" charset="0"/>
                <a:cs typeface="Times New Roman" panose="02020603050405020304" pitchFamily="18" charset="0"/>
              </a:rPr>
              <a:t>getchar</a:t>
            </a:r>
            <a:r>
              <a:rPr lang="en-IN" sz="1100" dirty="0">
                <a:solidFill>
                  <a:schemeClr val="tx1"/>
                </a:solidFill>
                <a:latin typeface="Times New Roman" panose="02020603050405020304" pitchFamily="18" charset="0"/>
                <a:cs typeface="Times New Roman" panose="02020603050405020304" pitchFamily="18" charset="0"/>
              </a:rPr>
              <a:t>();</a:t>
            </a:r>
          </a:p>
          <a:p>
            <a:r>
              <a:rPr lang="en-IN" sz="1100" dirty="0">
                <a:solidFill>
                  <a:schemeClr val="tx1"/>
                </a:solidFill>
                <a:latin typeface="Times New Roman" panose="02020603050405020304" pitchFamily="18" charset="0"/>
                <a:cs typeface="Times New Roman" panose="02020603050405020304" pitchFamily="18" charset="0"/>
              </a:rPr>
              <a:t>}</a:t>
            </a:r>
          </a:p>
        </p:txBody>
      </p:sp>
      <p:sp>
        <p:nvSpPr>
          <p:cNvPr id="6" name="Google Shape;114;p21">
            <a:extLst>
              <a:ext uri="{FF2B5EF4-FFF2-40B4-BE49-F238E27FC236}">
                <a16:creationId xmlns:a16="http://schemas.microsoft.com/office/drawing/2014/main" id="{070D4585-679D-4CF4-AE4C-F670EDE96D44}"/>
              </a:ext>
            </a:extLst>
          </p:cNvPr>
          <p:cNvSpPr txBox="1">
            <a:spLocks/>
          </p:cNvSpPr>
          <p:nvPr/>
        </p:nvSpPr>
        <p:spPr>
          <a:xfrm>
            <a:off x="108500" y="108066"/>
            <a:ext cx="8520600" cy="4116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800" b="1">
                <a:highlight>
                  <a:schemeClr val="lt1"/>
                </a:highlight>
                <a:latin typeface="Roboto"/>
                <a:ea typeface="Roboto"/>
                <a:cs typeface="Roboto"/>
                <a:sym typeface="Roboto"/>
              </a:rPr>
              <a:t>C Program of Distance Vector Routing, implemented using Bellman Ford Algorithm</a:t>
            </a:r>
            <a:br>
              <a:rPr lang="en-US" sz="1800"/>
            </a:b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C2B05D-2825-416C-98DD-D4E86735FC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5056" y="331520"/>
            <a:ext cx="8593887" cy="4480459"/>
          </a:xfrm>
          <a:prstGeom prst="rect">
            <a:avLst/>
          </a:prstGeom>
        </p:spPr>
      </p:pic>
    </p:spTree>
    <p:extLst>
      <p:ext uri="{BB962C8B-B14F-4D97-AF65-F5344CB8AC3E}">
        <p14:creationId xmlns:p14="http://schemas.microsoft.com/office/powerpoint/2010/main" val="392129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321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2020 Syllabus</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4" name="Google Shape;64;p14"/>
          <p:cNvPicPr preferRelativeResize="0"/>
          <p:nvPr/>
        </p:nvPicPr>
        <p:blipFill>
          <a:blip r:embed="rId3">
            <a:alphaModFix/>
          </a:blip>
          <a:stretch>
            <a:fillRect/>
          </a:stretch>
        </p:blipFill>
        <p:spPr>
          <a:xfrm>
            <a:off x="0" y="1017725"/>
            <a:ext cx="9144001" cy="2994324"/>
          </a:xfrm>
          <a:prstGeom prst="rect">
            <a:avLst/>
          </a:prstGeom>
          <a:noFill/>
          <a:ln>
            <a:noFill/>
          </a:ln>
        </p:spPr>
      </p:pic>
      <p:pic>
        <p:nvPicPr>
          <p:cNvPr id="65" name="Google Shape;65;p14"/>
          <p:cNvPicPr preferRelativeResize="0"/>
          <p:nvPr/>
        </p:nvPicPr>
        <p:blipFill>
          <a:blip r:embed="rId4">
            <a:alphaModFix/>
          </a:blip>
          <a:stretch>
            <a:fillRect/>
          </a:stretch>
        </p:blipFill>
        <p:spPr>
          <a:xfrm>
            <a:off x="7922550" y="4012050"/>
            <a:ext cx="1221450" cy="113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321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2020 Syllabus</a:t>
            </a: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2" name="Google Shape;72;p15"/>
          <p:cNvPicPr preferRelativeResize="0"/>
          <p:nvPr/>
        </p:nvPicPr>
        <p:blipFill>
          <a:blip r:embed="rId3">
            <a:alphaModFix/>
          </a:blip>
          <a:stretch>
            <a:fillRect/>
          </a:stretch>
        </p:blipFill>
        <p:spPr>
          <a:xfrm>
            <a:off x="7922550" y="4012050"/>
            <a:ext cx="1221450" cy="1131450"/>
          </a:xfrm>
          <a:prstGeom prst="rect">
            <a:avLst/>
          </a:prstGeom>
          <a:noFill/>
          <a:ln>
            <a:noFill/>
          </a:ln>
        </p:spPr>
      </p:pic>
      <p:pic>
        <p:nvPicPr>
          <p:cNvPr id="73" name="Google Shape;73;p15"/>
          <p:cNvPicPr preferRelativeResize="0"/>
          <p:nvPr/>
        </p:nvPicPr>
        <p:blipFill>
          <a:blip r:embed="rId4">
            <a:alphaModFix/>
          </a:blip>
          <a:stretch>
            <a:fillRect/>
          </a:stretch>
        </p:blipFill>
        <p:spPr>
          <a:xfrm>
            <a:off x="0" y="1167688"/>
            <a:ext cx="9144000" cy="28081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321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Course Instructor </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PhD from Gran Sasso Science Institute, Italy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PhD Supervisor Prof Paolo Prinetto from Politecnico Di Torino, World Rank 13 in Electrical Engineering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MTech from Indian Institute of Information Technology, Gwalior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Scopus Profile: </a:t>
            </a:r>
            <a:r>
              <a:rPr lang="en" u="sng">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https://www.scopus.com/authid/detail.uri?authorId=57203239026</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Google Scholar: </a:t>
            </a:r>
            <a:r>
              <a:rPr lang="en" u="sng">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https://scholar.google.com/citations?user=UZ_8yAMAAAAJ&amp;hl=hi</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Contact: </a:t>
            </a:r>
            <a:r>
              <a:rPr lang="en" u="sng">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gyancity@gyancity.com</a:t>
            </a:r>
            <a:r>
              <a:rPr lang="en">
                <a:solidFill>
                  <a:srgbClr val="000000"/>
                </a:solidFill>
                <a:latin typeface="Times New Roman"/>
                <a:ea typeface="Times New Roman"/>
                <a:cs typeface="Times New Roman"/>
                <a:sym typeface="Times New Roman"/>
              </a:rPr>
              <a:t>, +91-7428640820 (For help in this Subject @ BIAS and Guidance for future MS from Europe and USA after BIAS)</a:t>
            </a:r>
            <a:endParaRPr>
              <a:solidFill>
                <a:srgbClr val="000000"/>
              </a:solidFill>
              <a:latin typeface="Times New Roman"/>
              <a:ea typeface="Times New Roman"/>
              <a:cs typeface="Times New Roman"/>
              <a:sym typeface="Times New Roman"/>
            </a:endParaRPr>
          </a:p>
        </p:txBody>
      </p:sp>
      <p:pic>
        <p:nvPicPr>
          <p:cNvPr id="80" name="Google Shape;80;p16"/>
          <p:cNvPicPr preferRelativeResize="0"/>
          <p:nvPr/>
        </p:nvPicPr>
        <p:blipFill>
          <a:blip r:embed="rId6">
            <a:alphaModFix/>
          </a:blip>
          <a:stretch>
            <a:fillRect/>
          </a:stretch>
        </p:blipFill>
        <p:spPr>
          <a:xfrm>
            <a:off x="7922550" y="4012050"/>
            <a:ext cx="1221450" cy="1131450"/>
          </a:xfrm>
          <a:prstGeom prst="rect">
            <a:avLst/>
          </a:prstGeom>
          <a:noFill/>
          <a:ln>
            <a:noFill/>
          </a:ln>
        </p:spPr>
      </p:pic>
      <p:pic>
        <p:nvPicPr>
          <p:cNvPr id="81" name="Google Shape;81;p16"/>
          <p:cNvPicPr preferRelativeResize="0"/>
          <p:nvPr/>
        </p:nvPicPr>
        <p:blipFill>
          <a:blip r:embed="rId7">
            <a:alphaModFix/>
          </a:blip>
          <a:stretch>
            <a:fillRect/>
          </a:stretch>
        </p:blipFill>
        <p:spPr>
          <a:xfrm>
            <a:off x="7600375" y="0"/>
            <a:ext cx="1428750" cy="151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Course Outline</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UNIT 1: Lecture No 1-4 </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UNIT 2: Lecture No 5-11 (Including Lab on Vivado)</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UNIT 3: Lecture No 14-18</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UNIT 4: Lecture No 19-21, Lecture 12-13</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Student Assignment Presentation: Lecture 22-23</a:t>
            </a:r>
            <a:endParaRPr dirty="0">
              <a:solidFill>
                <a:srgbClr val="000000"/>
              </a:solidFill>
            </a:endParaRPr>
          </a:p>
          <a:p>
            <a:pPr marL="457200" lvl="0" indent="-342900" algn="l" rtl="0">
              <a:spcBef>
                <a:spcPts val="0"/>
              </a:spcBef>
              <a:spcAft>
                <a:spcPts val="0"/>
              </a:spcAft>
              <a:buClr>
                <a:schemeClr val="dk1"/>
              </a:buClr>
              <a:buSzPts val="1800"/>
              <a:buChar char="●"/>
            </a:pPr>
            <a:r>
              <a:rPr lang="en" dirty="0">
                <a:solidFill>
                  <a:schemeClr val="dk1"/>
                </a:solidFill>
              </a:rPr>
              <a:t>Lab on Packet Tracer and C: Lecture 24-26</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UNIT 5: Lecture No 27-30 </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Lecture No 31-35: Discuss Previous Year Question of UKTU  </a:t>
            </a:r>
            <a:endParaRPr dirty="0">
              <a:solidFill>
                <a:schemeClr val="dk1"/>
              </a:solidFill>
            </a:endParaRPr>
          </a:p>
          <a:p>
            <a:pPr marL="457200" lvl="0" indent="-342900" algn="l" rtl="0">
              <a:spcBef>
                <a:spcPts val="0"/>
              </a:spcBef>
              <a:spcAft>
                <a:spcPts val="0"/>
              </a:spcAft>
              <a:buClr>
                <a:srgbClr val="000000"/>
              </a:buClr>
              <a:buSzPts val="1800"/>
              <a:buChar char="●"/>
            </a:pPr>
            <a:r>
              <a:rPr lang="en" dirty="0">
                <a:solidFill>
                  <a:srgbClr val="000000"/>
                </a:solidFill>
              </a:rPr>
              <a:t>Out of 35 Lectures: Some will delivered by Professor From Foreign University </a:t>
            </a:r>
            <a:endParaRPr dirty="0">
              <a:solidFill>
                <a:srgbClr val="000000"/>
              </a:solidFill>
            </a:endParaRPr>
          </a:p>
        </p:txBody>
      </p:sp>
      <p:pic>
        <p:nvPicPr>
          <p:cNvPr id="88" name="Google Shape;88;p17"/>
          <p:cNvPicPr preferRelativeResize="0"/>
          <p:nvPr/>
        </p:nvPicPr>
        <p:blipFill>
          <a:blip r:embed="rId3">
            <a:alphaModFix/>
          </a:blip>
          <a:stretch>
            <a:fillRect/>
          </a:stretch>
        </p:blipFill>
        <p:spPr>
          <a:xfrm>
            <a:off x="7922550" y="4012050"/>
            <a:ext cx="1221450" cy="113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OUTLINE OF LECTURE 26</a:t>
            </a:r>
            <a:endParaRPr sz="3000" b="1"/>
          </a:p>
        </p:txBody>
      </p:sp>
      <p:sp>
        <p:nvSpPr>
          <p:cNvPr id="94" name="Google Shape;94;p18"/>
          <p:cNvSpPr txBox="1">
            <a:spLocks noGrp="1"/>
          </p:cNvSpPr>
          <p:nvPr>
            <p:ph type="body" idx="1"/>
          </p:nvPr>
        </p:nvSpPr>
        <p:spPr>
          <a:xfrm>
            <a:off x="311700" y="1200700"/>
            <a:ext cx="8520600" cy="3416400"/>
          </a:xfrm>
          <a:prstGeom prst="rect">
            <a:avLst/>
          </a:prstGeom>
        </p:spPr>
        <p:txBody>
          <a:bodyPr spcFirstLastPara="1" wrap="square" lIns="91425" tIns="91425" rIns="91425" bIns="91425" anchor="t" anchorCtr="0">
            <a:noAutofit/>
          </a:bodyPr>
          <a:lstStyle/>
          <a:p>
            <a:pPr marL="457200" lvl="0" indent="-419100" algn="just" rtl="0">
              <a:lnSpc>
                <a:spcPct val="100000"/>
              </a:lnSpc>
              <a:spcBef>
                <a:spcPts val="0"/>
              </a:spcBef>
              <a:spcAft>
                <a:spcPts val="0"/>
              </a:spcAft>
              <a:buSzPts val="3000"/>
              <a:buChar char="●"/>
            </a:pPr>
            <a:r>
              <a:rPr lang="en" sz="3000" b="1" dirty="0">
                <a:solidFill>
                  <a:schemeClr val="dk1"/>
                </a:solidFill>
                <a:highlight>
                  <a:srgbClr val="FFFFFF"/>
                </a:highlight>
                <a:latin typeface="Roboto"/>
                <a:ea typeface="Roboto"/>
                <a:cs typeface="Roboto"/>
                <a:sym typeface="Roboto"/>
              </a:rPr>
              <a:t>C Program of Bit Stuffing</a:t>
            </a:r>
            <a:endParaRPr sz="3000" dirty="0"/>
          </a:p>
          <a:p>
            <a:pPr marL="457200" lvl="0" indent="-419100" algn="just" rtl="0">
              <a:spcBef>
                <a:spcPts val="1600"/>
              </a:spcBef>
              <a:spcAft>
                <a:spcPts val="0"/>
              </a:spcAft>
              <a:buSzPts val="3000"/>
              <a:buChar char="●"/>
            </a:pPr>
            <a:r>
              <a:rPr lang="en" sz="3000" b="1" dirty="0">
                <a:solidFill>
                  <a:schemeClr val="dk1"/>
                </a:solidFill>
                <a:highlight>
                  <a:schemeClr val="lt1"/>
                </a:highlight>
                <a:latin typeface="Roboto"/>
                <a:ea typeface="Roboto"/>
                <a:cs typeface="Roboto"/>
                <a:sym typeface="Roboto"/>
              </a:rPr>
              <a:t>C Program of Dijkstra's Algorithm For Shortest Paths</a:t>
            </a:r>
            <a:endParaRPr sz="3000" dirty="0"/>
          </a:p>
          <a:p>
            <a:pPr marL="457200" lvl="0" indent="-419100" algn="just" rtl="0">
              <a:spcBef>
                <a:spcPts val="0"/>
              </a:spcBef>
              <a:spcAft>
                <a:spcPts val="0"/>
              </a:spcAft>
              <a:buSzPts val="3000"/>
              <a:buChar char="●"/>
            </a:pPr>
            <a:r>
              <a:rPr lang="en" sz="3000" b="1" dirty="0">
                <a:solidFill>
                  <a:schemeClr val="dk1"/>
                </a:solidFill>
                <a:highlight>
                  <a:schemeClr val="lt1"/>
                </a:highlight>
                <a:latin typeface="Roboto"/>
                <a:ea typeface="Roboto"/>
                <a:cs typeface="Roboto"/>
                <a:sym typeface="Roboto"/>
              </a:rPr>
              <a:t>C Program of Distance Vector Routing, implemented using Bellman Ford Algorithm</a:t>
            </a:r>
            <a:endParaRPr sz="3000" dirty="0"/>
          </a:p>
          <a:p>
            <a:pPr marL="457200" lvl="0" indent="0" algn="just" rtl="0">
              <a:lnSpc>
                <a:spcPct val="100000"/>
              </a:lnSpc>
              <a:spcBef>
                <a:spcPts val="1200"/>
              </a:spcBef>
              <a:spcAft>
                <a:spcPts val="1600"/>
              </a:spcAft>
              <a:buNone/>
            </a:pPr>
            <a:endParaRPr sz="2100" dirty="0"/>
          </a:p>
        </p:txBody>
      </p:sp>
      <p:pic>
        <p:nvPicPr>
          <p:cNvPr id="95" name="Google Shape;95;p18"/>
          <p:cNvPicPr preferRelativeResize="0"/>
          <p:nvPr/>
        </p:nvPicPr>
        <p:blipFill>
          <a:blip r:embed="rId3">
            <a:alphaModFix/>
          </a:blip>
          <a:stretch>
            <a:fillRect/>
          </a:stretch>
        </p:blipFill>
        <p:spPr>
          <a:xfrm>
            <a:off x="7922550" y="4012050"/>
            <a:ext cx="1221450" cy="113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2C46-75C6-4E6B-B5AA-770821B27AB5}"/>
              </a:ext>
            </a:extLst>
          </p:cNvPr>
          <p:cNvSpPr>
            <a:spLocks noGrp="1"/>
          </p:cNvSpPr>
          <p:nvPr>
            <p:ph type="title"/>
          </p:nvPr>
        </p:nvSpPr>
        <p:spPr>
          <a:xfrm>
            <a:off x="147576" y="101148"/>
            <a:ext cx="8824485" cy="406852"/>
          </a:xfrm>
        </p:spPr>
        <p:txBody>
          <a:bodyPr/>
          <a:lstStyle/>
          <a:p>
            <a:pPr algn="ctr"/>
            <a:r>
              <a:rPr lang="en-US" sz="2000" b="1" dirty="0">
                <a:latin typeface="Times New Roman" panose="02020603050405020304" pitchFamily="18" charset="0"/>
                <a:cs typeface="Times New Roman" panose="02020603050405020304" pitchFamily="18" charset="0"/>
              </a:rPr>
              <a:t>Bit Stuffing</a:t>
            </a:r>
            <a:endParaRPr lang="en-IN" sz="2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F5E09A6-7EB6-4A78-B2E8-5C87FFA6CC2A}"/>
              </a:ext>
            </a:extLst>
          </p:cNvPr>
          <p:cNvSpPr>
            <a:spLocks noGrp="1"/>
          </p:cNvSpPr>
          <p:nvPr>
            <p:ph type="body" idx="1"/>
          </p:nvPr>
        </p:nvSpPr>
        <p:spPr>
          <a:xfrm>
            <a:off x="311700" y="683552"/>
            <a:ext cx="8574392" cy="4193248"/>
          </a:xfrm>
        </p:spPr>
        <p:txBody>
          <a:bodyPr/>
          <a:lstStyle/>
          <a:p>
            <a:r>
              <a:rPr lang="en-US" sz="1600" dirty="0">
                <a:solidFill>
                  <a:schemeClr val="tx1"/>
                </a:solidFill>
                <a:latin typeface="Times New Roman" panose="02020603050405020304" pitchFamily="18" charset="0"/>
                <a:cs typeface="Times New Roman" panose="02020603050405020304" pitchFamily="18" charset="0"/>
              </a:rPr>
              <a:t>For example, we can define a rule that no more than five 1s can occurring a row in the transmitted data. To make this work, the sending software/hardware will insert (stuff) an extra 0 after any sequence of five 1s. It can then send a sequence of six 1s specifically to indicate an end of data set. The receiver, on seeing a sequence of five 1s,checks the next bit. If it is 0, the bit is simply discarded; if it is1, then it notes that an end of data set has been flagged. This technique is very flexible and can be adapted to various circumstances. It is broadly the same idea as using an “escape” character in byte-oriented protocols. Here is an example:</a:t>
            </a:r>
          </a:p>
          <a:p>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68FD32-3E2D-4B8F-A87F-4E855E0A1D7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05187" y="2790428"/>
            <a:ext cx="6741459" cy="2155112"/>
          </a:xfrm>
          <a:prstGeom prst="rect">
            <a:avLst/>
          </a:prstGeom>
        </p:spPr>
      </p:pic>
    </p:spTree>
    <p:extLst>
      <p:ext uri="{BB962C8B-B14F-4D97-AF65-F5344CB8AC3E}">
        <p14:creationId xmlns:p14="http://schemas.microsoft.com/office/powerpoint/2010/main" val="321058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254805" y="49123"/>
            <a:ext cx="8520600" cy="411621"/>
          </a:xfrm>
          <a:prstGeom prst="rect">
            <a:avLst/>
          </a:prstGeom>
        </p:spPr>
        <p:txBody>
          <a:bodyPr spcFirstLastPara="1" wrap="square" lIns="91425" tIns="91425" rIns="91425" bIns="91425" anchor="t" anchorCtr="0">
            <a:noAutofit/>
          </a:bodyPr>
          <a:lstStyle/>
          <a:p>
            <a:pPr marL="0" lvl="0" indent="0" algn="just" rtl="0">
              <a:spcBef>
                <a:spcPts val="0"/>
              </a:spcBef>
              <a:buNone/>
            </a:pPr>
            <a:r>
              <a:rPr lang="en" sz="2000" b="1" dirty="0">
                <a:highlight>
                  <a:schemeClr val="lt1"/>
                </a:highlight>
                <a:latin typeface="Roboto"/>
                <a:ea typeface="Roboto"/>
                <a:cs typeface="Roboto"/>
                <a:sym typeface="Roboto"/>
              </a:rPr>
              <a:t>C Program of Bit Stuffing</a:t>
            </a:r>
            <a:endParaRPr sz="2000" dirty="0"/>
          </a:p>
        </p:txBody>
      </p:sp>
      <p:sp>
        <p:nvSpPr>
          <p:cNvPr id="101" name="Google Shape;101;p19"/>
          <p:cNvSpPr txBox="1">
            <a:spLocks noGrp="1"/>
          </p:cNvSpPr>
          <p:nvPr>
            <p:ph type="body" idx="1"/>
          </p:nvPr>
        </p:nvSpPr>
        <p:spPr>
          <a:xfrm>
            <a:off x="155756" y="460744"/>
            <a:ext cx="8463705" cy="4572543"/>
          </a:xfrm>
          <a:prstGeom prst="rect">
            <a:avLst/>
          </a:prstGeom>
        </p:spPr>
        <p:txBody>
          <a:bodyPr spcFirstLastPara="1" wrap="square" lIns="91425" tIns="91425" rIns="91425" bIns="91425" anchor="t" anchorCtr="0">
            <a:noAutofit/>
          </a:bodyPr>
          <a:lstStyle/>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/*Implementation of Bit stuffing Using C */</a:t>
            </a:r>
          </a:p>
          <a:p>
            <a:pPr lvl="0" indent="0">
              <a:lnSpc>
                <a:spcPct val="100000"/>
              </a:lnSpc>
              <a:buNone/>
            </a:pPr>
            <a:endParaRPr lang="en-IN" sz="1000" dirty="0">
              <a:solidFill>
                <a:schemeClr val="tx1"/>
              </a:solidFill>
              <a:latin typeface="Times New Roman" panose="02020603050405020304" pitchFamily="18" charset="0"/>
              <a:cs typeface="Times New Roman" panose="02020603050405020304" pitchFamily="18" charset="0"/>
            </a:endParaRP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#include&lt;</a:t>
            </a:r>
            <a:r>
              <a:rPr lang="en-IN" sz="1000" dirty="0" err="1">
                <a:solidFill>
                  <a:schemeClr val="tx1"/>
                </a:solidFill>
                <a:latin typeface="Times New Roman" panose="02020603050405020304" pitchFamily="18" charset="0"/>
                <a:cs typeface="Times New Roman" panose="02020603050405020304" pitchFamily="18" charset="0"/>
              </a:rPr>
              <a:t>stdio.h</a:t>
            </a:r>
            <a:r>
              <a:rPr lang="en-IN" sz="1000" dirty="0">
                <a:solidFill>
                  <a:schemeClr val="tx1"/>
                </a:solidFill>
                <a:latin typeface="Times New Roman" panose="02020603050405020304" pitchFamily="18" charset="0"/>
                <a:cs typeface="Times New Roman" panose="02020603050405020304" pitchFamily="18" charset="0"/>
              </a:rPr>
              <a:t>&gt;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#include&lt;</a:t>
            </a:r>
            <a:r>
              <a:rPr lang="en-IN" sz="1000" dirty="0" err="1">
                <a:solidFill>
                  <a:schemeClr val="tx1"/>
                </a:solidFill>
                <a:latin typeface="Times New Roman" panose="02020603050405020304" pitchFamily="18" charset="0"/>
                <a:cs typeface="Times New Roman" panose="02020603050405020304" pitchFamily="18" charset="0"/>
              </a:rPr>
              <a:t>string.h</a:t>
            </a:r>
            <a:r>
              <a:rPr lang="en-IN" sz="1000" dirty="0">
                <a:solidFill>
                  <a:schemeClr val="tx1"/>
                </a:solidFill>
                <a:latin typeface="Times New Roman" panose="02020603050405020304" pitchFamily="18" charset="0"/>
                <a:cs typeface="Times New Roman" panose="02020603050405020304" pitchFamily="18" charset="0"/>
              </a:rPr>
              <a:t>&gt;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void main()</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int </a:t>
            </a:r>
            <a:r>
              <a:rPr lang="en-IN" sz="1000" dirty="0" err="1">
                <a:solidFill>
                  <a:schemeClr val="tx1"/>
                </a:solidFill>
                <a:latin typeface="Times New Roman" panose="02020603050405020304" pitchFamily="18" charset="0"/>
                <a:cs typeface="Times New Roman" panose="02020603050405020304" pitchFamily="18" charset="0"/>
              </a:rPr>
              <a:t>i</a:t>
            </a:r>
            <a:r>
              <a:rPr lang="en-IN" sz="1000" dirty="0">
                <a:solidFill>
                  <a:schemeClr val="tx1"/>
                </a:solidFill>
                <a:latin typeface="Times New Roman" panose="02020603050405020304" pitchFamily="18" charset="0"/>
                <a:cs typeface="Times New Roman" panose="02020603050405020304" pitchFamily="18" charset="0"/>
              </a:rPr>
              <a:t>, </a:t>
            </a:r>
            <a:r>
              <a:rPr lang="en-IN" sz="1000" dirty="0" err="1">
                <a:solidFill>
                  <a:schemeClr val="tx1"/>
                </a:solidFill>
                <a:latin typeface="Times New Roman" panose="02020603050405020304" pitchFamily="18" charset="0"/>
                <a:cs typeface="Times New Roman" panose="02020603050405020304" pitchFamily="18" charset="0"/>
              </a:rPr>
              <a:t>j,count</a:t>
            </a:r>
            <a:r>
              <a:rPr lang="en-IN" sz="1000" dirty="0">
                <a:solidFill>
                  <a:schemeClr val="tx1"/>
                </a:solidFill>
                <a:latin typeface="Times New Roman" panose="02020603050405020304" pitchFamily="18" charset="0"/>
                <a:cs typeface="Times New Roman" panose="02020603050405020304" pitchFamily="18" charset="0"/>
              </a:rPr>
              <a:t>=0,nl;</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char str[10];</a:t>
            </a:r>
          </a:p>
          <a:p>
            <a:pPr lvl="0" indent="0">
              <a:lnSpc>
                <a:spcPct val="100000"/>
              </a:lnSpc>
              <a:buNone/>
            </a:pPr>
            <a:r>
              <a:rPr lang="en-IN" sz="1000" dirty="0" err="1">
                <a:solidFill>
                  <a:schemeClr val="tx1"/>
                </a:solidFill>
                <a:latin typeface="Times New Roman" panose="02020603050405020304" pitchFamily="18" charset="0"/>
                <a:cs typeface="Times New Roman" panose="02020603050405020304" pitchFamily="18" charset="0"/>
              </a:rPr>
              <a:t>printf</a:t>
            </a:r>
            <a:r>
              <a:rPr lang="en-IN" sz="1000" dirty="0">
                <a:solidFill>
                  <a:schemeClr val="tx1"/>
                </a:solidFill>
                <a:latin typeface="Times New Roman" panose="02020603050405020304" pitchFamily="18" charset="0"/>
                <a:cs typeface="Times New Roman" panose="02020603050405020304" pitchFamily="18" charset="0"/>
              </a:rPr>
              <a:t>("enter the bit string less than 9 length: "); </a:t>
            </a:r>
          </a:p>
          <a:p>
            <a:pPr lvl="0" indent="0">
              <a:lnSpc>
                <a:spcPct val="100000"/>
              </a:lnSpc>
              <a:buNone/>
            </a:pPr>
            <a:r>
              <a:rPr lang="en-IN" sz="1000" dirty="0" err="1">
                <a:solidFill>
                  <a:schemeClr val="tx1"/>
                </a:solidFill>
                <a:latin typeface="Times New Roman" panose="02020603050405020304" pitchFamily="18" charset="0"/>
                <a:cs typeface="Times New Roman" panose="02020603050405020304" pitchFamily="18" charset="0"/>
              </a:rPr>
              <a:t>scanf</a:t>
            </a:r>
            <a:r>
              <a:rPr lang="en-IN" sz="1000" dirty="0">
                <a:solidFill>
                  <a:schemeClr val="tx1"/>
                </a:solidFill>
                <a:latin typeface="Times New Roman" panose="02020603050405020304" pitchFamily="18" charset="0"/>
                <a:cs typeface="Times New Roman" panose="02020603050405020304" pitchFamily="18" charset="0"/>
              </a:rPr>
              <a:t>("%</a:t>
            </a:r>
            <a:r>
              <a:rPr lang="en-IN" sz="1000" dirty="0" err="1">
                <a:solidFill>
                  <a:schemeClr val="tx1"/>
                </a:solidFill>
                <a:latin typeface="Times New Roman" panose="02020603050405020304" pitchFamily="18" charset="0"/>
                <a:cs typeface="Times New Roman" panose="02020603050405020304" pitchFamily="18" charset="0"/>
              </a:rPr>
              <a:t>s",str</a:t>
            </a:r>
            <a:r>
              <a:rPr lang="en-IN" sz="1000" dirty="0">
                <a:solidFill>
                  <a:schemeClr val="tx1"/>
                </a:solidFill>
                <a:latin typeface="Times New Roman" panose="02020603050405020304" pitchFamily="18" charset="0"/>
                <a:cs typeface="Times New Roman" panose="02020603050405020304" pitchFamily="18" charset="0"/>
              </a:rPr>
              <a: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for (</a:t>
            </a:r>
            <a:r>
              <a:rPr lang="en-IN" sz="1000" dirty="0" err="1">
                <a:solidFill>
                  <a:schemeClr val="tx1"/>
                </a:solidFill>
                <a:latin typeface="Times New Roman" panose="02020603050405020304" pitchFamily="18" charset="0"/>
                <a:cs typeface="Times New Roman" panose="02020603050405020304" pitchFamily="18" charset="0"/>
              </a:rPr>
              <a:t>i</a:t>
            </a:r>
            <a:r>
              <a:rPr lang="en-IN" sz="1000" dirty="0">
                <a:solidFill>
                  <a:schemeClr val="tx1"/>
                </a:solidFill>
                <a:latin typeface="Times New Roman" panose="02020603050405020304" pitchFamily="18" charset="0"/>
                <a:cs typeface="Times New Roman" panose="02020603050405020304" pitchFamily="18" charset="0"/>
              </a:rPr>
              <a:t>=0;i&lt;</a:t>
            </a:r>
            <a:r>
              <a:rPr lang="en-IN" sz="1000" dirty="0" err="1">
                <a:solidFill>
                  <a:schemeClr val="tx1"/>
                </a:solidFill>
                <a:latin typeface="Times New Roman" panose="02020603050405020304" pitchFamily="18" charset="0"/>
                <a:cs typeface="Times New Roman" panose="02020603050405020304" pitchFamily="18" charset="0"/>
              </a:rPr>
              <a:t>strlen</a:t>
            </a:r>
            <a:r>
              <a:rPr lang="en-IN" sz="1000" dirty="0">
                <a:solidFill>
                  <a:schemeClr val="tx1"/>
                </a:solidFill>
                <a:latin typeface="Times New Roman" panose="02020603050405020304" pitchFamily="18" charset="0"/>
                <a:cs typeface="Times New Roman" panose="02020603050405020304" pitchFamily="18" charset="0"/>
              </a:rPr>
              <a:t>(str);</a:t>
            </a:r>
            <a:r>
              <a:rPr lang="en-IN" sz="1000" dirty="0" err="1">
                <a:solidFill>
                  <a:schemeClr val="tx1"/>
                </a:solidFill>
                <a:latin typeface="Times New Roman" panose="02020603050405020304" pitchFamily="18" charset="0"/>
                <a:cs typeface="Times New Roman" panose="02020603050405020304" pitchFamily="18" charset="0"/>
              </a:rPr>
              <a:t>i</a:t>
            </a:r>
            <a:r>
              <a:rPr lang="en-IN" sz="1000" dirty="0">
                <a:solidFill>
                  <a:schemeClr val="tx1"/>
                </a:solidFill>
                <a:latin typeface="Times New Roman" panose="02020603050405020304" pitchFamily="18" charset="0"/>
                <a:cs typeface="Times New Roman" panose="02020603050405020304" pitchFamily="18" charset="0"/>
              </a:rPr>
              <a:t>++) {</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count=0;</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//the following code search the six ones in given string</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for (j=</a:t>
            </a:r>
            <a:r>
              <a:rPr lang="en-IN" sz="1000" dirty="0" err="1">
                <a:solidFill>
                  <a:schemeClr val="tx1"/>
                </a:solidFill>
                <a:latin typeface="Times New Roman" panose="02020603050405020304" pitchFamily="18" charset="0"/>
                <a:cs typeface="Times New Roman" panose="02020603050405020304" pitchFamily="18" charset="0"/>
              </a:rPr>
              <a:t>i;j</a:t>
            </a:r>
            <a:r>
              <a:rPr lang="en-IN" sz="1000" dirty="0">
                <a:solidFill>
                  <a:schemeClr val="tx1"/>
                </a:solidFill>
                <a:latin typeface="Times New Roman" panose="02020603050405020304" pitchFamily="18" charset="0"/>
                <a:cs typeface="Times New Roman" panose="02020603050405020304" pitchFamily="18" charset="0"/>
              </a:rPr>
              <a:t>&lt;=(i+5);</a:t>
            </a:r>
            <a:r>
              <a:rPr lang="en-IN" sz="1000" dirty="0" err="1">
                <a:solidFill>
                  <a:schemeClr val="tx1"/>
                </a:solidFill>
                <a:latin typeface="Times New Roman" panose="02020603050405020304" pitchFamily="18" charset="0"/>
                <a:cs typeface="Times New Roman" panose="02020603050405020304" pitchFamily="18" charset="0"/>
              </a:rPr>
              <a:t>j++</a:t>
            </a:r>
            <a:r>
              <a:rPr lang="en-IN" sz="1000" dirty="0">
                <a:solidFill>
                  <a:schemeClr val="tx1"/>
                </a:solidFill>
                <a:latin typeface="Times New Roman" panose="02020603050405020304" pitchFamily="18" charset="0"/>
                <a:cs typeface="Times New Roman" panose="02020603050405020304" pitchFamily="18" charset="0"/>
              </a:rPr>
              <a:t>) {</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if(str[j]=='1') {</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count++;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//if there is six ones then following code execute to bit stuffing after five ones</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if(count==6) {</a:t>
            </a:r>
          </a:p>
          <a:p>
            <a:pPr lvl="0" indent="0">
              <a:lnSpc>
                <a:spcPct val="100000"/>
              </a:lnSpc>
              <a:buNone/>
            </a:pPr>
            <a:r>
              <a:rPr lang="en-IN" sz="1000" dirty="0" err="1">
                <a:solidFill>
                  <a:schemeClr val="tx1"/>
                </a:solidFill>
                <a:latin typeface="Times New Roman" panose="02020603050405020304" pitchFamily="18" charset="0"/>
                <a:cs typeface="Times New Roman" panose="02020603050405020304" pitchFamily="18" charset="0"/>
              </a:rPr>
              <a:t>nl</a:t>
            </a:r>
            <a:r>
              <a:rPr lang="en-IN" sz="1000" dirty="0">
                <a:solidFill>
                  <a:schemeClr val="tx1"/>
                </a:solidFill>
                <a:latin typeface="Times New Roman" panose="02020603050405020304" pitchFamily="18" charset="0"/>
                <a:cs typeface="Times New Roman" panose="02020603050405020304" pitchFamily="18" charset="0"/>
              </a:rPr>
              <a:t>=</a:t>
            </a:r>
            <a:r>
              <a:rPr lang="en-IN" sz="1000" dirty="0" err="1">
                <a:solidFill>
                  <a:schemeClr val="tx1"/>
                </a:solidFill>
                <a:latin typeface="Times New Roman" panose="02020603050405020304" pitchFamily="18" charset="0"/>
                <a:cs typeface="Times New Roman" panose="02020603050405020304" pitchFamily="18" charset="0"/>
              </a:rPr>
              <a:t>strlen</a:t>
            </a:r>
            <a:r>
              <a:rPr lang="en-IN" sz="1000" dirty="0">
                <a:solidFill>
                  <a:schemeClr val="tx1"/>
                </a:solidFill>
                <a:latin typeface="Times New Roman" panose="02020603050405020304" pitchFamily="18" charset="0"/>
                <a:cs typeface="Times New Roman" panose="02020603050405020304" pitchFamily="18" charset="0"/>
              </a:rPr>
              <a:t>(str)+2;</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for (;</a:t>
            </a:r>
            <a:r>
              <a:rPr lang="en-IN" sz="1000" dirty="0" err="1">
                <a:solidFill>
                  <a:schemeClr val="tx1"/>
                </a:solidFill>
                <a:latin typeface="Times New Roman" panose="02020603050405020304" pitchFamily="18" charset="0"/>
                <a:cs typeface="Times New Roman" panose="02020603050405020304" pitchFamily="18" charset="0"/>
              </a:rPr>
              <a:t>nl</a:t>
            </a:r>
            <a:r>
              <a:rPr lang="en-IN" sz="1000" dirty="0">
                <a:solidFill>
                  <a:schemeClr val="tx1"/>
                </a:solidFill>
                <a:latin typeface="Times New Roman" panose="02020603050405020304" pitchFamily="18" charset="0"/>
                <a:cs typeface="Times New Roman" panose="02020603050405020304" pitchFamily="18" charset="0"/>
              </a:rPr>
              <a:t>&gt;=(i+5);</a:t>
            </a:r>
            <a:r>
              <a:rPr lang="en-IN" sz="1000" dirty="0" err="1">
                <a:solidFill>
                  <a:schemeClr val="tx1"/>
                </a:solidFill>
                <a:latin typeface="Times New Roman" panose="02020603050405020304" pitchFamily="18" charset="0"/>
                <a:cs typeface="Times New Roman" panose="02020603050405020304" pitchFamily="18" charset="0"/>
              </a:rPr>
              <a:t>nl</a:t>
            </a:r>
            <a:r>
              <a:rPr lang="en-IN" sz="1000" dirty="0">
                <a:solidFill>
                  <a:schemeClr val="tx1"/>
                </a:solidFill>
                <a:latin typeface="Times New Roman" panose="02020603050405020304" pitchFamily="18" charset="0"/>
                <a:cs typeface="Times New Roman" panose="02020603050405020304" pitchFamily="18" charset="0"/>
              </a:rPr>
              <a:t>--) {</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str[</a:t>
            </a:r>
            <a:r>
              <a:rPr lang="en-IN" sz="1000" dirty="0" err="1">
                <a:solidFill>
                  <a:schemeClr val="tx1"/>
                </a:solidFill>
                <a:latin typeface="Times New Roman" panose="02020603050405020304" pitchFamily="18" charset="0"/>
                <a:cs typeface="Times New Roman" panose="02020603050405020304" pitchFamily="18" charset="0"/>
              </a:rPr>
              <a:t>nl</a:t>
            </a:r>
            <a:r>
              <a:rPr lang="en-IN" sz="1000" dirty="0">
                <a:solidFill>
                  <a:schemeClr val="tx1"/>
                </a:solidFill>
                <a:latin typeface="Times New Roman" panose="02020603050405020304" pitchFamily="18" charset="0"/>
                <a:cs typeface="Times New Roman" panose="02020603050405020304" pitchFamily="18" charset="0"/>
              </a:rPr>
              <a:t>]=str[nl-1];</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str[i+5]='0';</a:t>
            </a:r>
          </a:p>
          <a:p>
            <a:pPr lvl="0" indent="0">
              <a:lnSpc>
                <a:spcPct val="100000"/>
              </a:lnSpc>
              <a:buNone/>
            </a:pPr>
            <a:r>
              <a:rPr lang="en-IN" sz="1000" dirty="0" err="1">
                <a:solidFill>
                  <a:schemeClr val="tx1"/>
                </a:solidFill>
                <a:latin typeface="Times New Roman" panose="02020603050405020304" pitchFamily="18" charset="0"/>
                <a:cs typeface="Times New Roman" panose="02020603050405020304" pitchFamily="18" charset="0"/>
              </a:rPr>
              <a:t>i</a:t>
            </a:r>
            <a:r>
              <a:rPr lang="en-IN" sz="1000" dirty="0">
                <a:solidFill>
                  <a:schemeClr val="tx1"/>
                </a:solidFill>
                <a:latin typeface="Times New Roman" panose="02020603050405020304" pitchFamily="18" charset="0"/>
                <a:cs typeface="Times New Roman" panose="02020603050405020304" pitchFamily="18" charset="0"/>
              </a:rPr>
              <a:t>=i+7;</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puts(str);</a:t>
            </a:r>
          </a:p>
          <a:p>
            <a:pPr lvl="0" indent="0">
              <a:lnSpc>
                <a:spcPct val="100000"/>
              </a:lnSpc>
              <a:buNone/>
            </a:pPr>
            <a:r>
              <a:rPr lang="en-IN" sz="1000" dirty="0">
                <a:solidFill>
                  <a:schemeClr val="tx1"/>
                </a:solidFill>
                <a:latin typeface="Times New Roman" panose="02020603050405020304" pitchFamily="18" charset="0"/>
                <a:cs typeface="Times New Roman" panose="02020603050405020304" pitchFamily="18" charset="0"/>
              </a:rPr>
              <a:t>}</a:t>
            </a:r>
          </a:p>
          <a:p>
            <a:pPr marL="457200" lvl="0" indent="0" algn="l" rtl="0">
              <a:lnSpc>
                <a:spcPct val="100000"/>
              </a:lnSpc>
              <a:buNone/>
            </a:pPr>
            <a:endParaRPr sz="1000" dirty="0">
              <a:solidFill>
                <a:schemeClr val="tx1"/>
              </a:solidFill>
            </a:endParaRPr>
          </a:p>
        </p:txBody>
      </p:sp>
      <p:pic>
        <p:nvPicPr>
          <p:cNvPr id="102" name="Google Shape;102;p19"/>
          <p:cNvPicPr preferRelativeResize="0"/>
          <p:nvPr/>
        </p:nvPicPr>
        <p:blipFill>
          <a:blip r:embed="rId3">
            <a:alphaModFix/>
          </a:blip>
          <a:stretch>
            <a:fillRect/>
          </a:stretch>
        </p:blipFill>
        <p:spPr>
          <a:xfrm>
            <a:off x="7922550" y="4012050"/>
            <a:ext cx="1221450" cy="113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generated with high confidence">
            <a:extLst>
              <a:ext uri="{FF2B5EF4-FFF2-40B4-BE49-F238E27FC236}">
                <a16:creationId xmlns:a16="http://schemas.microsoft.com/office/drawing/2014/main" id="{84C2B05D-2825-416C-98DD-D4E86735FC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44549" y="331520"/>
            <a:ext cx="8593888" cy="4480460"/>
          </a:xfrm>
          <a:prstGeom prst="rect">
            <a:avLst/>
          </a:prstGeom>
        </p:spPr>
      </p:pic>
    </p:spTree>
    <p:extLst>
      <p:ext uri="{BB962C8B-B14F-4D97-AF65-F5344CB8AC3E}">
        <p14:creationId xmlns:p14="http://schemas.microsoft.com/office/powerpoint/2010/main" val="24928807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1681</Words>
  <Application>Microsoft Office PowerPoint</Application>
  <PresentationFormat>On-screen Show (16:9)</PresentationFormat>
  <Paragraphs>236</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Roboto</vt:lpstr>
      <vt:lpstr>Arial</vt:lpstr>
      <vt:lpstr>Wingdings</vt:lpstr>
      <vt:lpstr>Simple Light</vt:lpstr>
      <vt:lpstr>         Computer Networks BCST -502 BCSP- 502 B.Tech (CSE) 5th Semester </vt:lpstr>
      <vt:lpstr>New 2020 Syllabus</vt:lpstr>
      <vt:lpstr>New 2020 Syllabus</vt:lpstr>
      <vt:lpstr>About Course Instructor </vt:lpstr>
      <vt:lpstr>About Course Outline</vt:lpstr>
      <vt:lpstr>OUTLINE OF LECTURE 26</vt:lpstr>
      <vt:lpstr>Bit Stuffing</vt:lpstr>
      <vt:lpstr>C Program of Bit Stuffing</vt:lpstr>
      <vt:lpstr>PowerPoint Presentation</vt:lpstr>
      <vt:lpstr>Dijkstra's Algorithm For Shortest Paths</vt:lpstr>
      <vt:lpstr>Result</vt:lpstr>
      <vt:lpstr>C Program of Dijkstra's Algorithm For Shortest Paths</vt:lpstr>
      <vt:lpstr>Working of the code</vt:lpstr>
      <vt:lpstr>PowerPoint Presentation</vt:lpstr>
      <vt:lpstr>Bellman Ford Algorithm </vt:lpstr>
      <vt:lpstr>C Program of Distance Vector Routing, implemented using Bellman Ford Algorithm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Networks BCST -502 BCSP- 502 B.Tech (CSE) 5th Semester </dc:title>
  <cp:lastModifiedBy>Vaishnavi Bisht</cp:lastModifiedBy>
  <cp:revision>44</cp:revision>
  <dcterms:modified xsi:type="dcterms:W3CDTF">2020-10-15T03:54:11Z</dcterms:modified>
</cp:coreProperties>
</file>