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70" r:id="rId7"/>
    <p:sldId id="271" r:id="rId8"/>
    <p:sldId id="264" r:id="rId9"/>
    <p:sldId id="260" r:id="rId10"/>
    <p:sldId id="261" r:id="rId11"/>
    <p:sldId id="262" r:id="rId12"/>
    <p:sldId id="263" r:id="rId13"/>
    <p:sldId id="272" r:id="rId14"/>
    <p:sldId id="266" r:id="rId15"/>
    <p:sldId id="267" r:id="rId16"/>
    <p:sldId id="268" r:id="rId17"/>
    <p:sldId id="269" r:id="rId18"/>
    <p:sldId id="273" r:id="rId19"/>
    <p:sldId id="274" r:id="rId20"/>
    <p:sldId id="275" r:id="rId21"/>
    <p:sldId id="276" r:id="rId22"/>
    <p:sldId id="277" r:id="rId23"/>
    <p:sldId id="278" r:id="rId24"/>
    <p:sldId id="282" r:id="rId25"/>
    <p:sldId id="279"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38EECBF-A562-477A-93B3-1054B176CAFF}" type="datetimeFigureOut">
              <a:rPr lang="en-US" smtClean="0"/>
              <a:pPr/>
              <a:t>8/4/2019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D6B285-AB61-458C-82C8-8EC4969418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8EECBF-A562-477A-93B3-1054B176CAFF}" type="datetimeFigureOut">
              <a:rPr lang="en-US" smtClean="0"/>
              <a:pPr/>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8EECBF-A562-477A-93B3-1054B176CAFF}" type="datetimeFigureOut">
              <a:rPr lang="en-US" smtClean="0"/>
              <a:pPr/>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8EECBF-A562-477A-93B3-1054B176CAFF}" type="datetimeFigureOut">
              <a:rPr lang="en-US" smtClean="0"/>
              <a:pPr/>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8EECBF-A562-477A-93B3-1054B176CAFF}" type="datetimeFigureOut">
              <a:rPr lang="en-US" smtClean="0"/>
              <a:pPr/>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D6B285-AB61-458C-82C8-8EC4969418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8EECBF-A562-477A-93B3-1054B176CAFF}" type="datetimeFigureOut">
              <a:rPr lang="en-US" smtClean="0"/>
              <a:pPr/>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8EECBF-A562-477A-93B3-1054B176CAFF}" type="datetimeFigureOut">
              <a:rPr lang="en-US" smtClean="0"/>
              <a:pPr/>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8EECBF-A562-477A-93B3-1054B176CAFF}" type="datetimeFigureOut">
              <a:rPr lang="en-US" smtClean="0"/>
              <a:pPr/>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EECBF-A562-477A-93B3-1054B176CAFF}" type="datetimeFigureOut">
              <a:rPr lang="en-US" smtClean="0"/>
              <a:pPr/>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8EECBF-A562-477A-93B3-1054B176CAFF}" type="datetimeFigureOut">
              <a:rPr lang="en-US" smtClean="0"/>
              <a:pPr/>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D6B285-AB61-458C-82C8-8EC4969418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8EECBF-A562-477A-93B3-1054B176CAFF}" type="datetimeFigureOut">
              <a:rPr lang="en-US" smtClean="0"/>
              <a:pPr/>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7D6B285-AB61-458C-82C8-8EC49694188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8EECBF-A562-477A-93B3-1054B176CAFF}" type="datetimeFigureOut">
              <a:rPr lang="en-US" smtClean="0"/>
              <a:pPr/>
              <a:t>8/4/2019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D6B285-AB61-458C-82C8-8EC49694188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8229600" cy="3886199"/>
          </a:xfrm>
        </p:spPr>
        <p:txBody>
          <a:bodyPr>
            <a:noAutofit/>
          </a:bodyPr>
          <a:lstStyle/>
          <a:p>
            <a:pPr algn="ctr"/>
            <a:r>
              <a:rPr lang="en-US" sz="5400" b="1" dirty="0" smtClean="0">
                <a:latin typeface="+mn-lt"/>
              </a:rPr>
              <a:t/>
            </a:r>
            <a:br>
              <a:rPr lang="en-US" sz="5400" b="1" dirty="0" smtClean="0">
                <a:latin typeface="+mn-lt"/>
              </a:rPr>
            </a:br>
            <a:r>
              <a:rPr lang="en-US" sz="5400" b="1" dirty="0" smtClean="0">
                <a:latin typeface="+mn-lt"/>
              </a:rPr>
              <a:t>Lec.1</a:t>
            </a:r>
            <a:r>
              <a:rPr lang="en-US" sz="5400" b="1" dirty="0" smtClean="0">
                <a:latin typeface="+mn-lt"/>
              </a:rPr>
              <a:t/>
            </a:r>
            <a:br>
              <a:rPr lang="en-US" sz="5400" b="1" dirty="0" smtClean="0">
                <a:latin typeface="+mn-lt"/>
              </a:rPr>
            </a:br>
            <a:r>
              <a:rPr lang="en-US" sz="5400" b="1" dirty="0" smtClean="0">
                <a:latin typeface="+mn-lt"/>
              </a:rPr>
              <a:t>Introduction </a:t>
            </a:r>
            <a:r>
              <a:rPr lang="en-US" sz="5400" b="1" dirty="0">
                <a:latin typeface="+mn-lt"/>
              </a:rPr>
              <a:t>of Programming Paradigms</a:t>
            </a:r>
            <a:br>
              <a:rPr lang="en-US" sz="5400" b="1" dirty="0">
                <a:latin typeface="+mn-lt"/>
              </a:rPr>
            </a:br>
            <a:endParaRPr lang="en-US" sz="5400" b="1" dirty="0">
              <a:latin typeface="+mn-lt"/>
            </a:endParaRPr>
          </a:p>
        </p:txBody>
      </p:sp>
      <p:sp>
        <p:nvSpPr>
          <p:cNvPr id="3" name="Subtitle 2"/>
          <p:cNvSpPr>
            <a:spLocks noGrp="1"/>
          </p:cNvSpPr>
          <p:nvPr>
            <p:ph type="subTitle" idx="1"/>
          </p:nvPr>
        </p:nvSpPr>
        <p:spPr>
          <a:xfrm>
            <a:off x="990600" y="5181600"/>
            <a:ext cx="7696200" cy="1219200"/>
          </a:xfrm>
        </p:spPr>
        <p:txBody>
          <a:bodyPr>
            <a:noAutofit/>
          </a:bodyPr>
          <a:lstStyle/>
          <a:p>
            <a:r>
              <a:rPr lang="en-US" sz="4400" b="1" dirty="0" smtClean="0">
                <a:solidFill>
                  <a:schemeClr val="tx1"/>
                </a:solidFill>
              </a:rPr>
              <a:t>Instructor :  Prashant Mishra </a:t>
            </a:r>
            <a:endParaRPr lang="en-US" sz="44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dirty="0" smtClean="0"/>
              <a:t>Examples of </a:t>
            </a:r>
            <a:r>
              <a:rPr lang="en-US" sz="3600" b="1" dirty="0" smtClean="0"/>
              <a:t>Imperative</a:t>
            </a:r>
            <a:r>
              <a:rPr lang="en-US" sz="3600" dirty="0" smtClean="0"/>
              <a:t> programming paradigm:</a:t>
            </a:r>
            <a:endParaRPr lang="en-US" sz="3600" dirty="0"/>
          </a:p>
        </p:txBody>
      </p:sp>
      <p:sp>
        <p:nvSpPr>
          <p:cNvPr id="3" name="Content Placeholder 2"/>
          <p:cNvSpPr>
            <a:spLocks noGrp="1"/>
          </p:cNvSpPr>
          <p:nvPr>
            <p:ph idx="1"/>
          </p:nvPr>
        </p:nvSpPr>
        <p:spPr>
          <a:xfrm>
            <a:off x="228600" y="1600200"/>
            <a:ext cx="8686800" cy="4525963"/>
          </a:xfrm>
        </p:spPr>
        <p:txBody>
          <a:bodyPr/>
          <a:lstStyle/>
          <a:p>
            <a:pPr fontAlgn="base">
              <a:buNone/>
            </a:pPr>
            <a:r>
              <a:rPr lang="en-US" dirty="0"/>
              <a:t> </a:t>
            </a:r>
          </a:p>
          <a:p>
            <a:pPr fontAlgn="base">
              <a:buNone/>
            </a:pPr>
            <a:r>
              <a:rPr lang="en-US" b="1" dirty="0"/>
              <a:t>C</a:t>
            </a:r>
            <a:r>
              <a:rPr lang="en-US" dirty="0"/>
              <a:t> : developed by Dennis Ritchie and Ken Thompson</a:t>
            </a:r>
          </a:p>
          <a:p>
            <a:pPr fontAlgn="base">
              <a:buNone/>
            </a:pPr>
            <a:r>
              <a:rPr lang="en-US" b="1" dirty="0" err="1"/>
              <a:t>Fortan</a:t>
            </a:r>
            <a:r>
              <a:rPr lang="en-US" dirty="0"/>
              <a:t> : developed by John Backus for IBM</a:t>
            </a:r>
          </a:p>
          <a:p>
            <a:pPr>
              <a:buNone/>
            </a:pPr>
            <a:r>
              <a:rPr lang="en-US" b="1" dirty="0"/>
              <a:t>Basic</a:t>
            </a:r>
            <a:r>
              <a:rPr lang="en-US" dirty="0"/>
              <a:t> : developed by John G </a:t>
            </a:r>
            <a:r>
              <a:rPr lang="en-US" dirty="0" err="1"/>
              <a:t>Kemeny</a:t>
            </a:r>
            <a:r>
              <a:rPr lang="en-US" dirty="0"/>
              <a:t> and Thomas E Kurtz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Imperative programming is divided into three broad categories: </a:t>
            </a:r>
            <a:endParaRPr lang="en-US" dirty="0" smtClean="0"/>
          </a:p>
          <a:p>
            <a:r>
              <a:rPr lang="en-US" dirty="0" smtClean="0"/>
              <a:t>Procedural</a:t>
            </a:r>
          </a:p>
          <a:p>
            <a:r>
              <a:rPr lang="en-US" dirty="0" smtClean="0"/>
              <a:t> </a:t>
            </a:r>
            <a:r>
              <a:rPr lang="en-US" dirty="0"/>
              <a:t>OOP </a:t>
            </a:r>
            <a:endParaRPr lang="en-US" dirty="0" smtClean="0"/>
          </a:p>
          <a:p>
            <a:r>
              <a:rPr lang="en-US" dirty="0" smtClean="0"/>
              <a:t> </a:t>
            </a:r>
            <a:r>
              <a:rPr lang="en-US" dirty="0"/>
              <a:t>parallel processing.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5440363"/>
          </a:xfrm>
        </p:spPr>
        <p:txBody>
          <a:bodyPr>
            <a:normAutofit lnSpcReduction="10000"/>
          </a:bodyPr>
          <a:lstStyle/>
          <a:p>
            <a:pPr lvl="0" fontAlgn="base">
              <a:buNone/>
            </a:pPr>
            <a:r>
              <a:rPr lang="en-US" b="1" dirty="0"/>
              <a:t>Procedural programming paradigm –</a:t>
            </a:r>
            <a:r>
              <a:rPr lang="en-US" dirty="0"/>
              <a:t/>
            </a:r>
            <a:br>
              <a:rPr lang="en-US" dirty="0"/>
            </a:br>
            <a:r>
              <a:rPr lang="en-US" dirty="0"/>
              <a:t>This paradigm emphasizes on procedure in terms of under lying machine model. There is no difference in between procedural and imperative approach. It has the ability to reuse the code and it was boon at that time when it was in use because of its reusability.</a:t>
            </a:r>
          </a:p>
          <a:p>
            <a:pPr lvl="0" fontAlgn="base">
              <a:buNone/>
            </a:pPr>
            <a:r>
              <a:rPr lang="en-US" dirty="0"/>
              <a:t>Examples of </a:t>
            </a:r>
            <a:r>
              <a:rPr lang="en-US" b="1" dirty="0"/>
              <a:t>Procedural</a:t>
            </a:r>
            <a:r>
              <a:rPr lang="en-US" dirty="0"/>
              <a:t> programming paradigm:</a:t>
            </a:r>
          </a:p>
          <a:p>
            <a:pPr lvl="0" fontAlgn="base">
              <a:buNone/>
            </a:pPr>
            <a:r>
              <a:rPr lang="en-US" dirty="0"/>
              <a:t> </a:t>
            </a:r>
          </a:p>
          <a:p>
            <a:pPr lvl="0" fontAlgn="base">
              <a:buNone/>
            </a:pPr>
            <a:r>
              <a:rPr lang="en-US" b="1" dirty="0"/>
              <a:t>C</a:t>
            </a:r>
            <a:r>
              <a:rPr lang="en-US" dirty="0"/>
              <a:t> : developed by Dennis Ritchie and Ken Thompson</a:t>
            </a:r>
          </a:p>
          <a:p>
            <a:pPr lvl="0" fontAlgn="base">
              <a:buNone/>
            </a:pPr>
            <a:r>
              <a:rPr lang="en-US" b="1" dirty="0"/>
              <a:t>C++</a:t>
            </a:r>
            <a:r>
              <a:rPr lang="en-US" dirty="0"/>
              <a:t> : developed by </a:t>
            </a:r>
            <a:r>
              <a:rPr lang="en-US" dirty="0" err="1"/>
              <a:t>Bjarne</a:t>
            </a:r>
            <a:r>
              <a:rPr lang="en-US" dirty="0"/>
              <a:t> </a:t>
            </a:r>
            <a:r>
              <a:rPr lang="en-US" dirty="0" err="1"/>
              <a:t>Stroustrup</a:t>
            </a:r>
            <a:endParaRPr lang="en-US" dirty="0"/>
          </a:p>
          <a:p>
            <a:pPr lvl="0" fontAlgn="base">
              <a:buNone/>
            </a:pPr>
            <a:r>
              <a:rPr lang="en-US" b="1" dirty="0"/>
              <a:t>Java</a:t>
            </a:r>
            <a:r>
              <a:rPr lang="en-US" dirty="0"/>
              <a:t> : developed by James Gosling at Sun Microsystems</a:t>
            </a:r>
          </a:p>
          <a:p>
            <a:pPr lvl="0" fontAlgn="base">
              <a:buNone/>
            </a:pPr>
            <a:r>
              <a:rPr lang="en-US" b="1" dirty="0"/>
              <a:t>ColdFusion</a:t>
            </a:r>
            <a:r>
              <a:rPr lang="en-US" dirty="0"/>
              <a:t> : developed by J </a:t>
            </a:r>
            <a:r>
              <a:rPr lang="en-US" dirty="0" err="1"/>
              <a:t>J</a:t>
            </a:r>
            <a:r>
              <a:rPr lang="en-US" dirty="0"/>
              <a:t> </a:t>
            </a:r>
            <a:r>
              <a:rPr lang="en-US" dirty="0" err="1"/>
              <a:t>Allaire</a:t>
            </a:r>
            <a:endParaRPr lang="en-US" dirty="0"/>
          </a:p>
          <a:p>
            <a:pPr fontAlgn="base">
              <a:buNone/>
            </a:pPr>
            <a:r>
              <a:rPr lang="en-US" b="1" dirty="0"/>
              <a:t>Pascal</a:t>
            </a:r>
            <a:r>
              <a:rPr lang="en-US" dirty="0"/>
              <a:t> : developed by </a:t>
            </a:r>
            <a:r>
              <a:rPr lang="en-US" dirty="0" err="1"/>
              <a:t>Niklaus</a:t>
            </a:r>
            <a:r>
              <a:rPr lang="en-US" dirty="0"/>
              <a:t> Wirth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media.geeksforgeeks.org/wp-content/uploads/Programming-Approach.jpg"/>
          <p:cNvPicPr/>
          <p:nvPr/>
        </p:nvPicPr>
        <p:blipFill>
          <a:blip r:embed="rId2"/>
          <a:srcRect/>
          <a:stretch>
            <a:fillRect/>
          </a:stretch>
        </p:blipFill>
        <p:spPr bwMode="auto">
          <a:xfrm>
            <a:off x="1676400" y="1143000"/>
            <a:ext cx="471487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a:bodyPr>
          <a:lstStyle/>
          <a:p>
            <a:pPr lvl="0" fontAlgn="base">
              <a:buNone/>
            </a:pPr>
            <a:r>
              <a:rPr lang="en-US" b="1" dirty="0"/>
              <a:t>Object oriented programming –</a:t>
            </a:r>
            <a:r>
              <a:rPr lang="en-US" dirty="0"/>
              <a:t/>
            </a:r>
            <a:br>
              <a:rPr lang="en-US" dirty="0"/>
            </a:br>
            <a:r>
              <a:rPr lang="en-US" dirty="0"/>
              <a:t>The program is written as a collection of classes and object which are meant for communication. The smallest and basic entity is object and all kind of computation is performed on the objects only. More emphasis is on data rather procedure. It can handle almost all kind of real life problems which are today in scenario.</a:t>
            </a:r>
            <a:endParaRPr lang="en-US" sz="2800" dirty="0"/>
          </a:p>
          <a:p>
            <a:pPr fontAlgn="base">
              <a:buNone/>
            </a:pPr>
            <a:r>
              <a:rPr lang="en-US" b="1" dirty="0"/>
              <a:t>Advantages:</a:t>
            </a:r>
            <a:endParaRPr lang="en-US" sz="2800" dirty="0"/>
          </a:p>
          <a:p>
            <a:pPr lvl="1" fontAlgn="base">
              <a:buNone/>
            </a:pPr>
            <a:r>
              <a:rPr lang="en-US" dirty="0"/>
              <a:t>Data security</a:t>
            </a:r>
            <a:endParaRPr lang="en-US" sz="2400" dirty="0"/>
          </a:p>
          <a:p>
            <a:pPr lvl="1" fontAlgn="base">
              <a:buNone/>
            </a:pPr>
            <a:r>
              <a:rPr lang="en-US" dirty="0"/>
              <a:t>Inheritance</a:t>
            </a:r>
            <a:endParaRPr lang="en-US" sz="2400" dirty="0"/>
          </a:p>
          <a:p>
            <a:pPr lvl="1" fontAlgn="base">
              <a:buNone/>
            </a:pPr>
            <a:r>
              <a:rPr lang="en-US" dirty="0"/>
              <a:t>Code reusability</a:t>
            </a:r>
            <a:endParaRPr lang="en-US" sz="2400" dirty="0"/>
          </a:p>
          <a:p>
            <a:pPr lvl="1" fontAlgn="base">
              <a:buNone/>
            </a:pPr>
            <a:r>
              <a:rPr lang="en-US" dirty="0"/>
              <a:t>Flexible and abstraction is also present</a:t>
            </a:r>
            <a:endParaRPr lang="en-US" sz="2400" dirty="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9144000" cy="685800"/>
          </a:xfrm>
        </p:spPr>
        <p:txBody>
          <a:bodyPr>
            <a:normAutofit fontScale="90000"/>
          </a:bodyPr>
          <a:lstStyle/>
          <a:p>
            <a:pPr algn="l"/>
            <a:r>
              <a:rPr lang="en-US" sz="3400" b="1" dirty="0" smtClean="0"/>
              <a:t>Examples </a:t>
            </a:r>
            <a:r>
              <a:rPr lang="en-US" sz="3600" b="1" dirty="0" smtClean="0"/>
              <a:t>of</a:t>
            </a:r>
            <a:r>
              <a:rPr lang="en-US" sz="3400" b="1" dirty="0" smtClean="0"/>
              <a:t> Object Oriented programming paradigm </a:t>
            </a:r>
            <a:endParaRPr lang="en-US" sz="3400" b="1" dirty="0"/>
          </a:p>
        </p:txBody>
      </p:sp>
      <p:sp>
        <p:nvSpPr>
          <p:cNvPr id="3" name="Content Placeholder 2"/>
          <p:cNvSpPr>
            <a:spLocks noGrp="1"/>
          </p:cNvSpPr>
          <p:nvPr>
            <p:ph idx="1"/>
          </p:nvPr>
        </p:nvSpPr>
        <p:spPr/>
        <p:txBody>
          <a:bodyPr>
            <a:normAutofit lnSpcReduction="10000"/>
          </a:bodyPr>
          <a:lstStyle/>
          <a:p>
            <a:pPr fontAlgn="base">
              <a:buNone/>
            </a:pPr>
            <a:r>
              <a:rPr lang="en-US" dirty="0"/>
              <a:t> </a:t>
            </a:r>
          </a:p>
          <a:p>
            <a:pPr fontAlgn="base">
              <a:buNone/>
            </a:pPr>
            <a:r>
              <a:rPr lang="en-US" b="1" dirty="0" err="1"/>
              <a:t>Simula</a:t>
            </a:r>
            <a:r>
              <a:rPr lang="en-US" dirty="0"/>
              <a:t> : first OOP language</a:t>
            </a:r>
          </a:p>
          <a:p>
            <a:pPr fontAlgn="base">
              <a:buNone/>
            </a:pPr>
            <a:r>
              <a:rPr lang="en-US" b="1" dirty="0"/>
              <a:t>Java</a:t>
            </a:r>
            <a:r>
              <a:rPr lang="en-US" dirty="0"/>
              <a:t> : developed by James Gosling at Sun Microsystems</a:t>
            </a:r>
          </a:p>
          <a:p>
            <a:pPr fontAlgn="base">
              <a:buNone/>
            </a:pPr>
            <a:r>
              <a:rPr lang="en-US" b="1" dirty="0"/>
              <a:t>C++</a:t>
            </a:r>
            <a:r>
              <a:rPr lang="en-US" dirty="0"/>
              <a:t> : developed by </a:t>
            </a:r>
            <a:r>
              <a:rPr lang="en-US" dirty="0" err="1"/>
              <a:t>Bjarne</a:t>
            </a:r>
            <a:r>
              <a:rPr lang="en-US" dirty="0"/>
              <a:t> </a:t>
            </a:r>
            <a:r>
              <a:rPr lang="en-US" dirty="0" err="1"/>
              <a:t>Stroustrup</a:t>
            </a:r>
            <a:endParaRPr lang="en-US" dirty="0"/>
          </a:p>
          <a:p>
            <a:pPr fontAlgn="base">
              <a:buNone/>
            </a:pPr>
            <a:r>
              <a:rPr lang="en-US" b="1" dirty="0"/>
              <a:t>Objective-C</a:t>
            </a:r>
            <a:r>
              <a:rPr lang="en-US" dirty="0"/>
              <a:t> : designed by Brad Cox</a:t>
            </a:r>
          </a:p>
          <a:p>
            <a:pPr fontAlgn="base">
              <a:buNone/>
            </a:pPr>
            <a:r>
              <a:rPr lang="en-US" b="1" dirty="0"/>
              <a:t>Visual Basic .NET</a:t>
            </a:r>
            <a:r>
              <a:rPr lang="en-US" dirty="0"/>
              <a:t> : developed by Microsoft</a:t>
            </a:r>
          </a:p>
          <a:p>
            <a:pPr fontAlgn="base">
              <a:buNone/>
            </a:pPr>
            <a:r>
              <a:rPr lang="en-US" b="1" dirty="0"/>
              <a:t>Python</a:t>
            </a:r>
            <a:r>
              <a:rPr lang="en-US" dirty="0"/>
              <a:t> : developed by Guido van </a:t>
            </a:r>
            <a:r>
              <a:rPr lang="en-US" dirty="0" err="1"/>
              <a:t>Rossum</a:t>
            </a:r>
            <a:endParaRPr lang="en-US" dirty="0"/>
          </a:p>
          <a:p>
            <a:pPr fontAlgn="base">
              <a:buNone/>
            </a:pPr>
            <a:r>
              <a:rPr lang="en-US" b="1" dirty="0"/>
              <a:t>Ruby</a:t>
            </a:r>
            <a:r>
              <a:rPr lang="en-US" dirty="0"/>
              <a:t> : developed by Yukihiro Matsumoto </a:t>
            </a:r>
          </a:p>
          <a:p>
            <a:pPr fontAlgn="base">
              <a:buNone/>
            </a:pPr>
            <a:r>
              <a:rPr lang="en-US" b="1" dirty="0"/>
              <a:t>Smalltalk</a:t>
            </a:r>
            <a:r>
              <a:rPr lang="en-US" dirty="0"/>
              <a:t> : developed by Alan Kay, Dan Ingalls, Adele Goldberg </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525963"/>
          </a:xfrm>
        </p:spPr>
        <p:txBody>
          <a:bodyPr>
            <a:normAutofit/>
          </a:bodyPr>
          <a:lstStyle/>
          <a:p>
            <a:pPr lvl="0">
              <a:buNone/>
            </a:pPr>
            <a:r>
              <a:rPr lang="en-US" b="1" dirty="0"/>
              <a:t>Parallel processing approach </a:t>
            </a:r>
            <a:r>
              <a:rPr lang="en-US" b="1" dirty="0" smtClean="0"/>
              <a:t>–</a:t>
            </a:r>
          </a:p>
          <a:p>
            <a:pPr lvl="0" algn="just">
              <a:buNone/>
            </a:pPr>
            <a:r>
              <a:rPr lang="en-US" dirty="0"/>
              <a:t/>
            </a:r>
            <a:br>
              <a:rPr lang="en-US" dirty="0"/>
            </a:br>
            <a:r>
              <a:rPr lang="en-US" dirty="0"/>
              <a:t>Parallel processing is the processing of program instructions by dividing them among multiple processors. A parallel processing system posses many numbers of processor with the objective of running a program in less time by dividing them. This approach seems to be like divide and conquer. Examples are NESL (one of the oldest one) and C/C++ also supports because of some library function.</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516563"/>
          </a:xfrm>
        </p:spPr>
        <p:txBody>
          <a:bodyPr>
            <a:normAutofit fontScale="92500" lnSpcReduction="10000"/>
          </a:bodyPr>
          <a:lstStyle/>
          <a:p>
            <a:pPr algn="just" fontAlgn="base">
              <a:buNone/>
            </a:pPr>
            <a:r>
              <a:rPr lang="en-US" b="1" dirty="0" smtClean="0"/>
              <a:t>Structured Programming Approach</a:t>
            </a:r>
            <a:r>
              <a:rPr lang="en-US" dirty="0" smtClean="0"/>
              <a:t>, as the word suggests, can be defined as a programming approach in which the program is made as a single structure. It means that the code will execute the instruction by instruction one after the other. It doesn’t support the possibility of jumping from one instruction to some other with help of any statement like GOTO, etc. Therefore, the instructions in this approach will be executed in a serial and structured manner. The languages that support Structured programming approach are:</a:t>
            </a:r>
          </a:p>
          <a:p>
            <a:pPr lvl="0" algn="just" fontAlgn="base"/>
            <a:r>
              <a:rPr lang="en-US" dirty="0" smtClean="0"/>
              <a:t>C</a:t>
            </a:r>
          </a:p>
          <a:p>
            <a:pPr lvl="0" algn="just" fontAlgn="base"/>
            <a:r>
              <a:rPr lang="en-US" dirty="0" smtClean="0"/>
              <a:t>C++</a:t>
            </a:r>
          </a:p>
          <a:p>
            <a:pPr lvl="0" algn="just" fontAlgn="base"/>
            <a:r>
              <a:rPr lang="en-US" dirty="0" smtClean="0"/>
              <a:t>Java</a:t>
            </a:r>
          </a:p>
          <a:p>
            <a:pPr lvl="0" algn="just" fontAlgn="base"/>
            <a:r>
              <a:rPr lang="en-US" dirty="0" smtClean="0"/>
              <a:t>C#</a:t>
            </a:r>
          </a:p>
          <a:p>
            <a:pPr algn="just"/>
            <a:r>
              <a:rPr lang="en-US" dirty="0" smtClean="0"/>
              <a:t>..etc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pPr algn="just" fontAlgn="base"/>
            <a:r>
              <a:rPr lang="en-US" dirty="0" smtClean="0"/>
              <a:t>The structured program mainly consists of three types of elements:</a:t>
            </a:r>
          </a:p>
          <a:p>
            <a:pPr lvl="0" algn="just" fontAlgn="base"/>
            <a:r>
              <a:rPr lang="en-US" dirty="0" smtClean="0"/>
              <a:t>Selection Statements</a:t>
            </a:r>
          </a:p>
          <a:p>
            <a:pPr lvl="0" algn="just" fontAlgn="base"/>
            <a:r>
              <a:rPr lang="en-US" dirty="0" smtClean="0"/>
              <a:t>Sequence Statements</a:t>
            </a:r>
          </a:p>
          <a:p>
            <a:pPr lvl="0" algn="just" fontAlgn="base"/>
            <a:r>
              <a:rPr lang="en-US" dirty="0" smtClean="0"/>
              <a:t>Iteration Statements</a:t>
            </a:r>
          </a:p>
          <a:p>
            <a:pPr algn="just" fontAlgn="base"/>
            <a:r>
              <a:rPr lang="en-US" dirty="0" smtClean="0"/>
              <a:t>The structured program consists of well structured and separated modules. But the entry and exit in a Structured program is a single-time event. It means that the program uses single-entry and single-exit elements. Therefore a structured program is well maintained, neat and clean program. This is the reason why the Structured Programming Approach is well accepted in the programming world.</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85000" lnSpcReduction="20000"/>
          </a:bodyPr>
          <a:lstStyle/>
          <a:p>
            <a:pPr algn="just" fontAlgn="base">
              <a:buNone/>
            </a:pPr>
            <a:r>
              <a:rPr lang="en-US" b="1" dirty="0" smtClean="0"/>
              <a:t>Advantages of Structured Programming Approach:</a:t>
            </a:r>
            <a:endParaRPr lang="en-US" dirty="0" smtClean="0"/>
          </a:p>
          <a:p>
            <a:pPr lvl="0" algn="just" fontAlgn="base">
              <a:buNone/>
            </a:pPr>
            <a:r>
              <a:rPr lang="en-US" dirty="0" smtClean="0"/>
              <a:t>Easier to read and understand</a:t>
            </a:r>
          </a:p>
          <a:p>
            <a:pPr lvl="0" algn="just" fontAlgn="base">
              <a:buNone/>
            </a:pPr>
            <a:r>
              <a:rPr lang="en-US" dirty="0" smtClean="0"/>
              <a:t>User Friendly</a:t>
            </a:r>
          </a:p>
          <a:p>
            <a:pPr lvl="0" algn="just" fontAlgn="base">
              <a:buNone/>
            </a:pPr>
            <a:r>
              <a:rPr lang="en-US" dirty="0" smtClean="0"/>
              <a:t>Easier to Maintain</a:t>
            </a:r>
          </a:p>
          <a:p>
            <a:pPr lvl="0" algn="just" fontAlgn="base">
              <a:buNone/>
            </a:pPr>
            <a:r>
              <a:rPr lang="en-US" dirty="0" smtClean="0"/>
              <a:t>Mainly problem based instead of being machine based</a:t>
            </a:r>
          </a:p>
          <a:p>
            <a:pPr lvl="0" algn="just" fontAlgn="base">
              <a:buNone/>
            </a:pPr>
            <a:r>
              <a:rPr lang="en-US" dirty="0" smtClean="0"/>
              <a:t>Development is easier as it requires less effort and time</a:t>
            </a:r>
          </a:p>
          <a:p>
            <a:pPr lvl="0" algn="just" fontAlgn="base">
              <a:buNone/>
            </a:pPr>
            <a:r>
              <a:rPr lang="en-US" dirty="0" smtClean="0"/>
              <a:t>Easier to Debug</a:t>
            </a:r>
          </a:p>
          <a:p>
            <a:pPr lvl="0" algn="just" fontAlgn="base">
              <a:buNone/>
            </a:pPr>
            <a:r>
              <a:rPr lang="en-US" dirty="0" smtClean="0"/>
              <a:t>Machine-Independent, mostly.</a:t>
            </a:r>
          </a:p>
          <a:p>
            <a:pPr algn="just" fontAlgn="base">
              <a:buNone/>
            </a:pPr>
            <a:r>
              <a:rPr lang="en-US" b="1" dirty="0" smtClean="0"/>
              <a:t>Disadvantages of Structured Programming Approach:</a:t>
            </a:r>
            <a:endParaRPr lang="en-US" dirty="0" smtClean="0"/>
          </a:p>
          <a:p>
            <a:pPr lvl="0" algn="just" fontAlgn="base">
              <a:buNone/>
            </a:pPr>
            <a:r>
              <a:rPr lang="en-US" dirty="0" smtClean="0"/>
              <a:t>Since it is Machine-Independent, So it takes time to convert into machine code.</a:t>
            </a:r>
          </a:p>
          <a:p>
            <a:pPr lvl="0" algn="just" fontAlgn="base">
              <a:buNone/>
            </a:pPr>
            <a:r>
              <a:rPr lang="en-US" dirty="0" smtClean="0"/>
              <a:t>The converted machine code is not the same as for assembly language.</a:t>
            </a:r>
          </a:p>
          <a:p>
            <a:pPr lvl="0" algn="just" fontAlgn="base">
              <a:buNone/>
            </a:pPr>
            <a:r>
              <a:rPr lang="en-US" dirty="0" smtClean="0"/>
              <a:t>The program depends upon changeable factors like data-types. Therefore it needs to be updated with the need on the go.</a:t>
            </a:r>
          </a:p>
          <a:p>
            <a:pPr lvl="0" algn="just" fontAlgn="base">
              <a:buNone/>
            </a:pPr>
            <a:r>
              <a:rPr lang="en-US" dirty="0" smtClean="0"/>
              <a:t>Usually the development in this approach takes longer time as it is language dependent. Whereas in the case of assembly language, the development takes lesser time as it is fixed for the machine.</a:t>
            </a:r>
          </a:p>
          <a:p>
            <a:pPr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buNone/>
            </a:pPr>
            <a:r>
              <a:rPr lang="en-US" b="1" dirty="0"/>
              <a:t>Paradigm</a:t>
            </a:r>
            <a:r>
              <a:rPr lang="en-US" dirty="0"/>
              <a:t> can also be termed as method to solve some problem or do some task. Programming paradigm is an approach to solve problem using some programming language or also we can say it is a method to solve a problem using tools and techniques that are available to us following some approach. </a:t>
            </a:r>
            <a:endParaRPr lang="en-US" dirty="0" smtClean="0"/>
          </a:p>
          <a:p>
            <a:pPr algn="just">
              <a:buNone/>
            </a:pPr>
            <a:r>
              <a:rPr lang="en-US" dirty="0" smtClean="0"/>
              <a:t>There </a:t>
            </a:r>
            <a:r>
              <a:rPr lang="en-US" dirty="0"/>
              <a:t>are lots for programming language that are known but all of them need to follow some strategy when they are implemented and this methodology/strategy is paradigms. Apart from varieties of programming language there are lots of paradigms to </a:t>
            </a:r>
            <a:r>
              <a:rPr lang="en-US" dirty="0" smtClean="0"/>
              <a:t>fulfill </a:t>
            </a:r>
            <a:r>
              <a:rPr lang="en-US" dirty="0"/>
              <a:t>each and every demand.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639762"/>
          </a:xfrm>
        </p:spPr>
        <p:txBody>
          <a:bodyPr>
            <a:normAutofit fontScale="90000"/>
          </a:bodyPr>
          <a:lstStyle/>
          <a:p>
            <a:r>
              <a:rPr lang="en-US" b="1" dirty="0" smtClean="0"/>
              <a:t>Declarative programming</a:t>
            </a:r>
            <a:endParaRPr lang="en-US" dirty="0"/>
          </a:p>
        </p:txBody>
      </p:sp>
      <p:sp>
        <p:nvSpPr>
          <p:cNvPr id="3" name="Content Placeholder 2"/>
          <p:cNvSpPr>
            <a:spLocks noGrp="1"/>
          </p:cNvSpPr>
          <p:nvPr>
            <p:ph idx="1"/>
          </p:nvPr>
        </p:nvSpPr>
        <p:spPr>
          <a:xfrm>
            <a:off x="457200" y="1524000"/>
            <a:ext cx="8382000" cy="4800600"/>
          </a:xfrm>
        </p:spPr>
        <p:txBody>
          <a:bodyPr>
            <a:normAutofit/>
          </a:bodyPr>
          <a:lstStyle/>
          <a:p>
            <a:pPr algn="just">
              <a:buNone/>
            </a:pPr>
            <a:r>
              <a:rPr lang="en-US" b="1" dirty="0" smtClean="0"/>
              <a:t>Declarative programming</a:t>
            </a:r>
            <a:r>
              <a:rPr lang="en-US" dirty="0" smtClean="0"/>
              <a:t> is a computer programming paradigm that the developer defines what the program should accomplish rather than explicitly defining how it should go about doing so. This approach lends itself naturally to the programmatic definition of formal logic systems, and has the benefit of simplifying the programming of some parallel processing applications.</a:t>
            </a:r>
          </a:p>
          <a:p>
            <a:pPr algn="just">
              <a:buNone/>
            </a:pPr>
            <a:r>
              <a:rPr lang="en-US" b="1" i="1" dirty="0" smtClean="0"/>
              <a:t>Declarative programming</a:t>
            </a:r>
            <a:r>
              <a:rPr lang="en-US" i="1" dirty="0" smtClean="0"/>
              <a:t> is a programming </a:t>
            </a:r>
            <a:r>
              <a:rPr lang="en-US" i="1" dirty="0" smtClean="0"/>
              <a:t>paradigm that </a:t>
            </a:r>
            <a:r>
              <a:rPr lang="en-US" i="1" dirty="0" smtClean="0"/>
              <a:t>expresses the logic of a computation without describing its control flow.</a:t>
            </a: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buNone/>
            </a:pPr>
            <a:r>
              <a:rPr lang="en-US" dirty="0" smtClean="0"/>
              <a:t>It is divided as Logic, Functional, Database. In computer science the </a:t>
            </a:r>
            <a:r>
              <a:rPr lang="en-US" i="1" dirty="0" smtClean="0"/>
              <a:t>declarative programming</a:t>
            </a:r>
            <a:r>
              <a:rPr lang="en-US" dirty="0" smtClean="0"/>
              <a:t> is a style of building programs that expresses logic of computation without talking about its control flow. It often considers programs as theories of some logic . It may simplify writing parallel programs. The focus is on what needs to be done rather how it should be done basically emphasize on what code </a:t>
            </a:r>
            <a:r>
              <a:rPr lang="en-US" dirty="0" err="1" smtClean="0"/>
              <a:t>code</a:t>
            </a:r>
            <a:r>
              <a:rPr lang="en-US" dirty="0" smtClean="0"/>
              <a:t> is actually doing. It just declare the result we want rather how it has be produced. This is the only difference between imperative (how to do) and declarative (what to do) programming paradigms. Getting into deeper we would see logic, functional and database.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b="1" dirty="0" smtClean="0"/>
              <a:t>Logic programming paradigms</a:t>
            </a:r>
            <a:endParaRPr lang="en-US" dirty="0"/>
          </a:p>
        </p:txBody>
      </p:sp>
      <p:sp>
        <p:nvSpPr>
          <p:cNvPr id="3" name="Content Placeholder 2"/>
          <p:cNvSpPr>
            <a:spLocks noGrp="1"/>
          </p:cNvSpPr>
          <p:nvPr>
            <p:ph idx="1"/>
          </p:nvPr>
        </p:nvSpPr>
        <p:spPr>
          <a:xfrm>
            <a:off x="457200" y="1828800"/>
            <a:ext cx="8229600" cy="4800600"/>
          </a:xfrm>
        </p:spPr>
        <p:txBody>
          <a:bodyPr>
            <a:normAutofit fontScale="92500" lnSpcReduction="10000"/>
          </a:bodyPr>
          <a:lstStyle/>
          <a:p>
            <a:pPr algn="just">
              <a:buNone/>
            </a:pPr>
            <a:r>
              <a:rPr lang="en-US" dirty="0" smtClean="0"/>
              <a:t>It can be termed as abstract model of computation. It would solve logical problems like puzzles, series etc. In logic programming we have a knowledge base which we know before and along with the question and knowledge base which is given to machine, it produces result. In normal programming languages, such concept of knowledge base is not available but while using the concept of artificial intelligence, machine learning we have some models like Perception model which is using the same mechanism.</a:t>
            </a:r>
            <a:br>
              <a:rPr lang="en-US" dirty="0" smtClean="0"/>
            </a:br>
            <a:r>
              <a:rPr lang="en-US" dirty="0" smtClean="0"/>
              <a:t>In logical programming the main emphasize is on knowledge base and the problem. The execution of the program is very much like proof of mathematical statement, e.g., Prolog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686800" cy="868362"/>
          </a:xfrm>
        </p:spPr>
        <p:txBody>
          <a:bodyPr>
            <a:normAutofit fontScale="90000"/>
          </a:bodyPr>
          <a:lstStyle/>
          <a:p>
            <a:r>
              <a:rPr lang="en-US" b="1" dirty="0" smtClean="0"/>
              <a:t>Functional programming paradigms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buNone/>
            </a:pPr>
            <a:r>
              <a:rPr lang="en-US" dirty="0" smtClean="0"/>
              <a:t>The functional programming paradigms has its roots in mathematics and it is language independent. The key principal of this paradigms is the execution of series of mathematical functions. The central model for the abstraction is the function which are meant for some specific computation and not the data structure. Data are loosely coupled to functions . The function hide their implementation. Function can be replaced with their values without changing the meaning of the program. Some of the languages like </a:t>
            </a:r>
            <a:r>
              <a:rPr lang="en-US" dirty="0" smtClean="0"/>
              <a:t>perl, java script </a:t>
            </a:r>
            <a:r>
              <a:rPr lang="en-US" dirty="0" smtClean="0"/>
              <a:t>mostly uses this paradigm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normAutofit/>
          </a:bodyPr>
          <a:lstStyle/>
          <a:p>
            <a:pPr algn="just">
              <a:buNone/>
            </a:pPr>
            <a:r>
              <a:rPr lang="en-US" sz="2800" dirty="0" smtClean="0"/>
              <a:t>Functional programming is a programming paradigm in which we try to bind everything in pure mathematical functions style. It is a declarative type of programming style. Its main focus is on “what to solve” in contrast to an imperative style where the main focus is “how to solve”. It uses expressions instead of statements. An expression is evaluated to produce a value whereas a statement is executed to assign variables.</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8686800" cy="1237488"/>
          </a:xfrm>
        </p:spPr>
        <p:txBody>
          <a:bodyPr>
            <a:normAutofit fontScale="90000"/>
          </a:bodyPr>
          <a:lstStyle/>
          <a:p>
            <a:pPr algn="ctr"/>
            <a:r>
              <a:rPr lang="en-US" b="1" dirty="0" smtClean="0"/>
              <a:t>Database/Data driven programming approach </a:t>
            </a:r>
            <a:endParaRPr lang="en-US" dirty="0"/>
          </a:p>
        </p:txBody>
      </p:sp>
      <p:sp>
        <p:nvSpPr>
          <p:cNvPr id="3" name="Content Placeholder 2"/>
          <p:cNvSpPr>
            <a:spLocks noGrp="1"/>
          </p:cNvSpPr>
          <p:nvPr>
            <p:ph idx="1"/>
          </p:nvPr>
        </p:nvSpPr>
        <p:spPr>
          <a:xfrm>
            <a:off x="533400" y="2286000"/>
            <a:ext cx="8229600" cy="4389120"/>
          </a:xfrm>
        </p:spPr>
        <p:txBody>
          <a:bodyPr>
            <a:normAutofit lnSpcReduction="10000"/>
          </a:bodyPr>
          <a:lstStyle/>
          <a:p>
            <a:pPr lvl="0" algn="just">
              <a:buNone/>
            </a:pPr>
            <a:r>
              <a:rPr lang="en-US" dirty="0" smtClean="0"/>
              <a:t>This programming methodology is based on data and its movement. Program statements are defined by data rather than hard-coding a series of steps. A database program is the heart of a business information system and provides file creation, data entry, update, query and reporting functions. There are several programming languages that are developed mostly for database application. For example SQL. It is applied to streams of structured data, for filtering, transforming, aggregating (such as computing statistics), or calling other programs. So it has its own wide application.</a:t>
            </a:r>
          </a:p>
          <a:p>
            <a:pPr algn="just">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590800"/>
            <a:ext cx="5105400" cy="1371600"/>
          </a:xfrm>
        </p:spPr>
        <p:txBody>
          <a:bodyPr>
            <a:normAutofit/>
          </a:bodyPr>
          <a:lstStyle/>
          <a:p>
            <a:pPr>
              <a:buNone/>
            </a:pPr>
            <a:r>
              <a:rPr lang="en-US" sz="7200" dirty="0" smtClean="0"/>
              <a:t>Thank You</a:t>
            </a:r>
            <a:endParaRPr 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cdncontribute.geeksforgeeks.org/wp-content/uploads/1-344.png"/>
          <p:cNvPicPr/>
          <p:nvPr/>
        </p:nvPicPr>
        <p:blipFill>
          <a:blip r:embed="rId2"/>
          <a:srcRect/>
          <a:stretch>
            <a:fillRect/>
          </a:stretch>
        </p:blipFill>
        <p:spPr bwMode="auto">
          <a:xfrm>
            <a:off x="0" y="838200"/>
            <a:ext cx="9144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868362"/>
          </a:xfrm>
        </p:spPr>
        <p:txBody>
          <a:bodyPr>
            <a:normAutofit fontScale="90000"/>
          </a:bodyPr>
          <a:lstStyle/>
          <a:p>
            <a:r>
              <a:rPr lang="en-US" b="1" dirty="0"/>
              <a:t>Imperative programming paradigm</a:t>
            </a:r>
            <a:endParaRPr lang="en-US" dirty="0"/>
          </a:p>
        </p:txBody>
      </p:sp>
      <p:sp>
        <p:nvSpPr>
          <p:cNvPr id="3" name="Content Placeholder 2"/>
          <p:cNvSpPr>
            <a:spLocks noGrp="1"/>
          </p:cNvSpPr>
          <p:nvPr>
            <p:ph idx="1"/>
          </p:nvPr>
        </p:nvSpPr>
        <p:spPr>
          <a:xfrm>
            <a:off x="457200" y="1676400"/>
            <a:ext cx="8229600" cy="4906963"/>
          </a:xfrm>
        </p:spPr>
        <p:txBody>
          <a:bodyPr>
            <a:normAutofit/>
          </a:bodyPr>
          <a:lstStyle/>
          <a:p>
            <a:pPr algn="just">
              <a:buNone/>
            </a:pPr>
            <a:r>
              <a:rPr lang="en-US" dirty="0"/>
              <a:t>It is one of the oldest programming paradigm. It features close relation to machine architecture. It is based on Von Neumann architecture. It works by changing the program state through assignment statements. It performs step by step task by changing state. The main focus is on how to achieve the goal. The paradigm consist of several statements and after execution of all the result is stored</a:t>
            </a:r>
            <a:r>
              <a:rPr lang="en-US" dirty="0" smtClean="0"/>
              <a:t>.</a:t>
            </a:r>
          </a:p>
          <a:p>
            <a:pPr algn="just">
              <a:buNone/>
            </a:pPr>
            <a:r>
              <a:rPr lang="en-US" b="1" i="1" dirty="0"/>
              <a:t>Imperative programming</a:t>
            </a:r>
            <a:r>
              <a:rPr lang="en-US" i="1" dirty="0"/>
              <a:t> is a programming paradigm that uses statements that change a program’s state.</a:t>
            </a:r>
            <a:endParaRPr lang="en-US" dirty="0"/>
          </a:p>
          <a:p>
            <a:pPr algn="just">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The 'first do this, next do that' is a short phrase which really in a nutshell describes the spirit of </a:t>
            </a:r>
            <a:r>
              <a:rPr lang="en-US" dirty="0" smtClean="0"/>
              <a:t>the imperative </a:t>
            </a:r>
            <a:r>
              <a:rPr lang="en-US" dirty="0"/>
              <a:t>paradigm. The basic idea is the command, which has a measurable effect on the </a:t>
            </a:r>
            <a:r>
              <a:rPr lang="en-US" dirty="0" smtClean="0"/>
              <a:t>program state</a:t>
            </a:r>
            <a:r>
              <a:rPr lang="en-US" dirty="0"/>
              <a:t>. The phrase also reflects that the order to the commands is important. 'First do that, then </a:t>
            </a:r>
            <a:r>
              <a:rPr lang="en-US" dirty="0" smtClean="0"/>
              <a:t>do this</a:t>
            </a:r>
            <a:r>
              <a:rPr lang="en-US" dirty="0"/>
              <a:t>' would be different from 'first do this, then do that'.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b="1" dirty="0"/>
              <a:t>Imperative programming</a:t>
            </a:r>
            <a:r>
              <a:rPr lang="en-US" dirty="0"/>
              <a:t> </a:t>
            </a:r>
            <a:r>
              <a:rPr lang="en-US" dirty="0" smtClean="0"/>
              <a:t>is </a:t>
            </a:r>
            <a:r>
              <a:rPr lang="en-US" dirty="0"/>
              <a:t> paradigm of </a:t>
            </a:r>
            <a:r>
              <a:rPr lang="en-US" dirty="0" smtClean="0"/>
              <a:t>computer programming</a:t>
            </a:r>
            <a:r>
              <a:rPr lang="en-US" dirty="0"/>
              <a:t> in which the program describes a sequence of steps that change the state of the computer. Unlike declarative programming, which describes "what" a program should accomplish, imperative programming explicitly tells the computer "how" to accomplish it. Programs written this way often compile to binary executables that run more efficiently since all </a:t>
            </a:r>
            <a:r>
              <a:rPr lang="en-US" dirty="0" smtClean="0"/>
              <a:t>CPU instructions</a:t>
            </a:r>
            <a:r>
              <a:rPr lang="en-US" dirty="0"/>
              <a:t> are themselves imperative statements.</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745163"/>
          </a:xfrm>
        </p:spPr>
        <p:txBody>
          <a:bodyPr>
            <a:normAutofit lnSpcReduction="10000"/>
          </a:bodyPr>
          <a:lstStyle/>
          <a:p>
            <a:pPr algn="just">
              <a:buNone/>
            </a:pPr>
            <a:r>
              <a:rPr lang="en-US" dirty="0"/>
              <a:t>To make programs simpler for a human to read and write, imperative statements can be grouped into sections known as code</a:t>
            </a:r>
            <a:r>
              <a:rPr lang="en-US" u="sng" dirty="0"/>
              <a:t> </a:t>
            </a:r>
            <a:r>
              <a:rPr lang="en-US" dirty="0"/>
              <a:t>blocks. In the 1950s, the idea of grouping a program's code into blocks was first implemented in the ALGOL programming language. They were originally called "compound statements," but today these blocks of code are known as procedures. Once a procedure is defined, it can be used as a single imperative statement, abstracting the control flow of a program and allowing the developer to express programming ideas more naturally. This type of imperative programming is called </a:t>
            </a:r>
            <a:r>
              <a:rPr lang="en-US" b="1" dirty="0"/>
              <a:t>procedural programming</a:t>
            </a:r>
            <a:r>
              <a:rPr lang="en-US" dirty="0"/>
              <a:t>, and it is a step towards higher-level abstractions such as declarative programming.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3200" dirty="0"/>
              <a:t>In the itemized list below we describe the main properties of the imperative paradigm</a:t>
            </a:r>
          </a:p>
        </p:txBody>
      </p:sp>
      <p:sp>
        <p:nvSpPr>
          <p:cNvPr id="3" name="Content Placeholder 2"/>
          <p:cNvSpPr>
            <a:spLocks noGrp="1"/>
          </p:cNvSpPr>
          <p:nvPr>
            <p:ph idx="1"/>
          </p:nvPr>
        </p:nvSpPr>
        <p:spPr>
          <a:xfrm>
            <a:off x="457200" y="1143000"/>
            <a:ext cx="8458200" cy="5562600"/>
          </a:xfrm>
        </p:spPr>
        <p:txBody>
          <a:bodyPr>
            <a:noAutofit/>
          </a:bodyPr>
          <a:lstStyle/>
          <a:p>
            <a:pPr>
              <a:buNone/>
            </a:pPr>
            <a:r>
              <a:rPr lang="en-US" sz="1800" dirty="0"/>
              <a:t>·  Characteristics:</a:t>
            </a:r>
          </a:p>
          <a:p>
            <a:pPr>
              <a:buNone/>
            </a:pPr>
            <a:r>
              <a:rPr lang="en-US" sz="1800" dirty="0"/>
              <a:t>·  Discipline and idea</a:t>
            </a:r>
          </a:p>
          <a:p>
            <a:pPr>
              <a:buNone/>
            </a:pPr>
            <a:r>
              <a:rPr lang="en-US" sz="1800" dirty="0"/>
              <a:t>·  Digital hardware technology and the ideas of Von Neumann</a:t>
            </a:r>
          </a:p>
          <a:p>
            <a:pPr>
              <a:buNone/>
            </a:pPr>
            <a:r>
              <a:rPr lang="en-US" sz="1800" dirty="0"/>
              <a:t>·  Incremental </a:t>
            </a:r>
            <a:r>
              <a:rPr lang="en-US" sz="1800" i="1" dirty="0"/>
              <a:t>change of the program state as a function of time.</a:t>
            </a:r>
          </a:p>
          <a:p>
            <a:pPr>
              <a:buNone/>
            </a:pPr>
            <a:r>
              <a:rPr lang="en-US" sz="1800" dirty="0"/>
              <a:t>·  Execution of computational steps in an order governed by </a:t>
            </a:r>
            <a:r>
              <a:rPr lang="en-US" sz="1800" i="1" dirty="0"/>
              <a:t>control structures</a:t>
            </a:r>
          </a:p>
          <a:p>
            <a:pPr>
              <a:buNone/>
            </a:pPr>
            <a:r>
              <a:rPr lang="en-US" sz="1800" dirty="0"/>
              <a:t>·  We call the steps for </a:t>
            </a:r>
            <a:r>
              <a:rPr lang="en-US" sz="1800" i="1" dirty="0"/>
              <a:t>commands</a:t>
            </a:r>
          </a:p>
          <a:p>
            <a:pPr>
              <a:buNone/>
            </a:pPr>
            <a:r>
              <a:rPr lang="en-US" sz="1800" dirty="0"/>
              <a:t>·  Straightforward abstractions of the way a traditional Von Neumann computer</a:t>
            </a:r>
          </a:p>
          <a:p>
            <a:pPr>
              <a:buNone/>
            </a:pPr>
            <a:r>
              <a:rPr lang="en-US" sz="1800" dirty="0"/>
              <a:t>works</a:t>
            </a:r>
          </a:p>
          <a:p>
            <a:pPr>
              <a:buNone/>
            </a:pPr>
            <a:r>
              <a:rPr lang="en-US" sz="1800" dirty="0"/>
              <a:t>·  Similar to descriptions of everyday routines, such as food recipes and car repair</a:t>
            </a:r>
          </a:p>
          <a:p>
            <a:pPr>
              <a:buNone/>
            </a:pPr>
            <a:r>
              <a:rPr lang="en-US" sz="1800" dirty="0"/>
              <a:t>·  Typical commands offered by imperative languages</a:t>
            </a:r>
          </a:p>
          <a:p>
            <a:pPr>
              <a:buNone/>
            </a:pPr>
            <a:r>
              <a:rPr lang="en-US" sz="1800" dirty="0"/>
              <a:t>·  Assignment, IO, procedure calls</a:t>
            </a:r>
          </a:p>
          <a:p>
            <a:pPr>
              <a:buNone/>
            </a:pPr>
            <a:r>
              <a:rPr lang="en-US" sz="1800" dirty="0"/>
              <a:t>·  Language representatives</a:t>
            </a:r>
          </a:p>
          <a:p>
            <a:pPr>
              <a:buNone/>
            </a:pPr>
            <a:r>
              <a:rPr lang="en-US" sz="1800" dirty="0"/>
              <a:t>·  Fortran, </a:t>
            </a:r>
            <a:r>
              <a:rPr lang="en-US" sz="1800" dirty="0" err="1"/>
              <a:t>Algol</a:t>
            </a:r>
            <a:r>
              <a:rPr lang="en-US" sz="1800" dirty="0"/>
              <a:t>, Pascal, Basic, </a:t>
            </a:r>
            <a:r>
              <a:rPr lang="en-US" sz="1800" dirty="0" smtClean="0"/>
              <a:t>C</a:t>
            </a:r>
          </a:p>
          <a:p>
            <a:pPr>
              <a:buNone/>
            </a:pPr>
            <a:r>
              <a:rPr lang="en-US" sz="1800" dirty="0"/>
              <a:t>·  The natural abstraction is the procedure</a:t>
            </a:r>
          </a:p>
          <a:p>
            <a:pPr>
              <a:buNone/>
            </a:pPr>
            <a:r>
              <a:rPr lang="en-US" sz="1800" dirty="0"/>
              <a:t>·  Abstracts one or more actions to a procedure, which can be called as a</a:t>
            </a:r>
          </a:p>
          <a:p>
            <a:pPr>
              <a:buNone/>
            </a:pPr>
            <a:r>
              <a:rPr lang="en-US" sz="1800" dirty="0"/>
              <a:t>single command.</a:t>
            </a:r>
          </a:p>
          <a:p>
            <a:pPr>
              <a:buNone/>
            </a:pPr>
            <a:r>
              <a:rPr lang="en-US" sz="1800" dirty="0"/>
              <a:t>·  "Procedural programming"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fontAlgn="base">
              <a:buNone/>
            </a:pPr>
            <a:r>
              <a:rPr lang="en-US" b="1" dirty="0"/>
              <a:t>Advantage:</a:t>
            </a:r>
            <a:endParaRPr lang="en-US" dirty="0"/>
          </a:p>
          <a:p>
            <a:pPr lvl="0" fontAlgn="base">
              <a:buNone/>
            </a:pPr>
            <a:r>
              <a:rPr lang="en-US" dirty="0"/>
              <a:t>Very simple to implement</a:t>
            </a:r>
          </a:p>
          <a:p>
            <a:pPr lvl="0" fontAlgn="base">
              <a:buNone/>
            </a:pPr>
            <a:r>
              <a:rPr lang="en-US" dirty="0"/>
              <a:t>It contains loops, variables etc.</a:t>
            </a:r>
          </a:p>
          <a:p>
            <a:pPr fontAlgn="base">
              <a:buNone/>
            </a:pPr>
            <a:r>
              <a:rPr lang="en-US" b="1" dirty="0"/>
              <a:t>Disadvantage:</a:t>
            </a:r>
            <a:endParaRPr lang="en-US" dirty="0"/>
          </a:p>
          <a:p>
            <a:pPr lvl="0" fontAlgn="base">
              <a:buNone/>
            </a:pPr>
            <a:r>
              <a:rPr lang="en-US" dirty="0"/>
              <a:t>Complex problem cannot be solved</a:t>
            </a:r>
          </a:p>
          <a:p>
            <a:pPr lvl="0" fontAlgn="base">
              <a:buNone/>
            </a:pPr>
            <a:r>
              <a:rPr lang="en-US" dirty="0"/>
              <a:t>Less efficient and less productive</a:t>
            </a:r>
          </a:p>
          <a:p>
            <a:pPr lvl="0" fontAlgn="base">
              <a:buNone/>
            </a:pPr>
            <a:r>
              <a:rPr lang="en-US" dirty="0"/>
              <a:t>Parallel programming is not possible</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TotalTime>
  <Words>1108</Words>
  <Application>Microsoft Office PowerPoint</Application>
  <PresentationFormat>On-screen Show (4:3)</PresentationFormat>
  <Paragraphs>106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 Lec.1 Introduction of Programming Paradigms </vt:lpstr>
      <vt:lpstr>Slide 2</vt:lpstr>
      <vt:lpstr>Slide 3</vt:lpstr>
      <vt:lpstr>Imperative programming paradigm</vt:lpstr>
      <vt:lpstr>Slide 5</vt:lpstr>
      <vt:lpstr>Slide 6</vt:lpstr>
      <vt:lpstr>Slide 7</vt:lpstr>
      <vt:lpstr>In the itemized list below we describe the main properties of the imperative paradigm</vt:lpstr>
      <vt:lpstr>Slide 9</vt:lpstr>
      <vt:lpstr>Examples of Imperative programming paradigm:</vt:lpstr>
      <vt:lpstr>Slide 11</vt:lpstr>
      <vt:lpstr>Slide 12</vt:lpstr>
      <vt:lpstr>Slide 13</vt:lpstr>
      <vt:lpstr>Slide 14</vt:lpstr>
      <vt:lpstr>Examples of Object Oriented programming paradigm </vt:lpstr>
      <vt:lpstr>Slide 16</vt:lpstr>
      <vt:lpstr>Slide 17</vt:lpstr>
      <vt:lpstr>Slide 18</vt:lpstr>
      <vt:lpstr>Slide 19</vt:lpstr>
      <vt:lpstr>Declarative programming</vt:lpstr>
      <vt:lpstr>Slide 21</vt:lpstr>
      <vt:lpstr>Logic programming paradigms</vt:lpstr>
      <vt:lpstr>Functional programming paradigms</vt:lpstr>
      <vt:lpstr>Slide 24</vt:lpstr>
      <vt:lpstr>Database/Data driven programming approach </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Programming Paradigms </dc:title>
  <dc:creator>adin</dc:creator>
  <cp:lastModifiedBy>adin</cp:lastModifiedBy>
  <cp:revision>24</cp:revision>
  <dcterms:created xsi:type="dcterms:W3CDTF">2019-08-02T14:18:10Z</dcterms:created>
  <dcterms:modified xsi:type="dcterms:W3CDTF">2019-08-04T17:57:21Z</dcterms:modified>
</cp:coreProperties>
</file>