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444" r:id="rId2"/>
    <p:sldId id="263" r:id="rId3"/>
    <p:sldId id="264" r:id="rId4"/>
    <p:sldId id="272" r:id="rId5"/>
    <p:sldId id="275" r:id="rId6"/>
    <p:sldId id="340" r:id="rId7"/>
    <p:sldId id="341" r:id="rId8"/>
    <p:sldId id="342" r:id="rId9"/>
    <p:sldId id="343" r:id="rId10"/>
    <p:sldId id="344" r:id="rId11"/>
    <p:sldId id="345" r:id="rId12"/>
    <p:sldId id="346" r:id="rId13"/>
    <p:sldId id="347" r:id="rId14"/>
    <p:sldId id="400" r:id="rId15"/>
    <p:sldId id="348" r:id="rId16"/>
    <p:sldId id="442" r:id="rId17"/>
    <p:sldId id="394" r:id="rId18"/>
    <p:sldId id="395" r:id="rId19"/>
    <p:sldId id="396" r:id="rId20"/>
    <p:sldId id="397" r:id="rId21"/>
    <p:sldId id="398" r:id="rId22"/>
    <p:sldId id="399" r:id="rId23"/>
    <p:sldId id="443" r:id="rId24"/>
    <p:sldId id="271" r:id="rId25"/>
    <p:sldId id="27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60" d="100"/>
          <a:sy n="60" d="100"/>
        </p:scale>
        <p:origin x="-1656" y="-3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941D56-B89C-46E4-809F-20E26209C046}" type="datetimeFigureOut">
              <a:rPr lang="en-US" smtClean="0"/>
              <a:pPr/>
              <a:t>8/14/2019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963755-B242-437B-B763-00B5B925AD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3153A5F-E174-45BE-A44F-8041D2436FA0}" type="datetime1">
              <a:rPr lang="en-US" smtClean="0"/>
              <a:pPr/>
              <a:t>8/14/2019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r>
              <a:rPr lang="nb-NO" smtClean="0"/>
              <a:t>Introduction to Object-oriented Software Development, page no. </a:t>
            </a:r>
            <a:fld id="{B119BFA2-3BBD-4A61-A35E-6EF51D08B46E}" type="slidenum">
              <a:rPr lang="en-US" smtClean="0"/>
              <a:pPr/>
              <a:t>‹#›</a:t>
            </a:fld>
            <a:r>
              <a:rPr lang="nb-NO" smtClean="0"/>
              <a:t>, </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7B1A41-4102-4305-8465-4680138DBC26}" type="datetime1">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nb-NO" smtClean="0"/>
              <a:t>Introduction to Object-oriented Software Development, page no. </a:t>
            </a:r>
            <a:fld id="{77D098D2-1064-4515-8903-1BF245DBF6DD}" type="slidenum">
              <a:rPr lang="en-US" smtClean="0"/>
              <a:pPr/>
              <a:t>‹#›</a:t>
            </a:fld>
            <a:r>
              <a:rPr lang="nb-NO" smtClean="0"/>
              <a:t>,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FC779B-4C5B-419E-9DFA-38FB9D231A44}" type="datetime1">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nb-NO" smtClean="0"/>
              <a:t>Introduction to Object-oriented Software Development, page no. </a:t>
            </a:r>
            <a:fld id="{D900C68E-3FF3-490A-A68A-18ACD000B6F0}" type="slidenum">
              <a:rPr lang="en-US" smtClean="0"/>
              <a:pPr/>
              <a:t>‹#›</a:t>
            </a:fld>
            <a:r>
              <a:rPr lang="nb-NO" smtClean="0"/>
              <a:t>,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nb-NO" smtClean="0"/>
              <a:t>Introduction to Object-oriented Software Development, page no. </a:t>
            </a:r>
            <a:fld id="{6FC1928F-8077-41BA-BE1E-69BB08E0D9C2}" type="slidenum">
              <a:rPr lang="en-US" smtClean="0"/>
              <a:pPr/>
              <a:t>‹#›</a:t>
            </a:fld>
            <a:r>
              <a:rPr lang="nb-NO" smtClean="0"/>
              <a:t>,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57DD351-D71A-442D-8F2A-05AC5274B0CF}" type="datetime1">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nb-NO" smtClean="0"/>
              <a:t>Introduction to Object-oriented Software Development, page no. </a:t>
            </a:r>
            <a:fld id="{CBD1F479-12B7-415B-B829-78162EB4F424}" type="slidenum">
              <a:rPr lang="en-US" smtClean="0"/>
              <a:pPr/>
              <a:t>‹#›</a:t>
            </a:fld>
            <a:r>
              <a:rPr lang="nb-NO" smtClean="0"/>
              <a:t>, </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2A1DAA-37B6-44D8-BB90-38B4D5B86F95}" type="datetime1">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nb-NO" smtClean="0"/>
              <a:t>Introduction to Object-oriented Software Development, page no. </a:t>
            </a:r>
            <a:fld id="{18A51E8B-D5BB-44E7-9AC2-C93AEAB82AB2}" type="slidenum">
              <a:rPr lang="en-US" smtClean="0"/>
              <a:pPr/>
              <a:t>‹#›</a:t>
            </a:fld>
            <a:r>
              <a:rPr lang="nb-NO" smtClean="0"/>
              <a:t>,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C99F54-7E5D-475C-BE1E-004411CBDE11}" type="datetime1">
              <a:rPr lang="en-US" smtClean="0"/>
              <a:pPr/>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nb-NO" smtClean="0"/>
              <a:t>Introduction to Object-oriented Software Development, page no. </a:t>
            </a:r>
            <a:fld id="{C6A17855-EA6C-4955-9BFA-8024415B7C1D}" type="slidenum">
              <a:rPr lang="en-US" smtClean="0"/>
              <a:pPr/>
              <a:t>‹#›</a:t>
            </a:fld>
            <a:r>
              <a:rPr lang="nb-NO" smtClean="0"/>
              <a:t>,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9822924-4E6A-4CC5-AB67-DBC6DE7BCB57}" type="datetime1">
              <a:rPr lang="en-US" smtClean="0"/>
              <a:pPr/>
              <a:t>8/14/2019</a:t>
            </a:fld>
            <a:endParaRPr lang="en-US"/>
          </a:p>
        </p:txBody>
      </p:sp>
      <p:sp>
        <p:nvSpPr>
          <p:cNvPr id="8" name="Slide Number Placeholder 7"/>
          <p:cNvSpPr>
            <a:spLocks noGrp="1"/>
          </p:cNvSpPr>
          <p:nvPr>
            <p:ph type="sldNum" sz="quarter" idx="11"/>
          </p:nvPr>
        </p:nvSpPr>
        <p:spPr/>
        <p:txBody>
          <a:bodyPr/>
          <a:lstStyle/>
          <a:p>
            <a:r>
              <a:rPr lang="nb-NO" smtClean="0"/>
              <a:t>Introduction to Object-oriented Software Development, page no. </a:t>
            </a:r>
            <a:fld id="{E2C29B40-14F6-4502-A691-0C488812CADF}" type="slidenum">
              <a:rPr lang="en-US" smtClean="0"/>
              <a:pPr/>
              <a:t>‹#›</a:t>
            </a:fld>
            <a:r>
              <a:rPr lang="nb-NO" smtClean="0"/>
              <a:t>, </a:t>
            </a:r>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266B7-64DA-4E2B-8DC6-5C6BDDF1D9A3}" type="datetime1">
              <a:rPr lang="en-US" smtClean="0"/>
              <a:pPr/>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nb-NO" smtClean="0"/>
              <a:t>Introduction to Object-oriented Software Development, page no. </a:t>
            </a:r>
            <a:fld id="{668ECA72-4E73-4FC8-9752-183A45B6FBDF}" type="slidenum">
              <a:rPr lang="en-US" smtClean="0"/>
              <a:pPr/>
              <a:t>‹#›</a:t>
            </a:fld>
            <a:r>
              <a:rPr lang="nb-NO" smtClean="0"/>
              <a:t>,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41A056-C852-4B9B-A213-B2876C2B6013}" type="datetime1">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r>
              <a:rPr lang="nb-NO" smtClean="0"/>
              <a:t>Introduction to Object-oriented Software Development, page no. </a:t>
            </a:r>
            <a:fld id="{DCCA29F5-9B44-4012-A023-0A7B4FF0522B}" type="slidenum">
              <a:rPr lang="en-US" smtClean="0"/>
              <a:pPr/>
              <a:t>‹#›</a:t>
            </a:fld>
            <a:r>
              <a:rPr lang="nb-NO" smtClean="0"/>
              <a:t>,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BB82380B-34B3-4B72-BD29-6C556850C086}" type="datetime1">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nb-NO" smtClean="0"/>
              <a:t>Introduction to Object-oriented Software Development, page no. </a:t>
            </a:r>
            <a:fld id="{66A6DEE3-374C-4ED9-A6A6-C4763164DFDA}" type="slidenum">
              <a:rPr lang="en-US" smtClean="0"/>
              <a:pPr/>
              <a:t>‹#›</a:t>
            </a:fld>
            <a:r>
              <a:rPr lang="nb-NO" smtClean="0"/>
              <a:t>,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F3E1975-FB01-4B3A-9D01-16B794A612B5}" type="datetime1">
              <a:rPr lang="en-US" smtClean="0"/>
              <a:pPr/>
              <a:t>8/14/2019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r>
              <a:rPr lang="nb-NO" smtClean="0"/>
              <a:t>Introduction to Object-oriented Software Development, page no. </a:t>
            </a:r>
            <a:fld id="{C7531967-42C2-428A-9B41-02ACA5C742FD}" type="slidenum">
              <a:rPr lang="en-US" smtClean="0"/>
              <a:pPr/>
              <a:t>‹#›</a:t>
            </a:fld>
            <a:r>
              <a:rPr lang="nb-NO" smtClean="0"/>
              <a:t>, </a:t>
            </a:r>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001000" cy="2060575"/>
          </a:xfrm>
        </p:spPr>
        <p:txBody>
          <a:bodyPr>
            <a:normAutofit fontScale="90000"/>
          </a:bodyPr>
          <a:lstStyle/>
          <a:p>
            <a:r>
              <a:rPr lang="en-US" b="0" dirty="0" smtClean="0">
                <a:effectLst/>
              </a:rPr>
              <a:t>Lec.2</a:t>
            </a:r>
            <a:r>
              <a:rPr lang="en-US" b="0" dirty="0" smtClean="0">
                <a:effectLst/>
              </a:rPr>
              <a:t/>
            </a:r>
            <a:br>
              <a:rPr lang="en-US" b="0" dirty="0" smtClean="0">
                <a:effectLst/>
              </a:rPr>
            </a:br>
            <a:r>
              <a:rPr sz="4800" b="0" smtClean="0">
                <a:solidFill>
                  <a:schemeClr val="tx2">
                    <a:lumMod val="60000"/>
                    <a:lumOff val="40000"/>
                  </a:schemeClr>
                </a:solidFill>
                <a:effectLst/>
                <a:cs typeface="Times New Roman" pitchFamily="18" charset="0"/>
              </a:rPr>
              <a:t> Object-Oriented Programming </a:t>
            </a:r>
            <a:r>
              <a:rPr lang="en-US" b="0" dirty="0" smtClean="0">
                <a:effectLst/>
              </a:rPr>
              <a:t>Concepts</a:t>
            </a:r>
            <a:r>
              <a:rPr lang="en-US" dirty="0" smtClean="0"/>
              <a:t/>
            </a:r>
            <a:br>
              <a:rPr lang="en-US" dirty="0" smtClean="0"/>
            </a:br>
            <a:endParaRPr lang="en-US" b="1" dirty="0"/>
          </a:p>
        </p:txBody>
      </p:sp>
      <p:sp>
        <p:nvSpPr>
          <p:cNvPr id="3" name="Subtitle 2"/>
          <p:cNvSpPr>
            <a:spLocks noGrp="1"/>
          </p:cNvSpPr>
          <p:nvPr>
            <p:ph type="subTitle" idx="1"/>
          </p:nvPr>
        </p:nvSpPr>
        <p:spPr>
          <a:xfrm>
            <a:off x="1295400" y="4038600"/>
            <a:ext cx="6480048" cy="1752600"/>
          </a:xfrm>
        </p:spPr>
        <p:txBody>
          <a:bodyPr/>
          <a:lstStyle/>
          <a:p>
            <a:pPr algn="r"/>
            <a:r>
              <a:rPr lang="en-US" dirty="0" smtClean="0"/>
              <a:t>Instructor : Prashant Mishra</a:t>
            </a:r>
          </a:p>
          <a:p>
            <a:pPr algn="r"/>
            <a:r>
              <a:rPr lang="en-US" dirty="0" smtClean="0"/>
              <a:t>BIAS Bhimtal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562600"/>
          </a:xfrm>
        </p:spPr>
        <p:txBody>
          <a:bodyPr/>
          <a:lstStyle/>
          <a:p>
            <a:pPr algn="just">
              <a:buNone/>
            </a:pPr>
            <a:r>
              <a:rPr lang="en-US" b="1" dirty="0" smtClean="0">
                <a:latin typeface="Times New Roman" pitchFamily="18" charset="0"/>
                <a:cs typeface="Times New Roman" pitchFamily="18" charset="0"/>
              </a:rPr>
              <a:t>System design </a:t>
            </a:r>
            <a:r>
              <a:rPr lang="en-US" dirty="0" smtClean="0">
                <a:latin typeface="Times New Roman" pitchFamily="18" charset="0"/>
                <a:cs typeface="Times New Roman" pitchFamily="18" charset="0"/>
              </a:rPr>
              <a:t>:The development team devise a high level strategy – the system architecture – for solving application problem. </a:t>
            </a:r>
            <a:r>
              <a:rPr lang="en-IN" dirty="0" smtClean="0">
                <a:latin typeface="Times New Roman" pitchFamily="18" charset="0"/>
                <a:cs typeface="Times New Roman" pitchFamily="18" charset="0"/>
              </a:rPr>
              <a:t>They also establish policies that will serve as a default for subsequent , more detail portion of design .The system designer must design what decide what performance characteristic to optimize , choose a strategy of attacking the problem , and make tentative  resource allocation .</a:t>
            </a:r>
            <a:endParaRPr 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5715000"/>
          </a:xfrm>
        </p:spPr>
        <p:txBody>
          <a:bodyPr/>
          <a:lstStyle/>
          <a:p>
            <a:pPr algn="just">
              <a:buNone/>
            </a:pPr>
            <a:r>
              <a:rPr lang="en-US" b="1" dirty="0" smtClean="0">
                <a:latin typeface="Times New Roman" pitchFamily="18" charset="0"/>
                <a:cs typeface="Times New Roman" pitchFamily="18" charset="0"/>
              </a:rPr>
              <a:t>Class design </a:t>
            </a:r>
            <a:r>
              <a:rPr lang="en-US" dirty="0" smtClean="0">
                <a:latin typeface="Times New Roman" pitchFamily="18" charset="0"/>
                <a:cs typeface="Times New Roman" pitchFamily="18" charset="0"/>
              </a:rPr>
              <a:t>: the class designer adds details to the analysis model in accordance with the system design strategy .</a:t>
            </a:r>
          </a:p>
          <a:p>
            <a:pPr algn="just">
              <a:buNone/>
            </a:pPr>
            <a:r>
              <a:rPr lang="en-US" dirty="0" smtClean="0">
                <a:latin typeface="Times New Roman" pitchFamily="18" charset="0"/>
                <a:cs typeface="Times New Roman" pitchFamily="18" charset="0"/>
              </a:rPr>
              <a:t>    the focus of class design is the data structure and algorithm needed to implement each class. </a:t>
            </a:r>
          </a:p>
          <a:p>
            <a:pPr algn="just">
              <a:buNone/>
            </a:pPr>
            <a:endParaRPr lang="en-US"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Implementation</a:t>
            </a:r>
            <a:r>
              <a:rPr lang="en-US" dirty="0" smtClean="0">
                <a:latin typeface="Times New Roman" pitchFamily="18" charset="0"/>
                <a:cs typeface="Times New Roman" pitchFamily="18" charset="0"/>
              </a:rPr>
              <a:t> :Implementation translate the classes and relationship developed during class design into a particular programming language , database ,or hardware. </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Three models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buNone/>
            </a:pPr>
            <a:r>
              <a:rPr lang="en-US" sz="3600" b="1" i="1" dirty="0" smtClean="0">
                <a:latin typeface="Times New Roman" pitchFamily="18" charset="0"/>
                <a:cs typeface="Times New Roman" pitchFamily="18" charset="0"/>
              </a:rPr>
              <a:t>The class model</a:t>
            </a:r>
            <a:r>
              <a:rPr lang="en-US" dirty="0" smtClean="0">
                <a:latin typeface="Times New Roman" pitchFamily="18" charset="0"/>
                <a:cs typeface="Times New Roman" pitchFamily="18" charset="0"/>
              </a:rPr>
              <a:t> describe the static structure of the object in a system and their relationship . </a:t>
            </a:r>
          </a:p>
          <a:p>
            <a:pPr algn="just">
              <a:buNone/>
            </a:pPr>
            <a:r>
              <a:rPr lang="en-US" dirty="0" smtClean="0">
                <a:latin typeface="Times New Roman" pitchFamily="18" charset="0"/>
                <a:cs typeface="Times New Roman" pitchFamily="18" charset="0"/>
              </a:rPr>
              <a:t>    It contains class diagram . A class diagram is a graph whose nodes are classes and whose arcs are relationship among classes. </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A class model defines the context for s/w development.</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763000" cy="5867400"/>
          </a:xfrm>
        </p:spPr>
        <p:txBody>
          <a:bodyPr/>
          <a:lstStyle/>
          <a:p>
            <a:pPr>
              <a:buNone/>
            </a:pPr>
            <a:r>
              <a:rPr lang="en-US" b="1" dirty="0" smtClean="0">
                <a:latin typeface="Times New Roman" pitchFamily="18" charset="0"/>
                <a:cs typeface="Times New Roman" pitchFamily="18" charset="0"/>
              </a:rPr>
              <a:t>The State model </a:t>
            </a:r>
            <a:r>
              <a:rPr lang="en-US" dirty="0" smtClean="0">
                <a:latin typeface="Times New Roman" pitchFamily="18" charset="0"/>
                <a:cs typeface="Times New Roman" pitchFamily="18" charset="0"/>
              </a:rPr>
              <a:t>describe the aspect of an object that change over time .</a:t>
            </a:r>
          </a:p>
          <a:p>
            <a:pPr algn="just">
              <a:buNone/>
            </a:pPr>
            <a:r>
              <a:rPr lang="en-US" dirty="0" smtClean="0">
                <a:latin typeface="Times New Roman" pitchFamily="18" charset="0"/>
                <a:cs typeface="Times New Roman" pitchFamily="18" charset="0"/>
              </a:rPr>
              <a:t> The State model specifies and implement control with state diagrams .A state diagram is a graph whose nodes are states and whose arcs are transition between states caused by events .</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The interaction model </a:t>
            </a:r>
            <a:r>
              <a:rPr lang="en-US" dirty="0" smtClean="0">
                <a:latin typeface="Times New Roman" pitchFamily="18" charset="0"/>
                <a:cs typeface="Times New Roman" pitchFamily="18" charset="0"/>
              </a:rPr>
              <a:t>describes how the objects in a system cooperate to achieve broader results .</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
        <p:nvSpPr>
          <p:cNvPr id="1026" name="AutoShape 2" descr="OM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OMT"/>
          <p:cNvPicPr>
            <a:picLocks noChangeAspect="1" noChangeArrowheads="1"/>
          </p:cNvPicPr>
          <p:nvPr/>
        </p:nvPicPr>
        <p:blipFill>
          <a:blip r:embed="rId2"/>
          <a:srcRect/>
          <a:stretch>
            <a:fillRect/>
          </a:stretch>
        </p:blipFill>
        <p:spPr bwMode="auto">
          <a:xfrm>
            <a:off x="0" y="1447800"/>
            <a:ext cx="9144000" cy="411783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lstStyle/>
          <a:p>
            <a:r>
              <a:rPr lang="en-US" dirty="0" smtClean="0">
                <a:latin typeface="Times New Roman" pitchFamily="18" charset="0"/>
                <a:cs typeface="Times New Roman" pitchFamily="18" charset="0"/>
              </a:rPr>
              <a:t>Object oriented themes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077200" cy="4525963"/>
          </a:xfrm>
        </p:spPr>
        <p:txBody>
          <a:bodyPr/>
          <a:lstStyle/>
          <a:p>
            <a:r>
              <a:rPr lang="en-US" dirty="0" smtClean="0">
                <a:latin typeface="Times New Roman" pitchFamily="18" charset="0"/>
                <a:cs typeface="Times New Roman" pitchFamily="18" charset="0"/>
              </a:rPr>
              <a:t>Abstraction </a:t>
            </a:r>
          </a:p>
          <a:p>
            <a:r>
              <a:rPr lang="en-US" dirty="0" smtClean="0">
                <a:latin typeface="Times New Roman" pitchFamily="18" charset="0"/>
                <a:cs typeface="Times New Roman" pitchFamily="18" charset="0"/>
              </a:rPr>
              <a:t>Encapsulation </a:t>
            </a:r>
          </a:p>
          <a:p>
            <a:r>
              <a:rPr lang="en-US" dirty="0" smtClean="0">
                <a:latin typeface="Times New Roman" pitchFamily="18" charset="0"/>
                <a:cs typeface="Times New Roman" pitchFamily="18" charset="0"/>
              </a:rPr>
              <a:t>Combining Data and Behavior </a:t>
            </a:r>
          </a:p>
          <a:p>
            <a:r>
              <a:rPr lang="en-US" dirty="0" smtClean="0">
                <a:latin typeface="Times New Roman" pitchFamily="18" charset="0"/>
                <a:cs typeface="Times New Roman" pitchFamily="18" charset="0"/>
              </a:rPr>
              <a:t>Sharing</a:t>
            </a:r>
          </a:p>
          <a:p>
            <a:r>
              <a:rPr lang="en-US" dirty="0" smtClean="0">
                <a:latin typeface="Times New Roman" pitchFamily="18" charset="0"/>
                <a:cs typeface="Times New Roman" pitchFamily="18" charset="0"/>
              </a:rPr>
              <a:t>Emphasis on the essence of an object </a:t>
            </a:r>
          </a:p>
          <a:p>
            <a:r>
              <a:rPr lang="en-US" dirty="0" smtClean="0">
                <a:latin typeface="Times New Roman" pitchFamily="18" charset="0"/>
                <a:cs typeface="Times New Roman" pitchFamily="18" charset="0"/>
              </a:rPr>
              <a:t>synergy</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pic>
        <p:nvPicPr>
          <p:cNvPr id="1026" name="Picture 2" descr="https://miro.medium.com/max/500/1*y6Opk-cAQVe6uyKYH3306g.png"/>
          <p:cNvPicPr>
            <a:picLocks noChangeAspect="1" noChangeArrowheads="1"/>
          </p:cNvPicPr>
          <p:nvPr/>
        </p:nvPicPr>
        <p:blipFill>
          <a:blip r:embed="rId2"/>
          <a:srcRect/>
          <a:stretch>
            <a:fillRect/>
          </a:stretch>
        </p:blipFill>
        <p:spPr bwMode="auto">
          <a:xfrm>
            <a:off x="1371600" y="0"/>
            <a:ext cx="6705600" cy="67056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b="1" dirty="0" smtClean="0"/>
              <a:t>Abstraction</a:t>
            </a:r>
            <a:endParaRPr lang="en-US" dirty="0"/>
          </a:p>
        </p:txBody>
      </p:sp>
      <p:sp>
        <p:nvSpPr>
          <p:cNvPr id="3" name="Content Placeholder 2"/>
          <p:cNvSpPr>
            <a:spLocks noGrp="1"/>
          </p:cNvSpPr>
          <p:nvPr>
            <p:ph idx="1"/>
          </p:nvPr>
        </p:nvSpPr>
        <p:spPr>
          <a:xfrm>
            <a:off x="228600" y="1143000"/>
            <a:ext cx="8686800" cy="5715000"/>
          </a:xfrm>
        </p:spPr>
        <p:txBody>
          <a:bodyPr>
            <a:normAutofit fontScale="85000" lnSpcReduction="20000"/>
          </a:bodyPr>
          <a:lstStyle/>
          <a:p>
            <a:pPr algn="just"/>
            <a:r>
              <a:rPr lang="en-US" dirty="0" smtClean="0"/>
              <a:t>Abstraction is one of the key concepts of object-oriented programming (OOP) languages. Its main goal is to handle complexity by hiding unnecessary details from the user. That enables the user to implement more complex logic on top of the provided abstraction without understanding or even thinking about all the hidden complexity.</a:t>
            </a:r>
          </a:p>
          <a:p>
            <a:pPr algn="just">
              <a:buNone/>
            </a:pPr>
            <a:endParaRPr lang="en-US" dirty="0" smtClean="0"/>
          </a:p>
          <a:p>
            <a:pPr algn="just"/>
            <a:r>
              <a:rPr lang="en-US" dirty="0" smtClean="0"/>
              <a:t>It means focusing on the essential aspects of an entity while ignoring its details.</a:t>
            </a:r>
          </a:p>
          <a:p>
            <a:pPr algn="just"/>
            <a:r>
              <a:rPr lang="en-US" dirty="0" smtClean="0"/>
              <a:t>This means focusing on what an object is and does, before deciding how it should be implemented.</a:t>
            </a:r>
          </a:p>
          <a:p>
            <a:pPr algn="just"/>
            <a:r>
              <a:rPr lang="en-US" dirty="0" smtClean="0"/>
              <a:t>Use of abstraction during analysis means dealing only with application domain concepts, not making decisions before problem is understood.</a:t>
            </a:r>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b="1" dirty="0" smtClean="0"/>
              <a:t>Encapsulation</a:t>
            </a:r>
            <a:endParaRPr lang="en-US" dirty="0"/>
          </a:p>
        </p:txBody>
      </p:sp>
      <p:sp>
        <p:nvSpPr>
          <p:cNvPr id="3" name="Content Placeholder 2"/>
          <p:cNvSpPr>
            <a:spLocks noGrp="1"/>
          </p:cNvSpPr>
          <p:nvPr>
            <p:ph idx="1"/>
          </p:nvPr>
        </p:nvSpPr>
        <p:spPr>
          <a:xfrm>
            <a:off x="457200" y="1600200"/>
            <a:ext cx="8153400" cy="4525963"/>
          </a:xfrm>
        </p:spPr>
        <p:txBody>
          <a:bodyPr>
            <a:normAutofit lnSpcReduction="10000"/>
          </a:bodyPr>
          <a:lstStyle/>
          <a:p>
            <a:pPr algn="just"/>
            <a:r>
              <a:rPr lang="en-US" dirty="0" smtClean="0"/>
              <a:t>It means information hiding. It consists of separating the external aspects of an object, which are accessible to other objects, from internal implementation details of the object, which are hidden from other objects.</a:t>
            </a:r>
          </a:p>
          <a:p>
            <a:pPr algn="just"/>
            <a:r>
              <a:rPr lang="en-US" dirty="0" smtClean="0"/>
              <a:t>It prevents program from becoming so interdependent that a small change has massive ripple effect. It gives the ability to combine data structure and behavior in a single entity.</a:t>
            </a:r>
          </a:p>
          <a:p>
            <a:pPr algn="just"/>
            <a:endParaRPr lang="en-US" dirty="0"/>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lstStyle/>
          <a:p>
            <a:r>
              <a:rPr lang="en-US" b="1" dirty="0" smtClean="0"/>
              <a:t>Combining Data and Behavior</a:t>
            </a:r>
            <a:endParaRPr lang="en-US" dirty="0"/>
          </a:p>
        </p:txBody>
      </p:sp>
      <p:sp>
        <p:nvSpPr>
          <p:cNvPr id="3" name="Content Placeholder 2"/>
          <p:cNvSpPr>
            <a:spLocks noGrp="1"/>
          </p:cNvSpPr>
          <p:nvPr>
            <p:ph idx="1"/>
          </p:nvPr>
        </p:nvSpPr>
        <p:spPr>
          <a:xfrm>
            <a:off x="457200" y="1600200"/>
            <a:ext cx="8305800" cy="4525963"/>
          </a:xfrm>
        </p:spPr>
        <p:txBody>
          <a:bodyPr/>
          <a:lstStyle/>
          <a:p>
            <a:r>
              <a:rPr lang="en-US" dirty="0" smtClean="0"/>
              <a:t>The burden of calling code for data execution and operations separately can be minimized by combining data properties and behavioral properties of an entity together.</a:t>
            </a:r>
          </a:p>
          <a:p>
            <a:pPr>
              <a:buNone/>
            </a:pPr>
            <a:endParaRPr lang="en-US" dirty="0" smtClean="0"/>
          </a:p>
          <a:p>
            <a:pPr>
              <a:buNone/>
            </a:pPr>
            <a:endParaRPr lang="en-US" dirty="0" smtClean="0"/>
          </a:p>
          <a:p>
            <a:r>
              <a:rPr lang="en-US" dirty="0" smtClean="0"/>
              <a:t>In object oriented program data structure and procedure is defined in single class definition.</a:t>
            </a:r>
          </a:p>
          <a:p>
            <a:pPr>
              <a:buNone/>
            </a:pPr>
            <a:endParaRPr lang="en-US" dirty="0"/>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a:solidFill>
                  <a:schemeClr val="tx2">
                    <a:lumMod val="60000"/>
                    <a:lumOff val="40000"/>
                  </a:schemeClr>
                </a:solidFill>
                <a:latin typeface="Times New Roman" pitchFamily="18" charset="0"/>
                <a:cs typeface="Times New Roman" pitchFamily="18" charset="0"/>
              </a:rPr>
              <a:t>Object-Oriented Programming / Design</a:t>
            </a:r>
            <a:endParaRPr lang="en-US" sz="3600" dirty="0">
              <a:solidFill>
                <a:schemeClr val="tx2">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05400"/>
          </a:xfrm>
        </p:spPr>
        <p:txBody>
          <a:bodyPr>
            <a:normAutofit fontScale="92500" lnSpcReduction="20000"/>
          </a:bodyPr>
          <a:lstStyle/>
          <a:p>
            <a:pPr algn="just">
              <a:buNone/>
            </a:pPr>
            <a:r>
              <a:rPr lang="en-US" dirty="0">
                <a:latin typeface="Times New Roman" pitchFamily="18" charset="0"/>
                <a:cs typeface="Times New Roman" pitchFamily="18" charset="0"/>
              </a:rPr>
              <a:t>This is a programming approach in which data and instructions are group together as an object.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many languages in the market which has the policy to disintegrate the data from the procedures and actions which relate to that data. But the specialty of the Object Oriented Programming languages is that it will combine the data and the procedure / action into objects</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So in these languages an object consists of both data and the actions to be performed on that data. Once we program an object, it can be reusable. Today many developers consider object oriented languages in many software developments.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b="1" dirty="0" smtClean="0"/>
              <a:t>Sharing</a:t>
            </a:r>
            <a:endParaRPr lang="en-US"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algn="just"/>
            <a:r>
              <a:rPr lang="en-US" dirty="0" smtClean="0"/>
              <a:t>Object Oriented technologies promote sharing at different levels. Inheritance of both data structure and behavior lets subclasses share common code.</a:t>
            </a:r>
          </a:p>
          <a:p>
            <a:pPr algn="just"/>
            <a:r>
              <a:rPr lang="en-US" dirty="0" smtClean="0"/>
              <a:t>This sharing via inheritance is one of the main advantages of Object Oriented languages.</a:t>
            </a:r>
          </a:p>
          <a:p>
            <a:pPr algn="just"/>
            <a:r>
              <a:rPr lang="en-US" dirty="0" smtClean="0"/>
              <a:t>Object Oriented Development not only lets you share information within an application but also offers the prospect of reusing designs and code on future projects.</a:t>
            </a:r>
          </a:p>
          <a:p>
            <a:pPr algn="just"/>
            <a:endParaRPr lang="en-US" dirty="0"/>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fontScale="90000"/>
          </a:bodyPr>
          <a:lstStyle/>
          <a:p>
            <a:r>
              <a:rPr lang="en-US" b="1" dirty="0" smtClean="0"/>
              <a:t>Emphasis on the essence of object:</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Object Oriented Technology stresses what an object is, rather than how it is used.</a:t>
            </a:r>
          </a:p>
          <a:p>
            <a:pPr>
              <a:buNone/>
            </a:pPr>
            <a:endParaRPr lang="en-US" dirty="0" smtClean="0"/>
          </a:p>
          <a:p>
            <a:r>
              <a:rPr lang="en-US" dirty="0" smtClean="0"/>
              <a:t>The uses of an object depend on the details of the application and often change during development.</a:t>
            </a:r>
          </a:p>
          <a:p>
            <a:pPr>
              <a:buNone/>
            </a:pPr>
            <a:endParaRPr lang="en-US" dirty="0"/>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Synergy</a:t>
            </a:r>
            <a:endParaRPr lang="en-US" dirty="0"/>
          </a:p>
        </p:txBody>
      </p:sp>
      <p:sp>
        <p:nvSpPr>
          <p:cNvPr id="3" name="Content Placeholder 2"/>
          <p:cNvSpPr>
            <a:spLocks noGrp="1"/>
          </p:cNvSpPr>
          <p:nvPr>
            <p:ph idx="1"/>
          </p:nvPr>
        </p:nvSpPr>
        <p:spPr>
          <a:xfrm>
            <a:off x="457200" y="1600200"/>
            <a:ext cx="8229600" cy="4525963"/>
          </a:xfrm>
        </p:spPr>
        <p:txBody>
          <a:bodyPr/>
          <a:lstStyle/>
          <a:p>
            <a:r>
              <a:rPr lang="en-US" dirty="0" smtClean="0"/>
              <a:t>Identity, classification, polymorphism and inheritance characterize Object Oriented languages.</a:t>
            </a:r>
          </a:p>
          <a:p>
            <a:pPr>
              <a:buNone/>
            </a:pPr>
            <a:endParaRPr lang="en-US" dirty="0" smtClean="0"/>
          </a:p>
          <a:p>
            <a:r>
              <a:rPr lang="en-US" dirty="0" smtClean="0"/>
              <a:t>Each of these concepts can be used in isolation but together they complement each other synergistically.</a:t>
            </a:r>
          </a:p>
          <a:p>
            <a:endParaRPr lang="en-US" dirty="0"/>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Polymorphism</a:t>
            </a:r>
            <a:endParaRPr lang="en-US" dirty="0"/>
          </a:p>
        </p:txBody>
      </p:sp>
      <p:sp>
        <p:nvSpPr>
          <p:cNvPr id="3" name="Content Placeholder 2"/>
          <p:cNvSpPr>
            <a:spLocks noGrp="1"/>
          </p:cNvSpPr>
          <p:nvPr>
            <p:ph idx="1"/>
          </p:nvPr>
        </p:nvSpPr>
        <p:spPr>
          <a:xfrm>
            <a:off x="457200" y="1600200"/>
            <a:ext cx="8077200" cy="4525963"/>
          </a:xfrm>
        </p:spPr>
        <p:txBody>
          <a:bodyPr/>
          <a:lstStyle/>
          <a:p>
            <a:pPr algn="just">
              <a:buNone/>
            </a:pPr>
            <a:r>
              <a:rPr lang="en-US" dirty="0" smtClean="0"/>
              <a:t>Polymorphism is a concept, which allows us to redefine the way something works, by either changing how it is done or by changing the parts used to get it done. This can be done in two ways, </a:t>
            </a:r>
            <a:r>
              <a:rPr lang="en-US" i="1" dirty="0" smtClean="0"/>
              <a:t>overloading</a:t>
            </a:r>
            <a:r>
              <a:rPr lang="en-US" dirty="0" smtClean="0"/>
              <a:t> and </a:t>
            </a:r>
            <a:r>
              <a:rPr lang="en-US" i="1" dirty="0" smtClean="0"/>
              <a:t>overriding</a:t>
            </a:r>
            <a:r>
              <a:rPr lang="en-US" dirty="0" smtClean="0"/>
              <a:t>.</a:t>
            </a:r>
          </a:p>
          <a:p>
            <a:pPr algn="just">
              <a:buNone/>
            </a:pPr>
            <a:endParaRPr lang="en-US" dirty="0"/>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04800" y="228600"/>
            <a:ext cx="8305800" cy="1447800"/>
          </a:xfrm>
        </p:spPr>
        <p:txBody>
          <a:bodyPr>
            <a:normAutofit fontScale="90000"/>
          </a:bodyPr>
          <a:lstStyle/>
          <a:p>
            <a:pPr algn="ctr"/>
            <a:r>
              <a:rPr lang="en-US" sz="4800" dirty="0">
                <a:latin typeface="Times New Roman" pitchFamily="18" charset="0"/>
                <a:cs typeface="Times New Roman" pitchFamily="18" charset="0"/>
              </a:rPr>
              <a:t>Object-orientation Is a Modeling Technique</a:t>
            </a:r>
          </a:p>
        </p:txBody>
      </p:sp>
      <p:sp>
        <p:nvSpPr>
          <p:cNvPr id="3075" name="Rectangle 3"/>
          <p:cNvSpPr>
            <a:spLocks noGrp="1" noChangeArrowheads="1"/>
          </p:cNvSpPr>
          <p:nvPr>
            <p:ph idx="1"/>
          </p:nvPr>
        </p:nvSpPr>
        <p:spPr>
          <a:xfrm>
            <a:off x="228600" y="2057400"/>
            <a:ext cx="8534400" cy="4267200"/>
          </a:xfrm>
        </p:spPr>
        <p:txBody>
          <a:bodyPr>
            <a:normAutofit lnSpcReduction="10000"/>
          </a:bodyPr>
          <a:lstStyle/>
          <a:p>
            <a:pPr>
              <a:lnSpc>
                <a:spcPct val="90000"/>
              </a:lnSpc>
            </a:pPr>
            <a:r>
              <a:rPr lang="nb-NO" sz="2800" dirty="0">
                <a:effectLst>
                  <a:outerShdw blurRad="38100" dist="38100" dir="2700000" algn="tl">
                    <a:srgbClr val="000000">
                      <a:alpha val="43137"/>
                    </a:srgbClr>
                  </a:outerShdw>
                </a:effectLst>
                <a:latin typeface="Times New Roman" pitchFamily="18" charset="0"/>
                <a:cs typeface="Times New Roman" pitchFamily="18" charset="0"/>
              </a:rPr>
              <a:t> </a:t>
            </a:r>
            <a:r>
              <a:rPr lang="en-US" sz="3200" b="1" u="sng" dirty="0">
                <a:effectLst>
                  <a:outerShdw blurRad="38100" dist="38100" dir="2700000" algn="tl">
                    <a:srgbClr val="000000">
                      <a:alpha val="43137"/>
                    </a:srgbClr>
                  </a:outerShdw>
                </a:effectLst>
                <a:latin typeface="Times New Roman" pitchFamily="18" charset="0"/>
                <a:cs typeface="Times New Roman" pitchFamily="18" charset="0"/>
              </a:rPr>
              <a:t>We perceive the world as </a:t>
            </a:r>
            <a:r>
              <a:rPr lang="nb-NO" sz="3200" b="1" u="sng" dirty="0">
                <a:effectLst>
                  <a:outerShdw blurRad="38100" dist="38100" dir="2700000" algn="tl">
                    <a:srgbClr val="000000">
                      <a:alpha val="43137"/>
                    </a:srgbClr>
                  </a:outerShdw>
                </a:effectLst>
                <a:latin typeface="Times New Roman" pitchFamily="18" charset="0"/>
                <a:cs typeface="Times New Roman" pitchFamily="18" charset="0"/>
              </a:rPr>
              <a:t>a world of </a:t>
            </a:r>
            <a:r>
              <a:rPr lang="en-US" sz="3200" b="1" u="sng" dirty="0">
                <a:effectLst>
                  <a:outerShdw blurRad="38100" dist="38100" dir="2700000" algn="tl">
                    <a:srgbClr val="000000">
                      <a:alpha val="43137"/>
                    </a:srgbClr>
                  </a:outerShdw>
                </a:effectLst>
                <a:latin typeface="Times New Roman" pitchFamily="18" charset="0"/>
                <a:cs typeface="Times New Roman" pitchFamily="18" charset="0"/>
              </a:rPr>
              <a:t>objects</a:t>
            </a:r>
            <a:r>
              <a:rPr lang="nb-NO" sz="3200" b="1" u="sng" dirty="0">
                <a:effectLst>
                  <a:outerShdw blurRad="38100" dist="38100" dir="2700000" algn="tl">
                    <a:srgbClr val="000000">
                      <a:alpha val="43137"/>
                    </a:srgbClr>
                  </a:outerShdw>
                </a:effectLst>
                <a:latin typeface="Times New Roman" pitchFamily="18" charset="0"/>
                <a:cs typeface="Times New Roman" pitchFamily="18" charset="0"/>
              </a:rPr>
              <a:t>.</a:t>
            </a:r>
            <a:r>
              <a:rPr lang="nb-NO" sz="3200" u="sng" dirty="0">
                <a:effectLst>
                  <a:outerShdw blurRad="38100" dist="38100" dir="2700000" algn="tl">
                    <a:srgbClr val="000000">
                      <a:alpha val="43137"/>
                    </a:srgbClr>
                  </a:outerShdw>
                </a:effectLst>
                <a:latin typeface="Times New Roman" pitchFamily="18" charset="0"/>
                <a:cs typeface="Times New Roman" pitchFamily="18" charset="0"/>
              </a:rPr>
              <a:t> </a:t>
            </a:r>
            <a:br>
              <a:rPr lang="nb-NO" sz="3200" u="sng" dirty="0">
                <a:effectLst>
                  <a:outerShdw blurRad="38100" dist="38100" dir="2700000" algn="tl">
                    <a:srgbClr val="000000">
                      <a:alpha val="43137"/>
                    </a:srgbClr>
                  </a:outerShdw>
                </a:effectLst>
                <a:latin typeface="Times New Roman" pitchFamily="18" charset="0"/>
                <a:cs typeface="Times New Roman" pitchFamily="18" charset="0"/>
              </a:rPr>
            </a:br>
            <a:r>
              <a:rPr lang="en-US" sz="3200" dirty="0" smtClean="0">
                <a:effectLst>
                  <a:outerShdw blurRad="38100" dist="38100" dir="2700000" algn="tl">
                    <a:srgbClr val="000000">
                      <a:alpha val="43137"/>
                    </a:srgbClr>
                  </a:outerShdw>
                </a:effectLst>
                <a:latin typeface="Times New Roman" pitchFamily="18" charset="0"/>
                <a:cs typeface="Times New Roman" pitchFamily="18" charset="0"/>
              </a:rPr>
              <a:t>You look </a:t>
            </a:r>
            <a:r>
              <a:rPr lang="en-US" sz="3200" dirty="0">
                <a:effectLst>
                  <a:outerShdw blurRad="38100" dist="38100" dir="2700000" algn="tl">
                    <a:srgbClr val="000000">
                      <a:alpha val="43137"/>
                    </a:srgbClr>
                  </a:outerShdw>
                </a:effectLst>
                <a:latin typeface="Times New Roman" pitchFamily="18" charset="0"/>
                <a:cs typeface="Times New Roman" pitchFamily="18" charset="0"/>
              </a:rPr>
              <a:t>around </a:t>
            </a:r>
            <a:r>
              <a:rPr lang="nb-NO" sz="3200" dirty="0">
                <a:effectLst>
                  <a:outerShdw blurRad="38100" dist="38100" dir="2700000" algn="tl">
                    <a:srgbClr val="000000">
                      <a:alpha val="43137"/>
                    </a:srgbClr>
                  </a:outerShdw>
                </a:effectLst>
                <a:latin typeface="Times New Roman" pitchFamily="18" charset="0"/>
                <a:cs typeface="Times New Roman" pitchFamily="18" charset="0"/>
              </a:rPr>
              <a:t>and </a:t>
            </a:r>
            <a:r>
              <a:rPr lang="en-US" sz="3200" dirty="0">
                <a:effectLst>
                  <a:outerShdw blurRad="38100" dist="38100" dir="2700000" algn="tl">
                    <a:srgbClr val="000000">
                      <a:alpha val="43137"/>
                    </a:srgbClr>
                  </a:outerShdw>
                </a:effectLst>
                <a:latin typeface="Times New Roman" pitchFamily="18" charset="0"/>
                <a:cs typeface="Times New Roman" pitchFamily="18" charset="0"/>
              </a:rPr>
              <a:t>you see a chair, a table, </a:t>
            </a:r>
            <a:r>
              <a:rPr lang="nb-NO" sz="3200" dirty="0">
                <a:effectLst>
                  <a:outerShdw blurRad="38100" dist="38100" dir="2700000" algn="tl">
                    <a:srgbClr val="000000">
                      <a:alpha val="43137"/>
                    </a:srgbClr>
                  </a:outerShdw>
                </a:effectLst>
                <a:latin typeface="Times New Roman" pitchFamily="18" charset="0"/>
                <a:cs typeface="Times New Roman" pitchFamily="18" charset="0"/>
              </a:rPr>
              <a:t>a person, and the objects are related in one way </a:t>
            </a:r>
            <a:r>
              <a:rPr lang="nb-NO" sz="3200" dirty="0" smtClean="0">
                <a:effectLst>
                  <a:outerShdw blurRad="38100" dist="38100" dir="2700000" algn="tl">
                    <a:srgbClr val="000000">
                      <a:alpha val="43137"/>
                    </a:srgbClr>
                  </a:outerShdw>
                </a:effectLst>
                <a:latin typeface="Times New Roman" pitchFamily="18" charset="0"/>
                <a:cs typeface="Times New Roman" pitchFamily="18" charset="0"/>
              </a:rPr>
              <a:t>or another</a:t>
            </a:r>
            <a:r>
              <a:rPr lang="nb-NO" sz="3200" dirty="0">
                <a:effectLst>
                  <a:outerShdw blurRad="38100" dist="38100" dir="2700000" algn="tl">
                    <a:srgbClr val="000000">
                      <a:alpha val="43137"/>
                    </a:srgbClr>
                  </a:outerShdw>
                </a:effectLst>
                <a:latin typeface="Times New Roman" pitchFamily="18" charset="0"/>
                <a:cs typeface="Times New Roman" pitchFamily="18" charset="0"/>
              </a:rPr>
              <a:t>.</a:t>
            </a:r>
            <a:br>
              <a:rPr lang="nb-NO" sz="3200" dirty="0">
                <a:effectLst>
                  <a:outerShdw blurRad="38100" dist="38100" dir="2700000" algn="tl">
                    <a:srgbClr val="000000">
                      <a:alpha val="43137"/>
                    </a:srgbClr>
                  </a:outerShdw>
                </a:effectLst>
                <a:latin typeface="Times New Roman" pitchFamily="18" charset="0"/>
                <a:cs typeface="Times New Roman" pitchFamily="18" charset="0"/>
              </a:rPr>
            </a:br>
            <a:endParaRPr lang="nb-NO" sz="32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90000"/>
              </a:lnSpc>
            </a:pPr>
            <a:r>
              <a:rPr lang="nb-NO" sz="3200" dirty="0">
                <a:effectLst>
                  <a:outerShdw blurRad="38100" dist="38100" dir="2700000" algn="tl">
                    <a:srgbClr val="000000">
                      <a:alpha val="43137"/>
                    </a:srgbClr>
                  </a:outerShdw>
                </a:effectLst>
                <a:latin typeface="Times New Roman" pitchFamily="18" charset="0"/>
                <a:cs typeface="Times New Roman" pitchFamily="18" charset="0"/>
              </a:rPr>
              <a:t>The object-oriented technique tries to </a:t>
            </a:r>
            <a:r>
              <a:rPr lang="nb-NO" sz="3200" b="1" u="sng" dirty="0">
                <a:latin typeface="Times New Roman" pitchFamily="18" charset="0"/>
                <a:cs typeface="Times New Roman" pitchFamily="18" charset="0"/>
              </a:rPr>
              <a:t>imitate the way we think</a:t>
            </a:r>
            <a:r>
              <a:rPr lang="nb-NO" sz="3200" dirty="0">
                <a:effectLst>
                  <a:outerShdw blurRad="38100" dist="38100" dir="2700000" algn="tl">
                    <a:srgbClr val="000000">
                      <a:alpha val="43137"/>
                    </a:srgbClr>
                  </a:outerShdw>
                </a:effectLst>
                <a:latin typeface="Times New Roman" pitchFamily="18" charset="0"/>
                <a:cs typeface="Times New Roman" pitchFamily="18" charset="0"/>
              </a:rPr>
              <a:t>, a system developed by using the object-oriented technique can be seen as a system consisting of </a:t>
            </a:r>
            <a:r>
              <a:rPr lang="en-US" sz="3200" dirty="0">
                <a:effectLst>
                  <a:outerShdw blurRad="38100" dist="38100" dir="2700000" algn="tl">
                    <a:srgbClr val="000000">
                      <a:alpha val="43137"/>
                    </a:srgbClr>
                  </a:outerShdw>
                </a:effectLst>
                <a:latin typeface="Times New Roman" pitchFamily="18" charset="0"/>
                <a:cs typeface="Times New Roman" pitchFamily="18" charset="0"/>
              </a:rPr>
              <a:t>a number of objects which cooperate to solve a task.</a:t>
            </a:r>
            <a:r>
              <a:rPr lang="nb-NO" sz="3200" dirty="0">
                <a:effectLst>
                  <a:outerShdw blurRad="38100" dist="38100" dir="2700000" algn="tl">
                    <a:srgbClr val="000000">
                      <a:alpha val="43137"/>
                    </a:srgbClr>
                  </a:outerShdw>
                </a:effectLst>
                <a:latin typeface="Times New Roman" pitchFamily="18" charset="0"/>
                <a:cs typeface="Times New Roman" pitchFamily="18" charset="0"/>
              </a:rPr>
              <a:t> </a:t>
            </a:r>
            <a:endParaRPr lang="en-US" sz="32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b="1" u="sng" dirty="0" smtClean="0">
                <a:latin typeface="Times New Roman" pitchFamily="18" charset="0"/>
                <a:cs typeface="Times New Roman" pitchFamily="18" charset="0"/>
              </a:rPr>
              <a:t>Advantage of OOP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610600" cy="4114800"/>
          </a:xfrm>
        </p:spPr>
        <p:txBody>
          <a:bodyPr>
            <a:normAutofit fontScale="92500"/>
          </a:bodyPr>
          <a:lstStyle/>
          <a:p>
            <a:r>
              <a:rPr lang="en-US" dirty="0" smtClean="0">
                <a:solidFill>
                  <a:schemeClr val="tx2"/>
                </a:solidFill>
                <a:latin typeface="Times New Roman" pitchFamily="18" charset="0"/>
                <a:cs typeface="Times New Roman" pitchFamily="18" charset="0"/>
              </a:rPr>
              <a:t>Fast accessing</a:t>
            </a:r>
          </a:p>
          <a:p>
            <a:r>
              <a:rPr lang="en-US" dirty="0" smtClean="0">
                <a:solidFill>
                  <a:schemeClr val="tx2"/>
                </a:solidFill>
                <a:latin typeface="Times New Roman" pitchFamily="18" charset="0"/>
                <a:cs typeface="Times New Roman" pitchFamily="18" charset="0"/>
              </a:rPr>
              <a:t>Less space used</a:t>
            </a:r>
          </a:p>
          <a:p>
            <a:r>
              <a:rPr lang="en-US" dirty="0" smtClean="0">
                <a:solidFill>
                  <a:schemeClr val="tx2"/>
                </a:solidFill>
                <a:latin typeface="Times New Roman" pitchFamily="18" charset="0"/>
                <a:cs typeface="Times New Roman" pitchFamily="18" charset="0"/>
              </a:rPr>
              <a:t>Minimized coding</a:t>
            </a:r>
          </a:p>
          <a:p>
            <a:r>
              <a:rPr lang="en-US" dirty="0" smtClean="0">
                <a:solidFill>
                  <a:schemeClr val="tx2"/>
                </a:solidFill>
                <a:latin typeface="Times New Roman" pitchFamily="18" charset="0"/>
                <a:cs typeface="Times New Roman" pitchFamily="18" charset="0"/>
              </a:rPr>
              <a:t>Secure coding</a:t>
            </a:r>
          </a:p>
          <a:p>
            <a:r>
              <a:rPr lang="en-US" dirty="0" smtClean="0">
                <a:solidFill>
                  <a:schemeClr val="tx2"/>
                </a:solidFill>
                <a:latin typeface="Times New Roman" pitchFamily="18" charset="0"/>
                <a:cs typeface="Times New Roman" pitchFamily="18" charset="0"/>
              </a:rPr>
              <a:t>Object-Oriented system can be easily upgraded from small to large system</a:t>
            </a:r>
          </a:p>
          <a:p>
            <a:r>
              <a:rPr lang="en-US" dirty="0" smtClean="0">
                <a:solidFill>
                  <a:schemeClr val="tx2"/>
                </a:solidFill>
                <a:latin typeface="Times New Roman" pitchFamily="18" charset="0"/>
                <a:cs typeface="Times New Roman" pitchFamily="18" charset="0"/>
              </a:rPr>
              <a:t>Easy to partition the work in a project based on objects.</a:t>
            </a:r>
          </a:p>
          <a:p>
            <a:r>
              <a:rPr lang="en-US" dirty="0" smtClean="0">
                <a:solidFill>
                  <a:schemeClr val="tx2"/>
                </a:solidFill>
                <a:latin typeface="Times New Roman" pitchFamily="18" charset="0"/>
                <a:cs typeface="Times New Roman" pitchFamily="18" charset="0"/>
              </a:rPr>
              <a:t>Software complexity  can be easily managed</a:t>
            </a:r>
          </a:p>
          <a:p>
            <a:endParaRPr lang="en-US" dirty="0">
              <a:solidFill>
                <a:schemeClr val="tx2"/>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lumMod val="60000"/>
                    <a:lumOff val="40000"/>
                  </a:schemeClr>
                </a:solidFill>
                <a:latin typeface="Times New Roman" pitchFamily="18" charset="0"/>
                <a:cs typeface="Times New Roman" pitchFamily="18" charset="0"/>
              </a:rPr>
              <a:t>Event Driven Approach / Design</a:t>
            </a:r>
            <a:endParaRPr lang="en-US" dirty="0">
              <a:solidFill>
                <a:schemeClr val="tx2">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lstStyle/>
          <a:p>
            <a:pPr algn="just">
              <a:buNone/>
            </a:pPr>
            <a:r>
              <a:rPr lang="en-US" dirty="0" smtClean="0">
                <a:latin typeface="Times New Roman" pitchFamily="18" charset="0"/>
                <a:cs typeface="Times New Roman" pitchFamily="18" charset="0"/>
              </a:rPr>
              <a:t>Event </a:t>
            </a:r>
            <a:r>
              <a:rPr lang="en-US" dirty="0">
                <a:latin typeface="Times New Roman" pitchFamily="18" charset="0"/>
                <a:cs typeface="Times New Roman" pitchFamily="18" charset="0"/>
              </a:rPr>
              <a:t>driven approach goes hand-in-hands with object orientation. The objects are activated on different events (a key press or click).</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chemeClr val="tx2">
                    <a:lumMod val="60000"/>
                    <a:lumOff val="40000"/>
                  </a:schemeClr>
                </a:solidFill>
                <a:latin typeface="Times New Roman" pitchFamily="18" charset="0"/>
                <a:cs typeface="Times New Roman" pitchFamily="18" charset="0"/>
              </a:rPr>
              <a:t>What is object-orientation?</a:t>
            </a:r>
            <a:endParaRPr lang="en-US" b="1" dirty="0">
              <a:solidFill>
                <a:schemeClr val="tx2">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143000"/>
            <a:ext cx="8610600" cy="5410200"/>
          </a:xfrm>
        </p:spPr>
        <p:txBody>
          <a:bodyPr>
            <a:normAutofit/>
          </a:bodyPr>
          <a:lstStyle/>
          <a:p>
            <a:pPr algn="just">
              <a:buNone/>
            </a:pPr>
            <a:r>
              <a:rPr lang="en-US" dirty="0" smtClean="0">
                <a:latin typeface="Times New Roman" pitchFamily="18" charset="0"/>
                <a:cs typeface="Times New Roman" pitchFamily="18" charset="0"/>
              </a:rPr>
              <a:t>Superficially the term object –oriented (</a:t>
            </a:r>
            <a:r>
              <a:rPr lang="en-US" b="1" i="1" dirty="0" smtClean="0">
                <a:latin typeface="Times New Roman" pitchFamily="18" charset="0"/>
                <a:cs typeface="Times New Roman" pitchFamily="18" charset="0"/>
              </a:rPr>
              <a:t>OO</a:t>
            </a:r>
            <a:r>
              <a:rPr lang="en-US" dirty="0" smtClean="0">
                <a:latin typeface="Times New Roman" pitchFamily="18" charset="0"/>
                <a:cs typeface="Times New Roman" pitchFamily="18" charset="0"/>
              </a:rPr>
              <a:t>) means that we organize s/w as a collection of objects that incorporate both data structures and behavior.</a:t>
            </a:r>
          </a:p>
          <a:p>
            <a:pPr algn="just">
              <a:buNone/>
            </a:pPr>
            <a:r>
              <a:rPr lang="en-US" dirty="0" smtClean="0">
                <a:latin typeface="Times New Roman" pitchFamily="18" charset="0"/>
                <a:cs typeface="Times New Roman" pitchFamily="18" charset="0"/>
              </a:rPr>
              <a:t>This contrasts with previous programming approaches in which data structures and behaviors are loosely connected .</a:t>
            </a:r>
          </a:p>
          <a:p>
            <a:pPr algn="just">
              <a:buNone/>
            </a:pPr>
            <a:r>
              <a:rPr lang="en-US" dirty="0" smtClean="0">
                <a:latin typeface="Times New Roman" pitchFamily="18" charset="0"/>
                <a:cs typeface="Times New Roman" pitchFamily="18" charset="0"/>
              </a:rPr>
              <a:t>Object oriented approach generally include four aspects: Identity, classification , inheritance and polymorphism.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a:bodyPr>
          <a:lstStyle/>
          <a:p>
            <a:pPr algn="just">
              <a:buNone/>
            </a:pPr>
            <a:r>
              <a:rPr lang="en-US" sz="3200" b="1" i="1" dirty="0" smtClean="0">
                <a:latin typeface="Times New Roman" pitchFamily="18" charset="0"/>
                <a:cs typeface="Times New Roman" pitchFamily="18" charset="0"/>
              </a:rPr>
              <a:t>Identity</a:t>
            </a:r>
            <a:r>
              <a:rPr lang="en-US" sz="3200" dirty="0" smtClean="0">
                <a:latin typeface="Times New Roman" pitchFamily="18" charset="0"/>
                <a:cs typeface="Times New Roman" pitchFamily="18" charset="0"/>
              </a:rPr>
              <a:t> means that data is quantized into discrete ,distinguishable , entities called objects.</a:t>
            </a:r>
          </a:p>
          <a:p>
            <a:pPr algn="just">
              <a:buNone/>
            </a:pPr>
            <a:r>
              <a:rPr lang="en-US" sz="3200" b="1" i="1" dirty="0" smtClean="0">
                <a:latin typeface="Times New Roman" pitchFamily="18" charset="0"/>
                <a:cs typeface="Times New Roman" pitchFamily="18" charset="0"/>
              </a:rPr>
              <a:t>Classification</a:t>
            </a:r>
            <a:r>
              <a:rPr lang="en-US" sz="3200" dirty="0" smtClean="0">
                <a:latin typeface="Times New Roman" pitchFamily="18" charset="0"/>
                <a:cs typeface="Times New Roman" pitchFamily="18" charset="0"/>
              </a:rPr>
              <a:t> means that object with the same data structure ( attributes )and behavior are grouped into class.</a:t>
            </a:r>
          </a:p>
          <a:p>
            <a:pPr algn="just">
              <a:buNone/>
            </a:pPr>
            <a:r>
              <a:rPr lang="en-US" sz="3200" b="1" i="1" dirty="0" smtClean="0">
                <a:latin typeface="Times New Roman" pitchFamily="18" charset="0"/>
                <a:cs typeface="Times New Roman" pitchFamily="18" charset="0"/>
              </a:rPr>
              <a:t>Inheritance</a:t>
            </a:r>
            <a:r>
              <a:rPr lang="en-US" sz="3200" dirty="0" smtClean="0">
                <a:latin typeface="Times New Roman" pitchFamily="18" charset="0"/>
                <a:cs typeface="Times New Roman" pitchFamily="18" charset="0"/>
              </a:rPr>
              <a:t> is the sharing of attributes and operations (features)among class based on a hierarchical relationship. </a:t>
            </a:r>
          </a:p>
          <a:p>
            <a:pPr algn="just">
              <a:buNone/>
            </a:pPr>
            <a:r>
              <a:rPr lang="en-US" sz="3200" b="1" i="1" dirty="0" smtClean="0">
                <a:latin typeface="Times New Roman" pitchFamily="18" charset="0"/>
                <a:cs typeface="Times New Roman" pitchFamily="18" charset="0"/>
              </a:rPr>
              <a:t>Polymorphism</a:t>
            </a:r>
            <a:r>
              <a:rPr lang="en-US" sz="3200" dirty="0" smtClean="0">
                <a:latin typeface="Times New Roman" pitchFamily="18" charset="0"/>
                <a:cs typeface="Times New Roman" pitchFamily="18" charset="0"/>
              </a:rPr>
              <a:t> means that the same operation may behave differently for different classes.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a:bodyPr>
          <a:lstStyle/>
          <a:p>
            <a:r>
              <a:rPr lang="en-US" sz="4400" dirty="0" smtClean="0">
                <a:latin typeface="Times New Roman" pitchFamily="18" charset="0"/>
                <a:cs typeface="Times New Roman" pitchFamily="18" charset="0"/>
              </a:rPr>
              <a:t>What is object oriented development?</a:t>
            </a:r>
            <a:endParaRPr lang="en-IN" sz="44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153400" cy="5257800"/>
          </a:xfrm>
        </p:spPr>
        <p:txBody>
          <a:bodyPr>
            <a:normAutofit/>
          </a:bodyPr>
          <a:lstStyle/>
          <a:p>
            <a:pPr algn="just">
              <a:buNone/>
            </a:pPr>
            <a:r>
              <a:rPr lang="en-US" dirty="0" smtClean="0">
                <a:latin typeface="Times New Roman" pitchFamily="18" charset="0"/>
                <a:cs typeface="Times New Roman" pitchFamily="18" charset="0"/>
              </a:rPr>
              <a:t>In this lecture </a:t>
            </a:r>
            <a:r>
              <a:rPr lang="en-US" i="1" dirty="0" smtClean="0">
                <a:latin typeface="Times New Roman" pitchFamily="18" charset="0"/>
                <a:cs typeface="Times New Roman" pitchFamily="18" charset="0"/>
              </a:rPr>
              <a:t>OO</a:t>
            </a:r>
            <a:r>
              <a:rPr lang="en-US" dirty="0" smtClean="0">
                <a:latin typeface="Times New Roman" pitchFamily="18" charset="0"/>
                <a:cs typeface="Times New Roman" pitchFamily="18" charset="0"/>
              </a:rPr>
              <a:t> development is a way of thinking about s/w based on abstraction that exist in the real world as well as in the program. In this context development refers to the s/w life cycle : analysis ,design and implementation .</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The essence of OO development is the identification and organization of application concepts ,rather than their final representation in a programming  language.</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dirty="0"/>
          </a:p>
        </p:txBody>
      </p:sp>
      <p:sp>
        <p:nvSpPr>
          <p:cNvPr id="5" name="Slide Number Placeholder 4"/>
          <p:cNvSpPr>
            <a:spLocks noGrp="1"/>
          </p:cNvSpPr>
          <p:nvPr>
            <p:ph type="sldNum" sz="quarter" idx="12"/>
          </p:nvPr>
        </p:nvSpPr>
        <p:spPr/>
        <p:txBody>
          <a:bodyPr/>
          <a:lstStyle/>
          <a:p>
            <a:r>
              <a:rPr lang="nb-NO"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smtClean="0">
                <a:latin typeface="Times New Roman" pitchFamily="18" charset="0"/>
                <a:cs typeface="Times New Roman" pitchFamily="18" charset="0"/>
              </a:rPr>
              <a:t>Modeling concept not implementation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5029200"/>
          </a:xfrm>
        </p:spPr>
        <p:txBody>
          <a:bodyPr/>
          <a:lstStyle/>
          <a:p>
            <a:pPr algn="just">
              <a:buNone/>
            </a:pPr>
            <a:r>
              <a:rPr lang="en-US" i="1" dirty="0" smtClean="0">
                <a:latin typeface="Times New Roman" pitchFamily="18" charset="0"/>
                <a:cs typeface="Times New Roman" pitchFamily="18" charset="0"/>
              </a:rPr>
              <a:t>OO</a:t>
            </a:r>
            <a:r>
              <a:rPr lang="en-US" dirty="0" smtClean="0">
                <a:latin typeface="Times New Roman" pitchFamily="18" charset="0"/>
                <a:cs typeface="Times New Roman" pitchFamily="18" charset="0"/>
              </a:rPr>
              <a:t> development is a conceptual process independent of a programming language until the final stages . </a:t>
            </a: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OO development is fundamentally a way of thinking and not a programming technique . It can serve as a medium for specification analysis , documentation , and interfacing as well as programming .</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OO methodology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458200" cy="4525963"/>
          </a:xfrm>
        </p:spPr>
        <p:txBody>
          <a:bodyPr/>
          <a:lstStyle/>
          <a:p>
            <a:pPr algn="just">
              <a:buNone/>
            </a:pPr>
            <a:r>
              <a:rPr lang="en-US" dirty="0" smtClean="0">
                <a:latin typeface="Times New Roman" pitchFamily="18" charset="0"/>
                <a:cs typeface="Times New Roman" pitchFamily="18" charset="0"/>
              </a:rPr>
              <a:t>We present a process for OO development and a graphical notation for representing OO concept .</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The process consists of building a model of an application and then adding details to it during design .</a:t>
            </a:r>
          </a:p>
          <a:p>
            <a:pPr algn="just">
              <a:buNone/>
            </a:pPr>
            <a:r>
              <a:rPr lang="en-US" dirty="0" smtClean="0">
                <a:latin typeface="Times New Roman" pitchFamily="18" charset="0"/>
                <a:cs typeface="Times New Roman" pitchFamily="18" charset="0"/>
              </a:rPr>
              <a:t>The methodology has the following stages:</a:t>
            </a:r>
          </a:p>
          <a:p>
            <a:pPr algn="just">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324600"/>
          </a:xfrm>
        </p:spPr>
        <p:txBody>
          <a:bodyPr>
            <a:normAutofit lnSpcReduction="10000"/>
          </a:bodyPr>
          <a:lstStyle/>
          <a:p>
            <a:pPr algn="just">
              <a:buNone/>
            </a:pPr>
            <a:r>
              <a:rPr lang="en-US" b="1" dirty="0" smtClean="0">
                <a:latin typeface="Times New Roman" pitchFamily="18" charset="0"/>
                <a:cs typeface="Times New Roman" pitchFamily="18" charset="0"/>
              </a:rPr>
              <a:t>System conception </a:t>
            </a:r>
            <a:r>
              <a:rPr lang="en-US" dirty="0" smtClean="0">
                <a:latin typeface="Times New Roman" pitchFamily="18" charset="0"/>
                <a:cs typeface="Times New Roman" pitchFamily="18" charset="0"/>
              </a:rPr>
              <a:t>:software development begins with business analyst or users conceiving an application and formulating tentative requirements.</a:t>
            </a:r>
          </a:p>
          <a:p>
            <a:pPr algn="just">
              <a:buNone/>
            </a:pPr>
            <a:r>
              <a:rPr lang="en-US" b="1" dirty="0" smtClean="0">
                <a:latin typeface="Times New Roman" pitchFamily="18" charset="0"/>
                <a:cs typeface="Times New Roman" pitchFamily="18" charset="0"/>
              </a:rPr>
              <a:t>Analysis</a:t>
            </a:r>
            <a:r>
              <a:rPr lang="en-US" dirty="0" smtClean="0">
                <a:latin typeface="Times New Roman" pitchFamily="18" charset="0"/>
                <a:cs typeface="Times New Roman" pitchFamily="18" charset="0"/>
              </a:rPr>
              <a:t> :The analysis model is a concise , precise abstraction of what the desired system must do ,not how it will be done .The analysis model should not contain implementation decisions .   </a:t>
            </a:r>
          </a:p>
          <a:p>
            <a:pPr algn="just">
              <a:buNone/>
            </a:pPr>
            <a:r>
              <a:rPr lang="en-US" dirty="0" smtClean="0">
                <a:latin typeface="Times New Roman" pitchFamily="18" charset="0"/>
                <a:cs typeface="Times New Roman" pitchFamily="18" charset="0"/>
              </a:rPr>
              <a:t>The analysis model has two parts :</a:t>
            </a:r>
          </a:p>
          <a:p>
            <a:pPr algn="just">
              <a:buNone/>
            </a:pPr>
            <a:r>
              <a:rPr lang="en-US" b="1" dirty="0" smtClean="0">
                <a:latin typeface="Times New Roman" pitchFamily="18" charset="0"/>
                <a:cs typeface="Times New Roman" pitchFamily="18" charset="0"/>
              </a:rPr>
              <a:t>The domain model </a:t>
            </a:r>
            <a:r>
              <a:rPr lang="en-US" dirty="0" smtClean="0">
                <a:latin typeface="Times New Roman" pitchFamily="18" charset="0"/>
                <a:cs typeface="Times New Roman" pitchFamily="18" charset="0"/>
              </a:rPr>
              <a:t>, a description of the real –world object reflect within the systems;</a:t>
            </a:r>
          </a:p>
          <a:p>
            <a:pPr algn="just">
              <a:buNone/>
            </a:pPr>
            <a:r>
              <a:rPr lang="en-US" b="1" dirty="0" smtClean="0">
                <a:latin typeface="Times New Roman" pitchFamily="18" charset="0"/>
                <a:cs typeface="Times New Roman" pitchFamily="18" charset="0"/>
              </a:rPr>
              <a:t>The application model </a:t>
            </a:r>
            <a:r>
              <a:rPr lang="en-US" dirty="0" smtClean="0">
                <a:latin typeface="Times New Roman" pitchFamily="18" charset="0"/>
                <a:cs typeface="Times New Roman" pitchFamily="18" charset="0"/>
              </a:rPr>
              <a:t>, a description of the parts of the application systems itself that are visible to the user .</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BB2BD86-C66C-47B5-8192-BF4D6AC154CE}" type="datetime1">
              <a:rPr lang="en-US" smtClean="0"/>
              <a:pPr/>
              <a:t>8/14/2019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797</TotalTime>
  <Words>1187</Words>
  <Application>Microsoft Office PowerPoint</Application>
  <PresentationFormat>On-screen Show (4:3)</PresentationFormat>
  <Paragraphs>115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Technic</vt:lpstr>
      <vt:lpstr>Lec.2  Object-Oriented Programming Concepts </vt:lpstr>
      <vt:lpstr>Object-Oriented Programming / Design</vt:lpstr>
      <vt:lpstr>Event Driven Approach / Design</vt:lpstr>
      <vt:lpstr>What is object-orientation?</vt:lpstr>
      <vt:lpstr>Slide 5</vt:lpstr>
      <vt:lpstr>What is object oriented development?</vt:lpstr>
      <vt:lpstr>Modeling concept not implementation</vt:lpstr>
      <vt:lpstr>OO methodology </vt:lpstr>
      <vt:lpstr>Slide 9</vt:lpstr>
      <vt:lpstr>Slide 10</vt:lpstr>
      <vt:lpstr>Slide 11</vt:lpstr>
      <vt:lpstr>Three models </vt:lpstr>
      <vt:lpstr>Slide 13</vt:lpstr>
      <vt:lpstr>Slide 14</vt:lpstr>
      <vt:lpstr>Object oriented themes </vt:lpstr>
      <vt:lpstr>Slide 16</vt:lpstr>
      <vt:lpstr>Abstraction</vt:lpstr>
      <vt:lpstr>Encapsulation</vt:lpstr>
      <vt:lpstr>Combining Data and Behavior</vt:lpstr>
      <vt:lpstr>Sharing</vt:lpstr>
      <vt:lpstr>Emphasis on the essence of object:</vt:lpstr>
      <vt:lpstr>Synergy</vt:lpstr>
      <vt:lpstr>Polymorphism</vt:lpstr>
      <vt:lpstr>Object-orientation Is a Modeling Technique</vt:lpstr>
      <vt:lpstr>Advantage of OOP</vt:lpstr>
    </vt:vector>
  </TitlesOfParts>
  <Company>bias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Programs</dc:title>
  <dc:creator>bias</dc:creator>
  <cp:lastModifiedBy>adin</cp:lastModifiedBy>
  <cp:revision>166</cp:revision>
  <dcterms:created xsi:type="dcterms:W3CDTF">2013-02-13T09:51:00Z</dcterms:created>
  <dcterms:modified xsi:type="dcterms:W3CDTF">2019-08-14T13:57:18Z</dcterms:modified>
</cp:coreProperties>
</file>