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7" r:id="rId14"/>
    <p:sldId id="278" r:id="rId15"/>
    <p:sldId id="267" r:id="rId16"/>
    <p:sldId id="269" r:id="rId17"/>
    <p:sldId id="268" r:id="rId18"/>
    <p:sldId id="270" r:id="rId19"/>
    <p:sldId id="274" r:id="rId20"/>
    <p:sldId id="275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5" r:id="rId46"/>
    <p:sldId id="306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70" autoAdjust="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5952-A622-4FE6-A1AE-691948AEF127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9ED7-18DE-4DC2-8AF6-3C435D65F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010400" cy="1470025"/>
          </a:xfrm>
        </p:spPr>
        <p:txBody>
          <a:bodyPr>
            <a:normAutofit/>
          </a:bodyPr>
          <a:lstStyle/>
          <a:p>
            <a:pPr algn="r"/>
            <a:r>
              <a:rPr lang="en-US" b="1" dirty="0" smtClean="0"/>
              <a:t>Lec.5</a:t>
            </a:r>
            <a:br>
              <a:rPr lang="en-US" b="1" dirty="0" smtClean="0"/>
            </a:br>
            <a:r>
              <a:rPr lang="en-US" b="1" dirty="0" smtClean="0"/>
              <a:t>Functional </a:t>
            </a:r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Instructor : Prashant Mishra</a:t>
            </a:r>
          </a:p>
          <a:p>
            <a:pPr algn="r"/>
            <a:r>
              <a:rPr lang="en-US" dirty="0" smtClean="0"/>
              <a:t>BIAS Bhimtal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475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19200"/>
            <a:ext cx="9144001" cy="290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b="1" dirty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i="1" dirty="0"/>
              <a:t>The term data flow literally means flow of data. </a:t>
            </a:r>
            <a:r>
              <a:rPr lang="en-US" sz="2400" i="1" u="sng" dirty="0"/>
              <a:t>A data flow connects the output of </a:t>
            </a:r>
            <a:r>
              <a:rPr lang="en-US" sz="2400" i="1" u="sng" dirty="0" smtClean="0"/>
              <a:t>an object </a:t>
            </a:r>
            <a:r>
              <a:rPr lang="en-US" sz="2400" i="1" u="sng" dirty="0"/>
              <a:t>or process to the input of another object or process.</a:t>
            </a:r>
            <a:endParaRPr lang="en-US" sz="2400" u="sng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b="1" u="sng" dirty="0" smtClean="0"/>
              <a:t>Data </a:t>
            </a:r>
            <a:r>
              <a:rPr lang="en-US" sz="2400" b="1" u="sng" dirty="0"/>
              <a:t>flow represents the input (or output) of data to (or from) a process, data store </a:t>
            </a:r>
            <a:r>
              <a:rPr lang="en-US" sz="2400" b="1" u="sng" dirty="0" smtClean="0"/>
              <a:t>or an </a:t>
            </a:r>
            <a:r>
              <a:rPr lang="en-US" sz="2400" b="1" u="sng" dirty="0"/>
              <a:t>actor.</a:t>
            </a:r>
            <a:r>
              <a:rPr lang="en-US" sz="2400" dirty="0"/>
              <a:t> Data flow only data, not control. Represent the minimum essential data </a:t>
            </a:r>
            <a:r>
              <a:rPr lang="en-US" sz="2400" dirty="0" smtClean="0"/>
              <a:t>the process </a:t>
            </a:r>
            <a:r>
              <a:rPr lang="en-US" sz="2400" dirty="0"/>
              <a:t>needs. Using only the minimum essential data reduces the </a:t>
            </a:r>
            <a:r>
              <a:rPr lang="en-US" sz="2400" dirty="0" smtClean="0"/>
              <a:t>dependence between </a:t>
            </a:r>
            <a:r>
              <a:rPr lang="en-US" sz="2400" dirty="0"/>
              <a:t>processes. </a:t>
            </a:r>
            <a:r>
              <a:rPr lang="en-US" sz="2400" b="1" u="sng" dirty="0"/>
              <a:t>Data flows must begin and/or end at a process.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Data </a:t>
            </a:r>
            <a:r>
              <a:rPr lang="en-US" sz="2400" dirty="0"/>
              <a:t>flows are always named. Name is not to include the word "data". It should </a:t>
            </a:r>
            <a:r>
              <a:rPr lang="en-US" sz="2400" dirty="0" smtClean="0"/>
              <a:t>be given </a:t>
            </a:r>
            <a:r>
              <a:rPr lang="en-US" sz="2400" dirty="0"/>
              <a:t>unique names. Names should be some </a:t>
            </a:r>
            <a:r>
              <a:rPr lang="en-US" sz="2400" dirty="0" smtClean="0"/>
              <a:t>identifying </a:t>
            </a:r>
            <a:r>
              <a:rPr lang="en-US" sz="2400" dirty="0"/>
              <a:t>noun. For example, </a:t>
            </a:r>
            <a:r>
              <a:rPr lang="en-US" sz="2400" dirty="0" smtClean="0"/>
              <a:t>marks, order</a:t>
            </a:r>
            <a:r>
              <a:rPr lang="en-US" sz="2400" dirty="0"/>
              <a:t>, payment, complaint, registration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A data flow is represented with the symbol </a:t>
            </a:r>
            <a:r>
              <a:rPr lang="en-US" b="1" u="sng" dirty="0"/>
              <a:t>arrow,</a:t>
            </a:r>
            <a:r>
              <a:rPr lang="en-US" dirty="0"/>
              <a:t> and is used to connect the </a:t>
            </a:r>
            <a:r>
              <a:rPr lang="en-US" dirty="0" smtClean="0"/>
              <a:t>producer and </a:t>
            </a:r>
            <a:r>
              <a:rPr lang="en-US" dirty="0"/>
              <a:t>the consumer of the data value. The arrow is labeled with a description of </a:t>
            </a:r>
            <a:r>
              <a:rPr lang="en-US" dirty="0" smtClean="0"/>
              <a:t>the data</a:t>
            </a:r>
            <a:r>
              <a:rPr lang="en-US" dirty="0"/>
              <a:t>, usually, its name or type. The same value can be sent to several places and this </a:t>
            </a:r>
            <a:r>
              <a:rPr lang="en-US" dirty="0" smtClean="0"/>
              <a:t>is indicated </a:t>
            </a:r>
            <a:r>
              <a:rPr lang="en-US" dirty="0"/>
              <a:t>by a fork with several arrows emerging from it. The output arrows are</a:t>
            </a:r>
          </a:p>
          <a:p>
            <a:pPr algn="just">
              <a:buNone/>
            </a:pPr>
            <a:r>
              <a:rPr lang="en-US" dirty="0"/>
              <a:t>unlabeled because they represent the same value as the input. Some data flows </a:t>
            </a:r>
            <a:r>
              <a:rPr lang="en-US" dirty="0" smtClean="0"/>
              <a:t>are shown </a:t>
            </a:r>
            <a:r>
              <a:rPr lang="en-US" dirty="0"/>
              <a:t>in </a:t>
            </a:r>
            <a:r>
              <a:rPr lang="en-US" i="1" dirty="0"/>
              <a:t>Figure 3 below.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323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Data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038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Data stores are repository for data that are temporarily or permanently </a:t>
            </a:r>
            <a:r>
              <a:rPr lang="en-US" dirty="0" smtClean="0"/>
              <a:t>recorded within </a:t>
            </a:r>
            <a:r>
              <a:rPr lang="en-US" dirty="0"/>
              <a:t>the system. </a:t>
            </a:r>
            <a:r>
              <a:rPr lang="en-US" b="1" u="sng" dirty="0"/>
              <a:t>It is an "inventory" of data</a:t>
            </a:r>
            <a:r>
              <a:rPr lang="en-US" dirty="0"/>
              <a:t>. These are common link between </a:t>
            </a:r>
            <a:r>
              <a:rPr lang="en-US" dirty="0" smtClean="0"/>
              <a:t>data and </a:t>
            </a:r>
            <a:r>
              <a:rPr lang="en-US" dirty="0"/>
              <a:t>process models. Only processes may connect with data stores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Data stores are represented by open rectangle or two parallel lines </a:t>
            </a:r>
            <a:r>
              <a:rPr lang="en-US" dirty="0" smtClean="0"/>
              <a:t>as shown </a:t>
            </a:r>
            <a:r>
              <a:rPr lang="en-US" dirty="0"/>
              <a:t>below.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974431"/>
            <a:ext cx="5867400" cy="188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Some of the examples </a:t>
            </a:r>
            <a:r>
              <a:rPr lang="en-US" dirty="0" smtClean="0"/>
              <a:t>of data </a:t>
            </a:r>
            <a:r>
              <a:rPr lang="en-US" dirty="0"/>
              <a:t>stores are the database of airline seat reservations, a bank account, and a list </a:t>
            </a:r>
            <a:r>
              <a:rPr lang="en-US" dirty="0" smtClean="0"/>
              <a:t>of temperature </a:t>
            </a:r>
            <a:r>
              <a:rPr lang="en-US" dirty="0"/>
              <a:t>readings over the past day.</a:t>
            </a:r>
          </a:p>
          <a:p>
            <a:pPr algn="just">
              <a:buNone/>
            </a:pPr>
            <a:r>
              <a:rPr lang="en-US" dirty="0"/>
              <a:t>A data store is represented by </a:t>
            </a:r>
            <a:r>
              <a:rPr lang="en-US" dirty="0" smtClean="0"/>
              <a:t>open rectangle or two parallel lines containing </a:t>
            </a:r>
            <a:r>
              <a:rPr lang="en-US" dirty="0"/>
              <a:t>the name of the store.</a:t>
            </a:r>
          </a:p>
          <a:p>
            <a:pPr algn="just">
              <a:buNone/>
            </a:pPr>
            <a:r>
              <a:rPr lang="en-US" dirty="0"/>
              <a:t>Input arrows indicate information or operations that modify the stored data. Some </a:t>
            </a:r>
            <a:r>
              <a:rPr lang="en-US" dirty="0" smtClean="0"/>
              <a:t>of the </a:t>
            </a:r>
            <a:r>
              <a:rPr lang="en-US" dirty="0"/>
              <a:t>operations which we can perform are adding elements, modifying values, </a:t>
            </a:r>
            <a:r>
              <a:rPr lang="en-US" dirty="0" smtClean="0"/>
              <a:t>or deleting </a:t>
            </a:r>
            <a:r>
              <a:rPr lang="en-US" dirty="0"/>
              <a:t>elements. Output arrows indicate information retrieved from the store. </a:t>
            </a:r>
            <a:r>
              <a:rPr lang="en-US" dirty="0" smtClean="0"/>
              <a:t>This includes </a:t>
            </a:r>
            <a:r>
              <a:rPr lang="en-US" dirty="0"/>
              <a:t>retrieving at the values, or some part of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576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i="1" dirty="0"/>
              <a:t>Figure 4 </a:t>
            </a:r>
            <a:r>
              <a:rPr lang="en-US" i="1" dirty="0" smtClean="0"/>
              <a:t>a shows </a:t>
            </a:r>
            <a:r>
              <a:rPr lang="en-US" i="1" dirty="0"/>
              <a:t>a data stores for temperature readings. Every hour a new </a:t>
            </a:r>
            <a:r>
              <a:rPr lang="en-US" i="1" dirty="0" smtClean="0"/>
              <a:t>temperature </a:t>
            </a:r>
            <a:r>
              <a:rPr lang="en-US" dirty="0" smtClean="0"/>
              <a:t>reading </a:t>
            </a:r>
            <a:r>
              <a:rPr lang="en-US" dirty="0"/>
              <a:t>enters the store. At the end of the day, the maximum and minimum </a:t>
            </a:r>
            <a:r>
              <a:rPr lang="en-US" dirty="0" smtClean="0"/>
              <a:t>readings are </a:t>
            </a:r>
            <a:r>
              <a:rPr lang="en-US" dirty="0"/>
              <a:t>retrieved from the store. The data store permits many pieces of data to </a:t>
            </a:r>
            <a:r>
              <a:rPr lang="en-US" dirty="0" smtClean="0"/>
              <a:t>be accumulated </a:t>
            </a:r>
            <a:r>
              <a:rPr lang="en-US" dirty="0"/>
              <a:t>so that the data can be used later 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In </a:t>
            </a:r>
            <a:r>
              <a:rPr lang="en-US" i="1" dirty="0"/>
              <a:t>Figure 4b data store for a bank account is given. The double-headed </a:t>
            </a:r>
            <a:r>
              <a:rPr lang="en-US" i="1" dirty="0" smtClean="0"/>
              <a:t>arrow </a:t>
            </a:r>
            <a:r>
              <a:rPr lang="en-US" dirty="0" smtClean="0"/>
              <a:t>indicates </a:t>
            </a:r>
            <a:r>
              <a:rPr lang="en-US" dirty="0"/>
              <a:t>that a balance is both an input and an output of the subtraction </a:t>
            </a:r>
            <a:r>
              <a:rPr lang="en-US" dirty="0" smtClean="0"/>
              <a:t>operation. This </a:t>
            </a:r>
            <a:r>
              <a:rPr lang="en-US" dirty="0"/>
              <a:t>can be represented with two separate arrows. Accessing and updating of </a:t>
            </a:r>
            <a:r>
              <a:rPr lang="en-US" dirty="0" smtClean="0"/>
              <a:t>the value </a:t>
            </a:r>
            <a:r>
              <a:rPr lang="en-US" dirty="0"/>
              <a:t>in a data store is a common operation.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In </a:t>
            </a:r>
            <a:r>
              <a:rPr lang="en-US" i="1" dirty="0"/>
              <a:t>Figure 4c, a price list for items is shown. Input to the store consists of pairs of </a:t>
            </a:r>
            <a:r>
              <a:rPr lang="en-US" i="1" dirty="0" smtClean="0"/>
              <a:t>item </a:t>
            </a:r>
            <a:r>
              <a:rPr lang="en-US" dirty="0" smtClean="0"/>
              <a:t>name </a:t>
            </a:r>
            <a:r>
              <a:rPr lang="en-US" dirty="0"/>
              <a:t>and cost values. Later, an item is given, and the corresponding cost is </a:t>
            </a:r>
            <a:r>
              <a:rPr lang="en-US" dirty="0" smtClean="0"/>
              <a:t>found. The </a:t>
            </a:r>
            <a:r>
              <a:rPr lang="en-US" dirty="0"/>
              <a:t>unlabeled arrow from the data store to the process indicates that the entire </a:t>
            </a:r>
            <a:r>
              <a:rPr lang="en-US" dirty="0" smtClean="0"/>
              <a:t>price list </a:t>
            </a:r>
            <a:r>
              <a:rPr lang="en-US" dirty="0"/>
              <a:t>is an input to the selection operation.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To </a:t>
            </a:r>
            <a:r>
              <a:rPr lang="en-US" dirty="0"/>
              <a:t>find the atomic weight of an element from a periodic table we can use a data </a:t>
            </a:r>
            <a:r>
              <a:rPr lang="en-US" dirty="0" smtClean="0"/>
              <a:t>flow diagram</a:t>
            </a:r>
            <a:r>
              <a:rPr lang="en-US" dirty="0"/>
              <a:t>. This data flow diagram is represented in </a:t>
            </a:r>
            <a:r>
              <a:rPr lang="en-US" i="1" dirty="0"/>
              <a:t>Figure 4d. Obviously, </a:t>
            </a:r>
            <a:r>
              <a:rPr lang="en-US" i="1" dirty="0" smtClean="0"/>
              <a:t>the </a:t>
            </a:r>
            <a:r>
              <a:rPr lang="en-US" dirty="0" smtClean="0"/>
              <a:t>properties </a:t>
            </a:r>
            <a:r>
              <a:rPr lang="en-US" dirty="0"/>
              <a:t>of chemical elements are constant and not a variable of the program. It </a:t>
            </a:r>
            <a:r>
              <a:rPr lang="en-US" dirty="0" smtClean="0"/>
              <a:t>is convenient </a:t>
            </a:r>
            <a:r>
              <a:rPr lang="en-US" dirty="0"/>
              <a:t>to represent the operation as a simple access of a constant data </a:t>
            </a:r>
            <a:r>
              <a:rPr lang="en-US" dirty="0" smtClean="0"/>
              <a:t>store object</a:t>
            </a:r>
            <a:r>
              <a:rPr lang="en-US" dirty="0"/>
              <a:t>. Such a data store has no inputs.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Control flow is a Boolean value in the DFD that affects whether a process </a:t>
            </a:r>
            <a:r>
              <a:rPr lang="en-US" dirty="0" smtClean="0"/>
              <a:t>is evaluated </a:t>
            </a:r>
            <a:r>
              <a:rPr lang="en-US" dirty="0"/>
              <a:t>or not. The control flow is not an input value to the process. It </a:t>
            </a:r>
            <a:r>
              <a:rPr lang="en-US" dirty="0" smtClean="0"/>
              <a:t>is represented </a:t>
            </a:r>
            <a:r>
              <a:rPr lang="en-US" dirty="0"/>
              <a:t>by a dotted line from a process originating the Boolean value to </a:t>
            </a:r>
            <a:r>
              <a:rPr lang="en-US" dirty="0" smtClean="0"/>
              <a:t>the process </a:t>
            </a:r>
            <a:r>
              <a:rPr lang="en-US" dirty="0"/>
              <a:t>being controlled as shown in fig below. This DFD is for a withdrawal from </a:t>
            </a:r>
            <a:r>
              <a:rPr lang="en-US" dirty="0" smtClean="0"/>
              <a:t>a bank </a:t>
            </a:r>
            <a:r>
              <a:rPr lang="en-US" dirty="0"/>
              <a:t>account. The customer supplies a password and an amount. The </a:t>
            </a:r>
            <a:r>
              <a:rPr lang="en-US" dirty="0" smtClean="0"/>
              <a:t>update (withdrawal</a:t>
            </a:r>
            <a:r>
              <a:rPr lang="en-US" dirty="0"/>
              <a:t>) can occur only when password is OK, which is shown as control flow </a:t>
            </a:r>
            <a:r>
              <a:rPr lang="en-US" dirty="0" smtClean="0"/>
              <a:t>in the </a:t>
            </a:r>
            <a:r>
              <a:rPr lang="en-US" dirty="0"/>
              <a:t>diagram.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The functional model describes computations and specifies those aspects of </a:t>
            </a:r>
            <a:r>
              <a:rPr lang="en-US" dirty="0" smtClean="0"/>
              <a:t>the system </a:t>
            </a:r>
            <a:r>
              <a:rPr lang="en-US" dirty="0"/>
              <a:t>concerned with transformations of values - functions, mappings, </a:t>
            </a:r>
            <a:r>
              <a:rPr lang="en-US" dirty="0" smtClean="0"/>
              <a:t>constraints, and </a:t>
            </a:r>
            <a:r>
              <a:rPr lang="en-US" dirty="0"/>
              <a:t>functional dependencies. </a:t>
            </a:r>
            <a:r>
              <a:rPr lang="en-US" b="1" u="sng" dirty="0"/>
              <a:t>The functional model captures what the system </a:t>
            </a:r>
            <a:r>
              <a:rPr lang="en-US" b="1" u="sng" dirty="0" smtClean="0"/>
              <a:t>does, without </a:t>
            </a:r>
            <a:r>
              <a:rPr lang="en-US" b="1" u="sng" dirty="0"/>
              <a:t>regard to how or when it is done</a:t>
            </a:r>
            <a:r>
              <a:rPr lang="en-US" b="1" u="sng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The functional model is represented graphically with </a:t>
            </a:r>
            <a:r>
              <a:rPr lang="en-US" u="sng" dirty="0"/>
              <a:t>multiple data flow </a:t>
            </a:r>
            <a:r>
              <a:rPr lang="en-US" u="sng" dirty="0" smtClean="0"/>
              <a:t>diagrams,</a:t>
            </a:r>
            <a:r>
              <a:rPr lang="en-US" dirty="0" smtClean="0"/>
              <a:t> which </a:t>
            </a:r>
            <a:r>
              <a:rPr lang="en-US" dirty="0"/>
              <a:t>show the </a:t>
            </a:r>
            <a:r>
              <a:rPr lang="en-US" u="sng" dirty="0"/>
              <a:t>flow of values </a:t>
            </a:r>
            <a:r>
              <a:rPr lang="en-US" dirty="0"/>
              <a:t>from external inputs, through operations and </a:t>
            </a:r>
            <a:r>
              <a:rPr lang="en-US" dirty="0" smtClean="0"/>
              <a:t>internal data </a:t>
            </a:r>
            <a:r>
              <a:rPr lang="en-US" dirty="0"/>
              <a:t>stores, to external outputs. Data flow diagrams show the </a:t>
            </a:r>
            <a:r>
              <a:rPr lang="en-US" u="sng" dirty="0" smtClean="0"/>
              <a:t>dependencies</a:t>
            </a:r>
            <a:r>
              <a:rPr lang="en-US" dirty="0" smtClean="0"/>
              <a:t> between </a:t>
            </a:r>
            <a:r>
              <a:rPr lang="en-US" dirty="0"/>
              <a:t>values and the computation of output values from input values </a:t>
            </a:r>
            <a:r>
              <a:rPr lang="en-US" dirty="0" smtClean="0"/>
              <a:t>and functions</a:t>
            </a:r>
            <a:r>
              <a:rPr lang="en-US" dirty="0"/>
              <a:t>. </a:t>
            </a:r>
            <a:r>
              <a:rPr lang="en-US" u="sng" dirty="0"/>
              <a:t>Functions are invoked as actions in the dynamic model and are shown </a:t>
            </a:r>
            <a:r>
              <a:rPr lang="en-US" u="sng" dirty="0" smtClean="0"/>
              <a:t>as operations </a:t>
            </a:r>
            <a:r>
              <a:rPr lang="en-US" u="sng" dirty="0"/>
              <a:t>on objects in the object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615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b="1" i="1" dirty="0"/>
              <a:t>A constraint shows the relationship between two objects at the same time, </a:t>
            </a:r>
            <a:r>
              <a:rPr lang="en-US" b="1" i="1" dirty="0" smtClean="0"/>
              <a:t>or between </a:t>
            </a:r>
            <a:r>
              <a:rPr lang="en-US" b="1" i="1" dirty="0"/>
              <a:t>different values of the some object at different times</a:t>
            </a:r>
            <a:r>
              <a:rPr lang="en-US" b="1" i="1" dirty="0" smtClean="0"/>
              <a:t>.</a:t>
            </a:r>
          </a:p>
          <a:p>
            <a:pPr algn="just">
              <a:buNone/>
            </a:pPr>
            <a:endParaRPr lang="en-US" b="1" i="1" dirty="0" smtClean="0"/>
          </a:p>
          <a:p>
            <a:pPr algn="just">
              <a:buNone/>
            </a:pPr>
            <a:r>
              <a:rPr lang="en-US" b="1" i="1" dirty="0" smtClean="0"/>
              <a:t> </a:t>
            </a:r>
            <a:r>
              <a:rPr lang="en-US" b="1" i="1" dirty="0"/>
              <a:t>For example, </a:t>
            </a:r>
            <a:r>
              <a:rPr lang="en-US" b="1" i="1" dirty="0" smtClean="0"/>
              <a:t>in </a:t>
            </a:r>
            <a:r>
              <a:rPr lang="en-US" dirty="0" smtClean="0"/>
              <a:t>coordinate </a:t>
            </a:r>
            <a:r>
              <a:rPr lang="en-US" dirty="0"/>
              <a:t>geometry, the location of a point can be obtained by finding the x and </a:t>
            </a:r>
            <a:r>
              <a:rPr lang="en-US" dirty="0" smtClean="0"/>
              <a:t>y coordinates</a:t>
            </a:r>
            <a:r>
              <a:rPr lang="en-US" dirty="0"/>
              <a:t>, and the scale of these two </a:t>
            </a:r>
            <a:r>
              <a:rPr lang="en-US" dirty="0" smtClean="0"/>
              <a:t>system of coordinates</a:t>
            </a:r>
            <a:r>
              <a:rPr lang="en-US" dirty="0" smtClean="0"/>
              <a:t> </a:t>
            </a:r>
            <a:r>
              <a:rPr lang="en-US" dirty="0"/>
              <a:t>can be the same or different.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Constraints </a:t>
            </a:r>
            <a:r>
              <a:rPr lang="en-US" dirty="0"/>
              <a:t>can appear in each kind of model. </a:t>
            </a:r>
            <a:r>
              <a:rPr lang="en-US" b="1" dirty="0"/>
              <a:t>Object constraints describe </a:t>
            </a:r>
            <a:r>
              <a:rPr lang="en-US" b="1" dirty="0" smtClean="0"/>
              <a:t>where </a:t>
            </a:r>
            <a:r>
              <a:rPr lang="en-US" dirty="0" smtClean="0"/>
              <a:t>some </a:t>
            </a:r>
            <a:r>
              <a:rPr lang="en-US" dirty="0"/>
              <a:t>objects depend entirely or partially on other objects. </a:t>
            </a:r>
            <a:r>
              <a:rPr lang="en-US" b="1" dirty="0"/>
              <a:t>Dynamic </a:t>
            </a:r>
            <a:r>
              <a:rPr lang="en-US" b="1" dirty="0" smtClean="0"/>
              <a:t>constraints </a:t>
            </a:r>
            <a:r>
              <a:rPr lang="en-US" dirty="0" smtClean="0"/>
              <a:t>represent </a:t>
            </a:r>
            <a:r>
              <a:rPr lang="en-US" dirty="0"/>
              <a:t>relationships among the states or events of different objects. Similarly, </a:t>
            </a:r>
            <a:r>
              <a:rPr lang="en-US" dirty="0" smtClean="0"/>
              <a:t>the </a:t>
            </a:r>
            <a:r>
              <a:rPr lang="en-US" b="1" dirty="0" smtClean="0"/>
              <a:t>functional </a:t>
            </a:r>
            <a:r>
              <a:rPr lang="en-US" b="1" dirty="0"/>
              <a:t>constraints shows the restrictions on operations, such as the </a:t>
            </a:r>
            <a:r>
              <a:rPr lang="en-US" b="1" dirty="0" smtClean="0"/>
              <a:t>scaling </a:t>
            </a:r>
            <a:r>
              <a:rPr lang="en-US" dirty="0" smtClean="0"/>
              <a:t>transformation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Dictionary and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In the data flow diagrams, we have given names to data flows, processes and </a:t>
            </a:r>
            <a:r>
              <a:rPr lang="en-US" dirty="0" smtClean="0"/>
              <a:t>data stores</a:t>
            </a:r>
            <a:r>
              <a:rPr lang="en-US" dirty="0"/>
              <a:t>. Although the names are descriptive of the data, they do not give details. </a:t>
            </a:r>
            <a:r>
              <a:rPr lang="en-US" dirty="0" smtClean="0"/>
              <a:t>So following </a:t>
            </a:r>
            <a:r>
              <a:rPr lang="en-US" dirty="0"/>
              <a:t>the DFD, the interest is to build some structures place to keep details of </a:t>
            </a:r>
            <a:r>
              <a:rPr lang="en-US" dirty="0" smtClean="0"/>
              <a:t>the contents </a:t>
            </a:r>
            <a:r>
              <a:rPr lang="en-US" dirty="0"/>
              <a:t>of data flows, processes and data stores. Here comes the concept of </a:t>
            </a:r>
            <a:r>
              <a:rPr lang="en-US" dirty="0" smtClean="0"/>
              <a:t>data dictionary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A data dictionary is a </a:t>
            </a:r>
            <a:r>
              <a:rPr lang="en-US" u="sng" dirty="0"/>
              <a:t>structured repository </a:t>
            </a:r>
            <a:r>
              <a:rPr lang="en-US" dirty="0"/>
              <a:t>of data about data. It is a set of </a:t>
            </a:r>
            <a:r>
              <a:rPr lang="en-US" dirty="0" smtClean="0"/>
              <a:t>rigorous definitions </a:t>
            </a:r>
            <a:r>
              <a:rPr lang="en-US" dirty="0"/>
              <a:t>of all DFD data elements and data structures. To define the </a:t>
            </a:r>
            <a:r>
              <a:rPr lang="en-US" dirty="0" smtClean="0"/>
              <a:t>data structure</a:t>
            </a:r>
            <a:r>
              <a:rPr lang="en-US" dirty="0"/>
              <a:t>, different notations are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/>
              <a:t>    It </a:t>
            </a:r>
            <a:r>
              <a:rPr lang="en-US" b="1" dirty="0"/>
              <a:t>is loosely defined as data about data. </a:t>
            </a: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    Metadata </a:t>
            </a:r>
            <a:r>
              <a:rPr lang="en-US" b="1" dirty="0"/>
              <a:t>is a concept </a:t>
            </a:r>
            <a:r>
              <a:rPr lang="en-US" b="1" dirty="0" smtClean="0"/>
              <a:t>that </a:t>
            </a:r>
            <a:r>
              <a:rPr lang="en-US" dirty="0" smtClean="0"/>
              <a:t>applies </a:t>
            </a:r>
            <a:r>
              <a:rPr lang="en-US" dirty="0"/>
              <a:t>mainly to electronically archived or presented data and is used to </a:t>
            </a:r>
            <a:r>
              <a:rPr lang="en-US" dirty="0" smtClean="0"/>
              <a:t>describe the</a:t>
            </a:r>
            <a:r>
              <a:rPr lang="en-US" dirty="0"/>
              <a:t>: a) definition, b) structure and c) administration of data files </a:t>
            </a:r>
            <a:r>
              <a:rPr lang="en-US" dirty="0" smtClean="0"/>
              <a:t>with all </a:t>
            </a:r>
            <a:r>
              <a:rPr lang="en-US" dirty="0"/>
              <a:t>contents in context to ease the use of the captured and archived data for </a:t>
            </a:r>
            <a:r>
              <a:rPr lang="en-US" dirty="0" smtClean="0"/>
              <a:t>further use</a:t>
            </a:r>
            <a:r>
              <a:rPr lang="en-US" dirty="0"/>
              <a:t>. For example, a web page may include metadata specifying what language </a:t>
            </a:r>
            <a:r>
              <a:rPr lang="en-US" dirty="0" smtClean="0"/>
              <a:t>it‘s written </a:t>
            </a:r>
            <a:r>
              <a:rPr lang="en-US" dirty="0"/>
              <a:t>in, what tools were used to create it, where to go for more on the subject </a:t>
            </a:r>
            <a:r>
              <a:rPr lang="en-US" dirty="0" smtClean="0"/>
              <a:t>and so </a:t>
            </a:r>
            <a:r>
              <a:rPr lang="en-US" dirty="0"/>
              <a:t>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Metadata is defined as data providing information about one or more other pieces </a:t>
            </a:r>
            <a:r>
              <a:rPr lang="en-US" dirty="0" smtClean="0"/>
              <a:t>of data</a:t>
            </a:r>
            <a:r>
              <a:rPr lang="en-US" dirty="0"/>
              <a:t>, such as: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means of creation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purpose of the data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time and date of creation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creator or author of data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placement on a network (electronic form) where the data was created,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What standards used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For example: A digital image may include metadata that describes how large </a:t>
            </a:r>
            <a:r>
              <a:rPr lang="en-US" dirty="0" smtClean="0"/>
              <a:t>the picture </a:t>
            </a:r>
            <a:r>
              <a:rPr lang="en-US" dirty="0"/>
              <a:t>is, the color depth, the image resolution, when the image was created, </a:t>
            </a:r>
            <a:r>
              <a:rPr lang="en-US" dirty="0" smtClean="0"/>
              <a:t>and other </a:t>
            </a:r>
            <a:r>
              <a:rPr lang="en-US" dirty="0"/>
              <a:t>data. A text document's metadata may contain information about how long </a:t>
            </a:r>
            <a:r>
              <a:rPr lang="en-US" dirty="0" smtClean="0"/>
              <a:t>the document </a:t>
            </a:r>
            <a:r>
              <a:rPr lang="en-US" dirty="0"/>
              <a:t>is, who the author is, when the document was written, and a </a:t>
            </a:r>
            <a:r>
              <a:rPr lang="en-US" dirty="0" smtClean="0"/>
              <a:t>short summary </a:t>
            </a:r>
            <a:r>
              <a:rPr lang="en-US" dirty="0"/>
              <a:t>of the document.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There are three main types of metadata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u="sng" dirty="0"/>
              <a:t>Descriptive metadata</a:t>
            </a:r>
            <a:r>
              <a:rPr lang="en-US" dirty="0"/>
              <a:t>: It describes a resource for purposes such as discovery </a:t>
            </a:r>
            <a:r>
              <a:rPr lang="en-US" dirty="0" smtClean="0"/>
              <a:t>and identification</a:t>
            </a:r>
            <a:r>
              <a:rPr lang="en-US" dirty="0"/>
              <a:t>. It can include elements such as title, abstract, author, and keywords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u="sng" dirty="0"/>
              <a:t>Structural metadata</a:t>
            </a:r>
            <a:r>
              <a:rPr lang="en-US" dirty="0"/>
              <a:t>: It indicates how compound objects are put together, </a:t>
            </a:r>
            <a:r>
              <a:rPr lang="en-US" dirty="0" smtClean="0"/>
              <a:t>for example</a:t>
            </a:r>
            <a:r>
              <a:rPr lang="en-US" dirty="0"/>
              <a:t>, how pages are ordered to form chapters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u="sng" dirty="0"/>
              <a:t>Administrative metadata</a:t>
            </a:r>
            <a:r>
              <a:rPr lang="en-US" dirty="0"/>
              <a:t>: It provides information to help manage a resource, such </a:t>
            </a:r>
            <a:r>
              <a:rPr lang="en-US" dirty="0" smtClean="0"/>
              <a:t>as when </a:t>
            </a:r>
            <a:r>
              <a:rPr lang="en-US" dirty="0"/>
              <a:t>and how it was created, file type and other technical information, and who </a:t>
            </a:r>
            <a:r>
              <a:rPr lang="en-US" dirty="0" smtClean="0"/>
              <a:t>can access </a:t>
            </a:r>
            <a:r>
              <a:rPr lang="en-US" dirty="0"/>
              <a:t>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to Produce a DFD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• </a:t>
            </a:r>
            <a:r>
              <a:rPr lang="en-US" dirty="0"/>
              <a:t>Identify and list external entities providing inputs/receiving outputs from system</a:t>
            </a:r>
          </a:p>
          <a:p>
            <a:pPr algn="just">
              <a:buNone/>
            </a:pPr>
            <a:r>
              <a:rPr lang="en-US" dirty="0"/>
              <a:t>• Identify and list inputs from/outputs to external entities</a:t>
            </a:r>
          </a:p>
          <a:p>
            <a:pPr algn="just">
              <a:buNone/>
            </a:pPr>
            <a:r>
              <a:rPr lang="en-US" dirty="0"/>
              <a:t>• Draw a context DFD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Rules for Drawing DFDs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715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/>
              <a:t>• A process must have at least one input and one output data flow</a:t>
            </a:r>
          </a:p>
          <a:p>
            <a:pPr algn="just">
              <a:buNone/>
            </a:pPr>
            <a:r>
              <a:rPr lang="en-US" dirty="0" smtClean="0"/>
              <a:t>• A </a:t>
            </a:r>
            <a:r>
              <a:rPr lang="en-US" dirty="0"/>
              <a:t>process begins to perform its tasks as soon as it receives the </a:t>
            </a:r>
            <a:r>
              <a:rPr lang="en-US" dirty="0" smtClean="0"/>
              <a:t>necessary input </a:t>
            </a:r>
            <a:r>
              <a:rPr lang="en-US" dirty="0"/>
              <a:t>data flows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dirty="0" smtClean="0"/>
              <a:t> A </a:t>
            </a:r>
            <a:r>
              <a:rPr lang="en-US" dirty="0"/>
              <a:t>primitive process performs a single well-defined </a:t>
            </a:r>
            <a:r>
              <a:rPr lang="en-US" dirty="0" smtClean="0"/>
              <a:t>function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Never </a:t>
            </a:r>
            <a:r>
              <a:rPr lang="en-US" dirty="0"/>
              <a:t>label a process with an IF-THEN statement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dirty="0" smtClean="0"/>
              <a:t> Never </a:t>
            </a:r>
            <a:r>
              <a:rPr lang="en-US" dirty="0"/>
              <a:t>show time dependency directly on a DFD</a:t>
            </a:r>
          </a:p>
          <a:p>
            <a:pPr algn="just">
              <a:buNone/>
            </a:pPr>
            <a:r>
              <a:rPr lang="en-US" dirty="0"/>
              <a:t>• Be sure that data stores, data flows, data processes have descriptive titles.</a:t>
            </a:r>
          </a:p>
          <a:p>
            <a:pPr algn="just">
              <a:buNone/>
            </a:pPr>
            <a:r>
              <a:rPr lang="en-US" dirty="0" smtClean="0"/>
              <a:t>     Processes </a:t>
            </a:r>
            <a:r>
              <a:rPr lang="en-US" dirty="0"/>
              <a:t>should use imperative verbs to project action.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dirty="0" smtClean="0"/>
              <a:t> All </a:t>
            </a:r>
            <a:r>
              <a:rPr lang="en-US" dirty="0"/>
              <a:t>processes receive and generate at least one data flow.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dirty="0" smtClean="0"/>
              <a:t> Begin/end </a:t>
            </a:r>
            <a:r>
              <a:rPr lang="en-US" dirty="0"/>
              <a:t>data flows with a bubble.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“</a:t>
            </a:r>
            <a:r>
              <a:rPr lang="en-US" b="1" i="1" dirty="0"/>
              <a:t>A data flow diagram is a graph which </a:t>
            </a:r>
            <a:r>
              <a:rPr lang="en-US" b="1" i="1" dirty="0" smtClean="0"/>
              <a:t>shows the </a:t>
            </a:r>
            <a:r>
              <a:rPr lang="en-US" b="1" i="1" dirty="0"/>
              <a:t>flow of data values from their sources in objects through processes </a:t>
            </a:r>
            <a:r>
              <a:rPr lang="en-US" b="1" i="1" dirty="0" smtClean="0"/>
              <a:t>that transform </a:t>
            </a:r>
            <a:r>
              <a:rPr lang="en-US" b="1" i="1" dirty="0"/>
              <a:t>them to their </a:t>
            </a:r>
            <a:r>
              <a:rPr lang="en-US" b="1" i="1" dirty="0" smtClean="0"/>
              <a:t>destinations </a:t>
            </a:r>
            <a:r>
              <a:rPr lang="en-US" b="1" i="1" dirty="0"/>
              <a:t>in other objects</a:t>
            </a:r>
            <a:r>
              <a:rPr lang="en-US" b="1" i="1" dirty="0" smtClean="0"/>
              <a:t>”.</a:t>
            </a:r>
          </a:p>
          <a:p>
            <a:pPr algn="just">
              <a:buNone/>
            </a:pPr>
            <a:r>
              <a:rPr lang="en-US" dirty="0"/>
              <a:t>Data Flow Diagrams are commonly used during problem analysis. They are </a:t>
            </a:r>
            <a:r>
              <a:rPr lang="en-US" dirty="0" smtClean="0"/>
              <a:t>quite general </a:t>
            </a:r>
            <a:r>
              <a:rPr lang="en-US" dirty="0"/>
              <a:t>and are not limited to problem analysis for software </a:t>
            </a:r>
            <a:r>
              <a:rPr lang="en-US" dirty="0" smtClean="0"/>
              <a:t>requirements specification</a:t>
            </a:r>
            <a:r>
              <a:rPr lang="en-US" dirty="0"/>
              <a:t>. DFDs are very useful in understanding a system and can be </a:t>
            </a:r>
            <a:r>
              <a:rPr lang="en-US" dirty="0" smtClean="0"/>
              <a:t>effectively used </a:t>
            </a:r>
            <a:r>
              <a:rPr lang="en-US" dirty="0"/>
              <a:t>during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Rules for Data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• </a:t>
            </a:r>
            <a:r>
              <a:rPr lang="en-US" dirty="0"/>
              <a:t>A data store must always be connected to a </a:t>
            </a:r>
            <a:r>
              <a:rPr lang="en-US" dirty="0" smtClean="0"/>
              <a:t>process.</a:t>
            </a:r>
            <a:endParaRPr lang="en-US" dirty="0"/>
          </a:p>
          <a:p>
            <a:pPr algn="just">
              <a:buNone/>
            </a:pPr>
            <a:r>
              <a:rPr lang="en-US" dirty="0"/>
              <a:t>• Data flows must be </a:t>
            </a:r>
            <a:r>
              <a:rPr lang="en-US" dirty="0" smtClean="0"/>
              <a:t>named.</a:t>
            </a:r>
            <a:endParaRPr lang="en-US" dirty="0"/>
          </a:p>
          <a:p>
            <a:pPr algn="just">
              <a:buNone/>
            </a:pPr>
            <a:r>
              <a:rPr lang="en-US" dirty="0"/>
              <a:t>• Data flows are named using </a:t>
            </a:r>
            <a:r>
              <a:rPr lang="en-US" dirty="0" smtClean="0"/>
              <a:t>nouns Customer </a:t>
            </a:r>
            <a:r>
              <a:rPr lang="en-US" dirty="0"/>
              <a:t>ID, Student </a:t>
            </a:r>
            <a:r>
              <a:rPr lang="en-US" dirty="0" smtClean="0"/>
              <a:t>information.</a:t>
            </a:r>
            <a:endParaRPr lang="en-US" dirty="0"/>
          </a:p>
          <a:p>
            <a:pPr algn="just">
              <a:buNone/>
            </a:pPr>
            <a:r>
              <a:rPr lang="en-US" dirty="0"/>
              <a:t>• Data that travel together should be one data </a:t>
            </a:r>
            <a:r>
              <a:rPr lang="en-US" dirty="0" smtClean="0"/>
              <a:t>flow.</a:t>
            </a:r>
            <a:endParaRPr lang="en-US" dirty="0"/>
          </a:p>
          <a:p>
            <a:pPr algn="just">
              <a:buNone/>
            </a:pPr>
            <a:r>
              <a:rPr lang="en-US" dirty="0"/>
              <a:t>• Data should be sent only to the processes that need the </a:t>
            </a:r>
            <a:r>
              <a:rPr lang="en-US" dirty="0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DFDs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69973"/>
            <a:ext cx="5648573" cy="603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52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534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86842" cy="589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6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4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600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506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A DFD shows the flow of data through a system. It views a system as a </a:t>
            </a:r>
            <a:r>
              <a:rPr lang="en-US" u="sng" dirty="0"/>
              <a:t>function </a:t>
            </a:r>
            <a:r>
              <a:rPr lang="en-US" u="sng" dirty="0" smtClean="0"/>
              <a:t>that transforms </a:t>
            </a:r>
            <a:r>
              <a:rPr lang="en-US" dirty="0"/>
              <a:t>the inputs into desired outputs. Any complex system will not perform </a:t>
            </a:r>
            <a:r>
              <a:rPr lang="en-US" dirty="0" smtClean="0"/>
              <a:t>this transformation </a:t>
            </a:r>
            <a:r>
              <a:rPr lang="en-US" dirty="0"/>
              <a:t>in a "single step", and a data will typically undergo a </a:t>
            </a:r>
            <a:r>
              <a:rPr lang="en-US" u="sng" dirty="0"/>
              <a:t>series </a:t>
            </a:r>
            <a:r>
              <a:rPr lang="en-US" u="sng" dirty="0" smtClean="0"/>
              <a:t>of transformations</a:t>
            </a:r>
            <a:r>
              <a:rPr lang="en-US" dirty="0" smtClean="0"/>
              <a:t> </a:t>
            </a:r>
            <a:r>
              <a:rPr lang="en-US" dirty="0"/>
              <a:t>before it becomes the output. The DFD aims to capture </a:t>
            </a:r>
            <a:r>
              <a:rPr lang="en-US" dirty="0" smtClean="0"/>
              <a:t>the transformations </a:t>
            </a:r>
            <a:r>
              <a:rPr lang="en-US" dirty="0"/>
              <a:t>that take place within a system to the input data so </a:t>
            </a:r>
            <a:r>
              <a:rPr lang="en-US" dirty="0" smtClean="0"/>
              <a:t>that eventually the </a:t>
            </a:r>
            <a:r>
              <a:rPr lang="en-US" dirty="0"/>
              <a:t>output data is produced. The </a:t>
            </a:r>
            <a:r>
              <a:rPr lang="en-US" u="sng" dirty="0"/>
              <a:t>agent</a:t>
            </a:r>
            <a:r>
              <a:rPr lang="en-US" dirty="0"/>
              <a:t> that performs the transformation of data </a:t>
            </a:r>
            <a:r>
              <a:rPr lang="en-US" dirty="0" smtClean="0"/>
              <a:t>from one </a:t>
            </a:r>
            <a:r>
              <a:rPr lang="en-US" dirty="0"/>
              <a:t>state to another is called a </a:t>
            </a:r>
            <a:r>
              <a:rPr lang="en-US" u="sng" dirty="0"/>
              <a:t>process</a:t>
            </a:r>
            <a:r>
              <a:rPr lang="en-US" dirty="0"/>
              <a:t>. </a:t>
            </a:r>
            <a:r>
              <a:rPr lang="en-US" b="1" u="sng" dirty="0"/>
              <a:t>So a DFD shows the movement of </a:t>
            </a:r>
            <a:r>
              <a:rPr lang="en-US" b="1" u="sng" dirty="0" smtClean="0"/>
              <a:t>data through </a:t>
            </a:r>
            <a:r>
              <a:rPr lang="en-US" b="1" u="sng" dirty="0"/>
              <a:t>the different transformation or process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17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08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9167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6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75939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and Physical Data Flow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Data flow diagrams are categorized as either logical or physical. A logical data flow diagram focuses on the </a:t>
            </a:r>
            <a:r>
              <a:rPr lang="en-US" b="1" u="sng" dirty="0" smtClean="0"/>
              <a:t>business and how the business operates</a:t>
            </a:r>
            <a:r>
              <a:rPr lang="en-US" dirty="0" smtClean="0"/>
              <a:t>. It is not concerned with how the system will be constructed. Instead, it describes the business events that take place and the data required and produced by each event. Conversely, </a:t>
            </a:r>
            <a:r>
              <a:rPr lang="en-US" b="1" u="sng" dirty="0" smtClean="0"/>
              <a:t>a physical data flow diagram shows how the system will be implemented, including the hardware, software, files, and people involved in the system. </a:t>
            </a:r>
            <a:r>
              <a:rPr lang="en-US" dirty="0" smtClean="0"/>
              <a:t>The chart shown below contrasts the features of logical and physical models. Notice that the logical model reflects the business, whereas the physical model depicts the system.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9144000" cy="6858002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4572000"/>
              </a:tblGrid>
              <a:tr h="487575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333333"/>
                          </a:solidFill>
                        </a:rPr>
                        <a:t>Design Feature</a:t>
                      </a:r>
                    </a:p>
                  </a:txBody>
                  <a:tcPr marL="18806" marR="18806" marT="18806" marB="18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333333"/>
                          </a:solidFill>
                        </a:rPr>
                        <a:t>Logical</a:t>
                      </a:r>
                    </a:p>
                  </a:txBody>
                  <a:tcPr marL="18806" marR="18806" marT="18806" marB="18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333333"/>
                          </a:solidFill>
                        </a:rPr>
                        <a:t>Physical</a:t>
                      </a:r>
                    </a:p>
                  </a:txBody>
                  <a:tcPr marL="18806" marR="18806" marT="18806" marB="1880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F"/>
                    </a:solidFill>
                  </a:tcPr>
                </a:tc>
              </a:tr>
              <a:tr h="71666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What the model depicts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How the business operates.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How the system will be implemented (or how the current system operates).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</a:tr>
              <a:tr h="71666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What the processes represent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Business activities.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Programs, program modules, and manual procedures.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</a:tr>
              <a:tr h="135984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What the data stores represent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Collections of data regardless of how the data are stored.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Physical files and databases, manual files.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</a:tr>
              <a:tr h="157423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Type of data stores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Show data stores representing permanent data collections.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Master files, transition files. Any processes that operate at two different times must be connected by a data store.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AFF"/>
                    </a:solidFill>
                  </a:tcPr>
                </a:tc>
              </a:tr>
              <a:tr h="200301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System controls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Show business controls.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Show controls for validating input data, for obtaining a record (record found status), for ensuring successful completion of a process, and for system security (example: journal records).</a:t>
                      </a:r>
                    </a:p>
                  </a:txBody>
                  <a:tcPr marL="23508" marR="23508" marT="23508" marB="235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4DB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E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44000" cy="581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98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DFDs are basically of 2 types</a:t>
            </a:r>
            <a:r>
              <a:rPr lang="en-US" dirty="0" smtClean="0"/>
              <a:t>:  </a:t>
            </a:r>
            <a:r>
              <a:rPr lang="en-US" dirty="0"/>
              <a:t>Physical and logical ones.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Physical </a:t>
            </a:r>
            <a:r>
              <a:rPr lang="en-US" dirty="0"/>
              <a:t>DFDs are used </a:t>
            </a:r>
            <a:r>
              <a:rPr lang="en-US" dirty="0" smtClean="0"/>
              <a:t>in the </a:t>
            </a:r>
            <a:r>
              <a:rPr lang="en-US" dirty="0"/>
              <a:t>analysis phase to study the functioning of the current system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 </a:t>
            </a:r>
            <a:r>
              <a:rPr lang="en-US" dirty="0"/>
              <a:t>Logical DFDs </a:t>
            </a:r>
            <a:r>
              <a:rPr lang="en-US" dirty="0" smtClean="0"/>
              <a:t>are used </a:t>
            </a:r>
            <a:r>
              <a:rPr lang="en-US" dirty="0"/>
              <a:t>in the design phase for depicting the flow of data in a proposed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5165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/>
              <a:t>Data Flow Diagrams are composed of the four basic symbols –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External entities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Processes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Data stores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Data flow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• The </a:t>
            </a:r>
            <a:r>
              <a:rPr lang="en-US" b="1" u="sng" dirty="0"/>
              <a:t>External Entity symbol represents sources of data </a:t>
            </a:r>
            <a:r>
              <a:rPr lang="en-US" dirty="0"/>
              <a:t>to the system </a:t>
            </a:r>
            <a:r>
              <a:rPr lang="en-US" dirty="0" smtClean="0"/>
              <a:t>or destinations </a:t>
            </a:r>
            <a:r>
              <a:rPr lang="en-US" dirty="0"/>
              <a:t>of data from the system.</a:t>
            </a:r>
          </a:p>
          <a:p>
            <a:pPr algn="just">
              <a:buNone/>
            </a:pPr>
            <a:r>
              <a:rPr lang="en-US" dirty="0"/>
              <a:t>• The </a:t>
            </a:r>
            <a:r>
              <a:rPr lang="en-US" b="1" u="sng" dirty="0"/>
              <a:t>Process symbol represents an activity </a:t>
            </a:r>
            <a:r>
              <a:rPr lang="en-US" dirty="0"/>
              <a:t>that </a:t>
            </a:r>
            <a:r>
              <a:rPr lang="en-US" dirty="0" smtClean="0"/>
              <a:t>transforms </a:t>
            </a:r>
            <a:r>
              <a:rPr lang="en-US" dirty="0"/>
              <a:t>or manipulates </a:t>
            </a:r>
            <a:r>
              <a:rPr lang="en-US" dirty="0" smtClean="0"/>
              <a:t>the </a:t>
            </a:r>
            <a:r>
              <a:rPr lang="fr-FR" dirty="0" smtClean="0"/>
              <a:t>data </a:t>
            </a:r>
            <a:r>
              <a:rPr lang="fr-FR" dirty="0"/>
              <a:t>(combines, </a:t>
            </a:r>
            <a:r>
              <a:rPr lang="fr-FR" dirty="0" err="1"/>
              <a:t>reorders</a:t>
            </a:r>
            <a:r>
              <a:rPr lang="fr-FR" dirty="0"/>
              <a:t>, </a:t>
            </a:r>
            <a:r>
              <a:rPr lang="fr-FR" dirty="0" err="1"/>
              <a:t>converts</a:t>
            </a:r>
            <a:r>
              <a:rPr lang="fr-FR" dirty="0"/>
              <a:t>, etc.).</a:t>
            </a:r>
          </a:p>
          <a:p>
            <a:pPr algn="just">
              <a:buNone/>
            </a:pPr>
            <a:r>
              <a:rPr lang="en-US" dirty="0"/>
              <a:t>• The </a:t>
            </a:r>
            <a:r>
              <a:rPr lang="en-US" b="1" u="sng" dirty="0"/>
              <a:t>Data Store symbol represents data that is not moving </a:t>
            </a:r>
            <a:r>
              <a:rPr lang="en-US" dirty="0"/>
              <a:t>(delayed data at rest).</a:t>
            </a:r>
          </a:p>
          <a:p>
            <a:pPr algn="just">
              <a:buNone/>
            </a:pPr>
            <a:r>
              <a:rPr lang="en-US" dirty="0"/>
              <a:t>• The </a:t>
            </a:r>
            <a:r>
              <a:rPr lang="en-US" b="1" u="sng" dirty="0"/>
              <a:t>Data Flow symbol represents movement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External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4191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200" dirty="0"/>
              <a:t>The External Entity symbol represents sources of data to the system or </a:t>
            </a:r>
            <a:r>
              <a:rPr lang="en-US" sz="2200" dirty="0" smtClean="0"/>
              <a:t>destinations of </a:t>
            </a:r>
            <a:r>
              <a:rPr lang="en-US" sz="2200" dirty="0"/>
              <a:t>data from the system. They determine the system boundary. They are external </a:t>
            </a:r>
            <a:r>
              <a:rPr lang="en-US" sz="2200" dirty="0" smtClean="0"/>
              <a:t>to the </a:t>
            </a:r>
            <a:r>
              <a:rPr lang="en-US" sz="2200" dirty="0"/>
              <a:t>system being studied. </a:t>
            </a:r>
            <a:r>
              <a:rPr lang="en-US" sz="2200" b="1" u="sng" dirty="0"/>
              <a:t>They are often beyond the area of influence of </a:t>
            </a:r>
            <a:r>
              <a:rPr lang="en-US" sz="2200" b="1" u="sng" dirty="0" smtClean="0"/>
              <a:t>the developer</a:t>
            </a:r>
            <a:r>
              <a:rPr lang="en-US" sz="2200" b="1" u="sng" dirty="0"/>
              <a:t>. </a:t>
            </a:r>
            <a:r>
              <a:rPr lang="en-US" sz="2200" dirty="0"/>
              <a:t>They can represent another system or subsystem. These go </a:t>
            </a:r>
            <a:r>
              <a:rPr lang="en-US" sz="2200" dirty="0" smtClean="0"/>
              <a:t>on margins/edges </a:t>
            </a:r>
            <a:r>
              <a:rPr lang="en-US" sz="2200" dirty="0"/>
              <a:t>of data flow diagram. They are represented by a </a:t>
            </a:r>
            <a:r>
              <a:rPr lang="en-US" sz="2200" b="1" u="sng" dirty="0"/>
              <a:t>rectangle </a:t>
            </a:r>
            <a:r>
              <a:rPr lang="en-US" sz="2200" b="1" u="sng" dirty="0" smtClean="0"/>
              <a:t>symbol </a:t>
            </a:r>
            <a:r>
              <a:rPr lang="en-US" sz="2200" dirty="0" smtClean="0"/>
              <a:t>and </a:t>
            </a:r>
            <a:r>
              <a:rPr lang="en-US" sz="2200" dirty="0"/>
              <a:t>are named with appropriate name as shown in Fig below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Some authors call them </a:t>
            </a:r>
            <a:r>
              <a:rPr lang="en-US" sz="2200" b="1" u="sng" dirty="0"/>
              <a:t>actors</a:t>
            </a:r>
            <a:r>
              <a:rPr lang="en-US" sz="2200" dirty="0"/>
              <a:t> as they are active objects that drive the data </a:t>
            </a:r>
            <a:r>
              <a:rPr lang="en-US" sz="2200" dirty="0" smtClean="0"/>
              <a:t>flow diagram </a:t>
            </a:r>
            <a:r>
              <a:rPr lang="en-US" sz="2200" dirty="0"/>
              <a:t>by producing or consuming values. Actors are attached to the inputs </a:t>
            </a:r>
            <a:r>
              <a:rPr lang="en-US" sz="2200" dirty="0" smtClean="0"/>
              <a:t>and outputs </a:t>
            </a:r>
            <a:r>
              <a:rPr lang="en-US" sz="2200" dirty="0"/>
              <a:t>of a data flow diagram. Actors are also called as terminators as they act </a:t>
            </a:r>
            <a:r>
              <a:rPr lang="en-US" sz="2200" dirty="0" smtClean="0"/>
              <a:t>as source </a:t>
            </a:r>
            <a:r>
              <a:rPr lang="en-US" sz="2200" dirty="0"/>
              <a:t>and sink for data.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5181600"/>
            <a:ext cx="3810000" cy="1503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“</a:t>
            </a:r>
            <a:r>
              <a:rPr lang="en-US" i="1" dirty="0"/>
              <a:t>The term </a:t>
            </a:r>
            <a:r>
              <a:rPr lang="en-US" b="1" i="1" dirty="0"/>
              <a:t>process means all the computation activities that are involved from </a:t>
            </a:r>
            <a:r>
              <a:rPr lang="en-US" b="1" i="1" dirty="0" smtClean="0"/>
              <a:t>the </a:t>
            </a:r>
            <a:r>
              <a:rPr lang="en-US" i="1" dirty="0" smtClean="0"/>
              <a:t>input </a:t>
            </a:r>
            <a:r>
              <a:rPr lang="en-US" i="1" dirty="0"/>
              <a:t>phase to the output phase</a:t>
            </a:r>
            <a:r>
              <a:rPr lang="en-US" i="1" dirty="0" smtClean="0"/>
              <a:t>”.</a:t>
            </a:r>
          </a:p>
          <a:p>
            <a:pPr algn="just">
              <a:buNone/>
            </a:pPr>
            <a:endParaRPr lang="en-US" i="1" dirty="0" smtClean="0"/>
          </a:p>
          <a:p>
            <a:pPr algn="just">
              <a:buNone/>
            </a:pPr>
            <a:r>
              <a:rPr lang="en-US" b="1" u="sng" dirty="0"/>
              <a:t>Processes are work or actions</a:t>
            </a:r>
            <a:r>
              <a:rPr lang="en-US" dirty="0"/>
              <a:t> performed on incoming data flows to </a:t>
            </a:r>
            <a:r>
              <a:rPr lang="en-US" dirty="0" smtClean="0"/>
              <a:t>produce outgoing </a:t>
            </a:r>
            <a:r>
              <a:rPr lang="en-US" dirty="0"/>
              <a:t>data flows. These show data transformation or change. Data coming into </a:t>
            </a:r>
            <a:r>
              <a:rPr lang="en-US" dirty="0" smtClean="0"/>
              <a:t>a </a:t>
            </a:r>
            <a:r>
              <a:rPr lang="en-US" dirty="0"/>
              <a:t>process must be "worked on" or transformed in some way. Thus, </a:t>
            </a:r>
            <a:r>
              <a:rPr lang="en-US" dirty="0" smtClean="0"/>
              <a:t>all processes must have </a:t>
            </a:r>
            <a:r>
              <a:rPr lang="en-US" dirty="0"/>
              <a:t>inputs and outputs. In some cases, data inputs or outputs will only be shown </a:t>
            </a:r>
            <a:r>
              <a:rPr lang="en-US" dirty="0" smtClean="0"/>
              <a:t>at more </a:t>
            </a:r>
            <a:r>
              <a:rPr lang="en-US" dirty="0"/>
              <a:t>detailed levels of the diagrams. Each process is always "running" and ready </a:t>
            </a:r>
            <a:r>
              <a:rPr lang="en-US" dirty="0" smtClean="0"/>
              <a:t>to accept </a:t>
            </a:r>
            <a:r>
              <a:rPr lang="en-US" dirty="0"/>
              <a:t>data. Major functions of processes are computations and making decisions.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53340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943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/>
              <a:t>A process is represented with the </a:t>
            </a:r>
            <a:r>
              <a:rPr lang="en-US" b="1" u="sng" dirty="0" smtClean="0"/>
              <a:t>ellipse/circle symbol </a:t>
            </a:r>
            <a:r>
              <a:rPr lang="en-US" dirty="0" smtClean="0"/>
              <a:t>and the name of process is written in it. Each process has a fixed number of input and output data arrows, each of which carries a value of a given type. The inputs and outputs can be labeled to show their role in the computation. In </a:t>
            </a:r>
            <a:r>
              <a:rPr lang="en-US" i="1" dirty="0" smtClean="0"/>
              <a:t>Figure 2, two processes are shown. Here, you should note </a:t>
            </a:r>
            <a:r>
              <a:rPr lang="en-US" dirty="0" smtClean="0"/>
              <a:t>that a process can have more than one output. The display icon process represents the entire data flow diagram of </a:t>
            </a:r>
            <a:r>
              <a:rPr lang="en-US" i="1" dirty="0" smtClean="0"/>
              <a:t>Figure1 at a higher level of abstraction.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Every </a:t>
            </a:r>
            <a:r>
              <a:rPr lang="en-US" dirty="0"/>
              <a:t>process is named. </a:t>
            </a:r>
            <a:r>
              <a:rPr lang="en-US" b="1" u="sng" dirty="0"/>
              <a:t>Processes are named with one carefully chosen verb </a:t>
            </a:r>
            <a:r>
              <a:rPr lang="en-US" b="1" u="sng" dirty="0" smtClean="0"/>
              <a:t>and an </a:t>
            </a:r>
            <a:r>
              <a:rPr lang="en-US" b="1" u="sng" dirty="0"/>
              <a:t>object of the verb. </a:t>
            </a:r>
            <a:r>
              <a:rPr lang="en-US" dirty="0"/>
              <a:t>There is no subject. Name is not to include the word "</a:t>
            </a:r>
            <a:r>
              <a:rPr lang="en-US" dirty="0" smtClean="0"/>
              <a:t>process“. Each </a:t>
            </a:r>
            <a:r>
              <a:rPr lang="en-US" dirty="0"/>
              <a:t>process should represent one function or action</a:t>
            </a:r>
            <a:r>
              <a:rPr lang="en-US" dirty="0" smtClean="0"/>
              <a:t>.</a:t>
            </a:r>
            <a:r>
              <a:rPr lang="en-US" dirty="0"/>
              <a:t> For example, </a:t>
            </a:r>
            <a:r>
              <a:rPr lang="en-US" dirty="0" smtClean="0"/>
              <a:t>get invoice</a:t>
            </a:r>
            <a:r>
              <a:rPr lang="en-US" dirty="0"/>
              <a:t>, update customer and create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2640</Words>
  <Application>Microsoft Office PowerPoint</Application>
  <PresentationFormat>On-screen Show (4:3)</PresentationFormat>
  <Paragraphs>126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Lec.5 Functional Modeling</vt:lpstr>
      <vt:lpstr>Introduction</vt:lpstr>
      <vt:lpstr>DATA FLOW DIAGRAMS</vt:lpstr>
      <vt:lpstr>Slide 4</vt:lpstr>
      <vt:lpstr>Slide 5</vt:lpstr>
      <vt:lpstr>Slide 6</vt:lpstr>
      <vt:lpstr>External Entity</vt:lpstr>
      <vt:lpstr>Processes</vt:lpstr>
      <vt:lpstr>Slide 9</vt:lpstr>
      <vt:lpstr>Slide 10</vt:lpstr>
      <vt:lpstr>Slide 11</vt:lpstr>
      <vt:lpstr>Data Flow</vt:lpstr>
      <vt:lpstr>Slide 13</vt:lpstr>
      <vt:lpstr>Slide 14</vt:lpstr>
      <vt:lpstr>Data Store</vt:lpstr>
      <vt:lpstr>Slide 16</vt:lpstr>
      <vt:lpstr>Slide 17</vt:lpstr>
      <vt:lpstr>Slide 18</vt:lpstr>
      <vt:lpstr>Control Flow</vt:lpstr>
      <vt:lpstr>Slide 20</vt:lpstr>
      <vt:lpstr>Constraints</vt:lpstr>
      <vt:lpstr>Data Dictionary and Meta Data</vt:lpstr>
      <vt:lpstr>Slide 23</vt:lpstr>
      <vt:lpstr>Meta Data </vt:lpstr>
      <vt:lpstr>Slide 25</vt:lpstr>
      <vt:lpstr>Slide 26</vt:lpstr>
      <vt:lpstr>Slide 27</vt:lpstr>
      <vt:lpstr>Steps to Produce a DFD</vt:lpstr>
      <vt:lpstr>Rules for Drawing DFDs</vt:lpstr>
      <vt:lpstr>Rules for Data Flows</vt:lpstr>
      <vt:lpstr>Examples of DFDs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Logical and Physical Data Flow Diagrams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Modeling</dc:title>
  <dc:creator>adin</dc:creator>
  <cp:lastModifiedBy>Birla Institute of Applied Sciences</cp:lastModifiedBy>
  <cp:revision>66</cp:revision>
  <dcterms:created xsi:type="dcterms:W3CDTF">2019-08-11T11:01:44Z</dcterms:created>
  <dcterms:modified xsi:type="dcterms:W3CDTF">2019-11-04T05:20:02Z</dcterms:modified>
</cp:coreProperties>
</file>