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8" r:id="rId4"/>
    <p:sldId id="258" r:id="rId5"/>
    <p:sldId id="259" r:id="rId6"/>
    <p:sldId id="260" r:id="rId7"/>
    <p:sldId id="261" r:id="rId8"/>
    <p:sldId id="262" r:id="rId9"/>
    <p:sldId id="263" r:id="rId10"/>
    <p:sldId id="264" r:id="rId11"/>
    <p:sldId id="265" r:id="rId12"/>
    <p:sldId id="280" r:id="rId13"/>
    <p:sldId id="266" r:id="rId14"/>
    <p:sldId id="281" r:id="rId15"/>
    <p:sldId id="282" r:id="rId16"/>
    <p:sldId id="268" r:id="rId17"/>
    <p:sldId id="272" r:id="rId18"/>
    <p:sldId id="269" r:id="rId19"/>
    <p:sldId id="274" r:id="rId20"/>
    <p:sldId id="275" r:id="rId21"/>
    <p:sldId id="283" r:id="rId22"/>
    <p:sldId id="284" r:id="rId23"/>
    <p:sldId id="285" r:id="rId24"/>
    <p:sldId id="277" r:id="rId25"/>
    <p:sldId id="286" r:id="rId26"/>
    <p:sldId id="276" r:id="rId27"/>
    <p:sldId id="287" r:id="rId28"/>
    <p:sldId id="279" r:id="rId29"/>
    <p:sldId id="299" r:id="rId30"/>
    <p:sldId id="296" r:id="rId31"/>
    <p:sldId id="297" r:id="rId32"/>
    <p:sldId id="298"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387" autoAdjust="0"/>
  </p:normalViewPr>
  <p:slideViewPr>
    <p:cSldViewPr>
      <p:cViewPr varScale="1">
        <p:scale>
          <a:sx n="72" d="100"/>
          <a:sy n="72" d="100"/>
        </p:scale>
        <p:origin x="-13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10400" cy="1470025"/>
          </a:xfrm>
        </p:spPr>
        <p:txBody>
          <a:bodyPr>
            <a:normAutofit/>
          </a:bodyPr>
          <a:lstStyle/>
          <a:p>
            <a:pPr algn="r"/>
            <a:r>
              <a:rPr lang="en-US" b="1" dirty="0" smtClean="0"/>
              <a:t>Lec.6</a:t>
            </a:r>
            <a:br>
              <a:rPr lang="en-US" b="1" dirty="0" smtClean="0"/>
            </a:br>
            <a:r>
              <a:rPr lang="en-US" b="1" dirty="0" smtClean="0"/>
              <a:t>OMT</a:t>
            </a:r>
            <a:endParaRPr lang="en-US" dirty="0"/>
          </a:p>
        </p:txBody>
      </p:sp>
      <p:sp>
        <p:nvSpPr>
          <p:cNvPr id="3" name="Subtitle 2"/>
          <p:cNvSpPr>
            <a:spLocks noGrp="1"/>
          </p:cNvSpPr>
          <p:nvPr>
            <p:ph type="subTitle" idx="1"/>
          </p:nvPr>
        </p:nvSpPr>
        <p:spPr/>
        <p:txBody>
          <a:bodyPr/>
          <a:lstStyle/>
          <a:p>
            <a:pPr algn="r"/>
            <a:r>
              <a:rPr lang="en-US" dirty="0" smtClean="0"/>
              <a:t>Instructor : Prashant Mishra</a:t>
            </a:r>
          </a:p>
          <a:p>
            <a:pPr algn="r"/>
            <a:r>
              <a:rPr lang="en-US" dirty="0" smtClean="0"/>
              <a:t>BIAS Bhimtal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The OMT FUNCTIONAL MODEL</a:t>
            </a:r>
            <a:endParaRPr lang="en-US" dirty="0"/>
          </a:p>
        </p:txBody>
      </p:sp>
      <p:sp>
        <p:nvSpPr>
          <p:cNvPr id="3" name="Content Placeholder 2"/>
          <p:cNvSpPr>
            <a:spLocks noGrp="1"/>
          </p:cNvSpPr>
          <p:nvPr>
            <p:ph idx="1"/>
          </p:nvPr>
        </p:nvSpPr>
        <p:spPr>
          <a:xfrm>
            <a:off x="457200" y="1143000"/>
            <a:ext cx="8458200" cy="4983163"/>
          </a:xfrm>
        </p:spPr>
        <p:txBody>
          <a:bodyPr>
            <a:normAutofit fontScale="92500"/>
          </a:bodyPr>
          <a:lstStyle/>
          <a:p>
            <a:pPr>
              <a:buNone/>
            </a:pPr>
            <a:r>
              <a:rPr lang="en-US" dirty="0" smtClean="0"/>
              <a:t> The OMT data flow diagram (DFD) shows the flow of data between different processing in a business.</a:t>
            </a:r>
          </a:p>
          <a:p>
            <a:pPr>
              <a:buNone/>
            </a:pPr>
            <a:r>
              <a:rPr lang="en-US" dirty="0" smtClean="0"/>
              <a:t> Data Flow Diagrams use four primary symbols:</a:t>
            </a:r>
          </a:p>
          <a:p>
            <a:r>
              <a:rPr lang="en-US" dirty="0" smtClean="0"/>
              <a:t> The </a:t>
            </a:r>
            <a:r>
              <a:rPr lang="en-US" i="1" dirty="0" smtClean="0"/>
              <a:t>process is any function being performed</a:t>
            </a:r>
          </a:p>
          <a:p>
            <a:r>
              <a:rPr lang="en-US" dirty="0" smtClean="0"/>
              <a:t> The </a:t>
            </a:r>
            <a:r>
              <a:rPr lang="en-US" i="1" dirty="0" smtClean="0"/>
              <a:t>data flow shows the direction of data element movement</a:t>
            </a:r>
          </a:p>
          <a:p>
            <a:r>
              <a:rPr lang="en-US" dirty="0" smtClean="0"/>
              <a:t>The </a:t>
            </a:r>
            <a:r>
              <a:rPr lang="en-US" i="1" dirty="0" smtClean="0"/>
              <a:t>data store is a location where data are stored.</a:t>
            </a:r>
          </a:p>
          <a:p>
            <a:r>
              <a:rPr lang="en-US" dirty="0" smtClean="0"/>
              <a:t> An </a:t>
            </a:r>
            <a:r>
              <a:rPr lang="en-US" i="1" dirty="0" smtClean="0"/>
              <a:t>external entity is a source or destination of a data element.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1000" y="0"/>
            <a:ext cx="7239000" cy="67103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algn="just">
              <a:buNone/>
            </a:pPr>
            <a:r>
              <a:rPr lang="en-US" dirty="0" smtClean="0"/>
              <a:t>A fundamental assumption of OMT is that object-oriented thinking represents a more natural and intuitive way for people to reason about reality.</a:t>
            </a:r>
          </a:p>
          <a:p>
            <a:pPr algn="just">
              <a:buNone/>
            </a:pPr>
            <a:r>
              <a:rPr lang="en-US" dirty="0" smtClean="0"/>
              <a:t>OMT is one of the precursors to the Unified Modeling Language (UML). There are three main diagrams in OMT: object, dynamic, and functional.</a:t>
            </a:r>
          </a:p>
          <a:p>
            <a:pPr algn="just">
              <a:buNone/>
            </a:pPr>
            <a:r>
              <a:rPr lang="en-US" dirty="0" smtClean="0"/>
              <a:t>The OMT dynamic models resemble UML sequence and UML statechart diagrams. Also the notation of classes is the same as the class symbol that is used by UML.</a:t>
            </a:r>
          </a:p>
          <a:p>
            <a:pPr algn="just">
              <a:buNone/>
            </a:pPr>
            <a:r>
              <a:rPr lang="en-US" dirty="0" smtClean="0"/>
              <a:t>The OMT object model illustrates the static relationship among classes and objects in a system. This diagram is similar to the UML object and class diagrams.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t>THE BOOCH METHODOLOGY :</a:t>
            </a:r>
            <a:endParaRPr lang="en-US" dirty="0"/>
          </a:p>
        </p:txBody>
      </p:sp>
      <p:sp>
        <p:nvSpPr>
          <p:cNvPr id="3" name="Content Placeholder 2"/>
          <p:cNvSpPr>
            <a:spLocks noGrp="1"/>
          </p:cNvSpPr>
          <p:nvPr>
            <p:ph idx="1"/>
          </p:nvPr>
        </p:nvSpPr>
        <p:spPr>
          <a:xfrm>
            <a:off x="457200" y="990600"/>
            <a:ext cx="8382000" cy="5715000"/>
          </a:xfrm>
        </p:spPr>
        <p:txBody>
          <a:bodyPr>
            <a:normAutofit fontScale="70000" lnSpcReduction="20000"/>
          </a:bodyPr>
          <a:lstStyle/>
          <a:p>
            <a:pPr algn="just">
              <a:buNone/>
            </a:pPr>
            <a:r>
              <a:rPr lang="en-US" dirty="0" smtClean="0"/>
              <a:t>•In software engineering the Booch method,</a:t>
            </a:r>
            <a:r>
              <a:rPr lang="en-US" b="1" dirty="0" smtClean="0"/>
              <a:t> </a:t>
            </a:r>
            <a:r>
              <a:rPr lang="en-US" dirty="0" smtClean="0"/>
              <a:t>that is published in 1991 by </a:t>
            </a:r>
            <a:r>
              <a:rPr lang="en-US" b="1" dirty="0" smtClean="0"/>
              <a:t>Grady Booch</a:t>
            </a:r>
            <a:r>
              <a:rPr lang="en-US" dirty="0" smtClean="0"/>
              <a:t>, is a widely used method in object-oriented analysis and design.</a:t>
            </a:r>
          </a:p>
          <a:p>
            <a:pPr algn="just">
              <a:buNone/>
            </a:pPr>
            <a:r>
              <a:rPr lang="en-US" b="1" u="sng" dirty="0" smtClean="0"/>
              <a:t>The Booch method has been superseded by UML, which features elements from the Booch method with OMT and OOSE.</a:t>
            </a:r>
          </a:p>
          <a:p>
            <a:pPr algn="just">
              <a:buNone/>
            </a:pPr>
            <a:r>
              <a:rPr lang="en-US" dirty="0" smtClean="0"/>
              <a:t>The Booch method helps to design systems using the object paradigm. It covers the analysis- and design phases of an object-oriented system. The method defines different models to describe a system and it supports the iterative and incremental development of systems.</a:t>
            </a:r>
          </a:p>
          <a:p>
            <a:pPr algn="just">
              <a:buNone/>
            </a:pPr>
            <a:endParaRPr lang="en-US" dirty="0" smtClean="0"/>
          </a:p>
          <a:p>
            <a:pPr algn="just">
              <a:buNone/>
            </a:pPr>
            <a:r>
              <a:rPr lang="en-US" dirty="0" smtClean="0"/>
              <a:t>• Is criticized for his large set of symbols.</a:t>
            </a:r>
          </a:p>
          <a:p>
            <a:pPr algn="just">
              <a:buNone/>
            </a:pPr>
            <a:r>
              <a:rPr lang="en-US" dirty="0" smtClean="0"/>
              <a:t>•It consists of the following diagrams:</a:t>
            </a:r>
          </a:p>
          <a:p>
            <a:pPr algn="just">
              <a:buNone/>
            </a:pPr>
            <a:r>
              <a:rPr lang="en-US" dirty="0" smtClean="0"/>
              <a:t>_ Class diagrams.</a:t>
            </a:r>
          </a:p>
          <a:p>
            <a:pPr algn="just">
              <a:buNone/>
            </a:pPr>
            <a:r>
              <a:rPr lang="en-US" dirty="0" smtClean="0"/>
              <a:t>_ Object diagrams.</a:t>
            </a:r>
          </a:p>
          <a:p>
            <a:pPr algn="just">
              <a:buNone/>
            </a:pPr>
            <a:r>
              <a:rPr lang="en-US" dirty="0" smtClean="0"/>
              <a:t>_ State transition diagrams.</a:t>
            </a:r>
          </a:p>
          <a:p>
            <a:pPr algn="just">
              <a:buNone/>
            </a:pPr>
            <a:r>
              <a:rPr lang="en-US" dirty="0" smtClean="0"/>
              <a:t>_ Module diagrams.</a:t>
            </a:r>
          </a:p>
          <a:p>
            <a:pPr algn="just">
              <a:buNone/>
            </a:pPr>
            <a:r>
              <a:rPr lang="en-US" dirty="0" smtClean="0"/>
              <a:t>_ Process diagrams.</a:t>
            </a:r>
          </a:p>
          <a:p>
            <a:pPr algn="just">
              <a:buNone/>
            </a:pPr>
            <a:r>
              <a:rPr lang="en-US" dirty="0" smtClean="0"/>
              <a:t>_ Interaction diagrams.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rgbClr val="000000"/>
                </a:solidFill>
                <a:latin typeface="Trebuchet MS" pitchFamily="34" charset="0"/>
                <a:ea typeface="Times New Roman" pitchFamily="18" charset="0"/>
                <a:cs typeface="Times New Roman" pitchFamily="18" charset="0"/>
              </a:rPr>
              <a:t>The </a:t>
            </a:r>
            <a:r>
              <a:rPr lang="en-US" b="1" dirty="0" err="1" smtClean="0">
                <a:solidFill>
                  <a:srgbClr val="000000"/>
                </a:solidFill>
                <a:latin typeface="Trebuchet MS" pitchFamily="34" charset="0"/>
                <a:ea typeface="Times New Roman" pitchFamily="18" charset="0"/>
                <a:cs typeface="Times New Roman" pitchFamily="18" charset="0"/>
              </a:rPr>
              <a:t>Booch</a:t>
            </a:r>
            <a:r>
              <a:rPr lang="en-US" b="1" dirty="0" smtClean="0">
                <a:solidFill>
                  <a:srgbClr val="000000"/>
                </a:solidFill>
                <a:latin typeface="Trebuchet MS" pitchFamily="34" charset="0"/>
                <a:ea typeface="Times New Roman" pitchFamily="18" charset="0"/>
                <a:cs typeface="Times New Roman" pitchFamily="18" charset="0"/>
              </a:rPr>
              <a:t> method notation</a:t>
            </a:r>
            <a:r>
              <a:rPr lang="en-US" sz="1800" dirty="0" smtClean="0">
                <a:latin typeface="Arial" pitchFamily="34" charset="0"/>
                <a:cs typeface="Arial" pitchFamily="34" charset="0"/>
              </a:rPr>
              <a:t/>
            </a:r>
            <a:br>
              <a:rPr lang="en-US" sz="1800" dirty="0" smtClean="0">
                <a:latin typeface="Arial" pitchFamily="34" charset="0"/>
                <a:cs typeface="Arial" pitchFamily="34" charset="0"/>
              </a:rPr>
            </a:br>
            <a:endParaRPr lang="en-US" dirty="0"/>
          </a:p>
        </p:txBody>
      </p:sp>
      <p:graphicFrame>
        <p:nvGraphicFramePr>
          <p:cNvPr id="4" name="Content Placeholder 3"/>
          <p:cNvGraphicFramePr>
            <a:graphicFrameLocks noGrp="1"/>
          </p:cNvGraphicFramePr>
          <p:nvPr>
            <p:ph idx="1"/>
          </p:nvPr>
        </p:nvGraphicFramePr>
        <p:xfrm>
          <a:off x="3419475" y="3547712"/>
          <a:ext cx="2305050" cy="1024287"/>
        </p:xfrm>
        <a:graphic>
          <a:graphicData uri="http://schemas.openxmlformats.org/drawingml/2006/table">
            <a:tbl>
              <a:tblPr/>
              <a:tblGrid>
                <a:gridCol w="2305050"/>
              </a:tblGrid>
              <a:tr h="341429">
                <a:tc>
                  <a:txBody>
                    <a:bodyPr/>
                    <a:lstStyle/>
                    <a:p>
                      <a:pPr marL="0" marR="0">
                        <a:lnSpc>
                          <a:spcPct val="115000"/>
                        </a:lnSpc>
                        <a:spcBef>
                          <a:spcPts val="0"/>
                        </a:spcBef>
                        <a:spcAft>
                          <a:spcPts val="0"/>
                        </a:spcAft>
                      </a:pPr>
                      <a:endParaRPr lang="en-US" sz="1200" dirty="0">
                        <a:latin typeface="Times New Roman"/>
                        <a:ea typeface="Times New Roman"/>
                        <a:cs typeface="Times New Roman"/>
                      </a:endParaRPr>
                    </a:p>
                  </a:txBody>
                  <a:tcPr marL="0" marR="0" marT="0" marB="0" anchor="ctr">
                    <a:lnL>
                      <a:noFill/>
                    </a:lnL>
                    <a:lnR>
                      <a:noFill/>
                    </a:lnR>
                    <a:lnT>
                      <a:noFill/>
                    </a:lnT>
                    <a:lnB>
                      <a:noFill/>
                    </a:lnB>
                  </a:tcPr>
                </a:tc>
              </a:tr>
              <a:tr h="341429">
                <a:tc>
                  <a:txBody>
                    <a:bodyPr/>
                    <a:lstStyle/>
                    <a:p>
                      <a:pPr marL="0" marR="0">
                        <a:lnSpc>
                          <a:spcPct val="115000"/>
                        </a:lnSpc>
                        <a:spcBef>
                          <a:spcPts val="0"/>
                        </a:spcBef>
                        <a:spcAft>
                          <a:spcPts val="0"/>
                        </a:spcAft>
                      </a:pPr>
                      <a:endParaRPr lang="en-US" sz="1200" dirty="0">
                        <a:latin typeface="Times New Roman"/>
                        <a:ea typeface="Times New Roman"/>
                        <a:cs typeface="Times New Roman"/>
                      </a:endParaRPr>
                    </a:p>
                  </a:txBody>
                  <a:tcPr marL="0" marR="0" marT="0" marB="0">
                    <a:lnL>
                      <a:noFill/>
                    </a:lnL>
                    <a:lnR>
                      <a:noFill/>
                    </a:lnR>
                    <a:lnT>
                      <a:noFill/>
                    </a:lnT>
                    <a:lnB>
                      <a:noFill/>
                    </a:lnB>
                  </a:tcPr>
                </a:tc>
              </a:tr>
              <a:tr h="341429">
                <a:tc>
                  <a:txBody>
                    <a:bodyPr/>
                    <a:lstStyle/>
                    <a:p>
                      <a:pPr marL="0" marR="0" algn="ctr">
                        <a:lnSpc>
                          <a:spcPct val="115000"/>
                        </a:lnSpc>
                        <a:spcBef>
                          <a:spcPts val="0"/>
                        </a:spcBef>
                        <a:spcAft>
                          <a:spcPts val="1000"/>
                        </a:spcAft>
                      </a:pPr>
                      <a:endParaRPr lang="en-US" sz="1100" dirty="0">
                        <a:latin typeface="Calibri"/>
                        <a:ea typeface="Calibri"/>
                        <a:cs typeface="Times New Roman"/>
                      </a:endParaRPr>
                    </a:p>
                  </a:txBody>
                  <a:tcPr marL="0" marR="0" marT="0" marB="0" anchor="ctr">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3409950" y="3113532"/>
          <a:ext cx="2324100" cy="613410"/>
        </p:xfrm>
        <a:graphic>
          <a:graphicData uri="http://schemas.openxmlformats.org/drawingml/2006/table">
            <a:tbl>
              <a:tblPr/>
              <a:tblGrid>
                <a:gridCol w="2324100"/>
              </a:tblGrid>
              <a:tr h="0">
                <a:tc>
                  <a:txBody>
                    <a:bodyPr/>
                    <a:lstStyle/>
                    <a:p>
                      <a:pPr marL="0" marR="0">
                        <a:lnSpc>
                          <a:spcPct val="115000"/>
                        </a:lnSpc>
                        <a:spcBef>
                          <a:spcPts val="0"/>
                        </a:spcBef>
                        <a:spcAft>
                          <a:spcPts val="0"/>
                        </a:spcAft>
                      </a:pPr>
                      <a:endParaRPr lang="en-US" sz="1200" dirty="0">
                        <a:latin typeface="Times New Roman"/>
                        <a:ea typeface="Times New Roman"/>
                        <a:cs typeface="Times New Roman"/>
                      </a:endParaRPr>
                    </a:p>
                  </a:txBody>
                  <a:tcPr marL="0" marR="0" marT="0" marB="0" anchor="ctr">
                    <a:lnL>
                      <a:noFill/>
                    </a:lnL>
                    <a:lnR>
                      <a:noFill/>
                    </a:lnR>
                    <a:lnT>
                      <a:noFill/>
                    </a:lnT>
                    <a:lnB>
                      <a:noFill/>
                    </a:lnB>
                  </a:tcPr>
                </a:tc>
              </a:tr>
              <a:tr h="0">
                <a:tc>
                  <a:txBody>
                    <a:bodyPr/>
                    <a:lstStyle/>
                    <a:p>
                      <a:pPr marL="0" marR="0">
                        <a:lnSpc>
                          <a:spcPct val="115000"/>
                        </a:lnSpc>
                        <a:spcBef>
                          <a:spcPts val="0"/>
                        </a:spcBef>
                        <a:spcAft>
                          <a:spcPts val="0"/>
                        </a:spcAft>
                      </a:pPr>
                      <a:endParaRPr lang="en-US" sz="1200">
                        <a:latin typeface="Times New Roman"/>
                        <a:ea typeface="Times New Roman"/>
                        <a:cs typeface="Times New Roman"/>
                      </a:endParaRPr>
                    </a:p>
                  </a:txBody>
                  <a:tcPr marL="0" marR="0" marT="0" marB="0">
                    <a:lnL>
                      <a:noFill/>
                    </a:lnL>
                    <a:lnR>
                      <a:noFill/>
                    </a:lnR>
                    <a:lnT>
                      <a:noFill/>
                    </a:lnT>
                    <a:lnB>
                      <a:noFill/>
                    </a:lnB>
                  </a:tcPr>
                </a:tc>
              </a:tr>
              <a:tr h="0">
                <a:tc>
                  <a:txBody>
                    <a:bodyPr/>
                    <a:lstStyle/>
                    <a:p>
                      <a:pPr marL="0" marR="0" algn="ctr">
                        <a:lnSpc>
                          <a:spcPct val="115000"/>
                        </a:lnSpc>
                        <a:spcBef>
                          <a:spcPts val="0"/>
                        </a:spcBef>
                        <a:spcAft>
                          <a:spcPts val="1000"/>
                        </a:spcAft>
                      </a:pPr>
                      <a:endParaRPr lang="en-US" sz="1100" dirty="0">
                        <a:latin typeface="Calibri"/>
                        <a:ea typeface="Calibri"/>
                        <a:cs typeface="Times New Roman"/>
                      </a:endParaRPr>
                    </a:p>
                  </a:txBody>
                  <a:tcPr marL="0" marR="0" marT="0" marB="0" anchor="ctr">
                    <a:lnL>
                      <a:noFill/>
                    </a:lnL>
                    <a:lnR>
                      <a:noFill/>
                    </a:lnR>
                    <a:lnT>
                      <a:noFill/>
                    </a:lnT>
                    <a:lnB>
                      <a:noFill/>
                    </a:lnB>
                  </a:tcPr>
                </a:tc>
              </a:tr>
            </a:tbl>
          </a:graphicData>
        </a:graphic>
      </p:graphicFrame>
      <p:pic>
        <p:nvPicPr>
          <p:cNvPr id="1030" name="Picture 13" descr="http://cs-exhibitions.uni-klu.ac.at/clear.gif"/>
          <p:cNvPicPr>
            <a:picLocks noChangeAspect="1" noChangeArrowheads="1"/>
          </p:cNvPicPr>
          <p:nvPr/>
        </p:nvPicPr>
        <p:blipFill>
          <a:blip r:embed="rId2"/>
          <a:srcRect/>
          <a:stretch>
            <a:fillRect/>
          </a:stretch>
        </p:blipFill>
        <p:spPr bwMode="auto">
          <a:xfrm>
            <a:off x="0" y="457200"/>
            <a:ext cx="9525" cy="57150"/>
          </a:xfrm>
          <a:prstGeom prst="rect">
            <a:avLst/>
          </a:prstGeom>
          <a:noFill/>
        </p:spPr>
      </p:pic>
      <p:pic>
        <p:nvPicPr>
          <p:cNvPr id="1029" name="Picture 14" descr="http://cs-exhibitions.uni-klu.ac.at/clear.gif"/>
          <p:cNvPicPr>
            <a:picLocks noChangeAspect="1" noChangeArrowheads="1"/>
          </p:cNvPicPr>
          <p:nvPr/>
        </p:nvPicPr>
        <p:blipFill>
          <a:blip r:embed="rId2"/>
          <a:srcRect/>
          <a:stretch>
            <a:fillRect/>
          </a:stretch>
        </p:blipFill>
        <p:spPr bwMode="auto">
          <a:xfrm>
            <a:off x="0" y="0"/>
            <a:ext cx="628650" cy="9525"/>
          </a:xfrm>
          <a:prstGeom prst="rect">
            <a:avLst/>
          </a:prstGeom>
          <a:noFill/>
        </p:spPr>
      </p:pic>
      <p:pic>
        <p:nvPicPr>
          <p:cNvPr id="1028" name="Picture 15" descr="http://cs-exhibitions.uni-klu.ac.at/uploads/pics/Klasse_01.gif"/>
          <p:cNvPicPr>
            <a:picLocks noChangeAspect="1" noChangeArrowheads="1"/>
          </p:cNvPicPr>
          <p:nvPr/>
        </p:nvPicPr>
        <p:blipFill>
          <a:blip r:embed="rId3"/>
          <a:srcRect/>
          <a:stretch>
            <a:fillRect/>
          </a:stretch>
        </p:blipFill>
        <p:spPr bwMode="auto">
          <a:xfrm>
            <a:off x="2743200" y="920698"/>
            <a:ext cx="2838450" cy="1993952"/>
          </a:xfrm>
          <a:prstGeom prst="rect">
            <a:avLst/>
          </a:prstGeom>
          <a:noFill/>
        </p:spPr>
      </p:pic>
      <p:pic>
        <p:nvPicPr>
          <p:cNvPr id="1027" name="Picture 16" descr="http://cs-exhibitions.uni-klu.ac.at/clear.gif"/>
          <p:cNvPicPr>
            <a:picLocks noChangeAspect="1" noChangeArrowheads="1"/>
          </p:cNvPicPr>
          <p:nvPr/>
        </p:nvPicPr>
        <p:blipFill>
          <a:blip r:embed="rId2"/>
          <a:srcRect/>
          <a:stretch>
            <a:fillRect/>
          </a:stretch>
        </p:blipFill>
        <p:spPr bwMode="auto">
          <a:xfrm>
            <a:off x="0" y="971550"/>
            <a:ext cx="9525" cy="57150"/>
          </a:xfrm>
          <a:prstGeom prst="rect">
            <a:avLst/>
          </a:prstGeom>
          <a:noFill/>
        </p:spPr>
      </p:pic>
      <p:pic>
        <p:nvPicPr>
          <p:cNvPr id="1026" name="Picture 17" descr="http://cs-exhibitions.uni-klu.ac.at/clear.gif"/>
          <p:cNvPicPr>
            <a:picLocks noChangeAspect="1" noChangeArrowheads="1"/>
          </p:cNvPicPr>
          <p:nvPr/>
        </p:nvPicPr>
        <p:blipFill>
          <a:blip r:embed="rId2"/>
          <a:srcRect/>
          <a:stretch>
            <a:fillRect/>
          </a:stretch>
        </p:blipFill>
        <p:spPr bwMode="auto">
          <a:xfrm>
            <a:off x="0" y="0"/>
            <a:ext cx="628650" cy="9525"/>
          </a:xfrm>
          <a:prstGeom prst="rect">
            <a:avLst/>
          </a:prstGeom>
          <a:noFill/>
        </p:spPr>
      </p:pic>
      <p:pic>
        <p:nvPicPr>
          <p:cNvPr id="1025" name="Picture 18" descr="http://cs-exhibitions.uni-klu.ac.at/uploads/pics/object_01.gif"/>
          <p:cNvPicPr>
            <a:picLocks noChangeAspect="1" noChangeArrowheads="1"/>
          </p:cNvPicPr>
          <p:nvPr/>
        </p:nvPicPr>
        <p:blipFill>
          <a:blip r:embed="rId4"/>
          <a:srcRect/>
          <a:stretch>
            <a:fillRect/>
          </a:stretch>
        </p:blipFill>
        <p:spPr bwMode="auto">
          <a:xfrm>
            <a:off x="2895600" y="3398395"/>
            <a:ext cx="2705100" cy="1840355"/>
          </a:xfrm>
          <a:prstGeom prst="rect">
            <a:avLst/>
          </a:prstGeom>
          <a:noFill/>
        </p:spPr>
      </p:pic>
      <p:sp>
        <p:nvSpPr>
          <p:cNvPr id="1032" name="Rectangle 8"/>
          <p:cNvSpPr>
            <a:spLocks noChangeArrowheads="1"/>
          </p:cNvSpPr>
          <p:nvPr/>
        </p:nvSpPr>
        <p:spPr bwMode="auto">
          <a:xfrm>
            <a:off x="0" y="51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5143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p:nvPr/>
        </p:nvSpPr>
        <p:spPr>
          <a:xfrm>
            <a:off x="2743200" y="5486400"/>
            <a:ext cx="3525452" cy="410882"/>
          </a:xfrm>
          <a:prstGeom prst="rect">
            <a:avLst/>
          </a:prstGeom>
        </p:spPr>
        <p:txBody>
          <a:bodyPr wrap="none">
            <a:spAutoFit/>
          </a:bodyPr>
          <a:lstStyle/>
          <a:p>
            <a:pPr algn="ctr">
              <a:lnSpc>
                <a:spcPct val="115000"/>
              </a:lnSpc>
              <a:spcAft>
                <a:spcPts val="1000"/>
              </a:spcAft>
            </a:pPr>
            <a:r>
              <a:rPr lang="en-US" dirty="0" smtClean="0">
                <a:latin typeface="Times New Roman"/>
                <a:ea typeface="Times New Roman"/>
                <a:cs typeface="Times New Roman"/>
              </a:rPr>
              <a:t>Figure 2. A object diagram notation.</a:t>
            </a:r>
            <a:endParaRPr lang="en-US" sz="1600" dirty="0">
              <a:ea typeface="Calibri"/>
              <a:cs typeface="Times New Roman"/>
            </a:endParaRPr>
          </a:p>
        </p:txBody>
      </p:sp>
      <p:sp>
        <p:nvSpPr>
          <p:cNvPr id="17" name="Rectangle 16"/>
          <p:cNvSpPr/>
          <p:nvPr/>
        </p:nvSpPr>
        <p:spPr>
          <a:xfrm>
            <a:off x="2819400" y="2971800"/>
            <a:ext cx="3410036" cy="410882"/>
          </a:xfrm>
          <a:prstGeom prst="rect">
            <a:avLst/>
          </a:prstGeom>
        </p:spPr>
        <p:txBody>
          <a:bodyPr wrap="none">
            <a:spAutoFit/>
          </a:bodyPr>
          <a:lstStyle/>
          <a:p>
            <a:pPr algn="ctr">
              <a:lnSpc>
                <a:spcPct val="115000"/>
              </a:lnSpc>
              <a:spcAft>
                <a:spcPts val="1000"/>
              </a:spcAft>
            </a:pPr>
            <a:r>
              <a:rPr lang="en-US" dirty="0" smtClean="0">
                <a:latin typeface="Times New Roman"/>
                <a:ea typeface="Times New Roman"/>
                <a:cs typeface="Times New Roman"/>
              </a:rPr>
              <a:t>Figure 1. A class diagram notation.</a:t>
            </a:r>
            <a:endParaRPr lang="en-US" sz="1600" dirty="0">
              <a:ea typeface="Calibri"/>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The dynamic nature of an application can be illustrated by state transition and interaction diagrams.</a:t>
            </a:r>
            <a:endParaRPr lang="en-US" dirty="0"/>
          </a:p>
        </p:txBody>
      </p:sp>
      <p:pic>
        <p:nvPicPr>
          <p:cNvPr id="4" name="Picture 3" descr="http://cs-exhibitions.uni-klu.ac.at/uploads/pics/interaction.gif"/>
          <p:cNvPicPr/>
          <p:nvPr/>
        </p:nvPicPr>
        <p:blipFill>
          <a:blip r:embed="rId2"/>
          <a:srcRect/>
          <a:stretch>
            <a:fillRect/>
          </a:stretch>
        </p:blipFill>
        <p:spPr bwMode="auto">
          <a:xfrm>
            <a:off x="1905000" y="1600200"/>
            <a:ext cx="5638800" cy="3352800"/>
          </a:xfrm>
          <a:prstGeom prst="rect">
            <a:avLst/>
          </a:prstGeom>
          <a:noFill/>
          <a:ln w="9525">
            <a:noFill/>
            <a:miter lim="800000"/>
            <a:headEnd/>
            <a:tailEnd/>
          </a:ln>
        </p:spPr>
      </p:pic>
      <p:sp>
        <p:nvSpPr>
          <p:cNvPr id="5" name="Rectangle 4"/>
          <p:cNvSpPr/>
          <p:nvPr/>
        </p:nvSpPr>
        <p:spPr>
          <a:xfrm>
            <a:off x="3124200" y="4953000"/>
            <a:ext cx="3192412" cy="369332"/>
          </a:xfrm>
          <a:prstGeom prst="rect">
            <a:avLst/>
          </a:prstGeom>
        </p:spPr>
        <p:txBody>
          <a:bodyPr wrap="none">
            <a:spAutoFit/>
          </a:bodyPr>
          <a:lstStyle/>
          <a:p>
            <a:r>
              <a:rPr lang="en-US" dirty="0" smtClean="0"/>
              <a:t>Figure 3. An interaction diagram</a:t>
            </a:r>
            <a:endParaRPr lang="en-US" dirty="0"/>
          </a:p>
        </p:txBody>
      </p:sp>
      <p:sp>
        <p:nvSpPr>
          <p:cNvPr id="6" name="Rectangle 5"/>
          <p:cNvSpPr/>
          <p:nvPr/>
        </p:nvSpPr>
        <p:spPr>
          <a:xfrm>
            <a:off x="152400" y="5410200"/>
            <a:ext cx="8763000" cy="1200329"/>
          </a:xfrm>
          <a:prstGeom prst="rect">
            <a:avLst/>
          </a:prstGeom>
          <a:ln>
            <a:solidFill>
              <a:schemeClr val="accent1"/>
            </a:solidFill>
          </a:ln>
        </p:spPr>
        <p:txBody>
          <a:bodyPr wrap="square">
            <a:spAutoFit/>
          </a:bodyPr>
          <a:lstStyle/>
          <a:p>
            <a:pPr algn="just"/>
            <a:r>
              <a:rPr lang="en-US" dirty="0" smtClean="0"/>
              <a:t>There are several </a:t>
            </a:r>
            <a:r>
              <a:rPr lang="en-US" dirty="0" err="1" smtClean="0"/>
              <a:t>Booch</a:t>
            </a:r>
            <a:r>
              <a:rPr lang="en-US" dirty="0" smtClean="0"/>
              <a:t> diagrams that are very similar to diagrams in UML. These </a:t>
            </a:r>
            <a:r>
              <a:rPr lang="en-US" dirty="0" err="1" smtClean="0"/>
              <a:t>Booch</a:t>
            </a:r>
            <a:r>
              <a:rPr lang="en-US" dirty="0" smtClean="0"/>
              <a:t> diagrams are state transition and interaction diagrams. The State transition diagram corresponds to UML's statechart diagram and the interaction diagram corresponds to UML's sequence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development process</a:t>
            </a:r>
            <a:endParaRPr lang="en-US" dirty="0"/>
          </a:p>
        </p:txBody>
      </p:sp>
      <p:sp>
        <p:nvSpPr>
          <p:cNvPr id="3" name="Content Placeholder 2"/>
          <p:cNvSpPr>
            <a:spLocks noGrp="1"/>
          </p:cNvSpPr>
          <p:nvPr>
            <p:ph idx="1"/>
          </p:nvPr>
        </p:nvSpPr>
        <p:spPr>
          <a:xfrm>
            <a:off x="152400" y="1600200"/>
            <a:ext cx="8839200" cy="4525963"/>
          </a:xfrm>
        </p:spPr>
        <p:txBody>
          <a:bodyPr>
            <a:normAutofit fontScale="92500" lnSpcReduction="10000"/>
          </a:bodyPr>
          <a:lstStyle/>
          <a:p>
            <a:pPr>
              <a:buNone/>
            </a:pPr>
            <a:r>
              <a:rPr lang="en-US" dirty="0" smtClean="0"/>
              <a:t>The Booch methodology prescribes a macro development process and a micro development process. </a:t>
            </a:r>
            <a:br>
              <a:rPr lang="en-US" dirty="0" smtClean="0"/>
            </a:br>
            <a:r>
              <a:rPr lang="en-US" dirty="0" smtClean="0"/>
              <a:t>   </a:t>
            </a:r>
            <a:r>
              <a:rPr lang="en-US" u="sng" dirty="0" smtClean="0"/>
              <a:t>Macro development process:</a:t>
            </a:r>
            <a:r>
              <a:rPr lang="en-US" dirty="0" smtClean="0"/>
              <a:t/>
            </a:r>
            <a:br>
              <a:rPr lang="en-US" dirty="0" smtClean="0"/>
            </a:br>
            <a:r>
              <a:rPr lang="en-US" dirty="0" smtClean="0"/>
              <a:t>               It consists of following steps:</a:t>
            </a:r>
            <a:br>
              <a:rPr lang="en-US" dirty="0" smtClean="0"/>
            </a:br>
            <a:r>
              <a:rPr lang="en-US" dirty="0" smtClean="0"/>
              <a:t>               1.  Design or create the system architecture.</a:t>
            </a:r>
            <a:br>
              <a:rPr lang="en-US" dirty="0" smtClean="0"/>
            </a:br>
            <a:r>
              <a:rPr lang="en-US" dirty="0" smtClean="0"/>
              <a:t>               2.  Evolution or implementation.</a:t>
            </a:r>
            <a:br>
              <a:rPr lang="en-US" dirty="0" smtClean="0"/>
            </a:br>
            <a:r>
              <a:rPr lang="en-US" dirty="0" smtClean="0"/>
              <a:t>               3.  Conceptualization</a:t>
            </a:r>
            <a:br>
              <a:rPr lang="en-US" dirty="0" smtClean="0"/>
            </a:br>
            <a:r>
              <a:rPr lang="en-US" dirty="0" smtClean="0"/>
              <a:t>               4.  Maintenance.</a:t>
            </a:r>
            <a:br>
              <a:rPr lang="en-US" dirty="0" smtClean="0"/>
            </a:br>
            <a:r>
              <a:rPr lang="en-US" dirty="0" smtClean="0"/>
              <a:t>               5.  Analysis and development of the model.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304800"/>
            <a:ext cx="6553200" cy="630928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Micro development process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buNone/>
            </a:pPr>
            <a:r>
              <a:rPr lang="en-US" dirty="0" smtClean="0"/>
              <a:t>  </a:t>
            </a:r>
            <a:r>
              <a:rPr lang="en-US" u="sng" dirty="0" smtClean="0"/>
              <a:t>Micro development process</a:t>
            </a:r>
            <a:r>
              <a:rPr lang="en-US" dirty="0" smtClean="0"/>
              <a:t>:</a:t>
            </a:r>
          </a:p>
          <a:p>
            <a:pPr>
              <a:buNone/>
            </a:pPr>
            <a:r>
              <a:rPr lang="en-US" b="1" dirty="0" smtClean="0"/>
              <a:t> </a:t>
            </a:r>
            <a:r>
              <a:rPr lang="en-US" dirty="0" smtClean="0"/>
              <a:t>It represents the daily activities of small or large group of software developers.</a:t>
            </a:r>
          </a:p>
          <a:p>
            <a:pPr>
              <a:buNone/>
            </a:pPr>
            <a:r>
              <a:rPr lang="en-US" dirty="0" smtClean="0"/>
              <a:t>  It describes the day-to-day activities.</a:t>
            </a:r>
            <a:br>
              <a:rPr lang="en-US" dirty="0" smtClean="0"/>
            </a:br>
            <a:r>
              <a:rPr lang="en-US" dirty="0" smtClean="0"/>
              <a:t>   </a:t>
            </a:r>
          </a:p>
          <a:p>
            <a:pPr>
              <a:buNone/>
            </a:pPr>
            <a:r>
              <a:rPr lang="en-US" dirty="0" smtClean="0"/>
              <a:t>The micro development process consists of the   following steps.</a:t>
            </a:r>
            <a:br>
              <a:rPr lang="en-US" dirty="0" smtClean="0"/>
            </a:br>
            <a:r>
              <a:rPr lang="en-US" dirty="0" smtClean="0"/>
              <a:t>               1.  Identify classes and objects.</a:t>
            </a:r>
            <a:br>
              <a:rPr lang="en-US" dirty="0" smtClean="0"/>
            </a:br>
            <a:r>
              <a:rPr lang="en-US" dirty="0" smtClean="0"/>
              <a:t>               2.  Identify classes and object semantics.</a:t>
            </a:r>
            <a:br>
              <a:rPr lang="en-US" dirty="0" smtClean="0"/>
            </a:br>
            <a:r>
              <a:rPr lang="en-US" dirty="0" smtClean="0"/>
              <a:t>               3.  Identify classes and object relationships.</a:t>
            </a:r>
            <a:br>
              <a:rPr lang="en-US" dirty="0" smtClean="0"/>
            </a:br>
            <a:r>
              <a:rPr lang="en-US" dirty="0" smtClean="0"/>
              <a:t>               4.  Identify classes and object interfaces and</a:t>
            </a:r>
          </a:p>
          <a:p>
            <a:pPr>
              <a:buNone/>
            </a:pPr>
            <a:r>
              <a:rPr lang="en-US" dirty="0" smtClean="0"/>
              <a:t>                         implementation.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457200"/>
            <a:ext cx="7239000" cy="625611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INTRODUCTION</a:t>
            </a:r>
            <a:endParaRPr lang="en-US" dirty="0"/>
          </a:p>
        </p:txBody>
      </p:sp>
      <p:sp>
        <p:nvSpPr>
          <p:cNvPr id="3" name="Content Placeholder 2"/>
          <p:cNvSpPr>
            <a:spLocks noGrp="1"/>
          </p:cNvSpPr>
          <p:nvPr>
            <p:ph idx="1"/>
          </p:nvPr>
        </p:nvSpPr>
        <p:spPr>
          <a:xfrm>
            <a:off x="304800" y="1066800"/>
            <a:ext cx="8534400" cy="5486400"/>
          </a:xfrm>
        </p:spPr>
        <p:txBody>
          <a:bodyPr>
            <a:normAutofit lnSpcReduction="10000"/>
          </a:bodyPr>
          <a:lstStyle/>
          <a:p>
            <a:pPr algn="just">
              <a:buNone/>
            </a:pPr>
            <a:r>
              <a:rPr lang="en-US" dirty="0" smtClean="0"/>
              <a:t>Many methodologies are available to choose from for the system development. Each methodology is based on modeling the business problem and implementation in an object oriented fashion. </a:t>
            </a:r>
          </a:p>
          <a:p>
            <a:pPr algn="just"/>
            <a:r>
              <a:rPr lang="en-US" dirty="0" smtClean="0"/>
              <a:t>The </a:t>
            </a:r>
            <a:r>
              <a:rPr lang="en-US" b="1" dirty="0" smtClean="0"/>
              <a:t>Rumbaugh</a:t>
            </a:r>
            <a:r>
              <a:rPr lang="en-US" dirty="0" smtClean="0"/>
              <a:t> method has a strong method for producing object models. </a:t>
            </a:r>
          </a:p>
          <a:p>
            <a:pPr algn="just"/>
            <a:r>
              <a:rPr lang="en-US" b="1" dirty="0" smtClean="0"/>
              <a:t>Jacobson</a:t>
            </a:r>
            <a:r>
              <a:rPr lang="en-US" dirty="0" smtClean="0"/>
              <a:t> have a strong method for producing user-driven requirement and object oriented analysis model.</a:t>
            </a:r>
          </a:p>
          <a:p>
            <a:pPr algn="just"/>
            <a:r>
              <a:rPr lang="en-US" dirty="0" smtClean="0"/>
              <a:t> </a:t>
            </a:r>
            <a:r>
              <a:rPr lang="en-US" b="1" dirty="0" smtClean="0"/>
              <a:t>Booch</a:t>
            </a:r>
            <a:r>
              <a:rPr lang="en-US" dirty="0" smtClean="0"/>
              <a:t> has a strong method for producing detailed object oriented design models.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JACOBSON METHODOLOGY:</a:t>
            </a:r>
            <a:endParaRPr lang="en-US" dirty="0"/>
          </a:p>
        </p:txBody>
      </p:sp>
      <p:sp>
        <p:nvSpPr>
          <p:cNvPr id="3" name="Content Placeholder 2"/>
          <p:cNvSpPr>
            <a:spLocks noGrp="1"/>
          </p:cNvSpPr>
          <p:nvPr>
            <p:ph idx="1"/>
          </p:nvPr>
        </p:nvSpPr>
        <p:spPr/>
        <p:txBody>
          <a:bodyPr/>
          <a:lstStyle/>
          <a:p>
            <a:pPr>
              <a:buNone/>
            </a:pPr>
            <a:r>
              <a:rPr lang="en-US" dirty="0" smtClean="0"/>
              <a:t>• Object-oriented business engineering (OOBE)</a:t>
            </a:r>
          </a:p>
          <a:p>
            <a:pPr>
              <a:buNone/>
            </a:pPr>
            <a:r>
              <a:rPr lang="en-US" dirty="0" smtClean="0"/>
              <a:t>• Object-oriented software engineering (OOSE)</a:t>
            </a:r>
          </a:p>
          <a:p>
            <a:pPr>
              <a:buNone/>
            </a:pPr>
            <a:r>
              <a:rPr lang="en-US" dirty="0" smtClean="0"/>
              <a:t>– It covers the entire life cycle</a:t>
            </a:r>
          </a:p>
          <a:p>
            <a:pPr>
              <a:buNone/>
            </a:pPr>
            <a:r>
              <a:rPr lang="en-US" dirty="0" smtClean="0"/>
              <a:t>– Stress traceability(enables reuse of analysis and design work) both forward and backward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Software Engineering (OOSE)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Object-Oriented Software Engineering (OOSE) is a software design technique that is used in software design in object-oriented programming.</a:t>
            </a:r>
          </a:p>
          <a:p>
            <a:r>
              <a:rPr lang="en-US" dirty="0" smtClean="0"/>
              <a:t>OOSE is developed by </a:t>
            </a:r>
            <a:r>
              <a:rPr lang="en-US" b="1" dirty="0" err="1" smtClean="0"/>
              <a:t>Ivar</a:t>
            </a:r>
            <a:r>
              <a:rPr lang="en-US" b="1" dirty="0" smtClean="0"/>
              <a:t> Jacobson </a:t>
            </a:r>
            <a:r>
              <a:rPr lang="en-US" dirty="0" smtClean="0"/>
              <a:t>in 1992. OOSE is the first object-oriented design methodology that employs use cases in software design. OOSE is one of the precursors of the Unified Modeling Language (UML), such as </a:t>
            </a:r>
            <a:r>
              <a:rPr lang="en-US" dirty="0" err="1" smtClean="0"/>
              <a:t>Booch</a:t>
            </a:r>
            <a:r>
              <a:rPr lang="en-US" dirty="0" smtClean="0"/>
              <a:t> and OMT.</a:t>
            </a:r>
          </a:p>
          <a:p>
            <a:r>
              <a:rPr lang="en-US" dirty="0" smtClean="0"/>
              <a:t>It includes a requirements, an analysis, a design, an implementation and a testing model.</a:t>
            </a:r>
          </a:p>
          <a:p>
            <a:r>
              <a:rPr lang="en-US" dirty="0" smtClean="0"/>
              <a:t>Interaction diagrams are similar to UML's sequence diagrams. State transition diagrams are like UML statechart diagrams.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0"/>
            <a:ext cx="8229600" cy="457200"/>
          </a:xfrm>
        </p:spPr>
        <p:txBody>
          <a:bodyPr>
            <a:normAutofit/>
          </a:bodyPr>
          <a:lstStyle/>
          <a:p>
            <a:r>
              <a:rPr lang="en-US" sz="2000" dirty="0" smtClean="0"/>
              <a:t> Object-Oriented Software Engineering.</a:t>
            </a:r>
            <a:endParaRPr lang="en-US" dirty="0"/>
          </a:p>
        </p:txBody>
      </p:sp>
      <p:pic>
        <p:nvPicPr>
          <p:cNvPr id="4" name="Picture 3" descr="http://cs-exhibitions.uni-klu.ac.at/uploads/pics/jacobsonrel.gif"/>
          <p:cNvPicPr/>
          <p:nvPr/>
        </p:nvPicPr>
        <p:blipFill>
          <a:blip r:embed="rId2"/>
          <a:srcRect/>
          <a:stretch>
            <a:fillRect/>
          </a:stretch>
        </p:blipFill>
        <p:spPr bwMode="auto">
          <a:xfrm>
            <a:off x="1981200" y="304800"/>
            <a:ext cx="4572000" cy="4876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cs-exhibitions.uni-klu.ac.at/uploads/pics/jacobusecase.gif"/>
          <p:cNvPicPr/>
          <p:nvPr/>
        </p:nvPicPr>
        <p:blipFill>
          <a:blip r:embed="rId2"/>
          <a:srcRect/>
          <a:stretch>
            <a:fillRect/>
          </a:stretch>
        </p:blipFill>
        <p:spPr bwMode="auto">
          <a:xfrm>
            <a:off x="914400" y="685800"/>
            <a:ext cx="5638800" cy="4724400"/>
          </a:xfrm>
          <a:prstGeom prst="rect">
            <a:avLst/>
          </a:prstGeom>
          <a:noFill/>
          <a:ln w="9525">
            <a:noFill/>
            <a:miter lim="800000"/>
            <a:headEnd/>
            <a:tailEnd/>
          </a:ln>
        </p:spPr>
      </p:pic>
      <p:sp>
        <p:nvSpPr>
          <p:cNvPr id="36865" name="Rectangle 1"/>
          <p:cNvSpPr>
            <a:spLocks noChangeArrowheads="1"/>
          </p:cNvSpPr>
          <p:nvPr/>
        </p:nvSpPr>
        <p:spPr bwMode="auto">
          <a:xfrm>
            <a:off x="1219200" y="5410200"/>
            <a:ext cx="6553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rebuchet MS" pitchFamily="34" charset="0"/>
                <a:ea typeface="Calibri" pitchFamily="34" charset="0"/>
                <a:cs typeface="Times New Roman" pitchFamily="18" charset="0"/>
              </a:rPr>
              <a:t>Figure 2. Jacobson</a:t>
            </a:r>
            <a:r>
              <a:rPr kumimoji="0" lang="en-US" sz="2000" b="0" i="0" u="none" strike="noStrike" cap="none" normalizeH="0" baseline="0" dirty="0" smtClean="0">
                <a:ln>
                  <a:noFill/>
                </a:ln>
                <a:solidFill>
                  <a:srgbClr val="000000"/>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rgbClr val="000000"/>
                </a:solidFill>
                <a:effectLst/>
                <a:latin typeface="Trebuchet MS" pitchFamily="34" charset="0"/>
                <a:ea typeface="Calibri" pitchFamily="34" charset="0"/>
                <a:cs typeface="Times New Roman" pitchFamily="18" charset="0"/>
              </a:rPr>
              <a:t>s Use Case diagram.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2849563"/>
          </a:xfrm>
        </p:spPr>
        <p:txBody>
          <a:bodyPr>
            <a:normAutofit fontScale="85000" lnSpcReduction="10000"/>
          </a:bodyPr>
          <a:lstStyle/>
          <a:p>
            <a:pPr>
              <a:buNone/>
            </a:pPr>
            <a:r>
              <a:rPr lang="en-US" dirty="0" smtClean="0"/>
              <a:t>Object oriented software Engineering: Objectory</a:t>
            </a:r>
          </a:p>
          <a:p>
            <a:pPr>
              <a:buNone/>
            </a:pPr>
            <a:r>
              <a:rPr lang="en-US" dirty="0" smtClean="0"/>
              <a:t>• OOSE is also called Objectory</a:t>
            </a:r>
          </a:p>
          <a:p>
            <a:pPr>
              <a:buNone/>
            </a:pPr>
            <a:r>
              <a:rPr lang="en-US" dirty="0" smtClean="0"/>
              <a:t>• Development process is also called as use case driven development</a:t>
            </a:r>
          </a:p>
          <a:p>
            <a:pPr>
              <a:buNone/>
            </a:pPr>
            <a:r>
              <a:rPr lang="en-US" dirty="0" smtClean="0"/>
              <a:t>• The system development method based on OOSE is a process for the industrialized development of the s/w</a:t>
            </a:r>
            <a:endParaRPr lang="en-US" dirty="0"/>
          </a:p>
        </p:txBody>
      </p:sp>
      <p:pic>
        <p:nvPicPr>
          <p:cNvPr id="6146" name="Picture 2"/>
          <p:cNvPicPr>
            <a:picLocks noChangeAspect="1" noChangeArrowheads="1"/>
          </p:cNvPicPr>
          <p:nvPr/>
        </p:nvPicPr>
        <p:blipFill>
          <a:blip r:embed="rId2"/>
          <a:srcRect/>
          <a:stretch>
            <a:fillRect/>
          </a:stretch>
        </p:blipFill>
        <p:spPr bwMode="auto">
          <a:xfrm>
            <a:off x="1447800" y="1"/>
            <a:ext cx="5232095" cy="3124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Object-oriented business engineering (OOBE)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Object-oriented business engineering (OOBE)</a:t>
            </a:r>
            <a:r>
              <a:rPr lang="en-US" dirty="0" smtClean="0"/>
              <a:t> is object modeling at enterprise level. Use cases are the important tool for modeling.</a:t>
            </a:r>
          </a:p>
          <a:p>
            <a:pPr algn="just"/>
            <a:r>
              <a:rPr lang="en-US" dirty="0" smtClean="0"/>
              <a:t>OOBE is a framework for architecture, business engineering, business process management and object-oriented development.</a:t>
            </a:r>
          </a:p>
          <a:p>
            <a:pPr algn="just"/>
            <a:r>
              <a:rPr lang="en-US" dirty="0" smtClean="0"/>
              <a:t>OOBE provides the framework that businesses use to articulate and communicate business process improvements, business definitions and rules. It provides the crucial link missing from traditional approaches to systems development and business process engineering: a clear path from business concepts to reusable information systems components.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Use cases</a:t>
            </a:r>
          </a:p>
          <a:p>
            <a:pPr>
              <a:buNone/>
            </a:pPr>
            <a:r>
              <a:rPr lang="en-US" dirty="0" smtClean="0"/>
              <a:t> Scenarios for understanding system requirements.</a:t>
            </a:r>
          </a:p>
          <a:p>
            <a:pPr>
              <a:buNone/>
            </a:pPr>
            <a:r>
              <a:rPr lang="en-US" dirty="0" smtClean="0"/>
              <a:t> Non formal text with no clear flow of events.</a:t>
            </a:r>
          </a:p>
          <a:p>
            <a:pPr>
              <a:buNone/>
            </a:pPr>
            <a:r>
              <a:rPr lang="en-US" dirty="0" smtClean="0"/>
              <a:t> Text easy to read.</a:t>
            </a:r>
          </a:p>
          <a:p>
            <a:pPr>
              <a:buNone/>
            </a:pPr>
            <a:r>
              <a:rPr lang="en-US" dirty="0" smtClean="0"/>
              <a:t> Formal style using pseudo code.</a:t>
            </a:r>
          </a:p>
          <a:p>
            <a:pPr>
              <a:buNone/>
            </a:pPr>
            <a:r>
              <a:rPr lang="en-US" dirty="0" smtClean="0"/>
              <a:t> Can be viewed as concrete or abstract (not initiated by actors).</a:t>
            </a:r>
          </a:p>
          <a:p>
            <a:pPr>
              <a:buNone/>
            </a:pPr>
            <a:r>
              <a:rPr lang="en-US" dirty="0" smtClean="0"/>
              <a:t>– Understanding system requirements</a:t>
            </a:r>
          </a:p>
          <a:p>
            <a:pPr>
              <a:buNone/>
            </a:pPr>
            <a:r>
              <a:rPr lang="en-US" dirty="0" smtClean="0"/>
              <a:t>– Interaction between user and system</a:t>
            </a:r>
          </a:p>
          <a:p>
            <a:pPr>
              <a:buNone/>
            </a:pPr>
            <a:r>
              <a:rPr lang="en-US" dirty="0" smtClean="0"/>
              <a:t>– It captures the goal of the user and responsibility of the system to its users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lgn="just">
              <a:buNone/>
            </a:pPr>
            <a:r>
              <a:rPr lang="en-US" dirty="0" smtClean="0"/>
              <a:t>The primary difference between OOBE and traditional business modeling and redesign approaches is that OOBE facilitates thinking about the business as though it were a series of modular components that can be reconfigured at-will as the business changes. OOBE encourages convergence of diverse thinking (through business patterns); while still very clearly capturing and respecting those differences that create profitable differentiation in the marketplace. OOBE harmonies information systems thinking with business thinking, driving systems from the business point of view, but not treating business and systems as incompatible. By providing a clean transition between business and systems thinking, OOBE makes possible the realization of a new breed of business operations where key processes, and even entire businesses, are implemented electronically.</a:t>
            </a:r>
          </a:p>
          <a:p>
            <a:pPr algn="just">
              <a:buNone/>
            </a:pPr>
            <a:endParaRPr lang="en-US" dirty="0" smtClean="0"/>
          </a:p>
          <a:p>
            <a:pPr algn="just">
              <a:buNone/>
            </a:pPr>
            <a:endParaRPr lang="en-US" dirty="0" smtClean="0"/>
          </a:p>
          <a:p>
            <a:pPr algn="just">
              <a:buNone/>
            </a:pPr>
            <a:r>
              <a:rPr lang="en-US" dirty="0" smtClean="0"/>
              <a:t>The three phases involved in OOBE process are:</a:t>
            </a:r>
          </a:p>
          <a:p>
            <a:pPr lvl="0" algn="just">
              <a:buNone/>
            </a:pPr>
            <a:r>
              <a:rPr lang="en-US" dirty="0" smtClean="0"/>
              <a:t>Analysis phase</a:t>
            </a:r>
          </a:p>
          <a:p>
            <a:pPr lvl="0" algn="just">
              <a:buNone/>
            </a:pPr>
            <a:r>
              <a:rPr lang="en-US" dirty="0" smtClean="0"/>
              <a:t>Design and implementation phase</a:t>
            </a:r>
          </a:p>
          <a:p>
            <a:pPr lvl="0" algn="just">
              <a:buNone/>
            </a:pPr>
            <a:r>
              <a:rPr lang="en-US" dirty="0" smtClean="0"/>
              <a:t>Testing phase</a:t>
            </a:r>
          </a:p>
          <a:p>
            <a:pPr algn="just">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86799" cy="6477000"/>
        </p:xfrm>
        <a:graphic>
          <a:graphicData uri="http://schemas.openxmlformats.org/drawingml/2006/table">
            <a:tbl>
              <a:tblPr>
                <a:tableStyleId>{5940675A-B579-460E-94D1-54222C63F5DA}</a:tableStyleId>
              </a:tblPr>
              <a:tblGrid>
                <a:gridCol w="2491040"/>
                <a:gridCol w="2065253"/>
                <a:gridCol w="2065253"/>
                <a:gridCol w="2065253"/>
              </a:tblGrid>
              <a:tr h="288158">
                <a:tc>
                  <a:txBody>
                    <a:bodyPr/>
                    <a:lstStyle/>
                    <a:p>
                      <a:r>
                        <a:rPr lang="en-US" sz="1600" dirty="0"/>
                        <a:t> Booch Method</a:t>
                      </a:r>
                    </a:p>
                  </a:txBody>
                  <a:tcPr marL="0" marR="0" marT="0" marB="0"/>
                </a:tc>
                <a:tc>
                  <a:txBody>
                    <a:bodyPr/>
                    <a:lstStyle/>
                    <a:p>
                      <a:r>
                        <a:rPr lang="en-US" sz="1600"/>
                        <a:t>  Rumbaugh Method</a:t>
                      </a:r>
                    </a:p>
                  </a:txBody>
                  <a:tcPr marL="0" marR="0" marT="0" marB="0"/>
                </a:tc>
                <a:tc>
                  <a:txBody>
                    <a:bodyPr/>
                    <a:lstStyle/>
                    <a:p>
                      <a:r>
                        <a:rPr lang="en-US" sz="1600"/>
                        <a:t>  Jacobson Method</a:t>
                      </a:r>
                    </a:p>
                  </a:txBody>
                  <a:tcPr marL="0" marR="0" marT="0" marB="0"/>
                </a:tc>
                <a:tc>
                  <a:txBody>
                    <a:bodyPr/>
                    <a:lstStyle/>
                    <a:p>
                      <a:endParaRPr lang="en-US" sz="1600"/>
                    </a:p>
                  </a:txBody>
                  <a:tcPr marL="37630" marR="37630" marT="18815" marB="18815"/>
                </a:tc>
              </a:tr>
              <a:tr h="6188842">
                <a:tc>
                  <a:txBody>
                    <a:bodyPr/>
                    <a:lstStyle/>
                    <a:p>
                      <a:r>
                        <a:rPr lang="en-US" sz="1600" u="sng" dirty="0"/>
                        <a:t> </a:t>
                      </a:r>
                      <a:endParaRPr lang="en-US" sz="1600" dirty="0"/>
                    </a:p>
                    <a:p>
                      <a:r>
                        <a:rPr lang="en-US" sz="1600" u="sng" dirty="0"/>
                        <a:t>Approach</a:t>
                      </a:r>
                      <a:r>
                        <a:rPr lang="en-US" sz="1600" dirty="0"/>
                        <a:t>:</a:t>
                      </a:r>
                    </a:p>
                    <a:p>
                      <a:r>
                        <a:rPr lang="en-US" sz="1600" dirty="0"/>
                        <a:t> </a:t>
                      </a:r>
                    </a:p>
                    <a:p>
                      <a:r>
                        <a:rPr lang="en-US" sz="1600" u="sng" dirty="0"/>
                        <a:t>Phases Covered:</a:t>
                      </a:r>
                      <a:endParaRPr lang="en-US" sz="1600" dirty="0"/>
                    </a:p>
                    <a:p>
                      <a:r>
                        <a:rPr lang="en-US" sz="1600" dirty="0"/>
                        <a:t> </a:t>
                      </a:r>
                    </a:p>
                    <a:p>
                      <a:r>
                        <a:rPr lang="en-US" sz="1600" u="sng" dirty="0"/>
                        <a:t>Strength:</a:t>
                      </a:r>
                      <a:endParaRPr lang="en-US" sz="1600" dirty="0"/>
                    </a:p>
                    <a:p>
                      <a:r>
                        <a:rPr lang="en-US" sz="1600" dirty="0"/>
                        <a:t> </a:t>
                      </a:r>
                    </a:p>
                    <a:p>
                      <a:r>
                        <a:rPr lang="en-US" sz="1600" dirty="0"/>
                        <a:t> </a:t>
                      </a:r>
                    </a:p>
                    <a:p>
                      <a:r>
                        <a:rPr lang="en-US" sz="1600" u="sng" dirty="0"/>
                        <a:t>Weakness:</a:t>
                      </a:r>
                      <a:endParaRPr lang="en-US" sz="1600" dirty="0"/>
                    </a:p>
                    <a:p>
                      <a:r>
                        <a:rPr lang="en-US" sz="1600" dirty="0"/>
                        <a:t> </a:t>
                      </a:r>
                    </a:p>
                    <a:p>
                      <a:r>
                        <a:rPr lang="en-US" sz="1600" u="sng" dirty="0" err="1"/>
                        <a:t>Uni</a:t>
                      </a:r>
                      <a:r>
                        <a:rPr lang="en-US" sz="1600" u="sng" dirty="0"/>
                        <a:t>-directional Relationship</a:t>
                      </a:r>
                      <a:r>
                        <a:rPr lang="en-US" sz="1600" u="sng" dirty="0" smtClean="0"/>
                        <a:t>:</a:t>
                      </a:r>
                    </a:p>
                    <a:p>
                      <a:endParaRPr lang="en-US" sz="1600" u="sng" dirty="0" smtClean="0"/>
                    </a:p>
                    <a:p>
                      <a:endParaRPr lang="en-US" sz="1600" u="sng" dirty="0" smtClean="0"/>
                    </a:p>
                    <a:p>
                      <a:endParaRPr lang="en-US" sz="1600" dirty="0"/>
                    </a:p>
                    <a:p>
                      <a:r>
                        <a:rPr lang="en-US" sz="1600" u="sng" dirty="0"/>
                        <a:t>Bi-directional Relationship</a:t>
                      </a:r>
                      <a:r>
                        <a:rPr lang="en-US" sz="1600" dirty="0"/>
                        <a:t>:</a:t>
                      </a:r>
                    </a:p>
                    <a:p>
                      <a:endParaRPr lang="en-US" sz="1600" u="sng" dirty="0" smtClean="0"/>
                    </a:p>
                    <a:p>
                      <a:r>
                        <a:rPr lang="en-US" sz="1600" u="sng" dirty="0" smtClean="0"/>
                        <a:t>Diagrams </a:t>
                      </a:r>
                      <a:r>
                        <a:rPr lang="en-US" sz="1600" u="sng" dirty="0"/>
                        <a:t>used</a:t>
                      </a:r>
                      <a:r>
                        <a:rPr lang="en-US" sz="1600" dirty="0" smtClean="0"/>
                        <a:t>:</a:t>
                      </a:r>
                    </a:p>
                    <a:p>
                      <a:endParaRPr lang="en-US" sz="1600" dirty="0"/>
                    </a:p>
                  </a:txBody>
                  <a:tcPr marL="0" marR="0" marT="0" marB="0"/>
                </a:tc>
                <a:tc>
                  <a:txBody>
                    <a:bodyPr/>
                    <a:lstStyle/>
                    <a:p>
                      <a:r>
                        <a:rPr lang="en-US" sz="1600" dirty="0"/>
                        <a:t> </a:t>
                      </a:r>
                    </a:p>
                    <a:p>
                      <a:r>
                        <a:rPr lang="en-US" sz="1600" dirty="0"/>
                        <a:t>Object centered approach.</a:t>
                      </a:r>
                    </a:p>
                    <a:p>
                      <a:r>
                        <a:rPr lang="en-US" sz="1600" dirty="0"/>
                        <a:t>Analysis, design and implementation phases.</a:t>
                      </a:r>
                    </a:p>
                    <a:p>
                      <a:r>
                        <a:rPr lang="en-US" sz="1600" dirty="0"/>
                        <a:t>Strong method for producing detailed object oriented design models.</a:t>
                      </a:r>
                    </a:p>
                    <a:p>
                      <a:r>
                        <a:rPr lang="en-US" sz="1600" dirty="0"/>
                        <a:t> </a:t>
                      </a:r>
                    </a:p>
                    <a:p>
                      <a:r>
                        <a:rPr lang="en-US" sz="1600" dirty="0"/>
                        <a:t>Focus entirely on design and not on analysis.</a:t>
                      </a:r>
                    </a:p>
                    <a:p>
                      <a:r>
                        <a:rPr lang="en-US" sz="1600" dirty="0"/>
                        <a:t>Uses.</a:t>
                      </a:r>
                    </a:p>
                    <a:p>
                      <a:r>
                        <a:rPr lang="en-US" sz="1600" dirty="0"/>
                        <a:t> </a:t>
                      </a:r>
                    </a:p>
                    <a:p>
                      <a:r>
                        <a:rPr lang="en-US" sz="1600" dirty="0"/>
                        <a:t>Associations.</a:t>
                      </a:r>
                    </a:p>
                    <a:p>
                      <a:r>
                        <a:rPr lang="en-US" sz="1600" dirty="0"/>
                        <a:t> </a:t>
                      </a:r>
                    </a:p>
                    <a:p>
                      <a:r>
                        <a:rPr lang="en-US" sz="1600" dirty="0"/>
                        <a:t>Class diagram, state transition diagram, object diagram, timing diagram, Module diagram, process diagram.</a:t>
                      </a:r>
                    </a:p>
                    <a:p>
                      <a:r>
                        <a:rPr lang="en-US" sz="1600" dirty="0"/>
                        <a:t> </a:t>
                      </a:r>
                    </a:p>
                  </a:txBody>
                  <a:tcPr marL="0" marR="0" marT="0" marB="0"/>
                </a:tc>
                <a:tc>
                  <a:txBody>
                    <a:bodyPr/>
                    <a:lstStyle/>
                    <a:p>
                      <a:r>
                        <a:rPr lang="en-US" sz="1600"/>
                        <a:t> </a:t>
                      </a:r>
                    </a:p>
                    <a:p>
                      <a:r>
                        <a:rPr lang="en-US" sz="1600"/>
                        <a:t>Object centered approach.</a:t>
                      </a:r>
                    </a:p>
                    <a:p>
                      <a:r>
                        <a:rPr lang="en-US" sz="1600"/>
                        <a:t>Analysis, design and implementation phases.</a:t>
                      </a:r>
                    </a:p>
                    <a:p>
                      <a:r>
                        <a:rPr lang="en-US" sz="1600"/>
                        <a:t>Strong method for producing object model static structure of the system.</a:t>
                      </a:r>
                    </a:p>
                    <a:p>
                      <a:r>
                        <a:rPr lang="en-US" sz="1600"/>
                        <a:t> </a:t>
                      </a:r>
                    </a:p>
                    <a:p>
                      <a:r>
                        <a:rPr lang="en-US" sz="1600"/>
                        <a:t>Cannot fully express the requirements.</a:t>
                      </a:r>
                    </a:p>
                    <a:p>
                      <a:r>
                        <a:rPr lang="en-US" sz="1600"/>
                        <a:t> </a:t>
                      </a:r>
                    </a:p>
                    <a:p>
                      <a:r>
                        <a:rPr lang="en-US" sz="1600"/>
                        <a:t>Directed Association.</a:t>
                      </a:r>
                    </a:p>
                    <a:p>
                      <a:r>
                        <a:rPr lang="en-US" sz="1600"/>
                        <a:t> </a:t>
                      </a:r>
                    </a:p>
                    <a:p>
                      <a:r>
                        <a:rPr lang="en-US" sz="1600"/>
                        <a:t>Uni-directed Associations.</a:t>
                      </a:r>
                    </a:p>
                    <a:p>
                      <a:r>
                        <a:rPr lang="en-US" sz="1600"/>
                        <a:t>Data flow diagrams, state transmission diagram, class/object diagram.</a:t>
                      </a:r>
                    </a:p>
                  </a:txBody>
                  <a:tcPr marL="0" marR="0" marT="0" marB="0"/>
                </a:tc>
                <a:tc>
                  <a:txBody>
                    <a:bodyPr/>
                    <a:lstStyle/>
                    <a:p>
                      <a:r>
                        <a:rPr lang="en-US" sz="1600" dirty="0"/>
                        <a:t> </a:t>
                      </a:r>
                    </a:p>
                    <a:p>
                      <a:r>
                        <a:rPr lang="en-US" sz="1600" dirty="0"/>
                        <a:t>User centered approach.</a:t>
                      </a:r>
                    </a:p>
                    <a:p>
                      <a:r>
                        <a:rPr lang="en-US" sz="1600" dirty="0"/>
                        <a:t>All phases of life phase cycle.</a:t>
                      </a:r>
                    </a:p>
                    <a:p>
                      <a:r>
                        <a:rPr lang="en-US" sz="1600" dirty="0"/>
                        <a:t> </a:t>
                      </a:r>
                    </a:p>
                    <a:p>
                      <a:r>
                        <a:rPr lang="en-US" sz="1600" dirty="0"/>
                        <a:t>Strong method for producing user driven requirements and object oriented analysis model.</a:t>
                      </a:r>
                    </a:p>
                    <a:p>
                      <a:r>
                        <a:rPr lang="en-US" sz="1600" dirty="0"/>
                        <a:t>Do not treat OOP to the same level as other methods.</a:t>
                      </a:r>
                    </a:p>
                    <a:p>
                      <a:r>
                        <a:rPr lang="en-US" sz="1600" dirty="0"/>
                        <a:t> </a:t>
                      </a:r>
                    </a:p>
                    <a:p>
                      <a:r>
                        <a:rPr lang="en-US" sz="1600" dirty="0"/>
                        <a:t> </a:t>
                      </a:r>
                    </a:p>
                    <a:p>
                      <a:r>
                        <a:rPr lang="en-US" sz="1600" dirty="0"/>
                        <a:t>Acquaintance Relationships.</a:t>
                      </a:r>
                    </a:p>
                    <a:p>
                      <a:r>
                        <a:rPr lang="en-US" sz="1600" dirty="0"/>
                        <a:t>Use case diagram.</a:t>
                      </a:r>
                    </a:p>
                  </a:txBody>
                  <a:tcPr marL="0" marR="0" marT="0" marB="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229600" cy="1143000"/>
          </a:xfrm>
        </p:spPr>
        <p:txBody>
          <a:bodyPr>
            <a:normAutofit/>
          </a:bodyPr>
          <a:lstStyle/>
          <a:p>
            <a:r>
              <a:rPr lang="en-US" sz="6000" b="1" dirty="0" smtClean="0"/>
              <a:t>SA/SD v/s JSD</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Purpose of Object Modeling Technique</a:t>
            </a:r>
            <a:endParaRPr lang="en-US" dirty="0"/>
          </a:p>
        </p:txBody>
      </p:sp>
      <p:sp>
        <p:nvSpPr>
          <p:cNvPr id="3" name="Content Placeholder 2"/>
          <p:cNvSpPr>
            <a:spLocks noGrp="1"/>
          </p:cNvSpPr>
          <p:nvPr>
            <p:ph idx="1"/>
          </p:nvPr>
        </p:nvSpPr>
        <p:spPr>
          <a:xfrm>
            <a:off x="152400" y="1600200"/>
            <a:ext cx="8686800" cy="4525963"/>
          </a:xfrm>
        </p:spPr>
        <p:txBody>
          <a:bodyPr/>
          <a:lstStyle/>
          <a:p>
            <a:pPr algn="just" fontAlgn="base"/>
            <a:r>
              <a:rPr lang="en-US" dirty="0" smtClean="0"/>
              <a:t>To test physical entity before construction of them.</a:t>
            </a:r>
          </a:p>
          <a:p>
            <a:pPr algn="just" fontAlgn="base"/>
            <a:r>
              <a:rPr lang="en-US" dirty="0" smtClean="0"/>
              <a:t>To make communication easier with the customers.</a:t>
            </a:r>
          </a:p>
          <a:p>
            <a:pPr algn="just" fontAlgn="base"/>
            <a:r>
              <a:rPr lang="en-US" dirty="0" smtClean="0"/>
              <a:t>To present information in an alternative way i.e. visualization.</a:t>
            </a:r>
          </a:p>
          <a:p>
            <a:pPr algn="just" fontAlgn="base"/>
            <a:r>
              <a:rPr lang="en-US" dirty="0" smtClean="0"/>
              <a:t>To reduce the complexity of software.</a:t>
            </a:r>
          </a:p>
          <a:p>
            <a:pPr algn="just" fontAlgn="base"/>
            <a:r>
              <a:rPr lang="en-US" dirty="0" smtClean="0"/>
              <a:t>To solve the real world problems.</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15962"/>
          </a:xfrm>
        </p:spPr>
        <p:txBody>
          <a:bodyPr>
            <a:noAutofit/>
          </a:bodyPr>
          <a:lstStyle/>
          <a:p>
            <a:pPr algn="l"/>
            <a:r>
              <a:rPr lang="en-US" sz="3600" b="1" dirty="0" smtClean="0"/>
              <a:t>SA/SD(Structure Analysis / Structure Design</a:t>
            </a:r>
            <a:r>
              <a:rPr lang="en-US" sz="3600" b="1" dirty="0" smtClean="0"/>
              <a:t>)</a:t>
            </a:r>
            <a:endParaRPr lang="en-US" sz="3600" dirty="0"/>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algn="just">
              <a:buNone/>
            </a:pPr>
            <a:r>
              <a:rPr lang="en-US" b="1" u="sng" dirty="0" smtClean="0"/>
              <a:t>SA/SD(Structure Analysis / Structure Design)</a:t>
            </a:r>
            <a:endParaRPr lang="en-US" dirty="0" smtClean="0"/>
          </a:p>
          <a:p>
            <a:pPr lvl="0" algn="just">
              <a:buNone/>
            </a:pPr>
            <a:r>
              <a:rPr lang="en-US" dirty="0" smtClean="0"/>
              <a:t>Structure analysis / structure design (SA/SD) includes a variety of notations for formally specifying software. </a:t>
            </a:r>
          </a:p>
          <a:p>
            <a:pPr lvl="0" algn="just">
              <a:buNone/>
            </a:pPr>
            <a:r>
              <a:rPr lang="en-US" dirty="0" smtClean="0"/>
              <a:t>In analysis phase, data flow diagrams, process specification, a data dictionary, state transition diagrams, and entity relationship diagrams are used to logically describe a system. </a:t>
            </a:r>
          </a:p>
          <a:p>
            <a:pPr lvl="0" algn="just">
              <a:buNone/>
            </a:pPr>
            <a:r>
              <a:rPr lang="en-US" dirty="0" smtClean="0"/>
              <a:t>In design phase, details are added to the analysis model and the data flow diagrams are converted into structure chart descriptions of programming language code. </a:t>
            </a:r>
          </a:p>
          <a:p>
            <a:pPr algn="just">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85000" lnSpcReduction="20000"/>
          </a:bodyPr>
          <a:lstStyle/>
          <a:p>
            <a:pPr algn="just"/>
            <a:r>
              <a:rPr lang="en-US" b="1" dirty="0" smtClean="0"/>
              <a:t>Data flow diagram</a:t>
            </a:r>
            <a:r>
              <a:rPr lang="en-US" dirty="0" smtClean="0"/>
              <a:t>- data flow diagram model the transformation of data as it flows through the system and are the focus of the Structure analysis / structure design. A data flow diagram consists of </a:t>
            </a:r>
          </a:p>
          <a:p>
            <a:pPr lvl="0" algn="just"/>
            <a:r>
              <a:rPr lang="en-US" dirty="0" smtClean="0"/>
              <a:t>processes</a:t>
            </a:r>
          </a:p>
          <a:p>
            <a:pPr lvl="0" algn="just"/>
            <a:r>
              <a:rPr lang="en-US" dirty="0" smtClean="0"/>
              <a:t>data flows</a:t>
            </a:r>
          </a:p>
          <a:p>
            <a:pPr lvl="0" algn="just"/>
            <a:r>
              <a:rPr lang="en-US" dirty="0" smtClean="0"/>
              <a:t>actors and </a:t>
            </a:r>
          </a:p>
          <a:p>
            <a:pPr lvl="0" algn="just"/>
            <a:r>
              <a:rPr lang="en-US" dirty="0" smtClean="0"/>
              <a:t>Data stores. </a:t>
            </a:r>
          </a:p>
          <a:p>
            <a:pPr lvl="0" algn="just"/>
            <a:r>
              <a:rPr lang="en-US" dirty="0" smtClean="0"/>
              <a:t>Structure analysis/ structure design recursively divide complex processes into sub diagrams until many small processes are left that are easy to implement. When the resulting processes are simple enough, the decomposition stops , and a process specification is written for each lowest level process .process specification may be expressed with decision tables ,pseudo code or other techniques. </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fontScale="85000" lnSpcReduction="20000"/>
          </a:bodyPr>
          <a:lstStyle/>
          <a:p>
            <a:pPr algn="just">
              <a:buNone/>
            </a:pPr>
            <a:r>
              <a:rPr lang="en-US" b="1" dirty="0" smtClean="0"/>
              <a:t>Data dictionary:</a:t>
            </a:r>
            <a:r>
              <a:rPr lang="en-US" dirty="0" smtClean="0"/>
              <a:t> the data dictionary contains missing from data flow diagram. The data dictionary defines data flows and data stores and the meaning of various names. </a:t>
            </a:r>
          </a:p>
          <a:p>
            <a:pPr algn="just">
              <a:buNone/>
            </a:pPr>
            <a:r>
              <a:rPr lang="en-US" b="1" dirty="0" smtClean="0"/>
              <a:t>Entity –relationship (ER) Diagrams:</a:t>
            </a:r>
            <a:r>
              <a:rPr lang="en-US" dirty="0" smtClean="0"/>
              <a:t> it highlights relationship between data stores that otherwise would only be seen in the process specification. Each ER data element corresponds to one data flow diagram. </a:t>
            </a:r>
          </a:p>
          <a:p>
            <a:pPr algn="just">
              <a:buNone/>
            </a:pPr>
            <a:r>
              <a:rPr lang="en-US" dirty="0" smtClean="0"/>
              <a:t>Data store, the object modeling notation is an enhancement over ER diagram. </a:t>
            </a:r>
          </a:p>
          <a:p>
            <a:pPr algn="just">
              <a:buNone/>
            </a:pPr>
            <a:r>
              <a:rPr lang="en-US" dirty="0" smtClean="0"/>
              <a:t>The above tools are used during the process of structure analysis. Structured design follows structured analysis and address low level details. Data flow diagram processes are converted into programming language functions and a structure chart is created showing the procedure call tree.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Jackson structured development (JSD)</a:t>
            </a:r>
            <a:endParaRPr lang="en-US" b="1"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lvl="0" algn="just">
              <a:buNone/>
            </a:pPr>
            <a:r>
              <a:rPr lang="en-US" dirty="0" smtClean="0"/>
              <a:t>Jackson structured development (JSD) is another mature methodology which has a different style than SA/SD or OMT. The JSD methodology was developed by Michel Jackson and is especially popular in Europe.</a:t>
            </a:r>
            <a:r>
              <a:rPr lang="en-US" b="1" u="sng" dirty="0" smtClean="0"/>
              <a:t>JSD does not distinguish between analysis and design and instead lumps analysis and design as specification.</a:t>
            </a:r>
          </a:p>
          <a:p>
            <a:pPr lvl="0" algn="just">
              <a:buNone/>
            </a:pPr>
            <a:endParaRPr lang="en-US" dirty="0" smtClean="0"/>
          </a:p>
          <a:p>
            <a:pPr lvl="0" algn="just">
              <a:buNone/>
            </a:pPr>
            <a:r>
              <a:rPr lang="en-US" dirty="0" smtClean="0"/>
              <a:t>JSD </a:t>
            </a:r>
            <a:r>
              <a:rPr lang="en-US" dirty="0" smtClean="0"/>
              <a:t>divides system development into two stages </a:t>
            </a:r>
          </a:p>
          <a:p>
            <a:pPr algn="just"/>
            <a:r>
              <a:rPr lang="en-US" dirty="0" smtClean="0"/>
              <a:t> </a:t>
            </a:r>
            <a:r>
              <a:rPr lang="en-US" b="1" dirty="0" smtClean="0"/>
              <a:t>Specification </a:t>
            </a:r>
            <a:endParaRPr lang="en-US" b="1" dirty="0" smtClean="0"/>
          </a:p>
          <a:p>
            <a:pPr algn="just"/>
            <a:r>
              <a:rPr lang="en-US" b="1" dirty="0" smtClean="0"/>
              <a:t>Implementation. </a:t>
            </a:r>
          </a:p>
          <a:p>
            <a:pPr lvl="0" algn="just">
              <a:buNone/>
            </a:pPr>
            <a:r>
              <a:rPr lang="en-US" b="1" dirty="0" smtClean="0"/>
              <a:t>JSD first determines the “what” and then the “how”. </a:t>
            </a:r>
          </a:p>
          <a:p>
            <a:pPr lvl="0" algn="just">
              <a:buNone/>
            </a:pPr>
            <a:r>
              <a:rPr lang="en-US" dirty="0" smtClean="0"/>
              <a:t>JSD is intended especially for application in which timing is important. </a:t>
            </a:r>
          </a:p>
          <a:p>
            <a:pPr lvl="0" algn="just">
              <a:buNone/>
            </a:pPr>
            <a:r>
              <a:rPr lang="en-US" dirty="0" smtClean="0"/>
              <a:t>A JSD model begins with consideration of the real world, the purpose of the system is to provide functionality, but Jackson feels that one must first consider how this functionality fits in with real world. </a:t>
            </a:r>
          </a:p>
          <a:p>
            <a:pPr lvl="0" algn="just">
              <a:buNone/>
            </a:pPr>
            <a:r>
              <a:rPr lang="en-US" dirty="0" smtClean="0"/>
              <a:t>JSD model describes the real world in terms of entities, actions or ordering of actions. Entities usually appear as noun in requirement statements and actions appear as verbs </a:t>
            </a:r>
          </a:p>
          <a:p>
            <a:pPr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745163"/>
          </a:xfrm>
        </p:spPr>
        <p:txBody>
          <a:bodyPr>
            <a:normAutofit/>
          </a:bodyPr>
          <a:lstStyle/>
          <a:p>
            <a:pPr lvl="0">
              <a:buNone/>
            </a:pPr>
            <a:r>
              <a:rPr lang="en-US" sz="2700" b="1" dirty="0" smtClean="0"/>
              <a:t>JSD software development consists of six sequential steps: </a:t>
            </a:r>
          </a:p>
          <a:p>
            <a:pPr lvl="0"/>
            <a:r>
              <a:rPr lang="en-US" dirty="0" smtClean="0"/>
              <a:t>Entity Structure Step</a:t>
            </a:r>
          </a:p>
          <a:p>
            <a:pPr lvl="0"/>
            <a:r>
              <a:rPr lang="en-US" dirty="0" smtClean="0"/>
              <a:t>Entity Action Step</a:t>
            </a:r>
          </a:p>
          <a:p>
            <a:pPr lvl="0"/>
            <a:r>
              <a:rPr lang="en-US" dirty="0" smtClean="0"/>
              <a:t>Initial Model Step</a:t>
            </a:r>
          </a:p>
          <a:p>
            <a:pPr lvl="0"/>
            <a:r>
              <a:rPr lang="en-US" dirty="0" smtClean="0"/>
              <a:t>Function Step</a:t>
            </a:r>
          </a:p>
          <a:p>
            <a:pPr lvl="0"/>
            <a:r>
              <a:rPr lang="en-US" dirty="0" smtClean="0"/>
              <a:t>System Timing Step</a:t>
            </a:r>
          </a:p>
          <a:p>
            <a:pPr lvl="0"/>
            <a:r>
              <a:rPr lang="en-US" dirty="0" smtClean="0"/>
              <a:t>Implementation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 Structure Step</a:t>
            </a:r>
            <a:endParaRPr lang="en-US" dirty="0"/>
          </a:p>
        </p:txBody>
      </p:sp>
      <p:sp>
        <p:nvSpPr>
          <p:cNvPr id="3" name="Content Placeholder 2"/>
          <p:cNvSpPr>
            <a:spLocks noGrp="1"/>
          </p:cNvSpPr>
          <p:nvPr>
            <p:ph idx="1"/>
          </p:nvPr>
        </p:nvSpPr>
        <p:spPr/>
        <p:txBody>
          <a:bodyPr/>
          <a:lstStyle/>
          <a:p>
            <a:pPr lvl="0" algn="just">
              <a:buNone/>
            </a:pPr>
            <a:r>
              <a:rPr lang="en-US" b="1" dirty="0" smtClean="0"/>
              <a:t>Entity Structure Step: </a:t>
            </a:r>
            <a:r>
              <a:rPr lang="en-US" dirty="0" smtClean="0"/>
              <a:t>Jackson presents several examples one of which is the design of elevator control system. The elevator control system controls two elevators which services six floors. Each floor has six inside buttons (one for each floor). Each floor has up and down buttons in the waiting area .Jackson identifies two entities for elevator control example: Button and elevator. </a:t>
            </a:r>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 Action Step</a:t>
            </a:r>
            <a:endParaRPr lang="en-US" dirty="0"/>
          </a:p>
        </p:txBody>
      </p:sp>
      <p:sp>
        <p:nvSpPr>
          <p:cNvPr id="3" name="Content Placeholder 2"/>
          <p:cNvSpPr>
            <a:spLocks noGrp="1"/>
          </p:cNvSpPr>
          <p:nvPr>
            <p:ph idx="1"/>
          </p:nvPr>
        </p:nvSpPr>
        <p:spPr/>
        <p:txBody>
          <a:bodyPr>
            <a:normAutofit fontScale="92500" lnSpcReduction="20000"/>
          </a:bodyPr>
          <a:lstStyle/>
          <a:p>
            <a:pPr lvl="0" algn="just">
              <a:buNone/>
            </a:pPr>
            <a:r>
              <a:rPr lang="en-US" b="1" dirty="0" smtClean="0"/>
              <a:t>Entity Action Step: </a:t>
            </a:r>
            <a:r>
              <a:rPr lang="en-US" dirty="0" smtClean="0"/>
              <a:t>Action occurs in the real world and is not an artifact of the system. Action takes place at a point in time are atomic and not decomposable. The entity structure step partially orders the actions of each entity by time. The elevator control system illustrate the importance of ordering actions .it is permissible for an elevator to arrive at floor 3 leaving floor 3 , arrive at floor 2, leave floor 2 and so on. It does not make sense for two arrived actions to occur in succession; arrive and leave operations must be alternate. </a:t>
            </a:r>
          </a:p>
          <a:p>
            <a:pPr algn="just">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Initial Model Step</a:t>
            </a:r>
            <a:endParaRPr lang="en-US" dirty="0"/>
          </a:p>
        </p:txBody>
      </p:sp>
      <p:sp>
        <p:nvSpPr>
          <p:cNvPr id="3" name="Content Placeholder 2"/>
          <p:cNvSpPr>
            <a:spLocks noGrp="1"/>
          </p:cNvSpPr>
          <p:nvPr>
            <p:ph idx="1"/>
          </p:nvPr>
        </p:nvSpPr>
        <p:spPr/>
        <p:txBody>
          <a:bodyPr>
            <a:normAutofit lnSpcReduction="10000"/>
          </a:bodyPr>
          <a:lstStyle/>
          <a:p>
            <a:pPr lvl="0" algn="just">
              <a:buNone/>
            </a:pPr>
            <a:r>
              <a:rPr lang="en-US" b="1" dirty="0" smtClean="0"/>
              <a:t>Initial Model Step:</a:t>
            </a:r>
            <a:r>
              <a:rPr lang="en-US" dirty="0" smtClean="0"/>
              <a:t> The initial model step states how the real world connects to the abstract model. JSD supports state-vector and data stream connection. The elevator user does not want the control system to remember each button pressed and send an elevator fine to service request .the JSD model of the computer system is unaware of the number of presses and only communicates with the real world in the “up-flag”. </a:t>
            </a:r>
          </a:p>
          <a:p>
            <a:pPr algn="just">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step</a:t>
            </a:r>
            <a:endParaRPr lang="en-US" dirty="0"/>
          </a:p>
        </p:txBody>
      </p:sp>
      <p:sp>
        <p:nvSpPr>
          <p:cNvPr id="3" name="Content Placeholder 2"/>
          <p:cNvSpPr>
            <a:spLocks noGrp="1"/>
          </p:cNvSpPr>
          <p:nvPr>
            <p:ph idx="1"/>
          </p:nvPr>
        </p:nvSpPr>
        <p:spPr/>
        <p:txBody>
          <a:bodyPr/>
          <a:lstStyle/>
          <a:p>
            <a:pPr lvl="0" algn="just">
              <a:buNone/>
            </a:pPr>
            <a:r>
              <a:rPr lang="en-US" b="1" dirty="0" smtClean="0"/>
              <a:t>Function step: </a:t>
            </a:r>
            <a:r>
              <a:rPr lang="en-US" dirty="0" smtClean="0"/>
              <a:t>It uses pseudo code to state output of actions. At the end of this step the developer has a complete specification of the required system in the elevator example, turning the display panel lights on or off as an elevator arrives at each floor is a function that must be specified. </a:t>
            </a:r>
          </a:p>
          <a:p>
            <a:pPr algn="just">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timing step</a:t>
            </a:r>
            <a:endParaRPr lang="en-US" dirty="0"/>
          </a:p>
        </p:txBody>
      </p:sp>
      <p:sp>
        <p:nvSpPr>
          <p:cNvPr id="3" name="Content Placeholder 2"/>
          <p:cNvSpPr>
            <a:spLocks noGrp="1"/>
          </p:cNvSpPr>
          <p:nvPr>
            <p:ph idx="1"/>
          </p:nvPr>
        </p:nvSpPr>
        <p:spPr/>
        <p:txBody>
          <a:bodyPr/>
          <a:lstStyle/>
          <a:p>
            <a:pPr lvl="0" algn="just">
              <a:buNone/>
            </a:pPr>
            <a:r>
              <a:rPr lang="en-US" b="1" dirty="0" smtClean="0"/>
              <a:t>System timing step:</a:t>
            </a:r>
            <a:r>
              <a:rPr lang="en-US" dirty="0" smtClean="0"/>
              <a:t> this step considers how much the model is permitted to lag the real world. For the most part, the result of the timing step is a set of informal notes on performance constraints. For example an elevator control system must detect when up and down buttons are pressed.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15400" cy="868362"/>
          </a:xfrm>
        </p:spPr>
        <p:txBody>
          <a:bodyPr>
            <a:normAutofit fontScale="90000"/>
          </a:bodyPr>
          <a:lstStyle/>
          <a:p>
            <a:pPr algn="l"/>
            <a:r>
              <a:rPr lang="en-US" b="1" dirty="0" smtClean="0"/>
              <a:t>Rumbaugh’s Object Modeling Technique:</a:t>
            </a:r>
            <a:endParaRPr lang="en-US" dirty="0"/>
          </a:p>
        </p:txBody>
      </p:sp>
      <p:sp>
        <p:nvSpPr>
          <p:cNvPr id="3" name="Content Placeholder 2"/>
          <p:cNvSpPr>
            <a:spLocks noGrp="1"/>
          </p:cNvSpPr>
          <p:nvPr>
            <p:ph idx="1"/>
          </p:nvPr>
        </p:nvSpPr>
        <p:spPr>
          <a:xfrm>
            <a:off x="152400" y="1524000"/>
            <a:ext cx="8991600" cy="5105400"/>
          </a:xfrm>
        </p:spPr>
        <p:txBody>
          <a:bodyPr>
            <a:normAutofit/>
          </a:bodyPr>
          <a:lstStyle/>
          <a:p>
            <a:pPr>
              <a:buNone/>
            </a:pPr>
            <a:r>
              <a:rPr lang="en-US" dirty="0" smtClean="0"/>
              <a:t>Describes the dynamic behavior of objects in a system using the OMT dynamic model.</a:t>
            </a:r>
          </a:p>
          <a:p>
            <a:pPr>
              <a:buNone/>
            </a:pPr>
            <a:r>
              <a:rPr lang="en-US" b="1" u="sng" dirty="0" smtClean="0"/>
              <a:t> Four phases.</a:t>
            </a:r>
          </a:p>
          <a:p>
            <a:r>
              <a:rPr lang="en-US" u="sng" dirty="0" smtClean="0"/>
              <a:t>Analysis</a:t>
            </a:r>
            <a:r>
              <a:rPr lang="en-US" dirty="0" smtClean="0"/>
              <a:t> – results are objects, dynamic and functional models.</a:t>
            </a:r>
          </a:p>
          <a:p>
            <a:r>
              <a:rPr lang="en-US" u="sng" dirty="0" smtClean="0"/>
              <a:t>System design </a:t>
            </a:r>
            <a:r>
              <a:rPr lang="en-US" dirty="0" smtClean="0"/>
              <a:t>– gives a structure of the basic architecture.</a:t>
            </a:r>
          </a:p>
          <a:p>
            <a:r>
              <a:rPr lang="en-US" u="sng" dirty="0" smtClean="0"/>
              <a:t>Object design </a:t>
            </a:r>
            <a:r>
              <a:rPr lang="en-US" dirty="0" smtClean="0"/>
              <a:t>– produces a design document.</a:t>
            </a:r>
          </a:p>
          <a:p>
            <a:r>
              <a:rPr lang="en-US" u="sng" dirty="0" smtClean="0"/>
              <a:t>Implementation</a:t>
            </a:r>
            <a:r>
              <a:rPr lang="en-US" dirty="0" smtClean="0"/>
              <a:t> – produces reusable code.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Implementation step</a:t>
            </a:r>
            <a:endParaRPr lang="en-US" dirty="0"/>
          </a:p>
        </p:txBody>
      </p:sp>
      <p:sp>
        <p:nvSpPr>
          <p:cNvPr id="3" name="Content Placeholder 2"/>
          <p:cNvSpPr>
            <a:spLocks noGrp="1"/>
          </p:cNvSpPr>
          <p:nvPr>
            <p:ph idx="1"/>
          </p:nvPr>
        </p:nvSpPr>
        <p:spPr/>
        <p:txBody>
          <a:bodyPr>
            <a:normAutofit lnSpcReduction="10000"/>
          </a:bodyPr>
          <a:lstStyle/>
          <a:p>
            <a:pPr lvl="0" algn="just">
              <a:buNone/>
            </a:pPr>
            <a:r>
              <a:rPr lang="en-US" b="1" dirty="0" smtClean="0"/>
              <a:t>Implementation step:</a:t>
            </a:r>
            <a:r>
              <a:rPr lang="en-US" dirty="0" smtClean="0"/>
              <a:t> this focuses on the problems of process scheduling and allocates processors to processes. The number of processes may be different from the number of processors. Jackson’s elevator control model has 50 processes. The developer must decide whether to match each process to one or 50 CPU or how to get several processes to share the same CPU. After the six JSD steps comes writing of code and database design. </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buNone/>
            </a:pPr>
            <a:r>
              <a:rPr lang="en-US" sz="4000" dirty="0" smtClean="0"/>
              <a:t>OMT separates modeling in to three different parts</a:t>
            </a:r>
          </a:p>
          <a:p>
            <a:pPr>
              <a:buNone/>
            </a:pPr>
            <a:r>
              <a:rPr lang="en-US" sz="4000" dirty="0" smtClean="0"/>
              <a:t> </a:t>
            </a:r>
            <a:r>
              <a:rPr lang="en-US" sz="4000" u="sng" dirty="0" smtClean="0"/>
              <a:t>Object Model </a:t>
            </a:r>
            <a:r>
              <a:rPr lang="en-US" sz="4000" dirty="0" smtClean="0"/>
              <a:t>– presented by object model and the data dictionary.</a:t>
            </a:r>
          </a:p>
          <a:p>
            <a:pPr>
              <a:buNone/>
            </a:pPr>
            <a:r>
              <a:rPr lang="en-US" sz="4000" dirty="0" smtClean="0"/>
              <a:t> </a:t>
            </a:r>
            <a:r>
              <a:rPr lang="en-US" sz="4000" u="sng" dirty="0" smtClean="0"/>
              <a:t>Dynamic model </a:t>
            </a:r>
            <a:r>
              <a:rPr lang="en-US" sz="4000" dirty="0" smtClean="0"/>
              <a:t>- presented by the state diagrams and event Flow diagrams.</a:t>
            </a:r>
          </a:p>
          <a:p>
            <a:pPr>
              <a:buNone/>
            </a:pPr>
            <a:r>
              <a:rPr lang="en-US" sz="4000" dirty="0" smtClean="0"/>
              <a:t> </a:t>
            </a:r>
            <a:r>
              <a:rPr lang="en-US" sz="4000" u="sng" dirty="0" smtClean="0"/>
              <a:t>Functional Model </a:t>
            </a:r>
            <a:r>
              <a:rPr lang="en-US" sz="4000" dirty="0" smtClean="0"/>
              <a:t>– presented by data flow and constraints.</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OBJECT MODEL</a:t>
            </a:r>
            <a:endParaRPr lang="en-US" b="1" dirty="0"/>
          </a:p>
        </p:txBody>
      </p:sp>
      <p:sp>
        <p:nvSpPr>
          <p:cNvPr id="3" name="Content Placeholder 2"/>
          <p:cNvSpPr>
            <a:spLocks noGrp="1"/>
          </p:cNvSpPr>
          <p:nvPr>
            <p:ph idx="1"/>
          </p:nvPr>
        </p:nvSpPr>
        <p:spPr/>
        <p:txBody>
          <a:bodyPr/>
          <a:lstStyle/>
          <a:p>
            <a:pPr algn="just">
              <a:buNone/>
            </a:pPr>
            <a:r>
              <a:rPr lang="en-US" dirty="0" smtClean="0"/>
              <a:t>Object model describes the structure of objects in a system, their identity and relationships to other objects, attributes, and operations.</a:t>
            </a:r>
          </a:p>
          <a:p>
            <a:pPr algn="just">
              <a:buNone/>
            </a:pPr>
            <a:r>
              <a:rPr lang="en-US" dirty="0" smtClean="0"/>
              <a:t> The object model is represented graphically with an object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85800" y="304799"/>
            <a:ext cx="8001000" cy="639511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THE OMT DYNAMIC MODEL</a:t>
            </a:r>
            <a:endParaRPr lang="en-US" b="1" dirty="0"/>
          </a:p>
        </p:txBody>
      </p:sp>
      <p:sp>
        <p:nvSpPr>
          <p:cNvPr id="3" name="Content Placeholder 2"/>
          <p:cNvSpPr>
            <a:spLocks noGrp="1"/>
          </p:cNvSpPr>
          <p:nvPr>
            <p:ph idx="1"/>
          </p:nvPr>
        </p:nvSpPr>
        <p:spPr>
          <a:xfrm>
            <a:off x="457200" y="990600"/>
            <a:ext cx="8229600" cy="5486400"/>
          </a:xfrm>
        </p:spPr>
        <p:txBody>
          <a:bodyPr>
            <a:normAutofit/>
          </a:bodyPr>
          <a:lstStyle/>
          <a:p>
            <a:pPr algn="just">
              <a:buNone/>
            </a:pPr>
            <a:r>
              <a:rPr lang="en-US" dirty="0" smtClean="0"/>
              <a:t>OMT provides a detailed and comprehensive dynamic model.</a:t>
            </a:r>
          </a:p>
          <a:p>
            <a:pPr algn="just">
              <a:buNone/>
            </a:pPr>
            <a:r>
              <a:rPr lang="en-US" dirty="0" smtClean="0"/>
              <a:t> The OMT state transition diagram is a network of states and events.</a:t>
            </a:r>
          </a:p>
          <a:p>
            <a:pPr algn="just">
              <a:buNone/>
            </a:pPr>
            <a:r>
              <a:rPr lang="en-US" dirty="0" smtClean="0"/>
              <a:t>Each state receives one or more events, at which it makes the transition to the next state.</a:t>
            </a:r>
          </a:p>
          <a:p>
            <a:pPr algn="just">
              <a:buNone/>
            </a:pPr>
            <a:r>
              <a:rPr lang="en-US" dirty="0" smtClean="0"/>
              <a:t> The next state depends on the current state as well as the events.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228599"/>
            <a:ext cx="7391400" cy="648961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1867</Words>
  <Application>Microsoft Office PowerPoint</Application>
  <PresentationFormat>On-screen Show (4:3)</PresentationFormat>
  <Paragraphs>205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Lec.6 OMT</vt:lpstr>
      <vt:lpstr>INTRODUCTION</vt:lpstr>
      <vt:lpstr>Purpose of Object Modeling Technique</vt:lpstr>
      <vt:lpstr>Rumbaugh’s Object Modeling Technique:</vt:lpstr>
      <vt:lpstr>Slide 5</vt:lpstr>
      <vt:lpstr>OBJECT MODEL</vt:lpstr>
      <vt:lpstr>Slide 7</vt:lpstr>
      <vt:lpstr>THE OMT DYNAMIC MODEL</vt:lpstr>
      <vt:lpstr>Slide 9</vt:lpstr>
      <vt:lpstr>The OMT FUNCTIONAL MODEL</vt:lpstr>
      <vt:lpstr>Slide 11</vt:lpstr>
      <vt:lpstr>Slide 12</vt:lpstr>
      <vt:lpstr>THE BOOCH METHODOLOGY :</vt:lpstr>
      <vt:lpstr>The Booch method notation </vt:lpstr>
      <vt:lpstr>The dynamic nature of an application can be illustrated by state transition and interaction diagrams.</vt:lpstr>
      <vt:lpstr>Macro development process</vt:lpstr>
      <vt:lpstr>Slide 17</vt:lpstr>
      <vt:lpstr> Micro development process</vt:lpstr>
      <vt:lpstr>Slide 19</vt:lpstr>
      <vt:lpstr>JACOBSON METHODOLOGY:</vt:lpstr>
      <vt:lpstr>Object-Oriented Software Engineering (OOSE)</vt:lpstr>
      <vt:lpstr> Object-Oriented Software Engineering.</vt:lpstr>
      <vt:lpstr>Slide 23</vt:lpstr>
      <vt:lpstr>Slide 24</vt:lpstr>
      <vt:lpstr>Object-oriented business engineering (OOBE)</vt:lpstr>
      <vt:lpstr>Slide 26</vt:lpstr>
      <vt:lpstr>Slide 27</vt:lpstr>
      <vt:lpstr>Slide 28</vt:lpstr>
      <vt:lpstr>SA/SD v/s JSD</vt:lpstr>
      <vt:lpstr>SA/SD(Structure Analysis / Structure Design)</vt:lpstr>
      <vt:lpstr>Slide 31</vt:lpstr>
      <vt:lpstr>Slide 32</vt:lpstr>
      <vt:lpstr>Jackson structured development (JSD)</vt:lpstr>
      <vt:lpstr>Slide 34</vt:lpstr>
      <vt:lpstr>Entity Structure Step</vt:lpstr>
      <vt:lpstr>Entity Action Step</vt:lpstr>
      <vt:lpstr>Initial Model Step</vt:lpstr>
      <vt:lpstr>Function step</vt:lpstr>
      <vt:lpstr>System timing step</vt:lpstr>
      <vt:lpstr>Implementation step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Lec.6 OMT</dc:title>
  <dc:creator>adin</dc:creator>
  <cp:lastModifiedBy>adin</cp:lastModifiedBy>
  <cp:revision>39</cp:revision>
  <dcterms:created xsi:type="dcterms:W3CDTF">2006-08-16T00:00:00Z</dcterms:created>
  <dcterms:modified xsi:type="dcterms:W3CDTF">2019-11-07T14:54:56Z</dcterms:modified>
</cp:coreProperties>
</file>