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smtClean="0"/>
              <a:t>Bhimtal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just">
              <a:buNone/>
            </a:pPr>
            <a:r>
              <a:rPr lang="en-IN" sz="2800" dirty="0" smtClean="0">
                <a:latin typeface="Times New Roman" pitchFamily="18" charset="0"/>
                <a:cs typeface="Times New Roman" pitchFamily="18" charset="0"/>
              </a:rPr>
              <a:t>Here, </a:t>
            </a:r>
            <a:r>
              <a:rPr lang="en-IN" sz="2800" i="1" u="sng" dirty="0" smtClean="0">
                <a:latin typeface="Times New Roman" pitchFamily="18" charset="0"/>
                <a:cs typeface="Times New Roman" pitchFamily="18" charset="0"/>
              </a:rPr>
              <a:t>inputReader</a:t>
            </a:r>
            <a:r>
              <a:rPr lang="en-IN" sz="2800" i="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is the </a:t>
            </a:r>
            <a:r>
              <a:rPr lang="en-IN" sz="2800" u="sng" dirty="0" smtClean="0">
                <a:latin typeface="Times New Roman" pitchFamily="18" charset="0"/>
                <a:cs typeface="Times New Roman" pitchFamily="18" charset="0"/>
              </a:rPr>
              <a:t>stream</a:t>
            </a:r>
            <a:r>
              <a:rPr lang="en-IN" sz="2800" dirty="0" smtClean="0">
                <a:latin typeface="Times New Roman" pitchFamily="18" charset="0"/>
                <a:cs typeface="Times New Roman" pitchFamily="18" charset="0"/>
              </a:rPr>
              <a:t> that is linked to the </a:t>
            </a:r>
            <a:r>
              <a:rPr lang="en-IN" sz="2800" u="sng" dirty="0" smtClean="0">
                <a:latin typeface="Times New Roman" pitchFamily="18" charset="0"/>
                <a:cs typeface="Times New Roman" pitchFamily="18" charset="0"/>
              </a:rPr>
              <a:t>instance</a:t>
            </a:r>
            <a:r>
              <a:rPr lang="en-IN" sz="2800" dirty="0" smtClean="0">
                <a:latin typeface="Times New Roman" pitchFamily="18" charset="0"/>
                <a:cs typeface="Times New Roman" pitchFamily="18" charset="0"/>
              </a:rPr>
              <a:t> of </a:t>
            </a:r>
            <a:r>
              <a:rPr lang="en-IN" sz="2800" b="1" u="sng" dirty="0" smtClean="0">
                <a:latin typeface="Times New Roman" pitchFamily="18" charset="0"/>
                <a:cs typeface="Times New Roman" pitchFamily="18" charset="0"/>
              </a:rPr>
              <a:t>BufferedReader</a:t>
            </a:r>
            <a:r>
              <a:rPr lang="en-IN" sz="2800" b="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that is being created. </a:t>
            </a:r>
            <a:r>
              <a:rPr lang="en-IN" sz="2800" b="1" u="sng" dirty="0" smtClean="0">
                <a:latin typeface="Times New Roman" pitchFamily="18" charset="0"/>
                <a:cs typeface="Times New Roman" pitchFamily="18" charset="0"/>
              </a:rPr>
              <a:t>Reader </a:t>
            </a:r>
            <a:r>
              <a:rPr lang="en-IN" sz="2800" u="sng" dirty="0" smtClean="0">
                <a:latin typeface="Times New Roman" pitchFamily="18" charset="0"/>
                <a:cs typeface="Times New Roman" pitchFamily="18" charset="0"/>
              </a:rPr>
              <a:t>is an abstract class.</a:t>
            </a:r>
          </a:p>
          <a:p>
            <a:pPr algn="just">
              <a:buNone/>
            </a:pPr>
            <a:r>
              <a:rPr lang="en-IN" sz="2800" u="sng" dirty="0" smtClean="0">
                <a:latin typeface="Times New Roman" pitchFamily="18" charset="0"/>
                <a:cs typeface="Times New Roman" pitchFamily="18" charset="0"/>
              </a:rPr>
              <a:t>One of its concrete subclasses is </a:t>
            </a:r>
            <a:r>
              <a:rPr lang="en-IN" sz="2800" b="1" u="sng" dirty="0" smtClean="0">
                <a:latin typeface="Times New Roman" pitchFamily="18" charset="0"/>
                <a:cs typeface="Times New Roman" pitchFamily="18" charset="0"/>
              </a:rPr>
              <a:t>InputStreamReader </a:t>
            </a:r>
            <a:r>
              <a:rPr lang="en-IN" sz="2800" dirty="0" smtClean="0">
                <a:latin typeface="Times New Roman" pitchFamily="18" charset="0"/>
                <a:cs typeface="Times New Roman" pitchFamily="18" charset="0"/>
              </a:rPr>
              <a:t>, </a:t>
            </a:r>
            <a:r>
              <a:rPr lang="en-IN" sz="2800" u="sng" dirty="0" smtClean="0">
                <a:latin typeface="Times New Roman" pitchFamily="18" charset="0"/>
                <a:cs typeface="Times New Roman" pitchFamily="18" charset="0"/>
              </a:rPr>
              <a:t>which converts bytes to characters.</a:t>
            </a:r>
            <a:r>
              <a:rPr lang="en-IN" sz="2800" dirty="0" smtClean="0">
                <a:latin typeface="Times New Roman" pitchFamily="18" charset="0"/>
                <a:cs typeface="Times New Roman" pitchFamily="18" charset="0"/>
              </a:rPr>
              <a:t> </a:t>
            </a:r>
            <a:r>
              <a:rPr lang="en-IN" sz="2800" u="sng" dirty="0" smtClean="0">
                <a:latin typeface="Times New Roman" pitchFamily="18" charset="0"/>
                <a:cs typeface="Times New Roman" pitchFamily="18" charset="0"/>
              </a:rPr>
              <a:t>To obtain an </a:t>
            </a:r>
            <a:r>
              <a:rPr lang="en-IN" sz="2800" b="1" u="sng" dirty="0" smtClean="0">
                <a:latin typeface="Times New Roman" pitchFamily="18" charset="0"/>
                <a:cs typeface="Times New Roman" pitchFamily="18" charset="0"/>
              </a:rPr>
              <a:t>InputStreamReader </a:t>
            </a:r>
            <a:r>
              <a:rPr lang="en-IN" sz="2800" u="sng" dirty="0" smtClean="0">
                <a:latin typeface="Times New Roman" pitchFamily="18" charset="0"/>
                <a:cs typeface="Times New Roman" pitchFamily="18" charset="0"/>
              </a:rPr>
              <a:t>object</a:t>
            </a:r>
            <a:r>
              <a:rPr lang="en-IN" sz="2800" dirty="0" smtClean="0">
                <a:latin typeface="Times New Roman" pitchFamily="18" charset="0"/>
                <a:cs typeface="Times New Roman" pitchFamily="18" charset="0"/>
              </a:rPr>
              <a:t> that is linked to </a:t>
            </a:r>
            <a:r>
              <a:rPr lang="en-IN" sz="2800" b="1" dirty="0" smtClean="0">
                <a:latin typeface="Times New Roman" pitchFamily="18" charset="0"/>
                <a:cs typeface="Times New Roman" pitchFamily="18" charset="0"/>
              </a:rPr>
              <a:t>System.in</a:t>
            </a:r>
            <a:r>
              <a:rPr lang="en-IN" sz="2800" dirty="0" smtClean="0">
                <a:latin typeface="Times New Roman" pitchFamily="18" charset="0"/>
                <a:cs typeface="Times New Roman" pitchFamily="18" charset="0"/>
              </a:rPr>
              <a:t>, use the </a:t>
            </a:r>
            <a:r>
              <a:rPr lang="en-IN" sz="2800" u="sng" dirty="0" smtClean="0">
                <a:latin typeface="Times New Roman" pitchFamily="18" charset="0"/>
                <a:cs typeface="Times New Roman" pitchFamily="18" charset="0"/>
              </a:rPr>
              <a:t>following constructor</a:t>
            </a:r>
            <a:r>
              <a:rPr lang="en-IN" sz="2800" dirty="0" smtClean="0">
                <a:latin typeface="Times New Roman" pitchFamily="18" charset="0"/>
                <a:cs typeface="Times New Roman" pitchFamily="18" charset="0"/>
              </a:rPr>
              <a:t>:</a:t>
            </a:r>
          </a:p>
          <a:p>
            <a:pPr algn="just">
              <a:buNone/>
            </a:pPr>
            <a:endParaRPr lang="en-IN" sz="2800" b="1" dirty="0" smtClean="0">
              <a:latin typeface="Times New Roman" pitchFamily="18" charset="0"/>
              <a:cs typeface="Times New Roman" pitchFamily="18" charset="0"/>
            </a:endParaRPr>
          </a:p>
          <a:p>
            <a:pPr algn="ctr">
              <a:buNone/>
            </a:pPr>
            <a:r>
              <a:rPr lang="en-IN" sz="2800" b="1" u="sng" dirty="0" smtClean="0">
                <a:latin typeface="Times New Roman" pitchFamily="18" charset="0"/>
                <a:cs typeface="Times New Roman" pitchFamily="18" charset="0"/>
              </a:rPr>
              <a:t>InputStreamReader(InputStream </a:t>
            </a:r>
            <a:r>
              <a:rPr lang="en-IN" sz="2800" b="1" i="1" u="sng" dirty="0" err="1" smtClean="0">
                <a:latin typeface="Times New Roman" pitchFamily="18" charset="0"/>
                <a:cs typeface="Times New Roman" pitchFamily="18" charset="0"/>
              </a:rPr>
              <a:t>inputStream</a:t>
            </a:r>
            <a:r>
              <a:rPr lang="en-IN" sz="2800" b="1" u="sng" dirty="0" smtClean="0">
                <a:latin typeface="Times New Roman" pitchFamily="18" charset="0"/>
                <a:cs typeface="Times New Roman" pitchFamily="18" charset="0"/>
              </a:rPr>
              <a:t>)</a:t>
            </a:r>
          </a:p>
          <a:p>
            <a:pPr>
              <a:buNone/>
            </a:pPr>
            <a:r>
              <a:rPr lang="en-IN" sz="2800" dirty="0" smtClean="0">
                <a:latin typeface="Times New Roman" pitchFamily="18" charset="0"/>
                <a:cs typeface="Times New Roman" pitchFamily="18" charset="0"/>
              </a:rPr>
              <a:t>Because </a:t>
            </a:r>
            <a:r>
              <a:rPr lang="en-IN" sz="2800" b="1" dirty="0" smtClean="0">
                <a:latin typeface="Times New Roman" pitchFamily="18" charset="0"/>
                <a:cs typeface="Times New Roman" pitchFamily="18" charset="0"/>
              </a:rPr>
              <a:t>System.in </a:t>
            </a:r>
            <a:r>
              <a:rPr lang="en-IN" sz="2800" dirty="0" smtClean="0">
                <a:latin typeface="Times New Roman" pitchFamily="18" charset="0"/>
                <a:cs typeface="Times New Roman" pitchFamily="18" charset="0"/>
              </a:rPr>
              <a:t>refers to an object of type </a:t>
            </a:r>
            <a:r>
              <a:rPr lang="en-IN" sz="2800" b="1" dirty="0" smtClean="0">
                <a:latin typeface="Times New Roman" pitchFamily="18" charset="0"/>
                <a:cs typeface="Times New Roman" pitchFamily="18" charset="0"/>
              </a:rPr>
              <a:t>InputStream</a:t>
            </a:r>
            <a:r>
              <a:rPr lang="en-IN" sz="2800" dirty="0" smtClean="0">
                <a:latin typeface="Times New Roman" pitchFamily="18" charset="0"/>
                <a:cs typeface="Times New Roman" pitchFamily="18" charset="0"/>
              </a:rPr>
              <a:t>, it can be used for </a:t>
            </a:r>
            <a:r>
              <a:rPr lang="en-IN" sz="2800" i="1" dirty="0" smtClean="0">
                <a:latin typeface="Times New Roman" pitchFamily="18" charset="0"/>
                <a:cs typeface="Times New Roman" pitchFamily="18" charset="0"/>
              </a:rPr>
              <a:t>inputStream. </a:t>
            </a:r>
            <a:r>
              <a:rPr lang="en-IN" sz="2800" dirty="0" smtClean="0">
                <a:latin typeface="Times New Roman" pitchFamily="18" charset="0"/>
                <a:cs typeface="Times New Roman" pitchFamily="18" charset="0"/>
              </a:rPr>
              <a:t>Putting it all together, the following line of code creates a </a:t>
            </a:r>
            <a:r>
              <a:rPr lang="en-IN" sz="2800" b="1" u="sng" dirty="0" smtClean="0">
                <a:latin typeface="Times New Roman" pitchFamily="18" charset="0"/>
                <a:cs typeface="Times New Roman" pitchFamily="18" charset="0"/>
              </a:rPr>
              <a:t>BufferedReader</a:t>
            </a:r>
            <a:r>
              <a:rPr lang="en-IN" sz="2800" b="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that is connected to the keyboard:</a:t>
            </a:r>
          </a:p>
          <a:p>
            <a:pPr>
              <a:buNone/>
            </a:pPr>
            <a:endParaRPr lang="en-IN" sz="2800" dirty="0" smtClean="0">
              <a:latin typeface="Times New Roman" pitchFamily="18" charset="0"/>
              <a:cs typeface="Times New Roman" pitchFamily="18" charset="0"/>
            </a:endParaRPr>
          </a:p>
          <a:p>
            <a:pPr>
              <a:buNone/>
            </a:pPr>
            <a:r>
              <a:rPr lang="en-IN" sz="2200" b="1" u="sng" dirty="0" smtClean="0">
                <a:latin typeface="Times New Roman" pitchFamily="18" charset="0"/>
                <a:cs typeface="Times New Roman" pitchFamily="18" charset="0"/>
              </a:rPr>
              <a:t>BufferedReader br = new BufferedReader(new InputStreamReader(System.in));</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After this statement executes, </a:t>
            </a:r>
            <a:r>
              <a:rPr lang="en-IN" sz="2800" b="1" dirty="0" smtClean="0">
                <a:latin typeface="Times New Roman" pitchFamily="18" charset="0"/>
                <a:cs typeface="Times New Roman" pitchFamily="18" charset="0"/>
              </a:rPr>
              <a:t>br </a:t>
            </a:r>
            <a:r>
              <a:rPr lang="en-IN" sz="2800" dirty="0" smtClean="0">
                <a:latin typeface="Times New Roman" pitchFamily="18" charset="0"/>
                <a:cs typeface="Times New Roman" pitchFamily="18" charset="0"/>
              </a:rPr>
              <a:t>is a character-based stream that is linked to the console through </a:t>
            </a:r>
            <a:r>
              <a:rPr lang="en-IN" sz="2800" b="1" dirty="0" smtClean="0">
                <a:latin typeface="Times New Roman" pitchFamily="18" charset="0"/>
                <a:cs typeface="Times New Roman" pitchFamily="18" charset="0"/>
              </a:rPr>
              <a:t>System.in</a:t>
            </a:r>
            <a:r>
              <a:rPr lang="en-IN" sz="2800" dirty="0" smtClean="0">
                <a:latin typeface="Times New Roman" pitchFamily="18" charset="0"/>
                <a:cs typeface="Times New Roman" pitchFamily="18" charset="0"/>
              </a:rPr>
              <a:t>.</a:t>
            </a:r>
          </a:p>
          <a:p>
            <a:pPr algn="ctr">
              <a:buNone/>
            </a:pPr>
            <a:endParaRPr lang="en-IN" sz="2800" b="1" u="sng" dirty="0" smtClean="0">
              <a:latin typeface="Times New Roman" pitchFamily="18" charset="0"/>
              <a:cs typeface="Times New Roman" pitchFamily="18" charset="0"/>
            </a:endParaRPr>
          </a:p>
          <a:p>
            <a:pPr>
              <a:buNone/>
            </a:pP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01080" cy="511156"/>
          </a:xfrm>
        </p:spPr>
        <p:txBody>
          <a:bodyPr>
            <a:normAutofit fontScale="90000"/>
          </a:bodyPr>
          <a:lstStyle/>
          <a:p>
            <a:pPr algn="ctr"/>
            <a:r>
              <a:rPr lang="en-IN" b="1" dirty="0" smtClean="0">
                <a:latin typeface="Times New Roman" pitchFamily="18" charset="0"/>
                <a:cs typeface="Times New Roman" pitchFamily="18" charset="0"/>
              </a:rPr>
              <a:t>Reading Characters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610600" cy="5791200"/>
          </a:xfrm>
        </p:spPr>
        <p:txBody>
          <a:bodyPr>
            <a:normAutofit fontScale="92500" lnSpcReduction="10000"/>
          </a:bodyPr>
          <a:lstStyle/>
          <a:p>
            <a:pPr>
              <a:buNone/>
            </a:pPr>
            <a:r>
              <a:rPr lang="en-IN" dirty="0" smtClean="0">
                <a:latin typeface="Times New Roman" pitchFamily="18" charset="0"/>
                <a:cs typeface="Times New Roman" pitchFamily="18" charset="0"/>
              </a:rPr>
              <a:t>To read a </a:t>
            </a:r>
            <a:r>
              <a:rPr lang="en-IN" sz="2800" dirty="0" smtClean="0">
                <a:latin typeface="Times New Roman" pitchFamily="18" charset="0"/>
                <a:cs typeface="Times New Roman" pitchFamily="18" charset="0"/>
              </a:rPr>
              <a:t>character</a:t>
            </a:r>
            <a:r>
              <a:rPr lang="en-IN" dirty="0" smtClean="0">
                <a:latin typeface="Times New Roman" pitchFamily="18" charset="0"/>
                <a:cs typeface="Times New Roman" pitchFamily="18" charset="0"/>
              </a:rPr>
              <a:t> from a </a:t>
            </a:r>
            <a:r>
              <a:rPr lang="en-IN" b="1" dirty="0" smtClean="0">
                <a:latin typeface="Times New Roman" pitchFamily="18" charset="0"/>
                <a:cs typeface="Times New Roman" pitchFamily="18" charset="0"/>
              </a:rPr>
              <a:t>BufferedReader</a:t>
            </a:r>
            <a:r>
              <a:rPr lang="en-IN" dirty="0" smtClean="0">
                <a:latin typeface="Times New Roman" pitchFamily="18" charset="0"/>
                <a:cs typeface="Times New Roman" pitchFamily="18" charset="0"/>
              </a:rPr>
              <a:t>, use </a:t>
            </a:r>
            <a:r>
              <a:rPr lang="en-IN" b="1" dirty="0" smtClean="0">
                <a:latin typeface="Times New Roman" pitchFamily="18" charset="0"/>
                <a:cs typeface="Times New Roman" pitchFamily="18" charset="0"/>
              </a:rPr>
              <a:t>read( )</a:t>
            </a:r>
            <a:r>
              <a:rPr lang="en-IN" dirty="0" smtClean="0">
                <a:latin typeface="Times New Roman" pitchFamily="18" charset="0"/>
                <a:cs typeface="Times New Roman" pitchFamily="18" charset="0"/>
              </a:rPr>
              <a:t>. The version of </a:t>
            </a:r>
            <a:r>
              <a:rPr lang="en-IN" b="1" dirty="0" smtClean="0">
                <a:latin typeface="Times New Roman" pitchFamily="18" charset="0"/>
                <a:cs typeface="Times New Roman" pitchFamily="18" charset="0"/>
              </a:rPr>
              <a:t>read( ) </a:t>
            </a:r>
            <a:r>
              <a:rPr lang="en-IN" dirty="0" smtClean="0">
                <a:latin typeface="Times New Roman" pitchFamily="18" charset="0"/>
                <a:cs typeface="Times New Roman" pitchFamily="18" charset="0"/>
              </a:rPr>
              <a:t>that we will be using is int read( ) throws IOException Each time that </a:t>
            </a:r>
            <a:r>
              <a:rPr lang="en-IN" b="1" dirty="0" smtClean="0">
                <a:latin typeface="Times New Roman" pitchFamily="18" charset="0"/>
                <a:cs typeface="Times New Roman" pitchFamily="18" charset="0"/>
              </a:rPr>
              <a:t>read( ) </a:t>
            </a:r>
            <a:r>
              <a:rPr lang="en-IN" dirty="0" smtClean="0">
                <a:latin typeface="Times New Roman" pitchFamily="18" charset="0"/>
                <a:cs typeface="Times New Roman" pitchFamily="18" charset="0"/>
              </a:rPr>
              <a:t>is called, it reads a character from the input stream and returns it as an integer value. It returns –1 when the end of the stream is encountered. As you can see, it can throw an </a:t>
            </a:r>
            <a:r>
              <a:rPr lang="en-IN" b="1" dirty="0" smtClean="0">
                <a:latin typeface="Times New Roman" pitchFamily="18" charset="0"/>
                <a:cs typeface="Times New Roman" pitchFamily="18" charset="0"/>
              </a:rPr>
              <a:t>IOException</a:t>
            </a:r>
            <a:r>
              <a:rPr lang="en-IN" dirty="0" smtClean="0">
                <a:latin typeface="Times New Roman" pitchFamily="18" charset="0"/>
                <a:cs typeface="Times New Roman" pitchFamily="18" charset="0"/>
              </a:rPr>
              <a:t>. The following program demonstrates </a:t>
            </a:r>
            <a:r>
              <a:rPr lang="en-IN" b="1" dirty="0" smtClean="0">
                <a:latin typeface="Times New Roman" pitchFamily="18" charset="0"/>
                <a:cs typeface="Times New Roman" pitchFamily="18" charset="0"/>
              </a:rPr>
              <a:t>read( ) </a:t>
            </a:r>
            <a:r>
              <a:rPr lang="en-IN" dirty="0" smtClean="0">
                <a:latin typeface="Times New Roman" pitchFamily="18" charset="0"/>
                <a:cs typeface="Times New Roman" pitchFamily="18" charset="0"/>
              </a:rPr>
              <a:t>by reading characters from the console until the user types a </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q.” Notice that any I/O exceptions that might be generated are simply thrown out of </a:t>
            </a:r>
            <a:r>
              <a:rPr lang="en-IN" b="1" dirty="0" smtClean="0">
                <a:latin typeface="Times New Roman" pitchFamily="18" charset="0"/>
                <a:cs typeface="Times New Roman" pitchFamily="18" charset="0"/>
              </a:rPr>
              <a:t>main( )</a:t>
            </a:r>
            <a:r>
              <a:rPr lang="en-IN" dirty="0" smtClean="0">
                <a:latin typeface="Times New Roman" pitchFamily="18" charset="0"/>
                <a:cs typeface="Times New Roman" pitchFamily="18" charset="0"/>
              </a:rPr>
              <a:t>. Such an approach is common when reading from the console, but you can handle these types of errors yourself, if you chose.</a:t>
            </a:r>
          </a:p>
          <a:p>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9001156" cy="654032"/>
          </a:xfrm>
        </p:spPr>
        <p:txBody>
          <a:bodyPr>
            <a:noAutofit/>
          </a:bodyPr>
          <a:lstStyle/>
          <a:p>
            <a:pPr algn="ctr"/>
            <a:r>
              <a:rPr lang="en-IN" sz="2400" b="1" dirty="0" smtClean="0">
                <a:latin typeface="Times New Roman" pitchFamily="18" charset="0"/>
                <a:cs typeface="Times New Roman" pitchFamily="18" charset="0"/>
              </a:rPr>
              <a:t>// Use a BufferedReader to read characters from the console.</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0108"/>
            <a:ext cx="8401080" cy="5857892"/>
          </a:xfrm>
        </p:spPr>
        <p:txBody>
          <a:bodyPr>
            <a:normAutofit fontScale="70000" lnSpcReduction="20000"/>
          </a:bodyPr>
          <a:lstStyle/>
          <a:p>
            <a:pPr>
              <a:buNone/>
            </a:pPr>
            <a:r>
              <a:rPr lang="en-IN" dirty="0" smtClean="0">
                <a:latin typeface="Times New Roman" pitchFamily="18" charset="0"/>
                <a:cs typeface="Times New Roman" pitchFamily="18" charset="0"/>
              </a:rPr>
              <a:t>import java.io.*;</a:t>
            </a:r>
          </a:p>
          <a:p>
            <a:pPr>
              <a:buNone/>
            </a:pPr>
            <a:r>
              <a:rPr lang="en-IN" dirty="0" smtClean="0">
                <a:latin typeface="Times New Roman" pitchFamily="18" charset="0"/>
                <a:cs typeface="Times New Roman" pitchFamily="18" charset="0"/>
              </a:rPr>
              <a:t>class BRRead </a:t>
            </a:r>
          </a:p>
          <a:p>
            <a:pPr>
              <a:buNone/>
            </a:pP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     public static void main(String args[])</a:t>
            </a:r>
          </a:p>
          <a:p>
            <a:pPr>
              <a:buNone/>
            </a:pPr>
            <a:r>
              <a:rPr lang="en-IN" dirty="0" smtClean="0">
                <a:latin typeface="Times New Roman" pitchFamily="18" charset="0"/>
                <a:cs typeface="Times New Roman" pitchFamily="18" charset="0"/>
              </a:rPr>
              <a:t>     throws IOException</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char c;</a:t>
            </a:r>
          </a:p>
          <a:p>
            <a:pPr>
              <a:buNone/>
            </a:pPr>
            <a:r>
              <a:rPr lang="en-IN" dirty="0" smtClean="0">
                <a:latin typeface="Times New Roman" pitchFamily="18" charset="0"/>
                <a:cs typeface="Times New Roman" pitchFamily="18" charset="0"/>
              </a:rPr>
              <a:t>      BufferedReader br = new</a:t>
            </a:r>
          </a:p>
          <a:p>
            <a:pPr>
              <a:buNone/>
            </a:pPr>
            <a:r>
              <a:rPr lang="en-IN" dirty="0" smtClean="0">
                <a:latin typeface="Times New Roman" pitchFamily="18" charset="0"/>
                <a:cs typeface="Times New Roman" pitchFamily="18" charset="0"/>
              </a:rPr>
              <a:t>      BufferedReader(new InputStreamReader(System.in));</a:t>
            </a:r>
          </a:p>
          <a:p>
            <a:pPr>
              <a:buNone/>
            </a:pPr>
            <a:r>
              <a:rPr lang="en-IN" dirty="0" smtClean="0">
                <a:latin typeface="Times New Roman" pitchFamily="18" charset="0"/>
                <a:cs typeface="Times New Roman" pitchFamily="18" charset="0"/>
              </a:rPr>
              <a:t>      System.out.println("Enter characters, 'q' to quit.");</a:t>
            </a:r>
          </a:p>
          <a:p>
            <a:pPr>
              <a:buNone/>
            </a:pPr>
            <a:r>
              <a:rPr lang="en-IN" dirty="0" smtClean="0">
                <a:latin typeface="Times New Roman" pitchFamily="18" charset="0"/>
                <a:cs typeface="Times New Roman" pitchFamily="18" charset="0"/>
              </a:rPr>
              <a:t>      // read characters</a:t>
            </a:r>
          </a:p>
          <a:p>
            <a:pPr>
              <a:buNone/>
            </a:pPr>
            <a:r>
              <a:rPr lang="en-IN" dirty="0" smtClean="0">
                <a:latin typeface="Times New Roman" pitchFamily="18" charset="0"/>
                <a:cs typeface="Times New Roman" pitchFamily="18" charset="0"/>
              </a:rPr>
              <a:t> do {</a:t>
            </a:r>
          </a:p>
          <a:p>
            <a:pPr>
              <a:buNone/>
            </a:pPr>
            <a:r>
              <a:rPr lang="en-IN" dirty="0" smtClean="0">
                <a:latin typeface="Times New Roman" pitchFamily="18" charset="0"/>
                <a:cs typeface="Times New Roman" pitchFamily="18" charset="0"/>
              </a:rPr>
              <a:t>       c = (char) br.read();</a:t>
            </a:r>
          </a:p>
          <a:p>
            <a:pPr>
              <a:buNone/>
            </a:pPr>
            <a:r>
              <a:rPr lang="en-IN" dirty="0" smtClean="0">
                <a:latin typeface="Times New Roman" pitchFamily="18" charset="0"/>
                <a:cs typeface="Times New Roman" pitchFamily="18" charset="0"/>
              </a:rPr>
              <a:t>       System.out.println(c);</a:t>
            </a:r>
          </a:p>
          <a:p>
            <a:pPr>
              <a:buNone/>
            </a:pPr>
            <a:r>
              <a:rPr lang="en-IN" dirty="0" smtClean="0">
                <a:latin typeface="Times New Roman" pitchFamily="18" charset="0"/>
                <a:cs typeface="Times New Roman" pitchFamily="18" charset="0"/>
              </a:rPr>
              <a:t>      } while(c != 'q');</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pPr algn="ctr"/>
            <a:r>
              <a:rPr lang="en-IN" b="1" dirty="0" smtClean="0">
                <a:latin typeface="Times New Roman" pitchFamily="18" charset="0"/>
                <a:cs typeface="Times New Roman" pitchFamily="18" charset="0"/>
              </a:rPr>
              <a:t>Reading Strings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14282" y="1600200"/>
            <a:ext cx="8786874" cy="4525963"/>
          </a:xfrm>
        </p:spPr>
        <p:txBody>
          <a:bodyPr>
            <a:normAutofit fontScale="92500" lnSpcReduction="20000"/>
          </a:bodyPr>
          <a:lstStyle/>
          <a:p>
            <a:pPr>
              <a:buNone/>
            </a:pPr>
            <a:r>
              <a:rPr lang="en-IN" dirty="0" smtClean="0">
                <a:latin typeface="Times New Roman" pitchFamily="18" charset="0"/>
                <a:cs typeface="Times New Roman" pitchFamily="18" charset="0"/>
              </a:rPr>
              <a:t>To read a string from the keyboard, use the version of </a:t>
            </a:r>
            <a:r>
              <a:rPr lang="en-IN" b="1" dirty="0" smtClean="0">
                <a:latin typeface="Times New Roman" pitchFamily="18" charset="0"/>
                <a:cs typeface="Times New Roman" pitchFamily="18" charset="0"/>
              </a:rPr>
              <a:t>readLine( ) that is a member of the</a:t>
            </a:r>
          </a:p>
          <a:p>
            <a:pPr>
              <a:buNone/>
            </a:pPr>
            <a:r>
              <a:rPr lang="en-IN" b="1" dirty="0" smtClean="0">
                <a:latin typeface="Times New Roman" pitchFamily="18" charset="0"/>
                <a:cs typeface="Times New Roman" pitchFamily="18" charset="0"/>
              </a:rPr>
              <a:t>BufferedReader class. Its general form is shown here:</a:t>
            </a:r>
          </a:p>
          <a:p>
            <a:pPr algn="ctr">
              <a:buNone/>
            </a:pPr>
            <a:r>
              <a:rPr lang="en-IN" b="1" u="sng" dirty="0" smtClean="0">
                <a:latin typeface="Times New Roman" pitchFamily="18" charset="0"/>
                <a:cs typeface="Times New Roman" pitchFamily="18" charset="0"/>
              </a:rPr>
              <a:t>String readLine( ) throws IOException</a:t>
            </a:r>
          </a:p>
          <a:p>
            <a:pPr>
              <a:buNone/>
            </a:pPr>
            <a:r>
              <a:rPr lang="en-IN" dirty="0" smtClean="0">
                <a:latin typeface="Times New Roman" pitchFamily="18" charset="0"/>
                <a:cs typeface="Times New Roman" pitchFamily="18" charset="0"/>
              </a:rPr>
              <a:t>As you can see, it returns a </a:t>
            </a:r>
            <a:r>
              <a:rPr lang="en-IN" b="1" dirty="0" smtClean="0">
                <a:latin typeface="Times New Roman" pitchFamily="18" charset="0"/>
                <a:cs typeface="Times New Roman" pitchFamily="18" charset="0"/>
              </a:rPr>
              <a:t>String object.</a:t>
            </a:r>
          </a:p>
          <a:p>
            <a:pPr>
              <a:buNone/>
            </a:pPr>
            <a:r>
              <a:rPr lang="en-IN" dirty="0" smtClean="0">
                <a:latin typeface="Times New Roman" pitchFamily="18" charset="0"/>
                <a:cs typeface="Times New Roman" pitchFamily="18" charset="0"/>
              </a:rPr>
              <a:t>The following program demonstrates </a:t>
            </a:r>
            <a:r>
              <a:rPr lang="en-IN" b="1" dirty="0" smtClean="0">
                <a:latin typeface="Times New Roman" pitchFamily="18" charset="0"/>
                <a:cs typeface="Times New Roman" pitchFamily="18" charset="0"/>
              </a:rPr>
              <a:t>BufferedReader and the readLine( ) method;</a:t>
            </a:r>
          </a:p>
          <a:p>
            <a:pPr>
              <a:buNone/>
            </a:pPr>
            <a:r>
              <a:rPr lang="en-IN" dirty="0" smtClean="0">
                <a:latin typeface="Times New Roman" pitchFamily="18" charset="0"/>
                <a:cs typeface="Times New Roman" pitchFamily="18" charset="0"/>
              </a:rPr>
              <a:t>the program reads and displays lines of text until you enter the word “stop”:</a:t>
            </a:r>
            <a:endParaRPr lang="en-IN"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511156"/>
          </a:xfrm>
        </p:spPr>
        <p:txBody>
          <a:bodyPr>
            <a:normAutofit/>
          </a:bodyPr>
          <a:lstStyle/>
          <a:p>
            <a:r>
              <a:rPr lang="en-IN" sz="2700" dirty="0" smtClean="0">
                <a:latin typeface="Times New Roman" pitchFamily="18" charset="0"/>
                <a:cs typeface="Times New Roman" pitchFamily="18" charset="0"/>
              </a:rPr>
              <a:t>// Read a string from console using a BufferedReader.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7232"/>
            <a:ext cx="8401080" cy="6000768"/>
          </a:xfrm>
        </p:spPr>
        <p:txBody>
          <a:bodyPr>
            <a:normAutofit fontScale="62500" lnSpcReduction="20000"/>
          </a:bodyPr>
          <a:lstStyle/>
          <a:p>
            <a:pPr>
              <a:buNone/>
            </a:pPr>
            <a:r>
              <a:rPr lang="en-IN" dirty="0" smtClean="0">
                <a:latin typeface="Times New Roman" pitchFamily="18" charset="0"/>
                <a:cs typeface="Times New Roman" pitchFamily="18" charset="0"/>
              </a:rPr>
              <a:t>import java.io.*;</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class BRReadLines {</a:t>
            </a:r>
          </a:p>
          <a:p>
            <a:pPr>
              <a:buNone/>
            </a:pPr>
            <a:r>
              <a:rPr lang="en-IN" dirty="0" smtClean="0">
                <a:latin typeface="Times New Roman" pitchFamily="18" charset="0"/>
                <a:cs typeface="Times New Roman" pitchFamily="18" charset="0"/>
              </a:rPr>
              <a:t>   public static void main(String args[])</a:t>
            </a:r>
          </a:p>
          <a:p>
            <a:pPr>
              <a:buNone/>
            </a:pPr>
            <a:r>
              <a:rPr lang="en-IN" dirty="0" smtClean="0">
                <a:latin typeface="Times New Roman" pitchFamily="18" charset="0"/>
                <a:cs typeface="Times New Roman" pitchFamily="18" charset="0"/>
              </a:rPr>
              <a:t>   throws IOException</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 create a BufferedReader using System.in</a:t>
            </a:r>
          </a:p>
          <a:p>
            <a:pPr>
              <a:buNone/>
            </a:pPr>
            <a:r>
              <a:rPr lang="en-IN" dirty="0" smtClean="0">
                <a:latin typeface="Times New Roman" pitchFamily="18" charset="0"/>
                <a:cs typeface="Times New Roman" pitchFamily="18" charset="0"/>
              </a:rPr>
              <a:t>   BufferedReader br = new BufferedReader(new</a:t>
            </a:r>
          </a:p>
          <a:p>
            <a:pPr>
              <a:buNone/>
            </a:pPr>
            <a:r>
              <a:rPr lang="en-IN" dirty="0" smtClean="0">
                <a:latin typeface="Times New Roman" pitchFamily="18" charset="0"/>
                <a:cs typeface="Times New Roman" pitchFamily="18" charset="0"/>
              </a:rPr>
              <a:t>   InputStreamReader(System.in));</a:t>
            </a:r>
          </a:p>
          <a:p>
            <a:pPr>
              <a:buNone/>
            </a:pPr>
            <a:r>
              <a:rPr lang="en-IN" dirty="0" smtClean="0">
                <a:latin typeface="Times New Roman" pitchFamily="18" charset="0"/>
                <a:cs typeface="Times New Roman" pitchFamily="18" charset="0"/>
              </a:rPr>
              <a:t>   String str;</a:t>
            </a:r>
          </a:p>
          <a:p>
            <a:pPr>
              <a:buNone/>
            </a:pPr>
            <a:r>
              <a:rPr lang="en-IN" dirty="0" smtClean="0">
                <a:latin typeface="Times New Roman" pitchFamily="18" charset="0"/>
                <a:cs typeface="Times New Roman" pitchFamily="18" charset="0"/>
              </a:rPr>
              <a:t>   System.out.println("Enter lines of text.");</a:t>
            </a:r>
          </a:p>
          <a:p>
            <a:pPr>
              <a:buNone/>
            </a:pPr>
            <a:r>
              <a:rPr lang="en-IN" dirty="0" smtClean="0">
                <a:latin typeface="Times New Roman" pitchFamily="18" charset="0"/>
                <a:cs typeface="Times New Roman" pitchFamily="18" charset="0"/>
              </a:rPr>
              <a:t>   System.out.println("Enter 'stop' to quit.");</a:t>
            </a:r>
          </a:p>
          <a:p>
            <a:pPr>
              <a:buNone/>
            </a:pPr>
            <a:r>
              <a:rPr lang="en-IN" dirty="0" smtClean="0">
                <a:latin typeface="Times New Roman" pitchFamily="18" charset="0"/>
                <a:cs typeface="Times New Roman" pitchFamily="18" charset="0"/>
              </a:rPr>
              <a:t>   do {</a:t>
            </a:r>
          </a:p>
          <a:p>
            <a:pPr>
              <a:buNone/>
            </a:pPr>
            <a:r>
              <a:rPr lang="en-IN" dirty="0" smtClean="0">
                <a:latin typeface="Times New Roman" pitchFamily="18" charset="0"/>
                <a:cs typeface="Times New Roman" pitchFamily="18" charset="0"/>
              </a:rPr>
              <a:t>        str = br.readLine();</a:t>
            </a:r>
          </a:p>
          <a:p>
            <a:pPr>
              <a:buNone/>
            </a:pPr>
            <a:r>
              <a:rPr lang="en-IN" dirty="0" smtClean="0">
                <a:latin typeface="Times New Roman" pitchFamily="18" charset="0"/>
                <a:cs typeface="Times New Roman" pitchFamily="18" charset="0"/>
              </a:rPr>
              <a:t>        System.out.println( str);</a:t>
            </a:r>
          </a:p>
          <a:p>
            <a:pPr>
              <a:buNone/>
            </a:pPr>
            <a:r>
              <a:rPr lang="en-IN" dirty="0" smtClean="0">
                <a:latin typeface="Times New Roman" pitchFamily="18" charset="0"/>
                <a:cs typeface="Times New Roman" pitchFamily="18" charset="0"/>
              </a:rPr>
              <a:t>        } while(!str.equals("stop"));</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a:t>
            </a:r>
          </a:p>
          <a:p>
            <a:pPr>
              <a:buNone/>
            </a:pPr>
            <a:endParaRPr lang="en-IN"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329642" cy="511156"/>
          </a:xfrm>
        </p:spPr>
        <p:txBody>
          <a:bodyPr>
            <a:normAutofit fontScale="90000"/>
          </a:bodyPr>
          <a:lstStyle/>
          <a:p>
            <a:pPr algn="ctr"/>
            <a:r>
              <a:rPr lang="en-IN" b="1" dirty="0" smtClean="0">
                <a:latin typeface="Times New Roman" pitchFamily="18" charset="0"/>
                <a:cs typeface="Times New Roman" pitchFamily="18" charset="0"/>
              </a:rPr>
              <a:t>Writing Console Output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642918"/>
            <a:ext cx="8610600" cy="5834082"/>
          </a:xfrm>
        </p:spPr>
        <p:txBody>
          <a:bodyPr>
            <a:noAutofit/>
          </a:bodyPr>
          <a:lstStyle/>
          <a:p>
            <a:pPr algn="just">
              <a:buNone/>
            </a:pPr>
            <a:r>
              <a:rPr lang="en-IN" sz="2000" dirty="0" smtClean="0">
                <a:latin typeface="Times New Roman" pitchFamily="18" charset="0"/>
                <a:cs typeface="Times New Roman" pitchFamily="18" charset="0"/>
              </a:rPr>
              <a:t>Console output is most easily accomplished with </a:t>
            </a:r>
            <a:r>
              <a:rPr lang="en-IN" sz="2000" b="1" dirty="0" smtClean="0">
                <a:latin typeface="Times New Roman" pitchFamily="18" charset="0"/>
                <a:cs typeface="Times New Roman" pitchFamily="18" charset="0"/>
              </a:rPr>
              <a:t>print( ) </a:t>
            </a:r>
            <a:r>
              <a:rPr lang="en-IN" sz="2000" dirty="0" smtClean="0">
                <a:latin typeface="Times New Roman" pitchFamily="18" charset="0"/>
                <a:cs typeface="Times New Roman" pitchFamily="18" charset="0"/>
              </a:rPr>
              <a:t>and </a:t>
            </a:r>
            <a:r>
              <a:rPr lang="en-IN" sz="2000" b="1" dirty="0" smtClean="0">
                <a:latin typeface="Times New Roman" pitchFamily="18" charset="0"/>
                <a:cs typeface="Times New Roman" pitchFamily="18" charset="0"/>
              </a:rPr>
              <a:t>println( )</a:t>
            </a:r>
            <a:r>
              <a:rPr lang="en-IN" sz="2000" dirty="0" smtClean="0">
                <a:latin typeface="Times New Roman" pitchFamily="18" charset="0"/>
                <a:cs typeface="Times New Roman" pitchFamily="18" charset="0"/>
              </a:rPr>
              <a:t>, described earlier, which are used in most of the ours examples . </a:t>
            </a:r>
          </a:p>
          <a:p>
            <a:pPr algn="just">
              <a:buNone/>
            </a:pPr>
            <a:r>
              <a:rPr lang="en-IN" sz="2000" dirty="0" smtClean="0">
                <a:latin typeface="Times New Roman" pitchFamily="18" charset="0"/>
                <a:cs typeface="Times New Roman" pitchFamily="18" charset="0"/>
              </a:rPr>
              <a:t>These methods are defined by the class </a:t>
            </a:r>
            <a:r>
              <a:rPr lang="en-IN" sz="2000" b="1" dirty="0" smtClean="0">
                <a:latin typeface="Times New Roman" pitchFamily="18" charset="0"/>
                <a:cs typeface="Times New Roman" pitchFamily="18" charset="0"/>
              </a:rPr>
              <a:t>PrintStream </a:t>
            </a:r>
            <a:r>
              <a:rPr lang="en-IN" sz="2000" dirty="0" smtClean="0">
                <a:latin typeface="Times New Roman" pitchFamily="18" charset="0"/>
                <a:cs typeface="Times New Roman" pitchFamily="18" charset="0"/>
              </a:rPr>
              <a:t>(which is the type of object referenced by </a:t>
            </a:r>
            <a:r>
              <a:rPr lang="en-IN" sz="2000" b="1" dirty="0" smtClean="0">
                <a:latin typeface="Times New Roman" pitchFamily="18" charset="0"/>
                <a:cs typeface="Times New Roman" pitchFamily="18" charset="0"/>
              </a:rPr>
              <a:t>System.out</a:t>
            </a:r>
            <a:r>
              <a:rPr lang="en-IN" sz="2000" dirty="0" smtClean="0">
                <a:latin typeface="Times New Roman" pitchFamily="18" charset="0"/>
                <a:cs typeface="Times New Roman" pitchFamily="18" charset="0"/>
              </a:rPr>
              <a:t>). Even though </a:t>
            </a:r>
            <a:r>
              <a:rPr lang="en-IN" sz="2000" b="1" dirty="0" smtClean="0">
                <a:latin typeface="Times New Roman" pitchFamily="18" charset="0"/>
                <a:cs typeface="Times New Roman" pitchFamily="18" charset="0"/>
              </a:rPr>
              <a:t>System.out </a:t>
            </a:r>
            <a:r>
              <a:rPr lang="en-IN" sz="2000" dirty="0" smtClean="0">
                <a:latin typeface="Times New Roman" pitchFamily="18" charset="0"/>
                <a:cs typeface="Times New Roman" pitchFamily="18" charset="0"/>
              </a:rPr>
              <a:t>is a byte stream, using it for simple program output is still acceptable. However, a character-based alternative is described in the next section. </a:t>
            </a:r>
          </a:p>
          <a:p>
            <a:pPr algn="just">
              <a:buNone/>
            </a:pPr>
            <a:r>
              <a:rPr lang="en-IN" sz="2000" dirty="0" smtClean="0">
                <a:latin typeface="Times New Roman" pitchFamily="18" charset="0"/>
                <a:cs typeface="Times New Roman" pitchFamily="18" charset="0"/>
              </a:rPr>
              <a:t>Because </a:t>
            </a:r>
            <a:r>
              <a:rPr lang="en-IN" sz="2000" b="1" dirty="0" smtClean="0">
                <a:latin typeface="Times New Roman" pitchFamily="18" charset="0"/>
                <a:cs typeface="Times New Roman" pitchFamily="18" charset="0"/>
              </a:rPr>
              <a:t>PrintStream </a:t>
            </a:r>
            <a:r>
              <a:rPr lang="en-IN" sz="2000" dirty="0" smtClean="0">
                <a:latin typeface="Times New Roman" pitchFamily="18" charset="0"/>
                <a:cs typeface="Times New Roman" pitchFamily="18" charset="0"/>
              </a:rPr>
              <a:t>is an output stream derived from </a:t>
            </a:r>
            <a:r>
              <a:rPr lang="en-IN" sz="2000" b="1" dirty="0" smtClean="0">
                <a:latin typeface="Times New Roman" pitchFamily="18" charset="0"/>
                <a:cs typeface="Times New Roman" pitchFamily="18" charset="0"/>
              </a:rPr>
              <a:t>OutputStream</a:t>
            </a:r>
            <a:r>
              <a:rPr lang="en-IN" sz="2000" dirty="0" smtClean="0">
                <a:latin typeface="Times New Roman" pitchFamily="18" charset="0"/>
                <a:cs typeface="Times New Roman" pitchFamily="18" charset="0"/>
              </a:rPr>
              <a:t>, it also implements the low-level method </a:t>
            </a:r>
            <a:r>
              <a:rPr lang="en-IN" sz="2000" b="1" dirty="0" smtClean="0">
                <a:latin typeface="Times New Roman" pitchFamily="18" charset="0"/>
                <a:cs typeface="Times New Roman" pitchFamily="18" charset="0"/>
              </a:rPr>
              <a:t>write( )</a:t>
            </a:r>
            <a:r>
              <a:rPr lang="en-IN" sz="2000" dirty="0" smtClean="0">
                <a:latin typeface="Times New Roman" pitchFamily="18" charset="0"/>
                <a:cs typeface="Times New Roman" pitchFamily="18" charset="0"/>
              </a:rPr>
              <a:t>. Thus, </a:t>
            </a:r>
            <a:r>
              <a:rPr lang="en-IN" sz="2000" b="1" dirty="0" smtClean="0">
                <a:latin typeface="Times New Roman" pitchFamily="18" charset="0"/>
                <a:cs typeface="Times New Roman" pitchFamily="18" charset="0"/>
              </a:rPr>
              <a:t>write( ) </a:t>
            </a:r>
            <a:r>
              <a:rPr lang="en-IN" sz="2000" dirty="0" smtClean="0">
                <a:latin typeface="Times New Roman" pitchFamily="18" charset="0"/>
                <a:cs typeface="Times New Roman" pitchFamily="18" charset="0"/>
              </a:rPr>
              <a:t>can be used to write to the console. The simplest form of </a:t>
            </a:r>
            <a:r>
              <a:rPr lang="en-IN" sz="2000" b="1" dirty="0" smtClean="0">
                <a:latin typeface="Times New Roman" pitchFamily="18" charset="0"/>
                <a:cs typeface="Times New Roman" pitchFamily="18" charset="0"/>
              </a:rPr>
              <a:t>write( ) </a:t>
            </a:r>
            <a:r>
              <a:rPr lang="en-IN" sz="2000" dirty="0" smtClean="0">
                <a:latin typeface="Times New Roman" pitchFamily="18" charset="0"/>
                <a:cs typeface="Times New Roman" pitchFamily="18" charset="0"/>
              </a:rPr>
              <a:t>defined by </a:t>
            </a:r>
            <a:r>
              <a:rPr lang="en-IN" sz="2000" b="1" dirty="0" smtClean="0">
                <a:latin typeface="Times New Roman" pitchFamily="18" charset="0"/>
                <a:cs typeface="Times New Roman" pitchFamily="18" charset="0"/>
              </a:rPr>
              <a:t>PrintStream </a:t>
            </a:r>
            <a:r>
              <a:rPr lang="en-IN" sz="2000" dirty="0" smtClean="0">
                <a:latin typeface="Times New Roman" pitchFamily="18" charset="0"/>
                <a:cs typeface="Times New Roman" pitchFamily="18" charset="0"/>
              </a:rPr>
              <a:t>is shown here:</a:t>
            </a:r>
          </a:p>
          <a:p>
            <a:pPr algn="ctr">
              <a:buNone/>
            </a:pPr>
            <a:r>
              <a:rPr lang="en-IN" sz="2000" dirty="0" smtClean="0">
                <a:latin typeface="Times New Roman" pitchFamily="18" charset="0"/>
                <a:cs typeface="Times New Roman" pitchFamily="18" charset="0"/>
              </a:rPr>
              <a:t> void write(</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t>
            </a:r>
            <a:r>
              <a:rPr lang="en-IN" sz="2000" i="1" dirty="0" smtClean="0">
                <a:latin typeface="Times New Roman" pitchFamily="18" charset="0"/>
                <a:cs typeface="Times New Roman" pitchFamily="18" charset="0"/>
              </a:rPr>
              <a:t>byteval</a:t>
            </a:r>
            <a:r>
              <a:rPr lang="en-IN" sz="2000" dirty="0" smtClean="0">
                <a:latin typeface="Times New Roman" pitchFamily="18" charset="0"/>
                <a:cs typeface="Times New Roman" pitchFamily="18" charset="0"/>
              </a:rPr>
              <a:t>)</a:t>
            </a:r>
          </a:p>
          <a:p>
            <a:pPr algn="just">
              <a:buNone/>
            </a:pPr>
            <a:r>
              <a:rPr lang="en-IN" sz="2000" dirty="0" smtClean="0">
                <a:latin typeface="Times New Roman" pitchFamily="18" charset="0"/>
                <a:cs typeface="Times New Roman" pitchFamily="18" charset="0"/>
              </a:rPr>
              <a:t>This method writes to the stream the byte specified by </a:t>
            </a:r>
            <a:r>
              <a:rPr lang="en-IN" sz="2000" i="1" dirty="0" smtClean="0">
                <a:latin typeface="Times New Roman" pitchFamily="18" charset="0"/>
                <a:cs typeface="Times New Roman" pitchFamily="18" charset="0"/>
              </a:rPr>
              <a:t>byteval. </a:t>
            </a:r>
            <a:r>
              <a:rPr lang="en-IN" sz="2000" dirty="0" smtClean="0">
                <a:latin typeface="Times New Roman" pitchFamily="18" charset="0"/>
                <a:cs typeface="Times New Roman" pitchFamily="18" charset="0"/>
              </a:rPr>
              <a:t>Although </a:t>
            </a:r>
            <a:r>
              <a:rPr lang="en-IN" sz="2000" i="1" dirty="0" smtClean="0">
                <a:latin typeface="Times New Roman" pitchFamily="18" charset="0"/>
                <a:cs typeface="Times New Roman" pitchFamily="18" charset="0"/>
              </a:rPr>
              <a:t>byteval </a:t>
            </a:r>
            <a:r>
              <a:rPr lang="en-IN" sz="2000" dirty="0" smtClean="0">
                <a:latin typeface="Times New Roman" pitchFamily="18" charset="0"/>
                <a:cs typeface="Times New Roman" pitchFamily="18" charset="0"/>
              </a:rPr>
              <a:t>is declared as an integer, only the low-order eight bits are written. Here is a short example that uses </a:t>
            </a:r>
            <a:r>
              <a:rPr lang="en-IN" sz="2000" b="1" dirty="0" smtClean="0">
                <a:latin typeface="Times New Roman" pitchFamily="18" charset="0"/>
                <a:cs typeface="Times New Roman" pitchFamily="18" charset="0"/>
              </a:rPr>
              <a:t>write( ) </a:t>
            </a:r>
            <a:r>
              <a:rPr lang="en-IN" sz="2000" dirty="0" smtClean="0">
                <a:latin typeface="Times New Roman" pitchFamily="18" charset="0"/>
                <a:cs typeface="Times New Roman" pitchFamily="18" charset="0"/>
              </a:rPr>
              <a:t>to output the character “A” followed by a newline to the screen:</a:t>
            </a:r>
          </a:p>
          <a:p>
            <a:pPr>
              <a:buNone/>
            </a:pPr>
            <a:endParaRPr lang="en-IN"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43956" cy="1143000"/>
          </a:xfrm>
        </p:spPr>
        <p:txBody>
          <a:bodyPr>
            <a:normAutofit/>
          </a:bodyPr>
          <a:lstStyle/>
          <a:p>
            <a:r>
              <a:rPr lang="en-IN" sz="4000" dirty="0" smtClean="0">
                <a:latin typeface="Times New Roman" pitchFamily="18" charset="0"/>
                <a:cs typeface="Times New Roman" pitchFamily="18" charset="0"/>
              </a:rPr>
              <a:t>// Demonstrate System.out.write().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6766" cy="4525963"/>
          </a:xfrm>
        </p:spPr>
        <p:txBody>
          <a:bodyPr>
            <a:normAutofit lnSpcReduction="10000"/>
          </a:bodyPr>
          <a:lstStyle/>
          <a:p>
            <a:pPr>
              <a:buNone/>
            </a:pPr>
            <a:r>
              <a:rPr lang="en-IN" dirty="0" smtClean="0">
                <a:latin typeface="Times New Roman" pitchFamily="18" charset="0"/>
                <a:cs typeface="Times New Roman" pitchFamily="18" charset="0"/>
              </a:rPr>
              <a:t>class WriteDemo {</a:t>
            </a:r>
          </a:p>
          <a:p>
            <a:pPr>
              <a:buNone/>
            </a:pPr>
            <a:r>
              <a:rPr lang="en-IN" dirty="0" smtClean="0">
                <a:latin typeface="Times New Roman" pitchFamily="18" charset="0"/>
                <a:cs typeface="Times New Roman" pitchFamily="18" charset="0"/>
              </a:rPr>
              <a:t>public static void main(String args[]) {</a:t>
            </a:r>
          </a:p>
          <a:p>
            <a:pPr>
              <a:buNone/>
            </a:pPr>
            <a:r>
              <a:rPr lang="en-IN" dirty="0" smtClean="0">
                <a:latin typeface="Times New Roman" pitchFamily="18" charset="0"/>
                <a:cs typeface="Times New Roman" pitchFamily="18" charset="0"/>
              </a:rPr>
              <a:t>  int b;</a:t>
            </a:r>
          </a:p>
          <a:p>
            <a:pPr>
              <a:buNone/>
            </a:pPr>
            <a:r>
              <a:rPr lang="en-IN" dirty="0" smtClean="0">
                <a:latin typeface="Times New Roman" pitchFamily="18" charset="0"/>
                <a:cs typeface="Times New Roman" pitchFamily="18" charset="0"/>
              </a:rPr>
              <a:t>  b = 'A';</a:t>
            </a:r>
          </a:p>
          <a:p>
            <a:pPr>
              <a:buNone/>
            </a:pPr>
            <a:r>
              <a:rPr lang="en-IN" dirty="0" smtClean="0">
                <a:latin typeface="Times New Roman" pitchFamily="18" charset="0"/>
                <a:cs typeface="Times New Roman" pitchFamily="18" charset="0"/>
              </a:rPr>
              <a:t>  System.out.write(b);</a:t>
            </a:r>
          </a:p>
          <a:p>
            <a:pPr>
              <a:buNone/>
            </a:pPr>
            <a:r>
              <a:rPr lang="en-IN" dirty="0" smtClean="0">
                <a:latin typeface="Times New Roman" pitchFamily="18" charset="0"/>
                <a:cs typeface="Times New Roman" pitchFamily="18" charset="0"/>
              </a:rPr>
              <a:t>  System.out.write('\n');</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725470"/>
          </a:xfrm>
        </p:spPr>
        <p:txBody>
          <a:bodyPr>
            <a:normAutofit fontScale="90000"/>
          </a:bodyPr>
          <a:lstStyle/>
          <a:p>
            <a:pPr algn="ctr"/>
            <a:r>
              <a:rPr lang="en-IN" b="1" dirty="0" smtClean="0">
                <a:latin typeface="Times New Roman" pitchFamily="18" charset="0"/>
                <a:cs typeface="Times New Roman" pitchFamily="18" charset="0"/>
              </a:rPr>
              <a:t>The PrintWriter Class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71546"/>
            <a:ext cx="8610600" cy="5634054"/>
          </a:xfrm>
        </p:spPr>
        <p:txBody>
          <a:bodyPr>
            <a:normAutofit fontScale="92500" lnSpcReduction="20000"/>
          </a:bodyPr>
          <a:lstStyle/>
          <a:p>
            <a:pPr algn="just">
              <a:buNone/>
            </a:pPr>
            <a:r>
              <a:rPr lang="en-IN" dirty="0" smtClean="0">
                <a:latin typeface="Times New Roman" pitchFamily="18" charset="0"/>
                <a:cs typeface="Times New Roman" pitchFamily="18" charset="0"/>
              </a:rPr>
              <a:t>Although using </a:t>
            </a:r>
            <a:r>
              <a:rPr lang="en-IN" b="1" dirty="0" smtClean="0">
                <a:latin typeface="Times New Roman" pitchFamily="18" charset="0"/>
                <a:cs typeface="Times New Roman" pitchFamily="18" charset="0"/>
              </a:rPr>
              <a:t>System.out to write to the console is acceptable , its use is recommended </a:t>
            </a:r>
            <a:r>
              <a:rPr lang="en-IN" dirty="0" smtClean="0">
                <a:latin typeface="Times New Roman" pitchFamily="18" charset="0"/>
                <a:cs typeface="Times New Roman" pitchFamily="18" charset="0"/>
              </a:rPr>
              <a:t>mostly for debugging purposes or for sample programs.</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For real-world programs, the recommended method of writing to the console when using Java is through a </a:t>
            </a:r>
            <a:r>
              <a:rPr lang="en-IN" b="1" dirty="0" smtClean="0">
                <a:latin typeface="Times New Roman" pitchFamily="18" charset="0"/>
                <a:cs typeface="Times New Roman" pitchFamily="18" charset="0"/>
              </a:rPr>
              <a:t>PrintWriter stream. PrintWriter is one of the character-based classes.</a:t>
            </a:r>
          </a:p>
          <a:p>
            <a:pPr>
              <a:buNone/>
            </a:pPr>
            <a:r>
              <a:rPr lang="en-IN" dirty="0" smtClean="0">
                <a:latin typeface="Times New Roman" pitchFamily="18" charset="0"/>
                <a:cs typeface="Times New Roman" pitchFamily="18" charset="0"/>
              </a:rPr>
              <a:t>Using a character-based class for console output makes it easier to internationalize your program.</a:t>
            </a:r>
          </a:p>
          <a:p>
            <a:pPr algn="ctr">
              <a:buNone/>
            </a:pPr>
            <a:r>
              <a:rPr lang="en-IN" b="1" dirty="0" smtClean="0">
                <a:latin typeface="Times New Roman" pitchFamily="18" charset="0"/>
                <a:cs typeface="Times New Roman" pitchFamily="18" charset="0"/>
              </a:rPr>
              <a:t>PrintWriter defines several constructors.</a:t>
            </a:r>
          </a:p>
          <a:p>
            <a:pPr algn="ctr">
              <a:buNone/>
            </a:pPr>
            <a:r>
              <a:rPr lang="en-IN" b="1"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The one we will use is shown here:</a:t>
            </a:r>
          </a:p>
          <a:p>
            <a:pPr>
              <a:buNone/>
            </a:pPr>
            <a:r>
              <a:rPr lang="en-IN" sz="2700" u="sng" dirty="0" smtClean="0">
                <a:latin typeface="Times New Roman" pitchFamily="18" charset="0"/>
                <a:cs typeface="Times New Roman" pitchFamily="18" charset="0"/>
              </a:rPr>
              <a:t>PrintWriter(OutputStream </a:t>
            </a:r>
            <a:r>
              <a:rPr lang="en-IN" sz="2700" i="1" u="sng" dirty="0" err="1" smtClean="0">
                <a:latin typeface="Times New Roman" pitchFamily="18" charset="0"/>
                <a:cs typeface="Times New Roman" pitchFamily="18" charset="0"/>
              </a:rPr>
              <a:t>outputStream</a:t>
            </a:r>
            <a:r>
              <a:rPr lang="en-IN" sz="2700" i="1" u="sng" dirty="0" smtClean="0">
                <a:latin typeface="Times New Roman" pitchFamily="18" charset="0"/>
                <a:cs typeface="Times New Roman" pitchFamily="18" charset="0"/>
              </a:rPr>
              <a:t>, boolean flushOnNewline)</a:t>
            </a:r>
            <a:endParaRPr lang="en-IN" sz="2700" u="sng"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908" y="285728"/>
            <a:ext cx="9144000" cy="6072230"/>
          </a:xfrm>
        </p:spPr>
        <p:txBody>
          <a:bodyPr>
            <a:normAutofit fontScale="85000" lnSpcReduction="10000"/>
          </a:bodyPr>
          <a:lstStyle/>
          <a:p>
            <a:pPr algn="just"/>
            <a:r>
              <a:rPr lang="en-IN" dirty="0" smtClean="0">
                <a:latin typeface="Times New Roman" pitchFamily="18" charset="0"/>
                <a:cs typeface="Times New Roman" pitchFamily="18" charset="0"/>
              </a:rPr>
              <a:t>Here, </a:t>
            </a:r>
            <a:r>
              <a:rPr lang="en-IN" i="1" dirty="0" smtClean="0">
                <a:latin typeface="Times New Roman" pitchFamily="18" charset="0"/>
                <a:cs typeface="Times New Roman" pitchFamily="18" charset="0"/>
              </a:rPr>
              <a:t>outputStream </a:t>
            </a:r>
            <a:r>
              <a:rPr lang="en-IN" dirty="0" smtClean="0">
                <a:latin typeface="Times New Roman" pitchFamily="18" charset="0"/>
                <a:cs typeface="Times New Roman" pitchFamily="18" charset="0"/>
              </a:rPr>
              <a:t>is an object of type </a:t>
            </a:r>
            <a:r>
              <a:rPr lang="en-IN" b="1" dirty="0" smtClean="0">
                <a:latin typeface="Times New Roman" pitchFamily="18" charset="0"/>
                <a:cs typeface="Times New Roman" pitchFamily="18" charset="0"/>
              </a:rPr>
              <a:t>OutputStream</a:t>
            </a:r>
            <a:r>
              <a:rPr lang="en-IN" dirty="0" smtClean="0">
                <a:latin typeface="Times New Roman" pitchFamily="18" charset="0"/>
                <a:cs typeface="Times New Roman" pitchFamily="18" charset="0"/>
              </a:rPr>
              <a:t>, and </a:t>
            </a:r>
            <a:r>
              <a:rPr lang="en-IN" i="1" dirty="0" smtClean="0">
                <a:latin typeface="Times New Roman" pitchFamily="18" charset="0"/>
                <a:cs typeface="Times New Roman" pitchFamily="18" charset="0"/>
              </a:rPr>
              <a:t>flushOnNewline </a:t>
            </a:r>
            <a:r>
              <a:rPr lang="en-IN" dirty="0" smtClean="0">
                <a:latin typeface="Times New Roman" pitchFamily="18" charset="0"/>
                <a:cs typeface="Times New Roman" pitchFamily="18" charset="0"/>
              </a:rPr>
              <a:t>controls whether Java flushes the output stream every time a </a:t>
            </a:r>
            <a:r>
              <a:rPr lang="en-IN" b="1" dirty="0" smtClean="0">
                <a:latin typeface="Times New Roman" pitchFamily="18" charset="0"/>
                <a:cs typeface="Times New Roman" pitchFamily="18" charset="0"/>
              </a:rPr>
              <a:t>println( ) </a:t>
            </a:r>
            <a:r>
              <a:rPr lang="en-IN" dirty="0" smtClean="0">
                <a:latin typeface="Times New Roman" pitchFamily="18" charset="0"/>
                <a:cs typeface="Times New Roman" pitchFamily="18" charset="0"/>
              </a:rPr>
              <a:t>method is called. If </a:t>
            </a:r>
            <a:r>
              <a:rPr lang="en-IN" i="1" dirty="0" smtClean="0">
                <a:latin typeface="Times New Roman" pitchFamily="18" charset="0"/>
                <a:cs typeface="Times New Roman" pitchFamily="18" charset="0"/>
              </a:rPr>
              <a:t>flushOnNewline </a:t>
            </a:r>
            <a:r>
              <a:rPr lang="en-IN" dirty="0" smtClean="0">
                <a:latin typeface="Times New Roman" pitchFamily="18" charset="0"/>
                <a:cs typeface="Times New Roman" pitchFamily="18" charset="0"/>
              </a:rPr>
              <a:t>is </a:t>
            </a:r>
            <a:r>
              <a:rPr lang="en-IN" b="1" dirty="0" smtClean="0">
                <a:latin typeface="Times New Roman" pitchFamily="18" charset="0"/>
                <a:cs typeface="Times New Roman" pitchFamily="18" charset="0"/>
              </a:rPr>
              <a:t>true</a:t>
            </a:r>
            <a:r>
              <a:rPr lang="en-IN" dirty="0" smtClean="0">
                <a:latin typeface="Times New Roman" pitchFamily="18" charset="0"/>
                <a:cs typeface="Times New Roman" pitchFamily="18" charset="0"/>
              </a:rPr>
              <a:t>, flushing automatically takes place. If </a:t>
            </a:r>
            <a:r>
              <a:rPr lang="en-IN" b="1" dirty="0" smtClean="0">
                <a:latin typeface="Times New Roman" pitchFamily="18" charset="0"/>
                <a:cs typeface="Times New Roman" pitchFamily="18" charset="0"/>
              </a:rPr>
              <a:t>false</a:t>
            </a:r>
            <a:r>
              <a:rPr lang="en-IN" dirty="0" smtClean="0">
                <a:latin typeface="Times New Roman" pitchFamily="18" charset="0"/>
                <a:cs typeface="Times New Roman" pitchFamily="18" charset="0"/>
              </a:rPr>
              <a:t>, flushing is not automatic. </a:t>
            </a:r>
            <a:r>
              <a:rPr lang="en-IN" b="1" dirty="0" smtClean="0">
                <a:latin typeface="Times New Roman" pitchFamily="18" charset="0"/>
                <a:cs typeface="Times New Roman" pitchFamily="18" charset="0"/>
              </a:rPr>
              <a:t>PrintWriter </a:t>
            </a:r>
            <a:r>
              <a:rPr lang="en-IN" dirty="0" smtClean="0">
                <a:latin typeface="Times New Roman" pitchFamily="18" charset="0"/>
                <a:cs typeface="Times New Roman" pitchFamily="18" charset="0"/>
              </a:rPr>
              <a:t>supports the </a:t>
            </a:r>
            <a:r>
              <a:rPr lang="en-IN" b="1" dirty="0" smtClean="0">
                <a:latin typeface="Times New Roman" pitchFamily="18" charset="0"/>
                <a:cs typeface="Times New Roman" pitchFamily="18" charset="0"/>
              </a:rPr>
              <a:t>print( ) </a:t>
            </a:r>
            <a:r>
              <a:rPr lang="en-IN" dirty="0" smtClean="0">
                <a:latin typeface="Times New Roman" pitchFamily="18" charset="0"/>
                <a:cs typeface="Times New Roman" pitchFamily="18" charset="0"/>
              </a:rPr>
              <a:t>and </a:t>
            </a:r>
            <a:r>
              <a:rPr lang="en-IN" b="1" dirty="0" smtClean="0">
                <a:latin typeface="Times New Roman" pitchFamily="18" charset="0"/>
                <a:cs typeface="Times New Roman" pitchFamily="18" charset="0"/>
              </a:rPr>
              <a:t>println( ) </a:t>
            </a:r>
            <a:r>
              <a:rPr lang="en-IN" dirty="0" smtClean="0">
                <a:latin typeface="Times New Roman" pitchFamily="18" charset="0"/>
                <a:cs typeface="Times New Roman" pitchFamily="18" charset="0"/>
              </a:rPr>
              <a:t>methods for all types including </a:t>
            </a:r>
            <a:r>
              <a:rPr lang="en-IN" b="1" dirty="0" smtClean="0">
                <a:latin typeface="Times New Roman" pitchFamily="18" charset="0"/>
                <a:cs typeface="Times New Roman" pitchFamily="18" charset="0"/>
              </a:rPr>
              <a:t>Object</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Thus, you can use these methods in the same way as they have been used with </a:t>
            </a:r>
            <a:r>
              <a:rPr lang="en-IN" b="1" dirty="0" smtClean="0">
                <a:latin typeface="Times New Roman" pitchFamily="18" charset="0"/>
                <a:cs typeface="Times New Roman" pitchFamily="18" charset="0"/>
              </a:rPr>
              <a:t>System.out</a:t>
            </a:r>
            <a:r>
              <a:rPr lang="en-IN" dirty="0" smtClean="0">
                <a:latin typeface="Times New Roman" pitchFamily="18" charset="0"/>
                <a:cs typeface="Times New Roman" pitchFamily="18" charset="0"/>
              </a:rPr>
              <a:t>. If an argument is not a simple type, the </a:t>
            </a:r>
            <a:r>
              <a:rPr lang="en-IN" b="1" dirty="0" smtClean="0">
                <a:latin typeface="Times New Roman" pitchFamily="18" charset="0"/>
                <a:cs typeface="Times New Roman" pitchFamily="18" charset="0"/>
              </a:rPr>
              <a:t>PrintWriter </a:t>
            </a:r>
            <a:r>
              <a:rPr lang="en-IN" dirty="0" smtClean="0">
                <a:latin typeface="Times New Roman" pitchFamily="18" charset="0"/>
                <a:cs typeface="Times New Roman" pitchFamily="18" charset="0"/>
              </a:rPr>
              <a:t>methods call the object’s </a:t>
            </a:r>
            <a:r>
              <a:rPr lang="en-IN" b="1" dirty="0" err="1" smtClean="0">
                <a:latin typeface="Times New Roman" pitchFamily="18" charset="0"/>
                <a:cs typeface="Times New Roman" pitchFamily="18" charset="0"/>
              </a:rPr>
              <a:t>toString</a:t>
            </a:r>
            <a:r>
              <a:rPr lang="en-IN" b="1" dirty="0" smtClean="0">
                <a:latin typeface="Times New Roman" pitchFamily="18" charset="0"/>
                <a:cs typeface="Times New Roman" pitchFamily="18" charset="0"/>
              </a:rPr>
              <a:t>( ) </a:t>
            </a:r>
            <a:r>
              <a:rPr lang="en-IN" dirty="0" smtClean="0">
                <a:latin typeface="Times New Roman" pitchFamily="18" charset="0"/>
                <a:cs typeface="Times New Roman" pitchFamily="18" charset="0"/>
              </a:rPr>
              <a:t>method and then print the result.</a:t>
            </a:r>
          </a:p>
          <a:p>
            <a:pPr algn="just"/>
            <a:r>
              <a:rPr lang="en-IN" dirty="0" smtClean="0">
                <a:latin typeface="Times New Roman" pitchFamily="18" charset="0"/>
                <a:cs typeface="Times New Roman" pitchFamily="18" charset="0"/>
              </a:rPr>
              <a:t>To write to the console by using a </a:t>
            </a:r>
            <a:r>
              <a:rPr lang="en-IN" b="1" dirty="0" smtClean="0">
                <a:latin typeface="Times New Roman" pitchFamily="18" charset="0"/>
                <a:cs typeface="Times New Roman" pitchFamily="18" charset="0"/>
              </a:rPr>
              <a:t>PrintWriter</a:t>
            </a:r>
            <a:r>
              <a:rPr lang="en-IN" dirty="0" smtClean="0">
                <a:latin typeface="Times New Roman" pitchFamily="18" charset="0"/>
                <a:cs typeface="Times New Roman" pitchFamily="18" charset="0"/>
              </a:rPr>
              <a:t>, specify </a:t>
            </a:r>
            <a:r>
              <a:rPr lang="en-IN" b="1" dirty="0" smtClean="0">
                <a:latin typeface="Times New Roman" pitchFamily="18" charset="0"/>
                <a:cs typeface="Times New Roman" pitchFamily="18" charset="0"/>
              </a:rPr>
              <a:t>System.out </a:t>
            </a:r>
            <a:r>
              <a:rPr lang="en-IN" dirty="0" smtClean="0">
                <a:latin typeface="Times New Roman" pitchFamily="18" charset="0"/>
                <a:cs typeface="Times New Roman" pitchFamily="18" charset="0"/>
              </a:rPr>
              <a:t>for the output stream and flush the stream after each newline. For example, this line of code creates a </a:t>
            </a:r>
            <a:r>
              <a:rPr lang="en-IN" b="1" dirty="0" smtClean="0">
                <a:latin typeface="Times New Roman" pitchFamily="18" charset="0"/>
                <a:cs typeface="Times New Roman" pitchFamily="18" charset="0"/>
              </a:rPr>
              <a:t>PrintWriter </a:t>
            </a:r>
            <a:r>
              <a:rPr lang="en-IN" dirty="0" smtClean="0">
                <a:latin typeface="Times New Roman" pitchFamily="18" charset="0"/>
                <a:cs typeface="Times New Roman" pitchFamily="18" charset="0"/>
              </a:rPr>
              <a:t>that is connected to console output:</a:t>
            </a:r>
          </a:p>
          <a:p>
            <a:pPr>
              <a:buNone/>
            </a:pPr>
            <a:endParaRPr lang="en-IN"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686800" cy="511156"/>
          </a:xfrm>
        </p:spPr>
        <p:txBody>
          <a:bodyPr>
            <a:normAutofit fontScale="90000"/>
          </a:bodyPr>
          <a:lstStyle/>
          <a:p>
            <a:r>
              <a:rPr lang="en-IN" dirty="0" smtClean="0">
                <a:latin typeface="Times New Roman" pitchFamily="18" charset="0"/>
                <a:cs typeface="Times New Roman" pitchFamily="18" charset="0"/>
              </a:rPr>
              <a:t>// Demonstrate PrintWriter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572560" cy="6072206"/>
          </a:xfrm>
        </p:spPr>
        <p:txBody>
          <a:bodyPr>
            <a:normAutofit fontScale="77500" lnSpcReduction="20000"/>
          </a:bodyPr>
          <a:lstStyle/>
          <a:p>
            <a:pPr>
              <a:buNone/>
            </a:pPr>
            <a:r>
              <a:rPr lang="en-IN" dirty="0" smtClean="0">
                <a:latin typeface="Times New Roman" pitchFamily="18" charset="0"/>
                <a:cs typeface="Times New Roman" pitchFamily="18" charset="0"/>
              </a:rPr>
              <a:t>import java.io.*;</a:t>
            </a:r>
          </a:p>
          <a:p>
            <a:pPr>
              <a:buNone/>
            </a:pPr>
            <a:r>
              <a:rPr lang="en-IN" dirty="0" smtClean="0">
                <a:latin typeface="Times New Roman" pitchFamily="18" charset="0"/>
                <a:cs typeface="Times New Roman" pitchFamily="18" charset="0"/>
              </a:rPr>
              <a:t>public class PrintWriterDemo {</a:t>
            </a:r>
          </a:p>
          <a:p>
            <a:pPr>
              <a:buNone/>
            </a:pPr>
            <a:r>
              <a:rPr lang="en-IN" dirty="0" smtClean="0">
                <a:latin typeface="Times New Roman" pitchFamily="18" charset="0"/>
                <a:cs typeface="Times New Roman" pitchFamily="18" charset="0"/>
              </a:rPr>
              <a:t>public static void main(String args[]) {</a:t>
            </a:r>
          </a:p>
          <a:p>
            <a:pPr>
              <a:buNone/>
            </a:pPr>
            <a:r>
              <a:rPr lang="en-IN" dirty="0" smtClean="0">
                <a:latin typeface="Times New Roman" pitchFamily="18" charset="0"/>
                <a:cs typeface="Times New Roman" pitchFamily="18" charset="0"/>
              </a:rPr>
              <a:t>PrintWriter pw = new PrintWriter(System.out, true);</a:t>
            </a:r>
          </a:p>
          <a:p>
            <a:pPr>
              <a:buNone/>
            </a:pPr>
            <a:r>
              <a:rPr lang="en-IN" dirty="0" smtClean="0">
                <a:latin typeface="Times New Roman" pitchFamily="18" charset="0"/>
                <a:cs typeface="Times New Roman" pitchFamily="18" charset="0"/>
              </a:rPr>
              <a:t>pw.println("This is a string");</a:t>
            </a:r>
          </a:p>
          <a:p>
            <a:pPr>
              <a:buNone/>
            </a:pPr>
            <a:r>
              <a:rPr lang="en-IN" dirty="0" smtClean="0">
                <a:latin typeface="Times New Roman" pitchFamily="18" charset="0"/>
                <a:cs typeface="Times New Roman" pitchFamily="18" charset="0"/>
              </a:rPr>
              <a:t>int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 -7;</a:t>
            </a:r>
          </a:p>
          <a:p>
            <a:pPr>
              <a:buNone/>
            </a:pPr>
            <a:r>
              <a:rPr lang="en-IN" dirty="0" smtClean="0">
                <a:latin typeface="Times New Roman" pitchFamily="18" charset="0"/>
                <a:cs typeface="Times New Roman" pitchFamily="18" charset="0"/>
              </a:rPr>
              <a:t>pw.println(</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double d = 4.5e-7;</a:t>
            </a:r>
          </a:p>
          <a:p>
            <a:pPr>
              <a:buNone/>
            </a:pPr>
            <a:r>
              <a:rPr lang="en-IN" dirty="0" smtClean="0">
                <a:latin typeface="Times New Roman" pitchFamily="18" charset="0"/>
                <a:cs typeface="Times New Roman" pitchFamily="18" charset="0"/>
              </a:rPr>
              <a:t>pw.println(d);</a:t>
            </a:r>
          </a:p>
          <a:p>
            <a:pPr>
              <a:buNone/>
            </a:pP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a:t>
            </a:r>
          </a:p>
          <a:p>
            <a:pPr>
              <a:buNone/>
            </a:pPr>
            <a:r>
              <a:rPr lang="en-IN" dirty="0" smtClean="0">
                <a:solidFill>
                  <a:srgbClr val="FF0000"/>
                </a:solidFill>
                <a:latin typeface="Times New Roman" pitchFamily="18" charset="0"/>
                <a:cs typeface="Times New Roman" pitchFamily="18" charset="0"/>
              </a:rPr>
              <a:t>The output from this program is shown here:</a:t>
            </a:r>
          </a:p>
          <a:p>
            <a:pPr>
              <a:buNone/>
            </a:pPr>
            <a:r>
              <a:rPr lang="en-IN" dirty="0" smtClean="0">
                <a:solidFill>
                  <a:srgbClr val="FF0000"/>
                </a:solidFill>
                <a:latin typeface="Times New Roman" pitchFamily="18" charset="0"/>
                <a:cs typeface="Times New Roman" pitchFamily="18" charset="0"/>
              </a:rPr>
              <a:t>This is a string</a:t>
            </a:r>
          </a:p>
          <a:p>
            <a:pPr>
              <a:buNone/>
            </a:pPr>
            <a:r>
              <a:rPr lang="en-IN" dirty="0" smtClean="0">
                <a:solidFill>
                  <a:srgbClr val="FF0000"/>
                </a:solidFill>
                <a:latin typeface="Times New Roman" pitchFamily="18" charset="0"/>
                <a:cs typeface="Times New Roman" pitchFamily="18" charset="0"/>
              </a:rPr>
              <a:t>-7</a:t>
            </a:r>
          </a:p>
          <a:p>
            <a:pPr>
              <a:buNone/>
            </a:pPr>
            <a:r>
              <a:rPr lang="en-IN" dirty="0" smtClean="0">
                <a:solidFill>
                  <a:srgbClr val="FF0000"/>
                </a:solidFill>
                <a:latin typeface="Times New Roman" pitchFamily="18" charset="0"/>
                <a:cs typeface="Times New Roman" pitchFamily="18" charset="0"/>
              </a:rPr>
              <a:t>4.5E-7</a:t>
            </a:r>
          </a:p>
          <a:p>
            <a:pPr>
              <a:buNone/>
            </a:pP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429684" cy="939784"/>
          </a:xfrm>
        </p:spPr>
        <p:txBody>
          <a:bodyPr>
            <a:normAutofit/>
          </a:bodyPr>
          <a:lstStyle/>
          <a:p>
            <a:pPr algn="ctr"/>
            <a:r>
              <a:rPr lang="en-IN" b="1" dirty="0" smtClean="0"/>
              <a:t>Streams</a:t>
            </a:r>
            <a:endParaRPr lang="en-IN" dirty="0"/>
          </a:p>
        </p:txBody>
      </p:sp>
      <p:sp>
        <p:nvSpPr>
          <p:cNvPr id="3" name="Content Placeholder 2"/>
          <p:cNvSpPr>
            <a:spLocks noGrp="1"/>
          </p:cNvSpPr>
          <p:nvPr>
            <p:ph idx="1"/>
          </p:nvPr>
        </p:nvSpPr>
        <p:spPr>
          <a:xfrm>
            <a:off x="285720" y="928670"/>
            <a:ext cx="8501122" cy="5643602"/>
          </a:xfrm>
        </p:spPr>
        <p:txBody>
          <a:bodyPr>
            <a:noAutofit/>
          </a:bodyPr>
          <a:lstStyle/>
          <a:p>
            <a:pPr algn="just">
              <a:buNone/>
            </a:pPr>
            <a:r>
              <a:rPr lang="en-IN" sz="2400" dirty="0" smtClean="0">
                <a:latin typeface="Times New Roman" pitchFamily="18" charset="0"/>
                <a:cs typeface="Times New Roman" pitchFamily="18" charset="0"/>
              </a:rPr>
              <a:t>Java programs perform I/O through streams. A </a:t>
            </a:r>
            <a:r>
              <a:rPr lang="en-IN" sz="2400" i="1" dirty="0" smtClean="0">
                <a:latin typeface="Times New Roman" pitchFamily="18" charset="0"/>
                <a:cs typeface="Times New Roman" pitchFamily="18" charset="0"/>
              </a:rPr>
              <a:t>stream </a:t>
            </a:r>
            <a:r>
              <a:rPr lang="en-IN" sz="2400" dirty="0" smtClean="0">
                <a:latin typeface="Times New Roman" pitchFamily="18" charset="0"/>
                <a:cs typeface="Times New Roman" pitchFamily="18" charset="0"/>
              </a:rPr>
              <a:t>is an abstraction that either produces or consumes information. A stream is linked to a physical device by the Java I/O system. All streams behave in the same manner, even if the actual physical devices to which they are linked differ. Thus, the same I/O classes and methods can be applied to any type of device. This means that an input stream can abstract many different kinds of input: from a disk file, a keyboard, or a network socket. Likewise, an output stream may refer to the console, a disk file, or a network connection. Streams are a clean way to deal with input/output without having every part of your code understand the difference between a keyboard and a network, for example. Java implements streams within class hierarchies defined in the </a:t>
            </a:r>
            <a:r>
              <a:rPr lang="en-IN" sz="2400" b="1" dirty="0" smtClean="0">
                <a:latin typeface="Times New Roman" pitchFamily="18" charset="0"/>
                <a:cs typeface="Times New Roman" pitchFamily="18" charset="0"/>
              </a:rPr>
              <a:t>java.io </a:t>
            </a:r>
            <a:r>
              <a:rPr lang="en-IN" sz="2400" dirty="0" smtClean="0">
                <a:latin typeface="Times New Roman" pitchFamily="18" charset="0"/>
                <a:cs typeface="Times New Roman" pitchFamily="18" charset="0"/>
              </a:rPr>
              <a:t>package.</a:t>
            </a:r>
          </a:p>
          <a:p>
            <a:pPr>
              <a:buNone/>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600200"/>
            <a:ext cx="8643998" cy="4525963"/>
          </a:xfrm>
        </p:spPr>
        <p:txBody>
          <a:bodyPr>
            <a:normAutofit/>
          </a:bodyPr>
          <a:lstStyle/>
          <a:p>
            <a:pPr algn="just">
              <a:buNone/>
            </a:pPr>
            <a:r>
              <a:rPr lang="en-IN" dirty="0" smtClean="0">
                <a:latin typeface="Times New Roman" pitchFamily="18" charset="0"/>
                <a:cs typeface="Times New Roman" pitchFamily="18" charset="0"/>
              </a:rPr>
              <a:t>    Remember, there is nothing wrong with using </a:t>
            </a:r>
            <a:r>
              <a:rPr lang="en-IN" b="1" dirty="0" smtClean="0">
                <a:latin typeface="Times New Roman" pitchFamily="18" charset="0"/>
                <a:cs typeface="Times New Roman" pitchFamily="18" charset="0"/>
              </a:rPr>
              <a:t>System.out to write simple text output </a:t>
            </a:r>
            <a:r>
              <a:rPr lang="en-IN" dirty="0" smtClean="0">
                <a:latin typeface="Times New Roman" pitchFamily="18" charset="0"/>
                <a:cs typeface="Times New Roman" pitchFamily="18" charset="0"/>
              </a:rPr>
              <a:t>to the console when you are learning Java or debugging your programs. However, using a </a:t>
            </a:r>
            <a:r>
              <a:rPr lang="en-IN" b="1" dirty="0" smtClean="0">
                <a:latin typeface="Times New Roman" pitchFamily="18" charset="0"/>
                <a:cs typeface="Times New Roman" pitchFamily="18" charset="0"/>
              </a:rPr>
              <a:t>PrintWriter will make your real-world applications easier to internationalize. Because no </a:t>
            </a:r>
            <a:r>
              <a:rPr lang="en-IN" dirty="0" smtClean="0">
                <a:latin typeface="Times New Roman" pitchFamily="18" charset="0"/>
                <a:cs typeface="Times New Roman" pitchFamily="18" charset="0"/>
              </a:rPr>
              <a:t>advantage is gained by using a </a:t>
            </a:r>
            <a:r>
              <a:rPr lang="en-IN" b="1" dirty="0" smtClean="0">
                <a:latin typeface="Times New Roman" pitchFamily="18" charset="0"/>
                <a:cs typeface="Times New Roman" pitchFamily="18" charset="0"/>
              </a:rPr>
              <a:t>PrintWriter in the sample programs shown here, we </a:t>
            </a:r>
            <a:r>
              <a:rPr lang="en-IN" dirty="0" smtClean="0">
                <a:latin typeface="Times New Roman" pitchFamily="18" charset="0"/>
                <a:cs typeface="Times New Roman" pitchFamily="18" charset="0"/>
              </a:rPr>
              <a:t>will continue to use </a:t>
            </a:r>
            <a:r>
              <a:rPr lang="en-IN" b="1" dirty="0" smtClean="0">
                <a:latin typeface="Times New Roman" pitchFamily="18" charset="0"/>
                <a:cs typeface="Times New Roman" pitchFamily="18" charset="0"/>
              </a:rPr>
              <a:t>System.out to write to the console.</a:t>
            </a: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8858312" cy="654032"/>
          </a:xfrm>
        </p:spPr>
        <p:txBody>
          <a:bodyPr>
            <a:normAutofit/>
          </a:bodyPr>
          <a:lstStyle/>
          <a:p>
            <a:pPr algn="ctr"/>
            <a:r>
              <a:rPr lang="en-IN" sz="3600" b="1" dirty="0" smtClean="0">
                <a:latin typeface="Times New Roman" pitchFamily="18" charset="0"/>
                <a:cs typeface="Times New Roman" pitchFamily="18" charset="0"/>
              </a:rPr>
              <a:t>Byte Streams and Character Streams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0" y="857232"/>
            <a:ext cx="8858312" cy="6000768"/>
          </a:xfrm>
        </p:spPr>
        <p:txBody>
          <a:bodyPr>
            <a:noAutofit/>
          </a:bodyPr>
          <a:lstStyle/>
          <a:p>
            <a:pPr algn="just"/>
            <a:r>
              <a:rPr lang="en-IN" sz="2200" dirty="0" smtClean="0">
                <a:latin typeface="Times New Roman" pitchFamily="18" charset="0"/>
                <a:cs typeface="Times New Roman" pitchFamily="18" charset="0"/>
              </a:rPr>
              <a:t>Java defines two types of streams: byte and character. </a:t>
            </a:r>
            <a:r>
              <a:rPr lang="en-IN" sz="2200" b="1" i="1" dirty="0" smtClean="0">
                <a:solidFill>
                  <a:srgbClr val="FF0000"/>
                </a:solidFill>
                <a:latin typeface="Times New Roman" pitchFamily="18" charset="0"/>
                <a:cs typeface="Times New Roman" pitchFamily="18" charset="0"/>
              </a:rPr>
              <a:t>Byte streams </a:t>
            </a:r>
            <a:r>
              <a:rPr lang="en-IN" sz="2200" dirty="0" smtClean="0">
                <a:latin typeface="Times New Roman" pitchFamily="18" charset="0"/>
                <a:cs typeface="Times New Roman" pitchFamily="18" charset="0"/>
              </a:rPr>
              <a:t>provide a convenient means for handling input and output of bytes. Byte streams are used, for example, when reading or writing binary data. </a:t>
            </a:r>
            <a:r>
              <a:rPr lang="en-IN" sz="2200" b="1" i="1" dirty="0" smtClean="0">
                <a:solidFill>
                  <a:srgbClr val="FF0000"/>
                </a:solidFill>
                <a:latin typeface="Times New Roman" pitchFamily="18" charset="0"/>
                <a:cs typeface="Times New Roman" pitchFamily="18" charset="0"/>
              </a:rPr>
              <a:t>Character streams </a:t>
            </a:r>
            <a:r>
              <a:rPr lang="en-IN" sz="2200" dirty="0" smtClean="0">
                <a:latin typeface="Times New Roman" pitchFamily="18" charset="0"/>
                <a:cs typeface="Times New Roman" pitchFamily="18" charset="0"/>
              </a:rPr>
              <a:t>provide a convenient means for handling input and output of characters. They use Unicode and, therefore, can be internationalized.</a:t>
            </a:r>
          </a:p>
          <a:p>
            <a:pPr algn="just"/>
            <a:endParaRPr lang="en-US"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Also, in some cases, character streams are more efficient than byte streams. The original version of Java (Java 1.0) did not include character streams and, thus, all I/O was byte-oriented. Character streams were added by Java 1.1, and certain byte-oriented classes and methods were deprecated. This is why older code that doesn’t use character streams should be updated to take advantage of them, where appropriate. One other point: at the lowest level, all I/O is still byte-oriented. The character-based streams simply provide a convenient and efficient means for handling characters. An overview of both byte-oriented streams and character-oriented streams is presented in the following sections.</a:t>
            </a:r>
          </a:p>
          <a:p>
            <a:pPr algn="just">
              <a:buNone/>
            </a:pP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939784"/>
          </a:xfrm>
        </p:spPr>
        <p:txBody>
          <a:bodyPr>
            <a:normAutofit/>
          </a:bodyPr>
          <a:lstStyle/>
          <a:p>
            <a:pPr algn="ctr"/>
            <a:r>
              <a:rPr lang="en-IN" b="1" dirty="0" smtClean="0">
                <a:latin typeface="Times New Roman" pitchFamily="18" charset="0"/>
                <a:cs typeface="Times New Roman" pitchFamily="18" charset="0"/>
              </a:rPr>
              <a:t>The Byte Stream Classes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85720" y="1357298"/>
            <a:ext cx="8501122" cy="5214974"/>
          </a:xfrm>
        </p:spPr>
        <p:txBody>
          <a:bodyPr>
            <a:normAutofit fontScale="85000" lnSpcReduction="20000"/>
          </a:bodyPr>
          <a:lstStyle/>
          <a:p>
            <a:pPr algn="just"/>
            <a:r>
              <a:rPr lang="en-IN" dirty="0" smtClean="0">
                <a:latin typeface="Times New Roman" pitchFamily="18" charset="0"/>
                <a:cs typeface="Times New Roman" pitchFamily="18" charset="0"/>
              </a:rPr>
              <a:t>Byte streams are defined by using two class hierarchies. At the top are two abstract classes: </a:t>
            </a:r>
            <a:r>
              <a:rPr lang="en-IN" b="1" u="sng" dirty="0" smtClean="0">
                <a:solidFill>
                  <a:srgbClr val="FF0000"/>
                </a:solidFill>
                <a:latin typeface="Times New Roman" pitchFamily="18" charset="0"/>
                <a:cs typeface="Times New Roman" pitchFamily="18" charset="0"/>
              </a:rPr>
              <a:t>InputStream</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and </a:t>
            </a:r>
            <a:r>
              <a:rPr lang="en-IN" b="1" u="sng" dirty="0" smtClean="0">
                <a:solidFill>
                  <a:srgbClr val="FF0000"/>
                </a:solidFill>
                <a:latin typeface="Times New Roman" pitchFamily="18" charset="0"/>
                <a:cs typeface="Times New Roman" pitchFamily="18" charset="0"/>
              </a:rPr>
              <a:t>OutputStream</a:t>
            </a:r>
            <a:r>
              <a:rPr lang="en-IN" dirty="0" smtClean="0">
                <a:latin typeface="Times New Roman" pitchFamily="18" charset="0"/>
                <a:cs typeface="Times New Roman" pitchFamily="18" charset="0"/>
              </a:rPr>
              <a:t>. Each of these abstract classes has several concrete subclasses that handle the differences between various devices, such as disk files, network connections, and even memory buffers. The byte stream classes are shown in next Table . </a:t>
            </a:r>
          </a:p>
          <a:p>
            <a:pPr algn="just"/>
            <a:r>
              <a:rPr lang="en-IN" dirty="0" smtClean="0">
                <a:latin typeface="Times New Roman" pitchFamily="18" charset="0"/>
                <a:cs typeface="Times New Roman" pitchFamily="18" charset="0"/>
              </a:rPr>
              <a:t>Remember, to use the stream classes, you must import </a:t>
            </a:r>
            <a:r>
              <a:rPr lang="en-IN" b="1" u="sng" dirty="0" smtClean="0">
                <a:solidFill>
                  <a:srgbClr val="FF0000"/>
                </a:solidFill>
                <a:latin typeface="Times New Roman" pitchFamily="18" charset="0"/>
                <a:cs typeface="Times New Roman" pitchFamily="18" charset="0"/>
              </a:rPr>
              <a:t>java.io</a:t>
            </a:r>
            <a:r>
              <a:rPr lang="en-IN" u="sng" dirty="0" smtClean="0">
                <a:solidFill>
                  <a:srgbClr val="FF0000"/>
                </a:solidFill>
                <a:latin typeface="Times New Roman" pitchFamily="18" charset="0"/>
                <a:cs typeface="Times New Roman" pitchFamily="18" charset="0"/>
              </a:rPr>
              <a:t>.</a:t>
            </a:r>
            <a:r>
              <a:rPr lang="en-IN" dirty="0" smtClean="0">
                <a:latin typeface="Times New Roman" pitchFamily="18" charset="0"/>
                <a:cs typeface="Times New Roman" pitchFamily="18" charset="0"/>
              </a:rPr>
              <a:t> The abstract classes </a:t>
            </a:r>
            <a:r>
              <a:rPr lang="en-IN" b="1" dirty="0" smtClean="0">
                <a:latin typeface="Times New Roman" pitchFamily="18" charset="0"/>
                <a:cs typeface="Times New Roman" pitchFamily="18" charset="0"/>
              </a:rPr>
              <a:t>InputStream </a:t>
            </a:r>
            <a:r>
              <a:rPr lang="en-IN" dirty="0" smtClean="0">
                <a:latin typeface="Times New Roman" pitchFamily="18" charset="0"/>
                <a:cs typeface="Times New Roman" pitchFamily="18" charset="0"/>
              </a:rPr>
              <a:t>and </a:t>
            </a:r>
            <a:r>
              <a:rPr lang="en-IN" b="1" dirty="0" smtClean="0">
                <a:latin typeface="Times New Roman" pitchFamily="18" charset="0"/>
                <a:cs typeface="Times New Roman" pitchFamily="18" charset="0"/>
              </a:rPr>
              <a:t>OutputStream </a:t>
            </a:r>
            <a:r>
              <a:rPr lang="en-IN" dirty="0" smtClean="0">
                <a:latin typeface="Times New Roman" pitchFamily="18" charset="0"/>
                <a:cs typeface="Times New Roman" pitchFamily="18" charset="0"/>
              </a:rPr>
              <a:t>define several key methods that the other stream classes implement. Two of the most important are </a:t>
            </a:r>
            <a:r>
              <a:rPr lang="en-IN" b="1" u="sng" dirty="0" smtClean="0">
                <a:solidFill>
                  <a:srgbClr val="FF0000"/>
                </a:solidFill>
                <a:latin typeface="Times New Roman" pitchFamily="18" charset="0"/>
                <a:cs typeface="Times New Roman" pitchFamily="18" charset="0"/>
              </a:rPr>
              <a:t>read( ) and write( ), </a:t>
            </a:r>
            <a:r>
              <a:rPr lang="en-IN" dirty="0" smtClean="0">
                <a:latin typeface="Times New Roman" pitchFamily="18" charset="0"/>
                <a:cs typeface="Times New Roman" pitchFamily="18" charset="0"/>
              </a:rPr>
              <a:t>which, respectively, read and write bytes of data. </a:t>
            </a:r>
            <a:r>
              <a:rPr lang="en-IN" u="sng" dirty="0" smtClean="0">
                <a:latin typeface="Times New Roman" pitchFamily="18" charset="0"/>
                <a:cs typeface="Times New Roman" pitchFamily="18" charset="0"/>
              </a:rPr>
              <a:t>Both methods are declared as abstract inside </a:t>
            </a:r>
            <a:r>
              <a:rPr lang="en-IN" b="1" u="sng" dirty="0" smtClean="0">
                <a:latin typeface="Times New Roman" pitchFamily="18" charset="0"/>
                <a:cs typeface="Times New Roman" pitchFamily="18" charset="0"/>
              </a:rPr>
              <a:t>InputStream </a:t>
            </a:r>
            <a:r>
              <a:rPr lang="en-IN" u="sng" dirty="0" smtClean="0">
                <a:latin typeface="Times New Roman" pitchFamily="18" charset="0"/>
                <a:cs typeface="Times New Roman" pitchFamily="18" charset="0"/>
              </a:rPr>
              <a:t>and </a:t>
            </a:r>
            <a:r>
              <a:rPr lang="en-IN" b="1" u="sng" dirty="0" smtClean="0">
                <a:latin typeface="Times New Roman" pitchFamily="18" charset="0"/>
                <a:cs typeface="Times New Roman" pitchFamily="18" charset="0"/>
              </a:rPr>
              <a:t>OutputStream</a:t>
            </a:r>
            <a:r>
              <a:rPr lang="en-IN" dirty="0" smtClean="0">
                <a:latin typeface="Times New Roman" pitchFamily="18" charset="0"/>
                <a:cs typeface="Times New Roman" pitchFamily="18" charset="0"/>
              </a:rPr>
              <a:t>. They are overridden by derived stream classes.</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0"/>
            <a:ext cx="9144000" cy="6286520"/>
          </a:xfrm>
          <a:prstGeom prst="rect">
            <a:avLst/>
          </a:prstGeom>
          <a:noFill/>
          <a:ln w="9525">
            <a:noFill/>
            <a:miter lim="800000"/>
            <a:headEnd/>
            <a:tailEnd/>
          </a:ln>
        </p:spPr>
      </p:pic>
      <p:sp>
        <p:nvSpPr>
          <p:cNvPr id="1025" name="Rectangle 1"/>
          <p:cNvSpPr>
            <a:spLocks noChangeArrowheads="1"/>
          </p:cNvSpPr>
          <p:nvPr/>
        </p:nvSpPr>
        <p:spPr bwMode="auto">
          <a:xfrm>
            <a:off x="0" y="64008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854075"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Byte Stream Classes</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725470"/>
          </a:xfrm>
        </p:spPr>
        <p:txBody>
          <a:bodyPr>
            <a:normAutofit fontScale="90000"/>
          </a:bodyPr>
          <a:lstStyle/>
          <a:p>
            <a:pPr algn="ctr"/>
            <a:r>
              <a:rPr lang="en-IN" b="1" dirty="0" smtClean="0">
                <a:latin typeface="Times New Roman" pitchFamily="18" charset="0"/>
                <a:cs typeface="Times New Roman" pitchFamily="18" charset="0"/>
              </a:rPr>
              <a:t>The Character Stream Classes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14282" y="1214422"/>
            <a:ext cx="8715436" cy="4911741"/>
          </a:xfrm>
        </p:spPr>
        <p:txBody>
          <a:bodyPr>
            <a:normAutofit fontScale="92500" lnSpcReduction="20000"/>
          </a:bodyPr>
          <a:lstStyle/>
          <a:p>
            <a:pPr algn="just"/>
            <a:r>
              <a:rPr lang="en-IN" dirty="0" smtClean="0">
                <a:latin typeface="Times New Roman" pitchFamily="18" charset="0"/>
                <a:cs typeface="Times New Roman" pitchFamily="18" charset="0"/>
              </a:rPr>
              <a:t>Character streams are defined by using two class hierarchies. At the top are two abstract classes, </a:t>
            </a:r>
            <a:r>
              <a:rPr lang="en-IN" b="1" u="sng" dirty="0" smtClean="0">
                <a:solidFill>
                  <a:srgbClr val="FF0000"/>
                </a:solidFill>
                <a:latin typeface="Times New Roman" pitchFamily="18" charset="0"/>
                <a:cs typeface="Times New Roman" pitchFamily="18" charset="0"/>
              </a:rPr>
              <a:t>Reader and Writer</a:t>
            </a:r>
            <a:r>
              <a:rPr lang="en-IN" dirty="0" smtClean="0">
                <a:latin typeface="Times New Roman" pitchFamily="18" charset="0"/>
                <a:cs typeface="Times New Roman" pitchFamily="18" charset="0"/>
              </a:rPr>
              <a:t>. These abstract classes handle Unicode character streams. Java has several concrete subclasses of each of these. The character stream classes are shown in next given Table . The abstract classes </a:t>
            </a:r>
            <a:r>
              <a:rPr lang="en-IN" b="1" dirty="0" smtClean="0">
                <a:latin typeface="Times New Roman" pitchFamily="18" charset="0"/>
                <a:cs typeface="Times New Roman" pitchFamily="18" charset="0"/>
              </a:rPr>
              <a:t>Reader </a:t>
            </a:r>
            <a:r>
              <a:rPr lang="en-IN" dirty="0" smtClean="0">
                <a:latin typeface="Times New Roman" pitchFamily="18" charset="0"/>
                <a:cs typeface="Times New Roman" pitchFamily="18" charset="0"/>
              </a:rPr>
              <a:t>and </a:t>
            </a:r>
            <a:r>
              <a:rPr lang="en-IN" b="1" dirty="0" smtClean="0">
                <a:latin typeface="Times New Roman" pitchFamily="18" charset="0"/>
                <a:cs typeface="Times New Roman" pitchFamily="18" charset="0"/>
              </a:rPr>
              <a:t>Writer </a:t>
            </a:r>
            <a:r>
              <a:rPr lang="en-IN" dirty="0" smtClean="0">
                <a:latin typeface="Times New Roman" pitchFamily="18" charset="0"/>
                <a:cs typeface="Times New Roman" pitchFamily="18" charset="0"/>
              </a:rPr>
              <a:t>define several key methods that the other stream classes implement. </a:t>
            </a:r>
            <a:r>
              <a:rPr lang="en-IN" u="sng" dirty="0" smtClean="0">
                <a:latin typeface="Times New Roman" pitchFamily="18" charset="0"/>
                <a:cs typeface="Times New Roman" pitchFamily="18" charset="0"/>
              </a:rPr>
              <a:t>Two of the most important methods are </a:t>
            </a:r>
            <a:r>
              <a:rPr lang="en-IN" b="1" u="sng" dirty="0" smtClean="0">
                <a:latin typeface="Times New Roman" pitchFamily="18" charset="0"/>
                <a:cs typeface="Times New Roman" pitchFamily="18" charset="0"/>
              </a:rPr>
              <a:t>read( ) </a:t>
            </a:r>
            <a:r>
              <a:rPr lang="en-IN" u="sng" dirty="0" smtClean="0">
                <a:latin typeface="Times New Roman" pitchFamily="18" charset="0"/>
                <a:cs typeface="Times New Roman" pitchFamily="18" charset="0"/>
              </a:rPr>
              <a:t>and </a:t>
            </a:r>
            <a:r>
              <a:rPr lang="en-IN" b="1" u="sng" dirty="0" smtClean="0">
                <a:latin typeface="Times New Roman" pitchFamily="18" charset="0"/>
                <a:cs typeface="Times New Roman" pitchFamily="18" charset="0"/>
              </a:rPr>
              <a:t>write( )</a:t>
            </a:r>
            <a:r>
              <a:rPr lang="en-IN" u="sng" dirty="0" smtClean="0">
                <a:latin typeface="Times New Roman" pitchFamily="18" charset="0"/>
                <a:cs typeface="Times New Roman" pitchFamily="18" charset="0"/>
              </a:rPr>
              <a:t>, which read and write characters of data, respectively.</a:t>
            </a:r>
            <a:r>
              <a:rPr lang="en-IN" dirty="0" smtClean="0">
                <a:latin typeface="Times New Roman" pitchFamily="18" charset="0"/>
                <a:cs typeface="Times New Roman" pitchFamily="18" charset="0"/>
              </a:rPr>
              <a:t> These methods are overridden by derived stream classes.</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0"/>
            <a:ext cx="9144000" cy="2928958"/>
          </a:xfrm>
          <a:prstGeom prst="rect">
            <a:avLst/>
          </a:prstGeom>
          <a:noFill/>
          <a:ln w="9525">
            <a:noFill/>
            <a:miter lim="800000"/>
            <a:headEnd/>
            <a:tailEnd/>
          </a:ln>
        </p:spPr>
      </p:pic>
      <p:pic>
        <p:nvPicPr>
          <p:cNvPr id="19458" name="Picture 2"/>
          <p:cNvPicPr>
            <a:picLocks noChangeAspect="1" noChangeArrowheads="1"/>
          </p:cNvPicPr>
          <p:nvPr/>
        </p:nvPicPr>
        <p:blipFill>
          <a:blip r:embed="rId3"/>
          <a:srcRect/>
          <a:stretch>
            <a:fillRect/>
          </a:stretch>
        </p:blipFill>
        <p:spPr bwMode="auto">
          <a:xfrm>
            <a:off x="0" y="2786058"/>
            <a:ext cx="9144000" cy="3660048"/>
          </a:xfrm>
          <a:prstGeom prst="rect">
            <a:avLst/>
          </a:prstGeom>
          <a:noFill/>
          <a:ln w="9525">
            <a:noFill/>
            <a:miter lim="800000"/>
            <a:headEnd/>
            <a:tailEnd/>
          </a:ln>
          <a:effectLst/>
        </p:spPr>
      </p:pic>
      <p:sp>
        <p:nvSpPr>
          <p:cNvPr id="19459" name="Rectangle 3"/>
          <p:cNvSpPr>
            <a:spLocks noChangeArrowheads="1"/>
          </p:cNvSpPr>
          <p:nvPr/>
        </p:nvSpPr>
        <p:spPr bwMode="auto">
          <a:xfrm>
            <a:off x="0" y="640080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20775" algn="l"/>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FranklinGothic-Book"/>
              </a:rPr>
              <a:t>The Character Stream I/O Classes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329642" cy="654032"/>
          </a:xfrm>
        </p:spPr>
        <p:txBody>
          <a:bodyPr>
            <a:normAutofit fontScale="90000"/>
          </a:bodyPr>
          <a:lstStyle/>
          <a:p>
            <a:pPr algn="ctr"/>
            <a:r>
              <a:rPr lang="en-IN" b="1" dirty="0" smtClean="0">
                <a:latin typeface="Times New Roman" pitchFamily="18" charset="0"/>
                <a:cs typeface="Times New Roman" pitchFamily="18" charset="0"/>
              </a:rPr>
              <a:t>The Predefined Streams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0" y="785794"/>
            <a:ext cx="9001156" cy="6072206"/>
          </a:xfrm>
        </p:spPr>
        <p:txBody>
          <a:bodyPr>
            <a:noAutofit/>
          </a:bodyPr>
          <a:lstStyle/>
          <a:p>
            <a:pPr algn="just"/>
            <a:r>
              <a:rPr lang="en-IN" sz="2400" dirty="0" smtClean="0">
                <a:latin typeface="Times New Roman" pitchFamily="18" charset="0"/>
                <a:cs typeface="Times New Roman" pitchFamily="18" charset="0"/>
              </a:rPr>
              <a:t>As you know, all Java programs automatically import the </a:t>
            </a:r>
            <a:r>
              <a:rPr lang="en-IN" sz="2400" b="1" u="sng" dirty="0" smtClean="0">
                <a:solidFill>
                  <a:srgbClr val="FF0000"/>
                </a:solidFill>
                <a:latin typeface="Times New Roman" pitchFamily="18" charset="0"/>
                <a:cs typeface="Times New Roman" pitchFamily="18" charset="0"/>
              </a:rPr>
              <a:t>java.lang</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package. </a:t>
            </a:r>
            <a:r>
              <a:rPr lang="en-IN" sz="2400" u="sng" dirty="0" smtClean="0">
                <a:latin typeface="Times New Roman" pitchFamily="18" charset="0"/>
                <a:cs typeface="Times New Roman" pitchFamily="18" charset="0"/>
              </a:rPr>
              <a:t>This package defines a class called </a:t>
            </a:r>
            <a:r>
              <a:rPr lang="en-IN" sz="2400" b="1" u="sng" dirty="0" smtClean="0">
                <a:latin typeface="Times New Roman" pitchFamily="18" charset="0"/>
                <a:cs typeface="Times New Roman" pitchFamily="18" charset="0"/>
              </a:rPr>
              <a:t>System</a:t>
            </a:r>
            <a:r>
              <a:rPr lang="en-IN" sz="2400" dirty="0" smtClean="0">
                <a:latin typeface="Times New Roman" pitchFamily="18" charset="0"/>
                <a:cs typeface="Times New Roman" pitchFamily="18" charset="0"/>
              </a:rPr>
              <a:t>, which encapsulates several aspects of the run-time environment. </a:t>
            </a:r>
            <a:r>
              <a:rPr lang="en-IN" sz="2400" b="1" u="sng" dirty="0" smtClean="0">
                <a:latin typeface="Times New Roman" pitchFamily="18" charset="0"/>
                <a:cs typeface="Times New Roman" pitchFamily="18" charset="0"/>
              </a:rPr>
              <a:t>System </a:t>
            </a:r>
            <a:r>
              <a:rPr lang="en-IN" sz="2400" u="sng" dirty="0" smtClean="0">
                <a:latin typeface="Times New Roman" pitchFamily="18" charset="0"/>
                <a:cs typeface="Times New Roman" pitchFamily="18" charset="0"/>
              </a:rPr>
              <a:t>also contains three predefined stream variables: </a:t>
            </a:r>
            <a:r>
              <a:rPr lang="en-IN" sz="2400" b="1" u="sng" dirty="0" smtClean="0">
                <a:latin typeface="Times New Roman" pitchFamily="18" charset="0"/>
                <a:cs typeface="Times New Roman" pitchFamily="18" charset="0"/>
              </a:rPr>
              <a:t>in</a:t>
            </a:r>
            <a:r>
              <a:rPr lang="en-IN" sz="2400" u="sng"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out</a:t>
            </a:r>
            <a:r>
              <a:rPr lang="en-IN" sz="2400" u="sng" dirty="0" smtClean="0">
                <a:latin typeface="Times New Roman" pitchFamily="18" charset="0"/>
                <a:cs typeface="Times New Roman" pitchFamily="18" charset="0"/>
              </a:rPr>
              <a:t>, and </a:t>
            </a:r>
            <a:r>
              <a:rPr lang="en-IN" sz="2400" b="1" u="sng" dirty="0" smtClean="0">
                <a:latin typeface="Times New Roman" pitchFamily="18" charset="0"/>
                <a:cs typeface="Times New Roman" pitchFamily="18" charset="0"/>
              </a:rPr>
              <a:t>err</a:t>
            </a:r>
            <a:r>
              <a:rPr lang="en-IN" sz="2400" u="sng" dirty="0" smtClean="0">
                <a:latin typeface="Times New Roman" pitchFamily="18" charset="0"/>
                <a:cs typeface="Times New Roman" pitchFamily="18" charset="0"/>
              </a:rPr>
              <a:t>. These fields are declared as </a:t>
            </a:r>
            <a:r>
              <a:rPr lang="en-IN" sz="2400" b="1" u="sng" dirty="0" smtClean="0">
                <a:latin typeface="Times New Roman" pitchFamily="18" charset="0"/>
                <a:cs typeface="Times New Roman" pitchFamily="18" charset="0"/>
              </a:rPr>
              <a:t>public</a:t>
            </a:r>
            <a:r>
              <a:rPr lang="en-IN" sz="2400" u="sng"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static</a:t>
            </a:r>
            <a:r>
              <a:rPr lang="en-IN" sz="2400" u="sng" dirty="0" smtClean="0">
                <a:latin typeface="Times New Roman" pitchFamily="18" charset="0"/>
                <a:cs typeface="Times New Roman" pitchFamily="18" charset="0"/>
              </a:rPr>
              <a:t>, and </a:t>
            </a:r>
            <a:r>
              <a:rPr lang="en-IN" sz="2400" b="1" u="sng" dirty="0" smtClean="0">
                <a:latin typeface="Times New Roman" pitchFamily="18" charset="0"/>
                <a:cs typeface="Times New Roman" pitchFamily="18" charset="0"/>
              </a:rPr>
              <a:t>final </a:t>
            </a:r>
            <a:r>
              <a:rPr lang="en-IN" sz="2400" u="sng" dirty="0" smtClean="0">
                <a:latin typeface="Times New Roman" pitchFamily="18" charset="0"/>
                <a:cs typeface="Times New Roman" pitchFamily="18" charset="0"/>
              </a:rPr>
              <a:t>within </a:t>
            </a:r>
            <a:r>
              <a:rPr lang="en-IN" sz="2400" b="1" u="sng" dirty="0" smtClean="0">
                <a:latin typeface="Times New Roman" pitchFamily="18" charset="0"/>
                <a:cs typeface="Times New Roman" pitchFamily="18" charset="0"/>
              </a:rPr>
              <a:t>System</a:t>
            </a:r>
            <a:r>
              <a:rPr lang="en-IN" sz="2400" dirty="0" smtClean="0">
                <a:latin typeface="Times New Roman" pitchFamily="18" charset="0"/>
                <a:cs typeface="Times New Roman" pitchFamily="18" charset="0"/>
              </a:rPr>
              <a:t>. This means that they can be used by any other part of your program and without reference to a specific </a:t>
            </a:r>
            <a:r>
              <a:rPr lang="en-IN" sz="2400" b="1" dirty="0" smtClean="0">
                <a:latin typeface="Times New Roman" pitchFamily="18" charset="0"/>
                <a:cs typeface="Times New Roman" pitchFamily="18" charset="0"/>
              </a:rPr>
              <a:t>System </a:t>
            </a:r>
            <a:r>
              <a:rPr lang="en-IN" sz="2400" dirty="0" smtClean="0">
                <a:latin typeface="Times New Roman" pitchFamily="18" charset="0"/>
                <a:cs typeface="Times New Roman" pitchFamily="18" charset="0"/>
              </a:rPr>
              <a:t>object. </a:t>
            </a:r>
            <a:r>
              <a:rPr lang="en-IN" sz="2400" b="1" dirty="0" smtClean="0">
                <a:latin typeface="Times New Roman" pitchFamily="18" charset="0"/>
                <a:cs typeface="Times New Roman" pitchFamily="18" charset="0"/>
              </a:rPr>
              <a:t>System.out </a:t>
            </a:r>
            <a:r>
              <a:rPr lang="en-IN" sz="2400" dirty="0" smtClean="0">
                <a:latin typeface="Times New Roman" pitchFamily="18" charset="0"/>
                <a:cs typeface="Times New Roman" pitchFamily="18" charset="0"/>
              </a:rPr>
              <a:t>refers to the standard output stream. By default, this is the console. </a:t>
            </a:r>
            <a:r>
              <a:rPr lang="en-IN" sz="2400" b="1" dirty="0" smtClean="0">
                <a:latin typeface="Times New Roman" pitchFamily="18" charset="0"/>
                <a:cs typeface="Times New Roman" pitchFamily="18" charset="0"/>
              </a:rPr>
              <a:t>System.in </a:t>
            </a:r>
            <a:r>
              <a:rPr lang="en-IN" sz="2400" dirty="0" smtClean="0">
                <a:latin typeface="Times New Roman" pitchFamily="18" charset="0"/>
                <a:cs typeface="Times New Roman" pitchFamily="18" charset="0"/>
              </a:rPr>
              <a:t>refers to standard input, which is the keyboard by default. </a:t>
            </a:r>
            <a:r>
              <a:rPr lang="en-IN" sz="2400" b="1" dirty="0" smtClean="0">
                <a:latin typeface="Times New Roman" pitchFamily="18" charset="0"/>
                <a:cs typeface="Times New Roman" pitchFamily="18" charset="0"/>
              </a:rPr>
              <a:t>System.err </a:t>
            </a:r>
            <a:r>
              <a:rPr lang="en-IN" sz="2400" dirty="0" smtClean="0">
                <a:latin typeface="Times New Roman" pitchFamily="18" charset="0"/>
                <a:cs typeface="Times New Roman" pitchFamily="18" charset="0"/>
              </a:rPr>
              <a:t>refers to the standard error stream, which also is the console by default. However, these streams may be redirected to any compatible I/O device. </a:t>
            </a:r>
            <a:r>
              <a:rPr lang="en-IN" sz="2400" b="1" u="sng" dirty="0" smtClean="0">
                <a:latin typeface="Times New Roman" pitchFamily="18" charset="0"/>
                <a:cs typeface="Times New Roman" pitchFamily="18" charset="0"/>
              </a:rPr>
              <a:t>System.in </a:t>
            </a:r>
            <a:r>
              <a:rPr lang="en-IN" sz="2400" u="sng" dirty="0" smtClean="0">
                <a:latin typeface="Times New Roman" pitchFamily="18" charset="0"/>
                <a:cs typeface="Times New Roman" pitchFamily="18" charset="0"/>
              </a:rPr>
              <a:t>is an object of type </a:t>
            </a:r>
            <a:r>
              <a:rPr lang="en-IN" sz="2400" b="1" u="sng" dirty="0" smtClean="0">
                <a:latin typeface="Times New Roman" pitchFamily="18" charset="0"/>
                <a:cs typeface="Times New Roman" pitchFamily="18" charset="0"/>
              </a:rPr>
              <a:t>InputStream</a:t>
            </a:r>
            <a:r>
              <a:rPr lang="en-IN" sz="2400" u="sng"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System.out </a:t>
            </a:r>
            <a:r>
              <a:rPr lang="en-IN" sz="2400" u="sng" dirty="0" smtClean="0">
                <a:latin typeface="Times New Roman" pitchFamily="18" charset="0"/>
                <a:cs typeface="Times New Roman" pitchFamily="18" charset="0"/>
              </a:rPr>
              <a:t>and </a:t>
            </a:r>
            <a:r>
              <a:rPr lang="en-IN" sz="2400" b="1" u="sng" dirty="0" smtClean="0">
                <a:latin typeface="Times New Roman" pitchFamily="18" charset="0"/>
                <a:cs typeface="Times New Roman" pitchFamily="18" charset="0"/>
              </a:rPr>
              <a:t>System.err </a:t>
            </a:r>
            <a:r>
              <a:rPr lang="en-IN" sz="2400" u="sng" dirty="0" smtClean="0">
                <a:latin typeface="Times New Roman" pitchFamily="18" charset="0"/>
                <a:cs typeface="Times New Roman" pitchFamily="18" charset="0"/>
              </a:rPr>
              <a:t>are objects of type </a:t>
            </a:r>
            <a:r>
              <a:rPr lang="en-IN" sz="2400" b="1" u="sng" dirty="0" smtClean="0">
                <a:latin typeface="Times New Roman" pitchFamily="18" charset="0"/>
                <a:cs typeface="Times New Roman" pitchFamily="18" charset="0"/>
              </a:rPr>
              <a:t>PrintStream</a:t>
            </a:r>
            <a:r>
              <a:rPr lang="en-IN" sz="2400" u="sng"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These are byte streams, even though they typically are used to read and write characters from and to the console. As you will see, you can wrap these within character based streams, if desired.</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572560" cy="654032"/>
          </a:xfrm>
        </p:spPr>
        <p:txBody>
          <a:bodyPr>
            <a:normAutofit fontScale="90000"/>
          </a:bodyPr>
          <a:lstStyle/>
          <a:p>
            <a:pPr algn="ctr"/>
            <a:r>
              <a:rPr lang="en-IN" b="1" dirty="0" smtClean="0">
                <a:latin typeface="Times New Roman" pitchFamily="18" charset="0"/>
                <a:cs typeface="Times New Roman" pitchFamily="18" charset="0"/>
              </a:rPr>
              <a:t>Reading Console Input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0" y="1214422"/>
            <a:ext cx="9144000" cy="5357850"/>
          </a:xfrm>
        </p:spPr>
        <p:txBody>
          <a:bodyPr>
            <a:noAutofit/>
          </a:bodyPr>
          <a:lstStyle/>
          <a:p>
            <a:pPr algn="just"/>
            <a:r>
              <a:rPr lang="en-IN" sz="2400" dirty="0" smtClean="0">
                <a:latin typeface="Times New Roman" pitchFamily="18" charset="0"/>
                <a:cs typeface="Times New Roman" pitchFamily="18" charset="0"/>
              </a:rPr>
              <a:t>In Java 1.0, the only way to perform console input was to use a byte stream, and older code that uses this approach persists. Today, using a byte stream to read console input is still technically possible, but doing so is not recommended. The preferred method of reading console input is to use a character-oriented stream, which makes your program easier to internationalize and maintain. In Java, console input is accomplished by reading from </a:t>
            </a:r>
            <a:r>
              <a:rPr lang="en-IN" sz="2800" b="1" dirty="0" smtClean="0">
                <a:solidFill>
                  <a:srgbClr val="FF0000"/>
                </a:solidFill>
                <a:latin typeface="Times New Roman" pitchFamily="18" charset="0"/>
                <a:cs typeface="Times New Roman" pitchFamily="18" charset="0"/>
              </a:rPr>
              <a:t>System.in</a:t>
            </a:r>
            <a:r>
              <a:rPr lang="en-IN" sz="2400" dirty="0" smtClean="0">
                <a:latin typeface="Times New Roman" pitchFamily="18" charset="0"/>
                <a:cs typeface="Times New Roman" pitchFamily="18" charset="0"/>
              </a:rPr>
              <a:t>. To obtain a character based stream that is attached to the console, </a:t>
            </a:r>
            <a:r>
              <a:rPr lang="en-IN" sz="2400" u="sng" dirty="0" smtClean="0">
                <a:latin typeface="Times New Roman" pitchFamily="18" charset="0"/>
                <a:cs typeface="Times New Roman" pitchFamily="18" charset="0"/>
              </a:rPr>
              <a:t>wrap </a:t>
            </a:r>
            <a:r>
              <a:rPr lang="en-IN" sz="2400" b="1" u="sng" dirty="0" smtClean="0">
                <a:latin typeface="Times New Roman" pitchFamily="18" charset="0"/>
                <a:cs typeface="Times New Roman" pitchFamily="18" charset="0"/>
              </a:rPr>
              <a:t>System.in </a:t>
            </a:r>
            <a:r>
              <a:rPr lang="en-IN" sz="2400" u="sng" dirty="0" smtClean="0">
                <a:latin typeface="Times New Roman" pitchFamily="18" charset="0"/>
                <a:cs typeface="Times New Roman" pitchFamily="18" charset="0"/>
              </a:rPr>
              <a:t>in a </a:t>
            </a:r>
            <a:r>
              <a:rPr lang="en-IN" sz="2400" b="1" u="sng" dirty="0" smtClean="0">
                <a:latin typeface="Times New Roman" pitchFamily="18" charset="0"/>
                <a:cs typeface="Times New Roman" pitchFamily="18" charset="0"/>
              </a:rPr>
              <a:t>BufferedReader </a:t>
            </a:r>
            <a:r>
              <a:rPr lang="en-IN" sz="2400" u="sng" dirty="0" smtClean="0">
                <a:latin typeface="Times New Roman" pitchFamily="18" charset="0"/>
                <a:cs typeface="Times New Roman" pitchFamily="18" charset="0"/>
              </a:rPr>
              <a:t>object. </a:t>
            </a:r>
            <a:r>
              <a:rPr lang="en-IN" sz="2400" b="1" dirty="0" smtClean="0">
                <a:latin typeface="Times New Roman" pitchFamily="18" charset="0"/>
                <a:cs typeface="Times New Roman" pitchFamily="18" charset="0"/>
              </a:rPr>
              <a:t>BufferedReader </a:t>
            </a:r>
            <a:r>
              <a:rPr lang="en-IN" sz="2400" dirty="0" smtClean="0">
                <a:latin typeface="Times New Roman" pitchFamily="18" charset="0"/>
                <a:cs typeface="Times New Roman" pitchFamily="18" charset="0"/>
              </a:rPr>
              <a:t>supports a buffered input stream. </a:t>
            </a:r>
            <a:r>
              <a:rPr lang="en-IN" sz="2400" b="1" u="sng" dirty="0" smtClean="0">
                <a:latin typeface="Times New Roman" pitchFamily="18" charset="0"/>
                <a:cs typeface="Times New Roman" pitchFamily="18" charset="0"/>
              </a:rPr>
              <a:t>Its most commonly used constructor is shown here:</a:t>
            </a:r>
          </a:p>
          <a:p>
            <a:pPr algn="ctr">
              <a:buNone/>
            </a:pPr>
            <a:r>
              <a:rPr lang="en-IN" sz="2400" b="1" u="sng" dirty="0" smtClean="0">
                <a:latin typeface="Times New Roman" pitchFamily="18" charset="0"/>
                <a:cs typeface="Times New Roman" pitchFamily="18" charset="0"/>
              </a:rPr>
              <a:t> BufferedReader(Reader </a:t>
            </a:r>
            <a:r>
              <a:rPr lang="en-IN" sz="2400" b="1" i="1" u="sng" dirty="0" smtClean="0">
                <a:latin typeface="Times New Roman" pitchFamily="18" charset="0"/>
                <a:cs typeface="Times New Roman" pitchFamily="18" charset="0"/>
              </a:rPr>
              <a:t>inputReader</a:t>
            </a:r>
            <a:r>
              <a:rPr lang="en-IN" sz="2400" b="1" u="sng" dirty="0" smtClean="0">
                <a:latin typeface="Times New Roman" pitchFamily="18" charset="0"/>
                <a:cs typeface="Times New Roman" pitchFamily="18" charset="0"/>
              </a:rPr>
              <a:t>) </a:t>
            </a:r>
          </a:p>
          <a:p>
            <a:pPr algn="just"/>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2044</Words>
  <Application>Microsoft Office PowerPoint</Application>
  <PresentationFormat>On-screen Show (4:3)</PresentationFormat>
  <Paragraphs>118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Streams</vt:lpstr>
      <vt:lpstr>Byte Streams and Character Streams</vt:lpstr>
      <vt:lpstr>The Byte Stream Classes</vt:lpstr>
      <vt:lpstr>Slide 5</vt:lpstr>
      <vt:lpstr>The Character Stream Classes</vt:lpstr>
      <vt:lpstr>Slide 7</vt:lpstr>
      <vt:lpstr>The Predefined Streams</vt:lpstr>
      <vt:lpstr>Reading Console Input</vt:lpstr>
      <vt:lpstr>Slide 10</vt:lpstr>
      <vt:lpstr>Reading Characters</vt:lpstr>
      <vt:lpstr>// Use a BufferedReader to read characters from the console.</vt:lpstr>
      <vt:lpstr>Reading Strings</vt:lpstr>
      <vt:lpstr>// Read a string from console using a BufferedReader.</vt:lpstr>
      <vt:lpstr>Writing Console Output</vt:lpstr>
      <vt:lpstr>// Demonstrate System.out.write().</vt:lpstr>
      <vt:lpstr>The PrintWriter Class</vt:lpstr>
      <vt:lpstr>Slide 18</vt:lpstr>
      <vt:lpstr>// Demonstrate PrintWriter</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adin</dc:creator>
  <cp:lastModifiedBy>adin</cp:lastModifiedBy>
  <cp:revision>3</cp:revision>
  <dcterms:created xsi:type="dcterms:W3CDTF">2006-08-16T00:00:00Z</dcterms:created>
  <dcterms:modified xsi:type="dcterms:W3CDTF">2019-11-07T18:28:26Z</dcterms:modified>
</cp:coreProperties>
</file>