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83" r:id="rId5"/>
    <p:sldId id="266" r:id="rId6"/>
    <p:sldId id="269" r:id="rId7"/>
    <p:sldId id="270" r:id="rId8"/>
    <p:sldId id="271" r:id="rId9"/>
    <p:sldId id="272" r:id="rId10"/>
    <p:sldId id="284" r:id="rId11"/>
    <p:sldId id="273" r:id="rId12"/>
    <p:sldId id="274" r:id="rId13"/>
    <p:sldId id="258" r:id="rId14"/>
    <p:sldId id="259" r:id="rId15"/>
    <p:sldId id="260" r:id="rId16"/>
    <p:sldId id="285" r:id="rId17"/>
    <p:sldId id="265" r:id="rId18"/>
    <p:sldId id="261" r:id="rId19"/>
    <p:sldId id="262" r:id="rId20"/>
    <p:sldId id="263" r:id="rId21"/>
    <p:sldId id="264" r:id="rId22"/>
    <p:sldId id="276" r:id="rId23"/>
    <p:sldId id="277" r:id="rId24"/>
    <p:sldId id="278" r:id="rId25"/>
    <p:sldId id="279" r:id="rId26"/>
    <p:sldId id="280" r:id="rId27"/>
    <p:sldId id="281" r:id="rId28"/>
    <p:sldId id="282"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00" autoAdjust="0"/>
    <p:restoredTop sz="96169" autoAdjust="0"/>
  </p:normalViewPr>
  <p:slideViewPr>
    <p:cSldViewPr>
      <p:cViewPr>
        <p:scale>
          <a:sx n="70" d="100"/>
          <a:sy n="70"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EA5E8-38BB-42B6-863C-3587BCA199AF}"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294E7-DE3E-4232-AD21-1CA5791DC5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EA5E8-38BB-42B6-863C-3587BCA199AF}" type="datetimeFigureOut">
              <a:rPr lang="en-US" smtClean="0"/>
              <a:pPr/>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294E7-DE3E-4232-AD21-1CA5791DC5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s.armstrong.edu/liang/intro7e/exercise/Exercise17_25.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7/docs/api/java/applet/Apple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298575"/>
          </a:xfrm>
        </p:spPr>
        <p:txBody>
          <a:bodyPr/>
          <a:lstStyle/>
          <a:p>
            <a:r>
              <a:rPr lang="en-US" b="1" dirty="0"/>
              <a:t>Java </a:t>
            </a:r>
            <a:r>
              <a:rPr lang="en-US" b="1" dirty="0" smtClean="0"/>
              <a:t>Applet</a:t>
            </a:r>
            <a:endParaRPr lang="en-US" b="1"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smtClean="0"/>
              <a:t>Bhimtal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858001"/>
        </p:xfrm>
        <a:graphic>
          <a:graphicData uri="http://schemas.openxmlformats.org/drawingml/2006/table">
            <a:tbl>
              <a:tblPr/>
              <a:tblGrid>
                <a:gridCol w="4572000"/>
                <a:gridCol w="4572000"/>
              </a:tblGrid>
              <a:tr h="508028">
                <a:tc>
                  <a:txBody>
                    <a:bodyPr/>
                    <a:lstStyle/>
                    <a:p>
                      <a:pPr marL="0" marR="0" algn="ctr">
                        <a:lnSpc>
                          <a:spcPct val="115000"/>
                        </a:lnSpc>
                        <a:spcBef>
                          <a:spcPts val="0"/>
                        </a:spcBef>
                        <a:spcAft>
                          <a:spcPts val="1000"/>
                        </a:spcAft>
                      </a:pPr>
                      <a:r>
                        <a:rPr lang="en-US" sz="2000" b="1" dirty="0">
                          <a:solidFill>
                            <a:srgbClr val="FFFFFF"/>
                          </a:solidFill>
                          <a:latin typeface="Arial"/>
                          <a:ea typeface="Calibri"/>
                          <a:cs typeface="Times New Roman"/>
                        </a:rPr>
                        <a:t>Java Application</a:t>
                      </a:r>
                      <a:endParaRPr lang="en-US" sz="2000" dirty="0">
                        <a:latin typeface="Calibri"/>
                        <a:ea typeface="Calibri"/>
                        <a:cs typeface="Times New Roman"/>
                      </a:endParaRPr>
                    </a:p>
                  </a:txBody>
                  <a:tcPr marL="41183" marR="6572" marT="6572" marB="6572" anchor="ctr">
                    <a:lnL>
                      <a:noFill/>
                    </a:lnL>
                    <a:lnR>
                      <a:noFill/>
                    </a:lnR>
                    <a:lnT>
                      <a:noFill/>
                    </a:lnT>
                    <a:lnB>
                      <a:noFill/>
                    </a:lnB>
                    <a:solidFill>
                      <a:srgbClr val="008DD9"/>
                    </a:solidFill>
                  </a:tcPr>
                </a:tc>
                <a:tc>
                  <a:txBody>
                    <a:bodyPr/>
                    <a:lstStyle/>
                    <a:p>
                      <a:pPr marL="0" marR="0" algn="ctr">
                        <a:lnSpc>
                          <a:spcPct val="115000"/>
                        </a:lnSpc>
                        <a:spcBef>
                          <a:spcPts val="0"/>
                        </a:spcBef>
                        <a:spcAft>
                          <a:spcPts val="1000"/>
                        </a:spcAft>
                      </a:pPr>
                      <a:r>
                        <a:rPr lang="en-US" sz="2000" b="1" dirty="0">
                          <a:solidFill>
                            <a:srgbClr val="FFFFFF"/>
                          </a:solidFill>
                          <a:latin typeface="Arial"/>
                          <a:ea typeface="Calibri"/>
                          <a:cs typeface="Times New Roman"/>
                        </a:rPr>
                        <a:t>Java Applet</a:t>
                      </a:r>
                      <a:endParaRPr lang="en-US" sz="2000" dirty="0">
                        <a:latin typeface="Calibri"/>
                        <a:ea typeface="Calibri"/>
                        <a:cs typeface="Times New Roman"/>
                      </a:endParaRPr>
                    </a:p>
                  </a:txBody>
                  <a:tcPr marL="41183" marR="6572" marT="6572" marB="6572" anchor="ctr">
                    <a:lnL>
                      <a:noFill/>
                    </a:lnL>
                    <a:lnR>
                      <a:noFill/>
                    </a:lnR>
                    <a:lnT>
                      <a:noFill/>
                    </a:lnT>
                    <a:lnB>
                      <a:noFill/>
                    </a:lnB>
                    <a:solidFill>
                      <a:srgbClr val="008DD9"/>
                    </a:solidFill>
                  </a:tcPr>
                </a:tc>
              </a:tr>
              <a:tr h="1093927">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Applications are the stand-alone programs which can be executed independently</a:t>
                      </a:r>
                      <a:endParaRPr lang="en-US" sz="2000">
                        <a:latin typeface="Calibri"/>
                        <a:ea typeface="Calibri"/>
                        <a:cs typeface="Times New Roman"/>
                      </a:endParaRPr>
                    </a:p>
                  </a:txBody>
                  <a:tcPr marL="41183" marR="6572" marT="6572" marB="6572" anchor="ctr">
                    <a:lnL>
                      <a:noFill/>
                    </a:lnL>
                    <a:lnR>
                      <a:noFill/>
                    </a:lnR>
                    <a:lnT>
                      <a:noFill/>
                    </a:lnT>
                    <a:lnB>
                      <a:noFill/>
                    </a:lnB>
                  </a:tcPr>
                </a:tc>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Applets are small Java programs which are designed to exist within HTML web document</a:t>
                      </a:r>
                      <a:endParaRPr lang="en-US" sz="2000">
                        <a:latin typeface="Calibri"/>
                        <a:ea typeface="Calibri"/>
                        <a:cs typeface="Times New Roman"/>
                      </a:endParaRPr>
                    </a:p>
                  </a:txBody>
                  <a:tcPr marL="41183" marR="6572" marT="6572" marB="6572" anchor="ctr">
                    <a:lnL>
                      <a:noFill/>
                    </a:lnL>
                    <a:lnR>
                      <a:noFill/>
                    </a:lnR>
                    <a:lnT>
                      <a:noFill/>
                    </a:lnT>
                    <a:lnB>
                      <a:noFill/>
                    </a:lnB>
                  </a:tcPr>
                </a:tc>
              </a:tr>
              <a:tr h="981733">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Applications must have main() method for them to execute</a:t>
                      </a:r>
                      <a:endParaRPr lang="en-US" sz="2000">
                        <a:latin typeface="Calibri"/>
                        <a:ea typeface="Calibri"/>
                        <a:cs typeface="Times New Roman"/>
                      </a:endParaRPr>
                    </a:p>
                  </a:txBody>
                  <a:tcPr marL="41183" marR="6572" marT="6572" marB="6572" anchor="ctr">
                    <a:lnL>
                      <a:noFill/>
                    </a:lnL>
                    <a:lnR>
                      <a:noFill/>
                    </a:lnR>
                    <a:lnT>
                      <a:noFill/>
                    </a:lnT>
                    <a:lnB>
                      <a:noFill/>
                    </a:lnB>
                  </a:tcPr>
                </a:tc>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Applets do not need main() for execution</a:t>
                      </a:r>
                      <a:endParaRPr lang="en-US" sz="2000">
                        <a:latin typeface="Calibri"/>
                        <a:ea typeface="Calibri"/>
                        <a:cs typeface="Times New Roman"/>
                      </a:endParaRPr>
                    </a:p>
                  </a:txBody>
                  <a:tcPr marL="41183" marR="6572" marT="6572" marB="6572" anchor="ctr">
                    <a:lnL>
                      <a:noFill/>
                    </a:lnL>
                    <a:lnR>
                      <a:noFill/>
                    </a:lnR>
                    <a:lnT>
                      <a:noFill/>
                    </a:lnT>
                    <a:lnB>
                      <a:noFill/>
                    </a:lnB>
                  </a:tcPr>
                </a:tc>
              </a:tr>
              <a:tr h="981733">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Applications just needs the JRE</a:t>
                      </a:r>
                      <a:endParaRPr lang="en-US" sz="2000">
                        <a:latin typeface="Calibri"/>
                        <a:ea typeface="Calibri"/>
                        <a:cs typeface="Times New Roman"/>
                      </a:endParaRPr>
                    </a:p>
                  </a:txBody>
                  <a:tcPr marL="41183" marR="6572" marT="6572" marB="6572" anchor="ctr">
                    <a:lnL>
                      <a:noFill/>
                    </a:lnL>
                    <a:lnR>
                      <a:noFill/>
                    </a:lnR>
                    <a:lnT>
                      <a:noFill/>
                    </a:lnT>
                    <a:lnB>
                      <a:noFill/>
                    </a:lnB>
                  </a:tcPr>
                </a:tc>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Applets cannot run independently and require API’s</a:t>
                      </a:r>
                      <a:endParaRPr lang="en-US" sz="2000">
                        <a:latin typeface="Calibri"/>
                        <a:ea typeface="Calibri"/>
                        <a:cs typeface="Times New Roman"/>
                      </a:endParaRPr>
                    </a:p>
                  </a:txBody>
                  <a:tcPr marL="41183" marR="6572" marT="6572" marB="6572" anchor="ctr">
                    <a:lnL>
                      <a:noFill/>
                    </a:lnL>
                    <a:lnR>
                      <a:noFill/>
                    </a:lnR>
                    <a:lnT>
                      <a:noFill/>
                    </a:lnT>
                    <a:lnB>
                      <a:noFill/>
                    </a:lnB>
                  </a:tcPr>
                </a:tc>
              </a:tr>
              <a:tr h="981733">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Applications do not need to extend any class unless required</a:t>
                      </a:r>
                      <a:endParaRPr lang="en-US" sz="2000">
                        <a:latin typeface="Calibri"/>
                        <a:ea typeface="Calibri"/>
                        <a:cs typeface="Times New Roman"/>
                      </a:endParaRPr>
                    </a:p>
                  </a:txBody>
                  <a:tcPr marL="41183" marR="6572" marT="6572" marB="6572" anchor="ctr">
                    <a:lnL>
                      <a:noFill/>
                    </a:lnL>
                    <a:lnR>
                      <a:noFill/>
                    </a:lnR>
                    <a:lnT>
                      <a:noFill/>
                    </a:lnT>
                    <a:lnB>
                      <a:noFill/>
                    </a:lnB>
                  </a:tcPr>
                </a:tc>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Applets must extend java.applet.Applet class</a:t>
                      </a:r>
                      <a:endParaRPr lang="en-US" sz="2000">
                        <a:latin typeface="Calibri"/>
                        <a:ea typeface="Calibri"/>
                        <a:cs typeface="Times New Roman"/>
                      </a:endParaRPr>
                    </a:p>
                  </a:txBody>
                  <a:tcPr marL="41183" marR="6572" marT="6572" marB="6572" anchor="ctr">
                    <a:lnL>
                      <a:noFill/>
                    </a:lnL>
                    <a:lnR>
                      <a:noFill/>
                    </a:lnR>
                    <a:lnT>
                      <a:noFill/>
                    </a:lnT>
                    <a:lnB>
                      <a:noFill/>
                    </a:lnB>
                  </a:tcPr>
                </a:tc>
              </a:tr>
              <a:tr h="1329114">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Applications can execute codes from the local system</a:t>
                      </a:r>
                      <a:br>
                        <a:rPr lang="en-US" sz="2000">
                          <a:solidFill>
                            <a:srgbClr val="4A4A4A"/>
                          </a:solidFill>
                          <a:latin typeface="Arial"/>
                          <a:ea typeface="Calibri"/>
                          <a:cs typeface="Times New Roman"/>
                        </a:rPr>
                      </a:br>
                      <a:endParaRPr lang="en-US" sz="2000">
                        <a:latin typeface="Calibri"/>
                        <a:ea typeface="Calibri"/>
                        <a:cs typeface="Times New Roman"/>
                      </a:endParaRPr>
                    </a:p>
                  </a:txBody>
                  <a:tcPr marL="41183" marR="6572" marT="6572" marB="6572" anchor="ctr">
                    <a:lnL>
                      <a:noFill/>
                    </a:lnL>
                    <a:lnR>
                      <a:noFill/>
                    </a:lnR>
                    <a:lnT>
                      <a:noFill/>
                    </a:lnT>
                    <a:lnB>
                      <a:noFill/>
                    </a:lnB>
                  </a:tcPr>
                </a:tc>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Applets Applications cannot do so</a:t>
                      </a:r>
                      <a:br>
                        <a:rPr lang="en-US" sz="2000">
                          <a:solidFill>
                            <a:srgbClr val="4A4A4A"/>
                          </a:solidFill>
                          <a:latin typeface="Arial"/>
                          <a:ea typeface="Calibri"/>
                          <a:cs typeface="Times New Roman"/>
                        </a:rPr>
                      </a:br>
                      <a:endParaRPr lang="en-US" sz="2000">
                        <a:latin typeface="Calibri"/>
                        <a:ea typeface="Calibri"/>
                        <a:cs typeface="Times New Roman"/>
                      </a:endParaRPr>
                    </a:p>
                  </a:txBody>
                  <a:tcPr marL="41183" marR="6572" marT="6572" marB="6572" anchor="ctr">
                    <a:lnL>
                      <a:noFill/>
                    </a:lnL>
                    <a:lnR>
                      <a:noFill/>
                    </a:lnR>
                    <a:lnT>
                      <a:noFill/>
                    </a:lnT>
                    <a:lnB>
                      <a:noFill/>
                    </a:lnB>
                  </a:tcPr>
                </a:tc>
              </a:tr>
              <a:tr h="981733">
                <a:tc>
                  <a:txBody>
                    <a:bodyPr/>
                    <a:lstStyle/>
                    <a:p>
                      <a:pPr marL="0" marR="0">
                        <a:lnSpc>
                          <a:spcPct val="115000"/>
                        </a:lnSpc>
                        <a:spcBef>
                          <a:spcPts val="0"/>
                        </a:spcBef>
                        <a:spcAft>
                          <a:spcPts val="1000"/>
                        </a:spcAft>
                      </a:pPr>
                      <a:r>
                        <a:rPr lang="en-US" sz="2000">
                          <a:solidFill>
                            <a:srgbClr val="4A4A4A"/>
                          </a:solidFill>
                          <a:latin typeface="Arial"/>
                          <a:ea typeface="Calibri"/>
                          <a:cs typeface="Times New Roman"/>
                        </a:rPr>
                        <a:t>Java Applications has access to all the resources available in your system</a:t>
                      </a:r>
                      <a:endParaRPr lang="en-US" sz="2000">
                        <a:latin typeface="Calibri"/>
                        <a:ea typeface="Calibri"/>
                        <a:cs typeface="Times New Roman"/>
                      </a:endParaRPr>
                    </a:p>
                  </a:txBody>
                  <a:tcPr marL="41183" marR="6572" marT="6572" marB="6572" anchor="ctr">
                    <a:lnL>
                      <a:noFill/>
                    </a:lnL>
                    <a:lnR>
                      <a:noFill/>
                    </a:lnR>
                    <a:lnT>
                      <a:noFill/>
                    </a:lnT>
                    <a:lnB>
                      <a:noFill/>
                    </a:lnB>
                  </a:tcPr>
                </a:tc>
                <a:tc>
                  <a:txBody>
                    <a:bodyPr/>
                    <a:lstStyle/>
                    <a:p>
                      <a:pPr marL="0" marR="0">
                        <a:lnSpc>
                          <a:spcPct val="115000"/>
                        </a:lnSpc>
                        <a:spcBef>
                          <a:spcPts val="0"/>
                        </a:spcBef>
                        <a:spcAft>
                          <a:spcPts val="1000"/>
                        </a:spcAft>
                      </a:pPr>
                      <a:r>
                        <a:rPr lang="en-US" sz="2000" dirty="0">
                          <a:solidFill>
                            <a:srgbClr val="4A4A4A"/>
                          </a:solidFill>
                          <a:latin typeface="Arial"/>
                          <a:ea typeface="Calibri"/>
                          <a:cs typeface="Times New Roman"/>
                        </a:rPr>
                        <a:t>Java Applets has access only to the browser-specific services</a:t>
                      </a:r>
                      <a:endParaRPr lang="en-US" sz="2000" dirty="0">
                        <a:latin typeface="Calibri"/>
                        <a:ea typeface="Calibri"/>
                        <a:cs typeface="Times New Roman"/>
                      </a:endParaRPr>
                    </a:p>
                  </a:txBody>
                  <a:tcPr marL="41183" marR="6572" marT="6572" marB="6572"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7F271A8-B0A5-466D-BB05-906D40882D7D}" type="slidenum">
              <a:rPr lang="en-US"/>
              <a:pPr/>
              <a:t>11</a:t>
            </a:fld>
            <a:endParaRPr lang="en-US"/>
          </a:p>
        </p:txBody>
      </p:sp>
      <p:sp>
        <p:nvSpPr>
          <p:cNvPr id="290818" name="Rectangle 1026"/>
          <p:cNvSpPr>
            <a:spLocks noGrp="1" noChangeArrowheads="1"/>
          </p:cNvSpPr>
          <p:nvPr>
            <p:ph type="title"/>
          </p:nvPr>
        </p:nvSpPr>
        <p:spPr>
          <a:xfrm>
            <a:off x="685800" y="304800"/>
            <a:ext cx="7772400" cy="838200"/>
          </a:xfrm>
          <a:noFill/>
          <a:ln/>
        </p:spPr>
        <p:txBody>
          <a:bodyPr>
            <a:normAutofit/>
          </a:bodyPr>
          <a:lstStyle/>
          <a:p>
            <a:r>
              <a:rPr lang="en-US" b="1" dirty="0"/>
              <a:t>Security Restrictions on Applets</a:t>
            </a:r>
          </a:p>
        </p:txBody>
      </p:sp>
      <p:sp>
        <p:nvSpPr>
          <p:cNvPr id="290819" name="Rectangle 1027"/>
          <p:cNvSpPr>
            <a:spLocks noGrp="1" noChangeArrowheads="1"/>
          </p:cNvSpPr>
          <p:nvPr>
            <p:ph type="body" idx="1"/>
          </p:nvPr>
        </p:nvSpPr>
        <p:spPr>
          <a:xfrm>
            <a:off x="685800" y="1371600"/>
            <a:ext cx="7772400" cy="4114800"/>
          </a:xfrm>
          <a:noFill/>
          <a:ln/>
        </p:spPr>
        <p:txBody>
          <a:bodyPr>
            <a:normAutofit/>
          </a:bodyPr>
          <a:lstStyle/>
          <a:p>
            <a:pPr algn="just">
              <a:lnSpc>
                <a:spcPct val="90000"/>
              </a:lnSpc>
            </a:pPr>
            <a:r>
              <a:rPr lang="en-US" sz="2800" dirty="0"/>
              <a:t>Applets are not allowed to read from, or write to, the file system of the computer viewing the applets. </a:t>
            </a:r>
          </a:p>
          <a:p>
            <a:pPr algn="just">
              <a:lnSpc>
                <a:spcPct val="90000"/>
              </a:lnSpc>
              <a:spcBef>
                <a:spcPct val="50000"/>
              </a:spcBef>
            </a:pPr>
            <a:r>
              <a:rPr lang="en-US" sz="2800" dirty="0"/>
              <a:t>Applets are not allowed to run any programs on the browser’s computer.</a:t>
            </a:r>
          </a:p>
          <a:p>
            <a:pPr algn="just">
              <a:lnSpc>
                <a:spcPct val="90000"/>
              </a:lnSpc>
              <a:spcBef>
                <a:spcPct val="50000"/>
              </a:spcBef>
            </a:pPr>
            <a:r>
              <a:rPr lang="en-US" sz="2800" dirty="0"/>
              <a:t>Applets are not allowed to establish connections between the user’s computer and another computer except with the server </a:t>
            </a:r>
            <a:r>
              <a:rPr lang="en-US" sz="2800" dirty="0" smtClean="0"/>
              <a:t>where the </a:t>
            </a:r>
            <a:r>
              <a:rPr lang="en-US" sz="2800" dirty="0"/>
              <a:t>applets are stored.</a:t>
            </a:r>
            <a:r>
              <a:rPr lang="en-US" dirty="0">
                <a:latin typeface="Book Antiqua" pitchFamily="18" charset="0"/>
              </a:rPr>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5612CD2-A2B4-46CB-B0BC-FB732434D212}" type="slidenum">
              <a:rPr lang="en-US"/>
              <a:pPr/>
              <a:t>12</a:t>
            </a:fld>
            <a:endParaRPr lang="en-US" dirty="0"/>
          </a:p>
        </p:txBody>
      </p:sp>
      <p:sp>
        <p:nvSpPr>
          <p:cNvPr id="143362" name="Rectangle 2"/>
          <p:cNvSpPr>
            <a:spLocks noGrp="1" noChangeArrowheads="1"/>
          </p:cNvSpPr>
          <p:nvPr>
            <p:ph type="title"/>
          </p:nvPr>
        </p:nvSpPr>
        <p:spPr>
          <a:xfrm>
            <a:off x="685800" y="457200"/>
            <a:ext cx="7772400" cy="1143000"/>
          </a:xfrm>
          <a:noFill/>
          <a:ln/>
        </p:spPr>
        <p:txBody>
          <a:bodyPr>
            <a:normAutofit fontScale="90000"/>
          </a:bodyPr>
          <a:lstStyle/>
          <a:p>
            <a:r>
              <a:rPr lang="en-US" b="1" dirty="0"/>
              <a:t>Conversions Between Applications and Applets</a:t>
            </a:r>
          </a:p>
        </p:txBody>
      </p:sp>
      <p:sp>
        <p:nvSpPr>
          <p:cNvPr id="143363" name="Rectangle 3"/>
          <p:cNvSpPr>
            <a:spLocks noGrp="1" noChangeArrowheads="1"/>
          </p:cNvSpPr>
          <p:nvPr>
            <p:ph type="body" idx="1"/>
          </p:nvPr>
        </p:nvSpPr>
        <p:spPr>
          <a:xfrm>
            <a:off x="457200" y="2057400"/>
            <a:ext cx="8305800" cy="3581400"/>
          </a:xfrm>
          <a:noFill/>
          <a:ln/>
        </p:spPr>
        <p:txBody>
          <a:bodyPr/>
          <a:lstStyle/>
          <a:p>
            <a:pPr algn="just"/>
            <a:r>
              <a:rPr lang="en-US" sz="2800" dirty="0"/>
              <a:t>Conversions between applications and applets are simple and easy.</a:t>
            </a:r>
          </a:p>
          <a:p>
            <a:pPr>
              <a:spcBef>
                <a:spcPct val="50000"/>
              </a:spcBef>
            </a:pPr>
            <a:r>
              <a:rPr lang="en-US" sz="2800" dirty="0"/>
              <a:t>You can always convert an applet into </a:t>
            </a:r>
            <a:r>
              <a:rPr lang="en-US" sz="2800" dirty="0" smtClean="0"/>
              <a:t>an application</a:t>
            </a:r>
            <a:r>
              <a:rPr lang="en-US" sz="2800" dirty="0"/>
              <a:t>. </a:t>
            </a:r>
          </a:p>
          <a:p>
            <a:pPr>
              <a:spcBef>
                <a:spcPct val="50000"/>
              </a:spcBef>
            </a:pPr>
            <a:r>
              <a:rPr lang="en-US" sz="2800" dirty="0"/>
              <a:t>You can convert an application to </a:t>
            </a:r>
            <a:r>
              <a:rPr lang="en-US" sz="2800" dirty="0" smtClean="0"/>
              <a:t>an applet </a:t>
            </a:r>
            <a:r>
              <a:rPr lang="en-US" sz="2800" dirty="0"/>
              <a:t>as long as security restrictions </a:t>
            </a:r>
            <a:r>
              <a:rPr lang="en-US" sz="2800" dirty="0" smtClean="0"/>
              <a:t>are not </a:t>
            </a:r>
            <a:r>
              <a:rPr lang="en-US" sz="2800" dirty="0"/>
              <a:t>violated.</a:t>
            </a:r>
            <a:endParaRPr lang="en-US" sz="3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6019800" cy="1143000"/>
          </a:xfrm>
        </p:spPr>
        <p:txBody>
          <a:bodyPr>
            <a:normAutofit/>
          </a:bodyPr>
          <a:lstStyle/>
          <a:p>
            <a:r>
              <a:rPr lang="en-US" b="1" dirty="0" smtClean="0"/>
              <a:t>Hierarchy of Applet</a:t>
            </a:r>
            <a:endParaRPr lang="en-US" b="1" dirty="0"/>
          </a:p>
        </p:txBody>
      </p:sp>
      <p:sp>
        <p:nvSpPr>
          <p:cNvPr id="3" name="Content Placeholder 2"/>
          <p:cNvSpPr>
            <a:spLocks noGrp="1"/>
          </p:cNvSpPr>
          <p:nvPr>
            <p:ph idx="1"/>
          </p:nvPr>
        </p:nvSpPr>
        <p:spPr>
          <a:xfrm>
            <a:off x="457200" y="1600200"/>
            <a:ext cx="5410200" cy="4525963"/>
          </a:xfrm>
        </p:spPr>
        <p:txBody>
          <a:bodyPr/>
          <a:lstStyle/>
          <a:p>
            <a:pPr algn="just">
              <a:buNone/>
            </a:pPr>
            <a:r>
              <a:rPr lang="en-US" dirty="0" smtClean="0"/>
              <a:t>   As displayed in the diagram, Applet class extends Panel. Panel class extends Container which is the subclass of</a:t>
            </a:r>
          </a:p>
          <a:p>
            <a:pPr>
              <a:buNone/>
            </a:pPr>
            <a:r>
              <a:rPr lang="en-US" dirty="0" smtClean="0"/>
              <a:t>    Component.</a:t>
            </a:r>
            <a:br>
              <a:rPr lang="en-US" dirty="0" smtClean="0"/>
            </a:br>
            <a:endParaRPr lang="en-US" dirty="0"/>
          </a:p>
        </p:txBody>
      </p:sp>
      <p:pic>
        <p:nvPicPr>
          <p:cNvPr id="2050" name="Picture 2" descr="hierarchy of applet"/>
          <p:cNvPicPr>
            <a:picLocks noChangeAspect="1" noChangeArrowheads="1"/>
          </p:cNvPicPr>
          <p:nvPr/>
        </p:nvPicPr>
        <p:blipFill>
          <a:blip r:embed="rId2"/>
          <a:srcRect/>
          <a:stretch>
            <a:fillRect/>
          </a:stretch>
        </p:blipFill>
        <p:spPr bwMode="auto">
          <a:xfrm>
            <a:off x="6096000" y="0"/>
            <a:ext cx="2209800" cy="68682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Lifecycle of Java Applet</a:t>
            </a:r>
            <a:endParaRPr lang="en-US" b="1" dirty="0"/>
          </a:p>
        </p:txBody>
      </p:sp>
      <p:sp>
        <p:nvSpPr>
          <p:cNvPr id="3" name="Content Placeholder 2"/>
          <p:cNvSpPr>
            <a:spLocks noGrp="1"/>
          </p:cNvSpPr>
          <p:nvPr>
            <p:ph idx="1"/>
          </p:nvPr>
        </p:nvSpPr>
        <p:spPr>
          <a:xfrm>
            <a:off x="0" y="1447800"/>
            <a:ext cx="4419600" cy="4525963"/>
          </a:xfrm>
        </p:spPr>
        <p:txBody>
          <a:bodyPr/>
          <a:lstStyle/>
          <a:p>
            <a:pPr marL="514350" indent="-514350">
              <a:buFont typeface="+mj-lt"/>
              <a:buAutoNum type="arabicPeriod"/>
            </a:pPr>
            <a:r>
              <a:rPr lang="en-US" dirty="0" smtClean="0"/>
              <a:t>Applet is initialized.</a:t>
            </a:r>
          </a:p>
          <a:p>
            <a:pPr marL="514350" indent="-514350">
              <a:buFont typeface="+mj-lt"/>
              <a:buAutoNum type="arabicPeriod"/>
            </a:pPr>
            <a:r>
              <a:rPr lang="en-US" dirty="0" smtClean="0"/>
              <a:t>Applet is started.</a:t>
            </a:r>
          </a:p>
          <a:p>
            <a:pPr marL="514350" indent="-514350">
              <a:buFont typeface="+mj-lt"/>
              <a:buAutoNum type="arabicPeriod"/>
            </a:pPr>
            <a:r>
              <a:rPr lang="en-US" dirty="0" smtClean="0"/>
              <a:t>Applet is painted.</a:t>
            </a:r>
          </a:p>
          <a:p>
            <a:pPr marL="514350" indent="-514350">
              <a:buFont typeface="+mj-lt"/>
              <a:buAutoNum type="arabicPeriod"/>
            </a:pPr>
            <a:r>
              <a:rPr lang="en-US" dirty="0" smtClean="0"/>
              <a:t>Applet is stopped.</a:t>
            </a:r>
          </a:p>
          <a:p>
            <a:pPr marL="514350" indent="-514350">
              <a:buFont typeface="+mj-lt"/>
              <a:buAutoNum type="arabicPeriod"/>
            </a:pPr>
            <a:r>
              <a:rPr lang="en-US" dirty="0" smtClean="0"/>
              <a:t>Applet is destroyed.</a:t>
            </a:r>
          </a:p>
          <a:p>
            <a:pPr marL="514350" indent="-514350">
              <a:buFont typeface="+mj-lt"/>
              <a:buAutoNum type="arabicPeriod"/>
            </a:pPr>
            <a:endParaRPr lang="en-US" dirty="0"/>
          </a:p>
        </p:txBody>
      </p:sp>
      <p:pic>
        <p:nvPicPr>
          <p:cNvPr id="1026" name="Picture 2" descr="Applet Lifecycle"/>
          <p:cNvPicPr>
            <a:picLocks noChangeAspect="1" noChangeArrowheads="1"/>
          </p:cNvPicPr>
          <p:nvPr/>
        </p:nvPicPr>
        <p:blipFill>
          <a:blip r:embed="rId2"/>
          <a:srcRect/>
          <a:stretch>
            <a:fillRect/>
          </a:stretch>
        </p:blipFill>
        <p:spPr bwMode="auto">
          <a:xfrm>
            <a:off x="4191000" y="1524000"/>
            <a:ext cx="4953000" cy="439491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java.applet.Applet class</a:t>
            </a:r>
            <a:endParaRPr lang="en-US" b="1" dirty="0"/>
          </a:p>
        </p:txBody>
      </p:sp>
      <p:sp>
        <p:nvSpPr>
          <p:cNvPr id="3" name="Content Placeholder 2"/>
          <p:cNvSpPr>
            <a:spLocks noGrp="1"/>
          </p:cNvSpPr>
          <p:nvPr>
            <p:ph idx="1"/>
          </p:nvPr>
        </p:nvSpPr>
        <p:spPr>
          <a:xfrm>
            <a:off x="381000" y="914400"/>
            <a:ext cx="8229600" cy="5791200"/>
          </a:xfrm>
        </p:spPr>
        <p:txBody>
          <a:bodyPr>
            <a:noAutofit/>
          </a:bodyPr>
          <a:lstStyle/>
          <a:p>
            <a:pPr algn="just">
              <a:buNone/>
            </a:pPr>
            <a:r>
              <a:rPr lang="en-US" sz="2800" dirty="0" smtClean="0"/>
              <a:t>For creating any applet java.applet.Applet class must be inherited. It provides 4 life cycle methods of applet.</a:t>
            </a:r>
          </a:p>
          <a:p>
            <a:pPr algn="just">
              <a:buNone/>
            </a:pPr>
            <a:r>
              <a:rPr lang="en-US" sz="2800" b="1" dirty="0" smtClean="0"/>
              <a:t>public void init():</a:t>
            </a:r>
            <a:r>
              <a:rPr lang="en-US" sz="2800" dirty="0" smtClean="0"/>
              <a:t> This is the very first method to be invoked during the life cycle of an applet. In this method, the variable that will be used further in the applet is initialized. One thing you must note here is that this method can be invoked only once per applet life cycle.</a:t>
            </a:r>
          </a:p>
          <a:p>
            <a:pPr algn="just">
              <a:buNone/>
            </a:pPr>
            <a:r>
              <a:rPr lang="en-US" sz="2800" b="1" dirty="0" smtClean="0"/>
              <a:t>public void start():</a:t>
            </a:r>
            <a:r>
              <a:rPr lang="en-US" sz="2800" dirty="0" smtClean="0"/>
              <a:t> This is the second method that is invoked just after the init() method is called by the browser. Each time a user revisits the web page containing the applet, start() method is invoked and the applet is started.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20000"/>
          </a:bodyPr>
          <a:lstStyle/>
          <a:p>
            <a:pPr lvl="0" algn="just">
              <a:buNone/>
            </a:pPr>
            <a:r>
              <a:rPr lang="en-US" b="1" dirty="0" smtClean="0"/>
              <a:t>public void stop():</a:t>
            </a:r>
            <a:r>
              <a:rPr lang="en-US" dirty="0" smtClean="0"/>
              <a:t> This method is invoked whenever a user leaves the web page containing applet. In other words, the stop() method is used to suspend the threads which are not required when the applet is in the background or is not visible on the screen. These can be easily resumed using the start() method.</a:t>
            </a:r>
          </a:p>
          <a:p>
            <a:pPr algn="just">
              <a:buNone/>
            </a:pPr>
            <a:endParaRPr lang="en-US" dirty="0" smtClean="0"/>
          </a:p>
          <a:p>
            <a:pPr algn="just">
              <a:buNone/>
            </a:pPr>
            <a:r>
              <a:rPr lang="en-US" b="1" dirty="0" smtClean="0"/>
              <a:t>public void destroy():</a:t>
            </a:r>
            <a:r>
              <a:rPr lang="en-US" dirty="0" smtClean="0"/>
              <a:t> Finally, we have the destroy() method which is invoked in order to completely remove an applet from the memory. This method is invoked only once per applet life cycle and all the engaged resources must be freed up before this method is called.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java.awt.Component class</a:t>
            </a:r>
            <a:endParaRPr lang="en-US" b="1" dirty="0"/>
          </a:p>
        </p:txBody>
      </p:sp>
      <p:sp>
        <p:nvSpPr>
          <p:cNvPr id="3" name="Content Placeholder 2"/>
          <p:cNvSpPr>
            <a:spLocks noGrp="1"/>
          </p:cNvSpPr>
          <p:nvPr>
            <p:ph idx="1"/>
          </p:nvPr>
        </p:nvSpPr>
        <p:spPr>
          <a:xfrm>
            <a:off x="457200" y="1219200"/>
            <a:ext cx="8229600" cy="4906963"/>
          </a:xfrm>
        </p:spPr>
        <p:txBody>
          <a:bodyPr/>
          <a:lstStyle/>
          <a:p>
            <a:pPr algn="just">
              <a:buNone/>
            </a:pPr>
            <a:r>
              <a:rPr lang="en-US" dirty="0" smtClean="0"/>
              <a:t>The Component class provides 1 life cycle method of applet.</a:t>
            </a:r>
          </a:p>
          <a:p>
            <a:pPr algn="just">
              <a:buNone/>
            </a:pPr>
            <a:r>
              <a:rPr lang="en-US" b="1" dirty="0" smtClean="0"/>
              <a:t>public void paint(Graphics g):</a:t>
            </a:r>
            <a:r>
              <a:rPr lang="en-US" dirty="0" smtClean="0"/>
              <a:t> is used to paint the Applet. It provides Graphics class object that can be used for drawing oval, rectangle, arc etc.</a:t>
            </a:r>
          </a:p>
          <a:p>
            <a:pPr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smtClean="0"/>
              <a:t>How to run an Applet?</a:t>
            </a:r>
            <a:endParaRPr lang="en-US" b="1" dirty="0"/>
          </a:p>
        </p:txBody>
      </p:sp>
      <p:sp>
        <p:nvSpPr>
          <p:cNvPr id="3" name="Content Placeholder 2"/>
          <p:cNvSpPr>
            <a:spLocks noGrp="1"/>
          </p:cNvSpPr>
          <p:nvPr>
            <p:ph idx="1"/>
          </p:nvPr>
        </p:nvSpPr>
        <p:spPr/>
        <p:txBody>
          <a:bodyPr/>
          <a:lstStyle/>
          <a:p>
            <a:pPr>
              <a:buNone/>
            </a:pPr>
            <a:r>
              <a:rPr lang="en-US" dirty="0" smtClean="0"/>
              <a:t>There are two ways to run an applet</a:t>
            </a:r>
          </a:p>
          <a:p>
            <a:r>
              <a:rPr lang="en-US" dirty="0" smtClean="0"/>
              <a:t>By html file.</a:t>
            </a:r>
          </a:p>
          <a:p>
            <a:r>
              <a:rPr lang="en-US" dirty="0" smtClean="0"/>
              <a:t>By appletViewer tool (for testing purpose).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487362"/>
          </a:xfrm>
        </p:spPr>
        <p:txBody>
          <a:bodyPr>
            <a:normAutofit fontScale="90000"/>
          </a:bodyPr>
          <a:lstStyle/>
          <a:p>
            <a:r>
              <a:rPr lang="en-US" b="1" dirty="0" smtClean="0"/>
              <a:t>example of Applet by html file:</a:t>
            </a:r>
            <a:endParaRPr lang="en-US" b="1" dirty="0"/>
          </a:p>
        </p:txBody>
      </p:sp>
      <p:sp>
        <p:nvSpPr>
          <p:cNvPr id="5" name="Content Placeholder 4"/>
          <p:cNvSpPr>
            <a:spLocks noGrp="1"/>
          </p:cNvSpPr>
          <p:nvPr>
            <p:ph sz="half" idx="1"/>
          </p:nvPr>
        </p:nvSpPr>
        <p:spPr/>
        <p:txBody>
          <a:bodyPr>
            <a:normAutofit fontScale="85000" lnSpcReduction="20000"/>
          </a:bodyPr>
          <a:lstStyle/>
          <a:p>
            <a:pPr>
              <a:buNone/>
            </a:pPr>
            <a:r>
              <a:rPr lang="en-US" dirty="0" smtClean="0"/>
              <a:t>//First.java  </a:t>
            </a:r>
          </a:p>
          <a:p>
            <a:pPr>
              <a:buNone/>
            </a:pPr>
            <a:r>
              <a:rPr lang="en-US" b="1" dirty="0" smtClean="0"/>
              <a:t>import</a:t>
            </a:r>
            <a:r>
              <a:rPr lang="en-US" dirty="0" smtClean="0"/>
              <a:t> java.applet.Applet;  </a:t>
            </a:r>
          </a:p>
          <a:p>
            <a:pPr>
              <a:buNone/>
            </a:pPr>
            <a:r>
              <a:rPr lang="en-US" b="1" dirty="0" smtClean="0"/>
              <a:t>import</a:t>
            </a:r>
            <a:r>
              <a:rPr lang="en-US" dirty="0" smtClean="0"/>
              <a:t> </a:t>
            </a:r>
            <a:r>
              <a:rPr lang="en-US" dirty="0" err="1" smtClean="0"/>
              <a:t>java.awt.Graphics</a:t>
            </a:r>
            <a:r>
              <a:rPr lang="en-US" dirty="0" smtClean="0"/>
              <a:t>;  </a:t>
            </a:r>
          </a:p>
          <a:p>
            <a:pPr>
              <a:buNone/>
            </a:pPr>
            <a:r>
              <a:rPr lang="en-US" b="1" dirty="0" smtClean="0"/>
              <a:t>public</a:t>
            </a:r>
            <a:r>
              <a:rPr lang="en-US" dirty="0" smtClean="0"/>
              <a:t> </a:t>
            </a:r>
            <a:r>
              <a:rPr lang="en-US" b="1" dirty="0" smtClean="0"/>
              <a:t>class</a:t>
            </a:r>
            <a:r>
              <a:rPr lang="en-US" dirty="0" smtClean="0"/>
              <a:t> First </a:t>
            </a:r>
            <a:r>
              <a:rPr lang="en-US" b="1" dirty="0" smtClean="0"/>
              <a:t>extends</a:t>
            </a:r>
            <a:r>
              <a:rPr lang="en-US" dirty="0" smtClean="0"/>
              <a:t> Applet{  </a:t>
            </a:r>
          </a:p>
          <a:p>
            <a:pPr>
              <a:buNone/>
            </a:pPr>
            <a:r>
              <a:rPr lang="en-US" dirty="0" smtClean="0"/>
              <a:t>  </a:t>
            </a:r>
          </a:p>
          <a:p>
            <a:pPr>
              <a:buNone/>
            </a:pPr>
            <a:r>
              <a:rPr lang="en-US" b="1" dirty="0" smtClean="0"/>
              <a:t>public</a:t>
            </a:r>
            <a:r>
              <a:rPr lang="en-US" dirty="0" smtClean="0"/>
              <a:t> </a:t>
            </a:r>
            <a:r>
              <a:rPr lang="en-US" b="1" dirty="0" smtClean="0"/>
              <a:t>void</a:t>
            </a:r>
            <a:r>
              <a:rPr lang="en-US" dirty="0" smtClean="0"/>
              <a:t> paint(Graphics g){  </a:t>
            </a:r>
          </a:p>
          <a:p>
            <a:pPr>
              <a:buNone/>
            </a:pPr>
            <a:r>
              <a:rPr lang="en-US" dirty="0" err="1" smtClean="0"/>
              <a:t>g.drawString</a:t>
            </a:r>
            <a:r>
              <a:rPr lang="en-US" dirty="0" smtClean="0"/>
              <a:t>("welcome",150,150);  </a:t>
            </a:r>
          </a:p>
          <a:p>
            <a:pPr>
              <a:buNone/>
            </a:pPr>
            <a:r>
              <a:rPr lang="en-US" dirty="0" smtClean="0"/>
              <a:t>}  </a:t>
            </a:r>
          </a:p>
          <a:p>
            <a:pPr>
              <a:buNone/>
            </a:pPr>
            <a:r>
              <a:rPr lang="en-US" dirty="0" smtClean="0"/>
              <a:t>  </a:t>
            </a:r>
          </a:p>
          <a:p>
            <a:pPr>
              <a:buNone/>
            </a:pPr>
            <a:r>
              <a:rPr lang="en-US" dirty="0" smtClean="0"/>
              <a:t>}  </a:t>
            </a:r>
            <a:endParaRPr lang="en-US" dirty="0"/>
          </a:p>
        </p:txBody>
      </p:sp>
      <p:sp>
        <p:nvSpPr>
          <p:cNvPr id="6" name="Content Placeholder 5"/>
          <p:cNvSpPr>
            <a:spLocks noGrp="1"/>
          </p:cNvSpPr>
          <p:nvPr>
            <p:ph sz="half" idx="2"/>
          </p:nvPr>
        </p:nvSpPr>
        <p:spPr>
          <a:xfrm>
            <a:off x="4724400" y="1874837"/>
            <a:ext cx="4038600" cy="4525963"/>
          </a:xfrm>
        </p:spPr>
        <p:txBody>
          <a:bodyPr>
            <a:normAutofit fontScale="85000" lnSpcReduction="20000"/>
          </a:bodyPr>
          <a:lstStyle/>
          <a:p>
            <a:pPr>
              <a:buNone/>
            </a:pPr>
            <a:r>
              <a:rPr lang="en-US" dirty="0" smtClean="0"/>
              <a:t>&lt;html&gt;  </a:t>
            </a:r>
          </a:p>
          <a:p>
            <a:pPr>
              <a:buNone/>
            </a:pPr>
            <a:r>
              <a:rPr lang="en-US" dirty="0" smtClean="0"/>
              <a:t>&lt;body&gt;  </a:t>
            </a:r>
          </a:p>
          <a:p>
            <a:pPr>
              <a:buNone/>
            </a:pPr>
            <a:r>
              <a:rPr lang="en-US" dirty="0" smtClean="0"/>
              <a:t>&lt;applet code="</a:t>
            </a:r>
            <a:r>
              <a:rPr lang="en-US" dirty="0" err="1" smtClean="0"/>
              <a:t>First.class</a:t>
            </a:r>
            <a:r>
              <a:rPr lang="en-US" dirty="0" smtClean="0"/>
              <a:t>" width="300" height="300"&gt;  </a:t>
            </a:r>
          </a:p>
          <a:p>
            <a:pPr>
              <a:buNone/>
            </a:pPr>
            <a:r>
              <a:rPr lang="en-US" dirty="0" smtClean="0"/>
              <a:t>&lt;/applet&gt;  </a:t>
            </a:r>
          </a:p>
          <a:p>
            <a:pPr>
              <a:buNone/>
            </a:pPr>
            <a:r>
              <a:rPr lang="en-US" dirty="0" smtClean="0"/>
              <a:t>&lt;/body&gt;  </a:t>
            </a:r>
          </a:p>
          <a:p>
            <a:pPr>
              <a:buNone/>
            </a:pPr>
            <a:r>
              <a:rPr lang="en-US" dirty="0" smtClean="0"/>
              <a:t>&lt;/html&gt;  </a:t>
            </a:r>
          </a:p>
          <a:p>
            <a:pPr>
              <a:buNone/>
            </a:pPr>
            <a:endParaRPr lang="en-US" dirty="0"/>
          </a:p>
        </p:txBody>
      </p:sp>
      <p:sp>
        <p:nvSpPr>
          <p:cNvPr id="7" name="Rectangle 6"/>
          <p:cNvSpPr/>
          <p:nvPr/>
        </p:nvSpPr>
        <p:spPr>
          <a:xfrm>
            <a:off x="304800" y="685800"/>
            <a:ext cx="8610600" cy="707886"/>
          </a:xfrm>
          <a:prstGeom prst="rect">
            <a:avLst/>
          </a:prstGeom>
        </p:spPr>
        <p:txBody>
          <a:bodyPr wrap="square">
            <a:spAutoFit/>
          </a:bodyPr>
          <a:lstStyle/>
          <a:p>
            <a:r>
              <a:rPr lang="en-US" sz="2000" dirty="0" smtClean="0"/>
              <a:t>To execute the applet by html file, create an applet and compile it. After that create an html file and place the applet code in html file. Now click the html file.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05CCB89-9E13-47D1-8332-3CF3A474B5E6}" type="slidenum">
              <a:rPr lang="en-US"/>
              <a:pPr/>
              <a:t>2</a:t>
            </a:fld>
            <a:endParaRPr lang="en-US"/>
          </a:p>
        </p:txBody>
      </p:sp>
      <p:sp>
        <p:nvSpPr>
          <p:cNvPr id="333826" name="Rectangle 2"/>
          <p:cNvSpPr>
            <a:spLocks noGrp="1" noChangeArrowheads="1"/>
          </p:cNvSpPr>
          <p:nvPr>
            <p:ph type="title"/>
          </p:nvPr>
        </p:nvSpPr>
        <p:spPr>
          <a:xfrm>
            <a:off x="152400" y="228600"/>
            <a:ext cx="8763000" cy="762000"/>
          </a:xfrm>
          <a:noFill/>
          <a:ln/>
        </p:spPr>
        <p:txBody>
          <a:bodyPr>
            <a:normAutofit/>
          </a:bodyPr>
          <a:lstStyle/>
          <a:p>
            <a:r>
              <a:rPr lang="en-US"/>
              <a:t>Motivations</a:t>
            </a:r>
          </a:p>
        </p:txBody>
      </p:sp>
      <p:sp>
        <p:nvSpPr>
          <p:cNvPr id="333827" name="Rectangle 3"/>
          <p:cNvSpPr>
            <a:spLocks noGrp="1" noChangeArrowheads="1"/>
          </p:cNvSpPr>
          <p:nvPr>
            <p:ph type="body" idx="1"/>
          </p:nvPr>
        </p:nvSpPr>
        <p:spPr>
          <a:xfrm>
            <a:off x="228600" y="990600"/>
            <a:ext cx="8763000" cy="1828800"/>
          </a:xfrm>
          <a:noFill/>
          <a:ln/>
        </p:spPr>
        <p:txBody>
          <a:bodyPr>
            <a:normAutofit/>
          </a:bodyPr>
          <a:lstStyle/>
          <a:p>
            <a:pPr marL="0" indent="0">
              <a:lnSpc>
                <a:spcPct val="95000"/>
              </a:lnSpc>
              <a:buFont typeface="Monotype Sorts" pitchFamily="2" charset="2"/>
              <a:buNone/>
            </a:pPr>
            <a:r>
              <a:rPr lang="en-US" sz="2600"/>
              <a:t>When browsing the Web, you frequently see the graphical user interface and animation developed using Java. These programs are called Java applets. Suppose you want to develop a Java applet for the Sudoku game. How do you write this program?</a:t>
            </a:r>
          </a:p>
        </p:txBody>
      </p:sp>
      <p:sp>
        <p:nvSpPr>
          <p:cNvPr id="333828" name="Rectangle 4"/>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sp>
        <p:nvSpPr>
          <p:cNvPr id="333829" name="Rectangle 5"/>
          <p:cNvSpPr>
            <a:spLocks noChangeArrowheads="1"/>
          </p:cNvSpPr>
          <p:nvPr/>
        </p:nvSpPr>
        <p:spPr bwMode="auto">
          <a:xfrm>
            <a:off x="0" y="906463"/>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0" name="Rectangle 6"/>
          <p:cNvSpPr>
            <a:spLocks noChangeArrowheads="1"/>
          </p:cNvSpPr>
          <p:nvPr/>
        </p:nvSpPr>
        <p:spPr bwMode="auto">
          <a:xfrm>
            <a:off x="0" y="2065338"/>
            <a:ext cx="336550" cy="244475"/>
          </a:xfrm>
          <a:prstGeom prst="rect">
            <a:avLst/>
          </a:prstGeom>
          <a:noFill/>
          <a:ln w="12700">
            <a:noFill/>
            <a:miter lim="800000"/>
            <a:headEnd type="none" w="sm" len="sm"/>
            <a:tailEnd type="none" w="sm" len="sm"/>
          </a:ln>
          <a:effectLst/>
        </p:spPr>
        <p:txBody>
          <a:bodyPr wrap="none" anchor="ctr">
            <a:spAutoFit/>
          </a:bodyPr>
          <a:lstStyle/>
          <a:p>
            <a:r>
              <a:rPr lang="en-US" sz="10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1" name="Rectangle 7"/>
          <p:cNvSpPr>
            <a:spLocks noChangeArrowheads="1"/>
          </p:cNvSpPr>
          <p:nvPr/>
        </p:nvSpPr>
        <p:spPr bwMode="auto">
          <a:xfrm>
            <a:off x="0" y="3216275"/>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3" name="AutoShape 9">
            <a:hlinkClick r:id="rId2" highlightClick="1"/>
          </p:cNvPr>
          <p:cNvSpPr>
            <a:spLocks noChangeArrowheads="1"/>
          </p:cNvSpPr>
          <p:nvPr/>
        </p:nvSpPr>
        <p:spPr bwMode="auto">
          <a:xfrm>
            <a:off x="6858000" y="5486400"/>
            <a:ext cx="1371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a:latin typeface="Book Antiqua" pitchFamily="18" charset="0"/>
              </a:rPr>
              <a:t>Sudoku</a:t>
            </a:r>
            <a:endParaRPr lang="en-US"/>
          </a:p>
        </p:txBody>
      </p:sp>
      <p:pic>
        <p:nvPicPr>
          <p:cNvPr id="333834" name="Picture 10"/>
          <p:cNvPicPr>
            <a:picLocks noChangeAspect="1" noChangeArrowheads="1"/>
          </p:cNvPicPr>
          <p:nvPr/>
        </p:nvPicPr>
        <p:blipFill>
          <a:blip r:embed="rId3"/>
          <a:srcRect/>
          <a:stretch>
            <a:fillRect/>
          </a:stretch>
        </p:blipFill>
        <p:spPr bwMode="auto">
          <a:xfrm>
            <a:off x="914400" y="2819400"/>
            <a:ext cx="5638800" cy="354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39762"/>
          </a:xfrm>
        </p:spPr>
        <p:txBody>
          <a:bodyPr>
            <a:noAutofit/>
          </a:bodyPr>
          <a:lstStyle/>
          <a:p>
            <a:pPr algn="l"/>
            <a:r>
              <a:rPr lang="en-US" sz="3600" b="1" dirty="0" smtClean="0"/>
              <a:t>example of Applet by appletviewer tool:</a:t>
            </a:r>
            <a:endParaRPr lang="en-US" sz="3600" b="1" dirty="0"/>
          </a:p>
        </p:txBody>
      </p:sp>
      <p:sp>
        <p:nvSpPr>
          <p:cNvPr id="3" name="Content Placeholder 2"/>
          <p:cNvSpPr>
            <a:spLocks noGrp="1"/>
          </p:cNvSpPr>
          <p:nvPr>
            <p:ph idx="1"/>
          </p:nvPr>
        </p:nvSpPr>
        <p:spPr>
          <a:xfrm>
            <a:off x="381000" y="762000"/>
            <a:ext cx="8229600" cy="4800600"/>
          </a:xfrm>
          <a:ln>
            <a:noFill/>
          </a:ln>
        </p:spPr>
        <p:txBody>
          <a:bodyPr>
            <a:noAutofit/>
          </a:bodyPr>
          <a:lstStyle/>
          <a:p>
            <a:pPr>
              <a:buNone/>
            </a:pPr>
            <a:r>
              <a:rPr lang="en-US" sz="2400" dirty="0" smtClean="0"/>
              <a:t>//First.java  </a:t>
            </a:r>
          </a:p>
          <a:p>
            <a:pPr>
              <a:buNone/>
            </a:pPr>
            <a:r>
              <a:rPr lang="en-US" sz="2400" b="1" dirty="0" smtClean="0"/>
              <a:t>import</a:t>
            </a:r>
            <a:r>
              <a:rPr lang="en-US" sz="2400" dirty="0" smtClean="0"/>
              <a:t> java.applet.Applet;  </a:t>
            </a:r>
          </a:p>
          <a:p>
            <a:pPr>
              <a:buNone/>
            </a:pPr>
            <a:r>
              <a:rPr lang="en-US" sz="2400" b="1" dirty="0" smtClean="0"/>
              <a:t>import</a:t>
            </a:r>
            <a:r>
              <a:rPr lang="en-US" sz="2400" dirty="0" smtClean="0"/>
              <a:t> </a:t>
            </a:r>
            <a:r>
              <a:rPr lang="en-US" sz="2400" dirty="0" err="1" smtClean="0"/>
              <a:t>java.awt.Graphics</a:t>
            </a:r>
            <a:r>
              <a:rPr lang="en-US" sz="2400" dirty="0" smtClean="0"/>
              <a:t>;  </a:t>
            </a:r>
          </a:p>
          <a:p>
            <a:pPr>
              <a:buNone/>
            </a:pPr>
            <a:r>
              <a:rPr lang="en-US" sz="2400" b="1" dirty="0" smtClean="0"/>
              <a:t>public</a:t>
            </a:r>
            <a:r>
              <a:rPr lang="en-US" sz="2400" dirty="0" smtClean="0"/>
              <a:t> </a:t>
            </a:r>
            <a:r>
              <a:rPr lang="en-US" sz="2400" b="1" dirty="0" smtClean="0"/>
              <a:t>class</a:t>
            </a:r>
            <a:r>
              <a:rPr lang="en-US" sz="2400" dirty="0" smtClean="0"/>
              <a:t> First </a:t>
            </a:r>
            <a:r>
              <a:rPr lang="en-US" sz="2400" b="1" dirty="0" smtClean="0"/>
              <a:t>extends</a:t>
            </a:r>
            <a:r>
              <a:rPr lang="en-US" sz="2400" dirty="0" smtClean="0"/>
              <a:t> Applet{   </a:t>
            </a:r>
          </a:p>
          <a:p>
            <a:pPr>
              <a:buNone/>
            </a:pPr>
            <a:r>
              <a:rPr lang="en-US" sz="2400" b="1" dirty="0" smtClean="0"/>
              <a:t>public</a:t>
            </a:r>
            <a:r>
              <a:rPr lang="en-US" sz="2400" dirty="0" smtClean="0"/>
              <a:t> </a:t>
            </a:r>
            <a:r>
              <a:rPr lang="en-US" sz="2400" b="1" dirty="0" smtClean="0"/>
              <a:t>void</a:t>
            </a:r>
            <a:r>
              <a:rPr lang="en-US" sz="2400" dirty="0" smtClean="0"/>
              <a:t> paint(Graphics g){  </a:t>
            </a:r>
          </a:p>
          <a:p>
            <a:pPr>
              <a:buNone/>
            </a:pPr>
            <a:r>
              <a:rPr lang="en-US" sz="2400" dirty="0" err="1" smtClean="0"/>
              <a:t>g.drawString</a:t>
            </a:r>
            <a:r>
              <a:rPr lang="en-US" sz="2400" dirty="0" smtClean="0"/>
              <a:t>("welcome to applet",150,150);  </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&lt;applet code="</a:t>
            </a:r>
            <a:r>
              <a:rPr lang="en-US" sz="2400" dirty="0" err="1" smtClean="0"/>
              <a:t>First.class</a:t>
            </a:r>
            <a:r>
              <a:rPr lang="en-US" sz="2400" dirty="0" smtClean="0"/>
              <a:t>" width="300" height="300"&gt; </a:t>
            </a:r>
          </a:p>
          <a:p>
            <a:pPr>
              <a:buNone/>
            </a:pPr>
            <a:r>
              <a:rPr lang="en-US" sz="2400" dirty="0" smtClean="0"/>
              <a:t>&lt;/applet&gt; </a:t>
            </a:r>
          </a:p>
          <a:p>
            <a:pPr>
              <a:buNone/>
            </a:pPr>
            <a:r>
              <a:rPr lang="en-US" sz="2400" dirty="0" smtClean="0"/>
              <a:t>*/  </a:t>
            </a:r>
          </a:p>
        </p:txBody>
      </p:sp>
      <p:sp>
        <p:nvSpPr>
          <p:cNvPr id="18433" name="Rectangle 1"/>
          <p:cNvSpPr>
            <a:spLocks noChangeArrowheads="1"/>
          </p:cNvSpPr>
          <p:nvPr/>
        </p:nvSpPr>
        <p:spPr bwMode="auto">
          <a:xfrm>
            <a:off x="2438400" y="5257800"/>
            <a:ext cx="6324600" cy="1323439"/>
          </a:xfrm>
          <a:prstGeom prst="rect">
            <a:avLst/>
          </a:prstGeom>
          <a:solidFill>
            <a:srgbClr val="F9FB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to execute the applet by appletviewer tool,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write in command prompt: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Unicode MS" pitchFamily="34" charset="-128"/>
                <a:cs typeface="Arial" pitchFamily="34" charset="0"/>
              </a:rPr>
              <a:t>c:\&gt;</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javac</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First.java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Unicode MS" pitchFamily="34" charset="-128"/>
                <a:cs typeface="Arial" pitchFamily="34" charset="0"/>
              </a:rPr>
              <a:t>c:\&gt;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appletviewer First.java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JApplet class in Applet</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4000" dirty="0" smtClean="0"/>
              <a:t>As we prefer Swing to AWT. Now we can use JApplet that can have all the controls of swing. The JApplet class extends the Applet class.</a:t>
            </a:r>
            <a:endParaRPr 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fontScale="90000"/>
          </a:bodyPr>
          <a:lstStyle/>
          <a:p>
            <a:r>
              <a:rPr lang="en-IN" b="1" dirty="0" smtClean="0"/>
              <a:t>Applet Life-Cycle Methods</a:t>
            </a:r>
            <a:endParaRPr lang="en-IN" b="1" dirty="0"/>
          </a:p>
        </p:txBody>
      </p:sp>
      <p:sp>
        <p:nvSpPr>
          <p:cNvPr id="3" name="Content Placeholder 2"/>
          <p:cNvSpPr>
            <a:spLocks noGrp="1"/>
          </p:cNvSpPr>
          <p:nvPr>
            <p:ph idx="1"/>
          </p:nvPr>
        </p:nvSpPr>
        <p:spPr>
          <a:xfrm>
            <a:off x="285720" y="1214422"/>
            <a:ext cx="8329642" cy="4525963"/>
          </a:xfrm>
        </p:spPr>
        <p:txBody>
          <a:bodyPr>
            <a:normAutofit fontScale="85000" lnSpcReduction="10000"/>
          </a:bodyPr>
          <a:lstStyle/>
          <a:p>
            <a:pPr algn="just">
              <a:buNone/>
            </a:pPr>
            <a:r>
              <a:rPr lang="en-IN" dirty="0" smtClean="0"/>
              <a:t>Applets are actually run from the </a:t>
            </a:r>
            <a:r>
              <a:rPr lang="en-IN" i="1" dirty="0" smtClean="0"/>
              <a:t>applet container, which is a plug-in of a Web browser. The</a:t>
            </a:r>
          </a:p>
          <a:p>
            <a:pPr algn="just">
              <a:buNone/>
            </a:pPr>
            <a:r>
              <a:rPr lang="en-IN" b="1" dirty="0" smtClean="0"/>
              <a:t>Applet class contains the init(), start(), stop(), and destroy() methods, known as </a:t>
            </a:r>
            <a:r>
              <a:rPr lang="en-IN" dirty="0" smtClean="0"/>
              <a:t>the </a:t>
            </a:r>
            <a:r>
              <a:rPr lang="en-IN" i="1" dirty="0" smtClean="0"/>
              <a:t>life-cycle methods. These methods are called by the applet container to control the execution </a:t>
            </a:r>
            <a:r>
              <a:rPr lang="en-IN" dirty="0" smtClean="0"/>
              <a:t>of an applet. They are implemented with an empty body in the </a:t>
            </a:r>
            <a:r>
              <a:rPr lang="en-IN" b="1" dirty="0" smtClean="0"/>
              <a:t>Applet class. So, they do </a:t>
            </a:r>
            <a:r>
              <a:rPr lang="en-IN" dirty="0" smtClean="0"/>
              <a:t>nothing by default. You may override them in a subclass of </a:t>
            </a:r>
            <a:r>
              <a:rPr lang="en-IN" b="1" dirty="0" smtClean="0"/>
              <a:t>Applet to perform desired operations.</a:t>
            </a:r>
          </a:p>
          <a:p>
            <a:pPr algn="just">
              <a:buNone/>
            </a:pPr>
            <a:r>
              <a:rPr lang="en-IN" dirty="0" smtClean="0"/>
              <a:t>Figure 18.6 shows how the applet container calls these methods.</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CBB235C-A4A9-4DA1-8487-48D8BB87ADAB}" type="slidenum">
              <a:rPr lang="en-US"/>
              <a:pPr/>
              <a:t>23</a:t>
            </a:fld>
            <a:endParaRPr lang="en-US"/>
          </a:p>
        </p:txBody>
      </p:sp>
      <p:sp>
        <p:nvSpPr>
          <p:cNvPr id="335874" name="Rectangle 2"/>
          <p:cNvSpPr>
            <a:spLocks noGrp="1" noChangeArrowheads="1"/>
          </p:cNvSpPr>
          <p:nvPr>
            <p:ph type="title"/>
          </p:nvPr>
        </p:nvSpPr>
        <p:spPr>
          <a:xfrm>
            <a:off x="762000" y="228600"/>
            <a:ext cx="7772400" cy="1066800"/>
          </a:xfrm>
          <a:noFill/>
          <a:ln/>
        </p:spPr>
        <p:txBody>
          <a:bodyPr/>
          <a:lstStyle/>
          <a:p>
            <a:r>
              <a:rPr lang="en-US" b="1" dirty="0"/>
              <a:t>The </a:t>
            </a:r>
            <a:r>
              <a:rPr lang="en-US" sz="4200" b="1" dirty="0"/>
              <a:t>Applet</a:t>
            </a:r>
            <a:r>
              <a:rPr lang="en-US" b="1" dirty="0"/>
              <a:t> Class</a:t>
            </a:r>
          </a:p>
        </p:txBody>
      </p:sp>
      <p:sp>
        <p:nvSpPr>
          <p:cNvPr id="335875" name="Rectangle 3"/>
          <p:cNvSpPr>
            <a:spLocks noGrp="1" noChangeArrowheads="1"/>
          </p:cNvSpPr>
          <p:nvPr>
            <p:ph type="body" idx="1"/>
          </p:nvPr>
        </p:nvSpPr>
        <p:spPr>
          <a:xfrm>
            <a:off x="228600" y="1371600"/>
            <a:ext cx="8763000" cy="4114800"/>
          </a:xfrm>
          <a:noFill/>
          <a:ln/>
        </p:spPr>
        <p:txBody>
          <a:bodyPr/>
          <a:lstStyle/>
          <a:p>
            <a:pPr marL="0" indent="0" algn="just">
              <a:buFont typeface="Monotype Sorts" pitchFamily="2" charset="2"/>
              <a:buNone/>
            </a:pPr>
            <a:r>
              <a:rPr lang="en-US" dirty="0">
                <a:cs typeface="Times New Roman" pitchFamily="18" charset="0"/>
              </a:rPr>
              <a:t>When the applet is loaded, the Web browser creates an instance of the applet by invoking the applet’s no-</a:t>
            </a:r>
            <a:r>
              <a:rPr lang="en-US" dirty="0" err="1">
                <a:cs typeface="Times New Roman" pitchFamily="18" charset="0"/>
              </a:rPr>
              <a:t>arg</a:t>
            </a:r>
            <a:r>
              <a:rPr lang="en-US" dirty="0">
                <a:cs typeface="Times New Roman" pitchFamily="18" charset="0"/>
              </a:rPr>
              <a:t> constructor. The browser uses the </a:t>
            </a:r>
            <a:r>
              <a:rPr lang="en-US" u="sng" dirty="0">
                <a:cs typeface="Times New Roman" pitchFamily="18" charset="0"/>
              </a:rPr>
              <a:t>init</a:t>
            </a:r>
            <a:r>
              <a:rPr lang="en-US" dirty="0">
                <a:cs typeface="Times New Roman" pitchFamily="18" charset="0"/>
              </a:rPr>
              <a:t>, </a:t>
            </a:r>
            <a:r>
              <a:rPr lang="en-US" u="sng" dirty="0">
                <a:cs typeface="Times New Roman" pitchFamily="18" charset="0"/>
              </a:rPr>
              <a:t>start</a:t>
            </a:r>
            <a:r>
              <a:rPr lang="en-US" dirty="0">
                <a:cs typeface="Times New Roman" pitchFamily="18" charset="0"/>
              </a:rPr>
              <a:t>, </a:t>
            </a:r>
            <a:r>
              <a:rPr lang="en-US" u="sng" dirty="0">
                <a:cs typeface="Times New Roman" pitchFamily="18" charset="0"/>
              </a:rPr>
              <a:t>stop</a:t>
            </a:r>
            <a:r>
              <a:rPr lang="en-US" dirty="0">
                <a:cs typeface="Times New Roman" pitchFamily="18" charset="0"/>
              </a:rPr>
              <a:t>, and </a:t>
            </a:r>
            <a:r>
              <a:rPr lang="en-US" u="sng" dirty="0">
                <a:cs typeface="Times New Roman" pitchFamily="18" charset="0"/>
              </a:rPr>
              <a:t>destroy</a:t>
            </a:r>
            <a:r>
              <a:rPr lang="en-US" dirty="0">
                <a:cs typeface="Times New Roman" pitchFamily="18" charset="0"/>
              </a:rPr>
              <a:t> methods to control the applet. By default, these methods do nothing. To perform specific functions, they need to be modified in the user's applet so that the browser can call your code properly.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B9818D1-D7B8-4740-A4BE-923C2BC1A790}" type="slidenum">
              <a:rPr lang="en-US"/>
              <a:pPr/>
              <a:t>24</a:t>
            </a:fld>
            <a:endParaRPr lang="en-US"/>
          </a:p>
        </p:txBody>
      </p:sp>
      <p:sp>
        <p:nvSpPr>
          <p:cNvPr id="254978" name="Rectangle 2"/>
          <p:cNvSpPr>
            <a:spLocks noGrp="1" noChangeArrowheads="1"/>
          </p:cNvSpPr>
          <p:nvPr>
            <p:ph type="title"/>
          </p:nvPr>
        </p:nvSpPr>
        <p:spPr>
          <a:xfrm>
            <a:off x="685800" y="304800"/>
            <a:ext cx="7772400" cy="533400"/>
          </a:xfrm>
        </p:spPr>
        <p:txBody>
          <a:bodyPr>
            <a:normAutofit fontScale="90000"/>
          </a:bodyPr>
          <a:lstStyle/>
          <a:p>
            <a:r>
              <a:rPr lang="en-US" b="1" dirty="0"/>
              <a:t>Browser Calling Applet Methods</a:t>
            </a:r>
          </a:p>
        </p:txBody>
      </p:sp>
      <p:sp>
        <p:nvSpPr>
          <p:cNvPr id="254985" name="Rectangle 9"/>
          <p:cNvSpPr>
            <a:spLocks noChangeArrowheads="1"/>
          </p:cNvSpPr>
          <p:nvPr/>
        </p:nvSpPr>
        <p:spPr bwMode="auto">
          <a:xfrm>
            <a:off x="2171700" y="2228850"/>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254987" name="Rectangle 11"/>
          <p:cNvSpPr>
            <a:spLocks noChangeArrowheads="1"/>
          </p:cNvSpPr>
          <p:nvPr/>
        </p:nvSpPr>
        <p:spPr bwMode="auto">
          <a:xfrm>
            <a:off x="0" y="2228850"/>
            <a:ext cx="9144000" cy="0"/>
          </a:xfrm>
          <a:prstGeom prst="rect">
            <a:avLst/>
          </a:prstGeom>
          <a:noFill/>
          <a:ln w="12700">
            <a:noFill/>
            <a:miter lim="800000"/>
            <a:headEnd type="none" w="sm" len="sm"/>
            <a:tailEnd type="none" w="sm" len="sm"/>
          </a:ln>
          <a:effectLst/>
        </p:spPr>
        <p:txBody>
          <a:bodyPr anchor="ctr">
            <a:spAutoFit/>
          </a:bodyPr>
          <a:lstStyle/>
          <a:p>
            <a:endParaRPr lang="en-IN"/>
          </a:p>
        </p:txBody>
      </p:sp>
      <p:sp>
        <p:nvSpPr>
          <p:cNvPr id="254989" name="Rectangle 13"/>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pic>
        <p:nvPicPr>
          <p:cNvPr id="2051" name="Picture 3"/>
          <p:cNvPicPr>
            <a:picLocks noChangeAspect="1" noChangeArrowheads="1"/>
          </p:cNvPicPr>
          <p:nvPr/>
        </p:nvPicPr>
        <p:blipFill>
          <a:blip r:embed="rId2"/>
          <a:srcRect/>
          <a:stretch>
            <a:fillRect/>
          </a:stretch>
        </p:blipFill>
        <p:spPr bwMode="auto">
          <a:xfrm>
            <a:off x="118887" y="4214818"/>
            <a:ext cx="9025113"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C958EC0-A598-41D8-BD06-AF57FB77ED5D}" type="slidenum">
              <a:rPr lang="en-US"/>
              <a:pPr/>
              <a:t>25</a:t>
            </a:fld>
            <a:endParaRPr lang="en-US"/>
          </a:p>
        </p:txBody>
      </p:sp>
      <p:sp>
        <p:nvSpPr>
          <p:cNvPr id="136194" name="Rectangle 2"/>
          <p:cNvSpPr>
            <a:spLocks noGrp="1" noChangeArrowheads="1"/>
          </p:cNvSpPr>
          <p:nvPr>
            <p:ph type="title"/>
          </p:nvPr>
        </p:nvSpPr>
        <p:spPr>
          <a:xfrm>
            <a:off x="762000" y="228600"/>
            <a:ext cx="7772400" cy="1066800"/>
          </a:xfrm>
          <a:noFill/>
          <a:ln/>
        </p:spPr>
        <p:txBody>
          <a:bodyPr/>
          <a:lstStyle/>
          <a:p>
            <a:r>
              <a:rPr lang="en-US" b="1" dirty="0"/>
              <a:t>The </a:t>
            </a:r>
            <a:r>
              <a:rPr lang="en-US" sz="4200" b="1" dirty="0">
                <a:latin typeface="Courier New" pitchFamily="49" charset="0"/>
              </a:rPr>
              <a:t>init()</a:t>
            </a:r>
            <a:r>
              <a:rPr lang="en-US" b="1" dirty="0"/>
              <a:t> Method</a:t>
            </a:r>
          </a:p>
        </p:txBody>
      </p:sp>
      <p:sp>
        <p:nvSpPr>
          <p:cNvPr id="136195" name="Rectangle 3"/>
          <p:cNvSpPr>
            <a:spLocks noGrp="1" noChangeArrowheads="1"/>
          </p:cNvSpPr>
          <p:nvPr>
            <p:ph type="body" idx="1"/>
          </p:nvPr>
        </p:nvSpPr>
        <p:spPr>
          <a:xfrm>
            <a:off x="228600" y="1371600"/>
            <a:ext cx="8763000" cy="4648200"/>
          </a:xfrm>
          <a:noFill/>
          <a:ln/>
        </p:spPr>
        <p:txBody>
          <a:bodyPr/>
          <a:lstStyle/>
          <a:p>
            <a:pPr marL="0" indent="0">
              <a:lnSpc>
                <a:spcPct val="90000"/>
              </a:lnSpc>
              <a:buFont typeface="Monotype Sorts" pitchFamily="2" charset="2"/>
              <a:buNone/>
            </a:pPr>
            <a:r>
              <a:rPr lang="en-US" sz="3400"/>
              <a:t>Invoked when the applet is first loaded and again if the applet is reloaded.</a:t>
            </a:r>
          </a:p>
          <a:p>
            <a:pPr marL="0" indent="0">
              <a:lnSpc>
                <a:spcPct val="90000"/>
              </a:lnSpc>
              <a:spcBef>
                <a:spcPct val="100000"/>
              </a:spcBef>
              <a:buFont typeface="Monotype Sorts" pitchFamily="2" charset="2"/>
              <a:buNone/>
            </a:pPr>
            <a:r>
              <a:rPr lang="en-US"/>
              <a:t>A subclass of </a:t>
            </a:r>
            <a:r>
              <a:rPr lang="en-US" u="sng"/>
              <a:t>Applet</a:t>
            </a:r>
            <a:r>
              <a:rPr lang="en-US"/>
              <a:t> should override this method if the subclass has an initialization to perform. The functions usually implemented in this method include creating new threads, loading images, setting up user-interface components, and getting string parameter values from the </a:t>
            </a:r>
            <a:r>
              <a:rPr lang="en-US" u="sng"/>
              <a:t>&lt;applet&gt;</a:t>
            </a:r>
            <a:r>
              <a:rPr lang="en-US"/>
              <a:t> tag in the HTML page.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534375A-914B-4FF4-969B-5F753B406B38}" type="slidenum">
              <a:rPr lang="en-US"/>
              <a:pPr/>
              <a:t>26</a:t>
            </a:fld>
            <a:endParaRPr lang="en-US"/>
          </a:p>
        </p:txBody>
      </p:sp>
      <p:sp>
        <p:nvSpPr>
          <p:cNvPr id="137218" name="Rectangle 2"/>
          <p:cNvSpPr>
            <a:spLocks noGrp="1" noChangeArrowheads="1"/>
          </p:cNvSpPr>
          <p:nvPr>
            <p:ph type="title"/>
          </p:nvPr>
        </p:nvSpPr>
        <p:spPr>
          <a:xfrm>
            <a:off x="685800" y="228600"/>
            <a:ext cx="7772400" cy="838200"/>
          </a:xfrm>
          <a:noFill/>
          <a:ln/>
        </p:spPr>
        <p:txBody>
          <a:bodyPr/>
          <a:lstStyle/>
          <a:p>
            <a:r>
              <a:rPr lang="en-US" b="1" dirty="0"/>
              <a:t>The </a:t>
            </a:r>
            <a:r>
              <a:rPr lang="en-US" sz="4200" b="1" dirty="0">
                <a:latin typeface="Courier New" pitchFamily="49" charset="0"/>
              </a:rPr>
              <a:t>start()</a:t>
            </a:r>
            <a:r>
              <a:rPr lang="en-US" b="1" dirty="0"/>
              <a:t> Method</a:t>
            </a:r>
          </a:p>
        </p:txBody>
      </p:sp>
      <p:sp>
        <p:nvSpPr>
          <p:cNvPr id="137219" name="Rectangle 3"/>
          <p:cNvSpPr>
            <a:spLocks noGrp="1" noChangeArrowheads="1"/>
          </p:cNvSpPr>
          <p:nvPr>
            <p:ph type="body" idx="1"/>
          </p:nvPr>
        </p:nvSpPr>
        <p:spPr>
          <a:xfrm>
            <a:off x="304800" y="1371600"/>
            <a:ext cx="8534400" cy="4495800"/>
          </a:xfrm>
          <a:noFill/>
          <a:ln/>
        </p:spPr>
        <p:txBody>
          <a:bodyPr>
            <a:normAutofit lnSpcReduction="10000"/>
          </a:bodyPr>
          <a:lstStyle/>
          <a:p>
            <a:pPr marL="0" indent="0">
              <a:lnSpc>
                <a:spcPct val="90000"/>
              </a:lnSpc>
              <a:buFont typeface="Monotype Sorts" pitchFamily="2" charset="2"/>
              <a:buNone/>
            </a:pPr>
            <a:r>
              <a:rPr lang="en-US" sz="2800"/>
              <a:t>Invoked after the </a:t>
            </a:r>
            <a:r>
              <a:rPr lang="en-US" sz="2600">
                <a:latin typeface="Courier New" pitchFamily="49" charset="0"/>
              </a:rPr>
              <a:t>init()</a:t>
            </a:r>
            <a:r>
              <a:rPr lang="en-US" sz="2800"/>
              <a:t> method is executed;  also called whenever the applet becomes active again after a period of inactivity (for example, when the user returns to the page containing the applet after surfing other Web pages).</a:t>
            </a:r>
          </a:p>
          <a:p>
            <a:pPr marL="0" indent="0">
              <a:lnSpc>
                <a:spcPct val="90000"/>
              </a:lnSpc>
              <a:spcBef>
                <a:spcPct val="100000"/>
              </a:spcBef>
              <a:buFont typeface="Monotype Sorts" pitchFamily="2" charset="2"/>
              <a:buNone/>
            </a:pPr>
            <a:r>
              <a:rPr lang="en-US" sz="3000"/>
              <a:t>A subclass of </a:t>
            </a:r>
            <a:r>
              <a:rPr lang="en-US" sz="3000" u="sng"/>
              <a:t>Applet</a:t>
            </a:r>
            <a:r>
              <a:rPr lang="en-US" sz="3000"/>
              <a:t> overrides this method if it has any operation that needs to be performed whenever the Web page containing the applet is visited. An applet with animation, for example, might use the </a:t>
            </a:r>
            <a:r>
              <a:rPr lang="en-US" sz="3000" u="sng"/>
              <a:t>start</a:t>
            </a:r>
            <a:r>
              <a:rPr lang="en-US" sz="3000"/>
              <a:t> method to resume animation.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6B09CBD-7A03-4380-BBF2-E86765373209}" type="slidenum">
              <a:rPr lang="en-US"/>
              <a:pPr/>
              <a:t>27</a:t>
            </a:fld>
            <a:endParaRPr lang="en-US"/>
          </a:p>
        </p:txBody>
      </p:sp>
      <p:sp>
        <p:nvSpPr>
          <p:cNvPr id="138242" name="Rectangle 2"/>
          <p:cNvSpPr>
            <a:spLocks noGrp="1" noChangeArrowheads="1"/>
          </p:cNvSpPr>
          <p:nvPr>
            <p:ph type="title"/>
          </p:nvPr>
        </p:nvSpPr>
        <p:spPr>
          <a:xfrm>
            <a:off x="685800" y="228600"/>
            <a:ext cx="7772400" cy="914400"/>
          </a:xfrm>
          <a:noFill/>
          <a:ln/>
        </p:spPr>
        <p:txBody>
          <a:bodyPr/>
          <a:lstStyle/>
          <a:p>
            <a:r>
              <a:rPr lang="en-US" b="1" dirty="0"/>
              <a:t>The </a:t>
            </a:r>
            <a:r>
              <a:rPr lang="en-US" sz="4200" b="1" dirty="0">
                <a:latin typeface="Courier New" pitchFamily="49" charset="0"/>
              </a:rPr>
              <a:t>stop()</a:t>
            </a:r>
            <a:r>
              <a:rPr lang="en-US" b="1" dirty="0"/>
              <a:t> Method</a:t>
            </a:r>
          </a:p>
        </p:txBody>
      </p:sp>
      <p:sp>
        <p:nvSpPr>
          <p:cNvPr id="138243" name="Rectangle 3"/>
          <p:cNvSpPr>
            <a:spLocks noGrp="1" noChangeArrowheads="1"/>
          </p:cNvSpPr>
          <p:nvPr>
            <p:ph type="body" idx="1"/>
          </p:nvPr>
        </p:nvSpPr>
        <p:spPr>
          <a:xfrm>
            <a:off x="304800" y="1219200"/>
            <a:ext cx="8686800" cy="4953000"/>
          </a:xfrm>
          <a:noFill/>
          <a:ln/>
        </p:spPr>
        <p:txBody>
          <a:bodyPr/>
          <a:lstStyle/>
          <a:p>
            <a:pPr marL="0" indent="0">
              <a:lnSpc>
                <a:spcPct val="90000"/>
              </a:lnSpc>
              <a:buFont typeface="Monotype Sorts" pitchFamily="2" charset="2"/>
              <a:buNone/>
            </a:pPr>
            <a:r>
              <a:rPr lang="en-US" sz="2400"/>
              <a:t>The opposite of the </a:t>
            </a:r>
            <a:r>
              <a:rPr lang="en-US" sz="2100">
                <a:latin typeface="Courier New" pitchFamily="49" charset="0"/>
              </a:rPr>
              <a:t>start()</a:t>
            </a:r>
            <a:r>
              <a:rPr lang="en-US" sz="2400"/>
              <a:t> method, which is called when the user moves back to the page containing the applet; the </a:t>
            </a:r>
            <a:r>
              <a:rPr lang="en-US" sz="2100">
                <a:latin typeface="Courier New" pitchFamily="49" charset="0"/>
              </a:rPr>
              <a:t>stop()</a:t>
            </a:r>
            <a:r>
              <a:rPr lang="en-US" sz="2400"/>
              <a:t> method is invoked when the user moves off the page.</a:t>
            </a:r>
          </a:p>
          <a:p>
            <a:pPr marL="0" indent="0">
              <a:lnSpc>
                <a:spcPct val="90000"/>
              </a:lnSpc>
              <a:spcBef>
                <a:spcPct val="100000"/>
              </a:spcBef>
              <a:buFont typeface="Monotype Sorts" pitchFamily="2" charset="2"/>
              <a:buNone/>
            </a:pPr>
            <a:r>
              <a:rPr lang="en-US" sz="2800"/>
              <a:t>A subclass of </a:t>
            </a:r>
            <a:r>
              <a:rPr lang="en-US" sz="2800" u="sng"/>
              <a:t>Applet</a:t>
            </a:r>
            <a:r>
              <a:rPr lang="en-US" sz="2800"/>
              <a:t> overrides this method if it has any operation that needs to be performed each time the Web page containing the applet is no longer visible. When the user leaves the page, any threads the applet has started but not completed will continue to run. You should override the </a:t>
            </a:r>
            <a:r>
              <a:rPr lang="en-US" sz="2800" u="sng"/>
              <a:t>stop</a:t>
            </a:r>
            <a:r>
              <a:rPr lang="en-US" sz="2800"/>
              <a:t> method to suspend the running threads so that the applet does not take up system resources when it is inactive.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497052-289E-4C0E-B531-5A085C91D5FF}" type="slidenum">
              <a:rPr lang="en-US"/>
              <a:pPr/>
              <a:t>28</a:t>
            </a:fld>
            <a:endParaRPr lang="en-US"/>
          </a:p>
        </p:txBody>
      </p:sp>
      <p:sp>
        <p:nvSpPr>
          <p:cNvPr id="139266" name="Rectangle 2"/>
          <p:cNvSpPr>
            <a:spLocks noGrp="1" noChangeArrowheads="1"/>
          </p:cNvSpPr>
          <p:nvPr>
            <p:ph type="title"/>
          </p:nvPr>
        </p:nvSpPr>
        <p:spPr>
          <a:xfrm>
            <a:off x="685800" y="228600"/>
            <a:ext cx="7772400" cy="914400"/>
          </a:xfrm>
          <a:noFill/>
          <a:ln/>
        </p:spPr>
        <p:txBody>
          <a:bodyPr/>
          <a:lstStyle/>
          <a:p>
            <a:r>
              <a:rPr lang="en-US" b="1" dirty="0"/>
              <a:t>The </a:t>
            </a:r>
            <a:r>
              <a:rPr lang="en-US" sz="4200" b="1" dirty="0">
                <a:latin typeface="Courier New" pitchFamily="49" charset="0"/>
              </a:rPr>
              <a:t>destroy()</a:t>
            </a:r>
            <a:r>
              <a:rPr lang="en-US" b="1" dirty="0"/>
              <a:t> Method</a:t>
            </a:r>
          </a:p>
        </p:txBody>
      </p:sp>
      <p:sp>
        <p:nvSpPr>
          <p:cNvPr id="139267" name="Rectangle 3"/>
          <p:cNvSpPr>
            <a:spLocks noGrp="1" noChangeArrowheads="1"/>
          </p:cNvSpPr>
          <p:nvPr>
            <p:ph type="body" idx="1"/>
          </p:nvPr>
        </p:nvSpPr>
        <p:spPr>
          <a:xfrm>
            <a:off x="304800" y="1219200"/>
            <a:ext cx="8610600" cy="4648200"/>
          </a:xfrm>
          <a:noFill/>
          <a:ln/>
        </p:spPr>
        <p:txBody>
          <a:bodyPr>
            <a:normAutofit lnSpcReduction="10000"/>
          </a:bodyPr>
          <a:lstStyle/>
          <a:p>
            <a:pPr marL="0" indent="0">
              <a:buFont typeface="Monotype Sorts" pitchFamily="2" charset="2"/>
              <a:buNone/>
            </a:pPr>
            <a:r>
              <a:rPr lang="en-US"/>
              <a:t>Invoked when the browser exits normally to inform the applet that it is no longer needed and that it should release any resources it has allocated.</a:t>
            </a:r>
          </a:p>
          <a:p>
            <a:pPr marL="0" indent="0">
              <a:spcBef>
                <a:spcPct val="100000"/>
              </a:spcBef>
              <a:buFont typeface="Monotype Sorts" pitchFamily="2" charset="2"/>
              <a:buNone/>
            </a:pPr>
            <a:r>
              <a:rPr lang="en-US"/>
              <a:t>A subclass of </a:t>
            </a:r>
            <a:r>
              <a:rPr lang="en-US" u="sng"/>
              <a:t>Applet</a:t>
            </a:r>
            <a:r>
              <a:rPr lang="en-US"/>
              <a:t> overrides this method if it has any operation that needs to be performed before it is destroyed. Usually, you won't need to override this method unless you wish to release specific resources, such as threads that the applet created.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AE1ECD-5891-4F6F-B7BB-880EFA706A7C}" type="slidenum">
              <a:rPr lang="en-US"/>
              <a:pPr/>
              <a:t>29</a:t>
            </a:fld>
            <a:endParaRPr lang="en-US"/>
          </a:p>
        </p:txBody>
      </p:sp>
      <p:sp>
        <p:nvSpPr>
          <p:cNvPr id="140290" name="Rectangle 2"/>
          <p:cNvSpPr>
            <a:spLocks noGrp="1" noChangeArrowheads="1"/>
          </p:cNvSpPr>
          <p:nvPr>
            <p:ph type="title"/>
          </p:nvPr>
        </p:nvSpPr>
        <p:spPr>
          <a:xfrm>
            <a:off x="685800" y="228600"/>
            <a:ext cx="7772400" cy="914400"/>
          </a:xfrm>
          <a:noFill/>
          <a:ln/>
        </p:spPr>
        <p:txBody>
          <a:bodyPr/>
          <a:lstStyle/>
          <a:p>
            <a:r>
              <a:rPr lang="en-US" b="1" dirty="0"/>
              <a:t>Writing Applets</a:t>
            </a:r>
          </a:p>
        </p:txBody>
      </p:sp>
      <p:sp>
        <p:nvSpPr>
          <p:cNvPr id="140291" name="Rectangle 3"/>
          <p:cNvSpPr>
            <a:spLocks noGrp="1" noChangeArrowheads="1"/>
          </p:cNvSpPr>
          <p:nvPr>
            <p:ph type="body" idx="1"/>
          </p:nvPr>
        </p:nvSpPr>
        <p:spPr>
          <a:xfrm>
            <a:off x="685800" y="1524000"/>
            <a:ext cx="7772400" cy="4114800"/>
          </a:xfrm>
          <a:noFill/>
          <a:ln/>
        </p:spPr>
        <p:txBody>
          <a:bodyPr>
            <a:normAutofit lnSpcReduction="10000"/>
          </a:bodyPr>
          <a:lstStyle/>
          <a:p>
            <a:r>
              <a:rPr lang="en-US" sz="2800"/>
              <a:t>Always extends the</a:t>
            </a:r>
            <a:r>
              <a:rPr lang="en-US" sz="3000"/>
              <a:t> </a:t>
            </a:r>
            <a:r>
              <a:rPr lang="en-US" sz="2800">
                <a:latin typeface="Courier New" pitchFamily="49" charset="0"/>
              </a:rPr>
              <a:t>JApplet</a:t>
            </a:r>
            <a:r>
              <a:rPr lang="en-US" sz="3000"/>
              <a:t> </a:t>
            </a:r>
            <a:r>
              <a:rPr lang="en-US" sz="2800"/>
              <a:t>class, which is a subclass of </a:t>
            </a:r>
            <a:r>
              <a:rPr lang="en-US" sz="2800">
                <a:latin typeface="Courier New" pitchFamily="49" charset="0"/>
              </a:rPr>
              <a:t>Applet</a:t>
            </a:r>
            <a:r>
              <a:rPr lang="en-US" sz="2800"/>
              <a:t> for Swing components.</a:t>
            </a:r>
          </a:p>
          <a:p>
            <a:pPr>
              <a:spcBef>
                <a:spcPct val="50000"/>
              </a:spcBef>
            </a:pPr>
            <a:r>
              <a:rPr lang="en-US" sz="2800"/>
              <a:t>Override</a:t>
            </a:r>
            <a:r>
              <a:rPr lang="en-US" sz="3000"/>
              <a:t> </a:t>
            </a:r>
            <a:r>
              <a:rPr lang="en-US" sz="2600">
                <a:latin typeface="Courier New" pitchFamily="49" charset="0"/>
              </a:rPr>
              <a:t>init()</a:t>
            </a:r>
            <a:r>
              <a:rPr lang="en-US" sz="2800"/>
              <a:t>, </a:t>
            </a:r>
            <a:r>
              <a:rPr lang="en-US" sz="2600">
                <a:latin typeface="Courier New" pitchFamily="49" charset="0"/>
              </a:rPr>
              <a:t>start()</a:t>
            </a:r>
            <a:r>
              <a:rPr lang="en-US" sz="2800"/>
              <a:t>, </a:t>
            </a:r>
            <a:r>
              <a:rPr lang="en-US" sz="2600">
                <a:latin typeface="Courier New" pitchFamily="49" charset="0"/>
              </a:rPr>
              <a:t>stop()</a:t>
            </a:r>
            <a:r>
              <a:rPr lang="en-US" sz="2800"/>
              <a:t>, and</a:t>
            </a:r>
            <a:r>
              <a:rPr lang="en-US" sz="3000"/>
              <a:t> </a:t>
            </a:r>
            <a:r>
              <a:rPr lang="en-US" sz="2600">
                <a:latin typeface="Courier New" pitchFamily="49" charset="0"/>
              </a:rPr>
              <a:t>destroy()</a:t>
            </a:r>
            <a:r>
              <a:rPr lang="en-US" sz="2800"/>
              <a:t> if necessary.  By default, these methods are empty.</a:t>
            </a:r>
          </a:p>
          <a:p>
            <a:pPr>
              <a:spcBef>
                <a:spcPct val="50000"/>
              </a:spcBef>
            </a:pPr>
            <a:r>
              <a:rPr lang="en-US" sz="2800"/>
              <a:t>Add your own methods and data if necessary.</a:t>
            </a:r>
          </a:p>
          <a:p>
            <a:pPr>
              <a:spcBef>
                <a:spcPct val="50000"/>
              </a:spcBef>
            </a:pPr>
            <a:r>
              <a:rPr lang="en-US" sz="2800"/>
              <a:t>Applets are always embedded in an</a:t>
            </a:r>
            <a:br>
              <a:rPr lang="en-US" sz="2800"/>
            </a:br>
            <a:r>
              <a:rPr lang="en-US" sz="2800"/>
              <a:t>HTML page.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java Applet</a:t>
            </a:r>
            <a:endParaRPr lang="en-US" b="1" dirty="0"/>
          </a:p>
        </p:txBody>
      </p:sp>
      <p:sp>
        <p:nvSpPr>
          <p:cNvPr id="3" name="Content Placeholder 2"/>
          <p:cNvSpPr>
            <a:spLocks noGrp="1"/>
          </p:cNvSpPr>
          <p:nvPr>
            <p:ph idx="1"/>
          </p:nvPr>
        </p:nvSpPr>
        <p:spPr>
          <a:xfrm>
            <a:off x="457200" y="1295400"/>
            <a:ext cx="8229600" cy="5257800"/>
          </a:xfrm>
        </p:spPr>
        <p:txBody>
          <a:bodyPr>
            <a:normAutofit/>
          </a:bodyPr>
          <a:lstStyle/>
          <a:p>
            <a:pPr algn="just">
              <a:buNone/>
            </a:pPr>
            <a:r>
              <a:rPr lang="en-US" dirty="0" smtClean="0"/>
              <a:t>Applet is a special type of program that is embedded in the webpage to generate the dynamic content. It runs inside the browser and works at client side.</a:t>
            </a:r>
          </a:p>
          <a:p>
            <a:pPr algn="just"/>
            <a:r>
              <a:rPr lang="en-US" dirty="0" smtClean="0"/>
              <a:t>These are small applications that are accessed on an internet server, transported over the internet, automatically installed and run as part of a web document.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buNone/>
            </a:pPr>
            <a:r>
              <a:rPr lang="en-US" sz="3800" b="1" u="sng" dirty="0" smtClean="0"/>
              <a:t>Advantage of Applet</a:t>
            </a:r>
          </a:p>
          <a:p>
            <a:pPr algn="just">
              <a:buNone/>
            </a:pPr>
            <a:r>
              <a:rPr lang="en-US" dirty="0" smtClean="0"/>
              <a:t>There are many advantages of applet. They are as follows:</a:t>
            </a:r>
          </a:p>
          <a:p>
            <a:pPr algn="just"/>
            <a:r>
              <a:rPr lang="en-US" dirty="0" smtClean="0"/>
              <a:t>It works at client side so less response time.</a:t>
            </a:r>
          </a:p>
          <a:p>
            <a:pPr algn="just"/>
            <a:r>
              <a:rPr lang="en-US" dirty="0" smtClean="0"/>
              <a:t>Secured</a:t>
            </a:r>
          </a:p>
          <a:p>
            <a:pPr algn="just"/>
            <a:r>
              <a:rPr lang="en-US" dirty="0" smtClean="0"/>
              <a:t>It can be executed by browsers running under many platforms, including Linux, Windows, Mac Os etc.</a:t>
            </a:r>
          </a:p>
          <a:p>
            <a:pPr algn="just">
              <a:buNone/>
            </a:pPr>
            <a:r>
              <a:rPr lang="en-US" sz="3800" b="1" u="sng" dirty="0" smtClean="0"/>
              <a:t>Drawback of Applet</a:t>
            </a:r>
          </a:p>
          <a:p>
            <a:pPr algn="just"/>
            <a:r>
              <a:rPr lang="en-US" dirty="0" smtClean="0"/>
              <a:t>Plug-in is required at client browser to execute applet.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Important points :</a:t>
            </a:r>
            <a:endParaRPr lang="en-US" dirty="0"/>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algn="just" fontAlgn="base"/>
            <a:r>
              <a:rPr lang="en-US" dirty="0" smtClean="0"/>
              <a:t>All applets are sub-classes (either directly or indirectly) of </a:t>
            </a:r>
            <a:r>
              <a:rPr lang="en-US" i="1" dirty="0" smtClean="0">
                <a:hlinkClick r:id="rId2"/>
              </a:rPr>
              <a:t>java.applet.Applet</a:t>
            </a:r>
            <a:r>
              <a:rPr lang="en-US" dirty="0" smtClean="0"/>
              <a:t> class.</a:t>
            </a:r>
          </a:p>
          <a:p>
            <a:pPr algn="just" fontAlgn="base"/>
            <a:r>
              <a:rPr lang="en-US" dirty="0" smtClean="0"/>
              <a:t>Applets are not stand-alone programs. Instead, they run within either a web browser or an applet viewer. JDK provides a standard applet viewer tool called applet viewer.</a:t>
            </a:r>
          </a:p>
          <a:p>
            <a:pPr algn="just" fontAlgn="base"/>
            <a:r>
              <a:rPr lang="en-US" dirty="0" smtClean="0"/>
              <a:t>In general, execution of an applet does not begin at main() method.</a:t>
            </a:r>
          </a:p>
          <a:p>
            <a:pPr algn="just" fontAlgn="base"/>
            <a:r>
              <a:rPr lang="en-US" dirty="0" smtClean="0"/>
              <a:t>Output of an applet window is not performed by </a:t>
            </a:r>
            <a:r>
              <a:rPr lang="en-US" i="1" dirty="0" err="1" smtClean="0"/>
              <a:t>System.out.println</a:t>
            </a:r>
            <a:r>
              <a:rPr lang="en-US" i="1" dirty="0" smtClean="0"/>
              <a:t>()</a:t>
            </a:r>
            <a:r>
              <a:rPr lang="en-US" dirty="0" smtClean="0"/>
              <a:t>. Rather it is handled with various AWT methods, such as </a:t>
            </a:r>
            <a:r>
              <a:rPr lang="en-US" i="1" dirty="0" err="1" smtClean="0"/>
              <a:t>drawString</a:t>
            </a:r>
            <a:r>
              <a:rPr lang="en-US" i="1" dirty="0" smtClean="0"/>
              <a:t>()</a:t>
            </a:r>
            <a:r>
              <a:rPr lang="en-US" dirty="0" smtClean="0"/>
              <a:t>.</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142984"/>
            <a:ext cx="7958166" cy="2677656"/>
          </a:xfrm>
          <a:prstGeom prst="rect">
            <a:avLst/>
          </a:prstGeom>
        </p:spPr>
        <p:txBody>
          <a:bodyPr wrap="square">
            <a:spAutoFit/>
          </a:bodyPr>
          <a:lstStyle/>
          <a:p>
            <a:r>
              <a:rPr lang="en-IN" sz="2800" dirty="0" smtClean="0"/>
              <a:t>import </a:t>
            </a:r>
            <a:r>
              <a:rPr lang="en-IN" sz="2800" dirty="0" err="1" smtClean="0"/>
              <a:t>javax.swing</a:t>
            </a:r>
            <a:r>
              <a:rPr lang="en-IN" sz="2800" dirty="0" smtClean="0"/>
              <a:t>.*;</a:t>
            </a:r>
          </a:p>
          <a:p>
            <a:r>
              <a:rPr lang="en-IN" sz="2800" dirty="0" smtClean="0"/>
              <a:t> public class </a:t>
            </a:r>
            <a:r>
              <a:rPr lang="en-IN" sz="2800" dirty="0" err="1" smtClean="0"/>
              <a:t>DisplayLabel</a:t>
            </a:r>
            <a:r>
              <a:rPr lang="en-IN" sz="2800" dirty="0" smtClean="0"/>
              <a:t> extends </a:t>
            </a:r>
            <a:r>
              <a:rPr lang="en-IN" sz="2800" dirty="0" err="1" smtClean="0"/>
              <a:t>JApplet</a:t>
            </a:r>
            <a:r>
              <a:rPr lang="en-IN" sz="2800" dirty="0" smtClean="0"/>
              <a:t> {</a:t>
            </a:r>
          </a:p>
          <a:p>
            <a:r>
              <a:rPr lang="en-IN" sz="2800" dirty="0" smtClean="0"/>
              <a:t> public </a:t>
            </a:r>
            <a:r>
              <a:rPr lang="en-IN" sz="2800" dirty="0" err="1" smtClean="0"/>
              <a:t>DisplayLabel</a:t>
            </a:r>
            <a:r>
              <a:rPr lang="en-IN" sz="2800" dirty="0" smtClean="0"/>
              <a:t>() {</a:t>
            </a:r>
          </a:p>
          <a:p>
            <a:r>
              <a:rPr lang="en-IN" sz="2800" dirty="0" smtClean="0"/>
              <a:t> add(new </a:t>
            </a:r>
            <a:r>
              <a:rPr lang="en-IN" sz="2800" dirty="0" err="1" smtClean="0"/>
              <a:t>JLabel</a:t>
            </a:r>
            <a:r>
              <a:rPr lang="en-IN" sz="2800" dirty="0" smtClean="0"/>
              <a:t>("Great!", </a:t>
            </a:r>
            <a:r>
              <a:rPr lang="en-IN" sz="2800" dirty="0" err="1" smtClean="0"/>
              <a:t>JLabel.CENTER</a:t>
            </a:r>
            <a:r>
              <a:rPr lang="en-IN" sz="2800" dirty="0" smtClean="0"/>
              <a:t>));</a:t>
            </a:r>
          </a:p>
          <a:p>
            <a:r>
              <a:rPr lang="en-IN" sz="2800" dirty="0" smtClean="0"/>
              <a:t> }</a:t>
            </a:r>
          </a:p>
          <a:p>
            <a:r>
              <a:rPr lang="en-IN" sz="2800" dirty="0" smtClean="0"/>
              <a:t> }</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214422"/>
            <a:ext cx="4714908" cy="4893647"/>
          </a:xfrm>
          <a:prstGeom prst="rect">
            <a:avLst/>
          </a:prstGeom>
        </p:spPr>
        <p:txBody>
          <a:bodyPr wrap="square">
            <a:spAutoFit/>
          </a:bodyPr>
          <a:lstStyle/>
          <a:p>
            <a:r>
              <a:rPr lang="en-IN" sz="2400" dirty="0" smtClean="0"/>
              <a:t>&lt;html&gt;</a:t>
            </a:r>
          </a:p>
          <a:p>
            <a:r>
              <a:rPr lang="en-IN" sz="2400" dirty="0" smtClean="0"/>
              <a:t>  &lt;head&gt;</a:t>
            </a:r>
          </a:p>
          <a:p>
            <a:r>
              <a:rPr lang="en-IN" sz="2400" dirty="0" smtClean="0"/>
              <a:t>    &lt;title&gt;Java Applet Demo&lt;/title&gt;</a:t>
            </a:r>
          </a:p>
          <a:p>
            <a:r>
              <a:rPr lang="en-IN" sz="2400" dirty="0" smtClean="0"/>
              <a:t>  &lt;/head&gt;</a:t>
            </a:r>
          </a:p>
          <a:p>
            <a:r>
              <a:rPr lang="en-IN" sz="2400" dirty="0" smtClean="0"/>
              <a:t>  &lt;body&gt;</a:t>
            </a:r>
          </a:p>
          <a:p>
            <a:r>
              <a:rPr lang="en-IN" sz="2400" dirty="0" smtClean="0"/>
              <a:t>    &lt;applet</a:t>
            </a:r>
          </a:p>
          <a:p>
            <a:r>
              <a:rPr lang="en-IN" sz="2400" dirty="0" smtClean="0"/>
              <a:t>      code = "DisplayLabel.class"</a:t>
            </a:r>
          </a:p>
          <a:p>
            <a:r>
              <a:rPr lang="en-IN" sz="2400" dirty="0" smtClean="0"/>
              <a:t>      width = 250</a:t>
            </a:r>
          </a:p>
          <a:p>
            <a:r>
              <a:rPr lang="en-IN" sz="2400" dirty="0" smtClean="0"/>
              <a:t>      height = 50&gt;</a:t>
            </a:r>
          </a:p>
          <a:p>
            <a:r>
              <a:rPr lang="en-IN" sz="2400" dirty="0" smtClean="0"/>
              <a:t>    &lt;/applet&gt;</a:t>
            </a:r>
          </a:p>
          <a:p>
            <a:r>
              <a:rPr lang="en-IN" sz="2400" dirty="0" smtClean="0"/>
              <a:t>  &lt;/body&gt;</a:t>
            </a:r>
          </a:p>
          <a:p>
            <a:r>
              <a:rPr lang="en-IN" sz="2400" dirty="0" smtClean="0"/>
              <a:t>&lt;/html&gt;</a:t>
            </a:r>
            <a:endParaRPr lang="en-IN" sz="2400" dirty="0"/>
          </a:p>
        </p:txBody>
      </p:sp>
      <p:sp>
        <p:nvSpPr>
          <p:cNvPr id="3" name="Rectangle 2"/>
          <p:cNvSpPr/>
          <p:nvPr/>
        </p:nvSpPr>
        <p:spPr>
          <a:xfrm>
            <a:off x="500034" y="285728"/>
            <a:ext cx="7215238" cy="523220"/>
          </a:xfrm>
          <a:prstGeom prst="rect">
            <a:avLst/>
          </a:prstGeom>
          <a:ln>
            <a:solidFill>
              <a:schemeClr val="accent1"/>
            </a:solidFill>
          </a:ln>
        </p:spPr>
        <p:txBody>
          <a:bodyPr wrap="square">
            <a:spAutoFit/>
          </a:bodyPr>
          <a:lstStyle/>
          <a:p>
            <a:r>
              <a:rPr lang="en-IN" sz="2800" b="1" dirty="0" smtClean="0"/>
              <a:t>DisplayLabel.html</a:t>
            </a:r>
            <a:endParaRPr lang="en-IN"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7158" y="274638"/>
            <a:ext cx="8429684" cy="1143000"/>
          </a:xfrm>
        </p:spPr>
        <p:txBody>
          <a:bodyPr>
            <a:normAutofit/>
          </a:bodyPr>
          <a:lstStyle/>
          <a:p>
            <a:r>
              <a:rPr lang="en-IN" sz="3600" dirty="0" smtClean="0"/>
              <a:t>The HTML File and the </a:t>
            </a:r>
            <a:r>
              <a:rPr lang="en-IN" sz="3600" b="1" dirty="0" smtClean="0"/>
              <a:t>&lt;applet&gt; Tag</a:t>
            </a:r>
            <a:endParaRPr lang="en-IN" sz="3600" dirty="0"/>
          </a:p>
        </p:txBody>
      </p:sp>
      <p:sp>
        <p:nvSpPr>
          <p:cNvPr id="11" name="Content Placeholder 10"/>
          <p:cNvSpPr>
            <a:spLocks noGrp="1"/>
          </p:cNvSpPr>
          <p:nvPr>
            <p:ph idx="1"/>
          </p:nvPr>
        </p:nvSpPr>
        <p:spPr>
          <a:xfrm>
            <a:off x="214282" y="1600200"/>
            <a:ext cx="8572560" cy="4525963"/>
          </a:xfrm>
        </p:spPr>
        <p:txBody>
          <a:bodyPr>
            <a:normAutofit/>
          </a:bodyPr>
          <a:lstStyle/>
          <a:p>
            <a:pPr algn="just">
              <a:buNone/>
            </a:pPr>
            <a:r>
              <a:rPr lang="en-US" dirty="0" smtClean="0"/>
              <a:t> </a:t>
            </a:r>
            <a:r>
              <a:rPr lang="en-IN" dirty="0" smtClean="0"/>
              <a:t>To run an applet from a browser, you need to create an HTML file with the </a:t>
            </a:r>
            <a:r>
              <a:rPr lang="en-IN" b="1" dirty="0" smtClean="0"/>
              <a:t>&lt;applet&gt; tag.</a:t>
            </a:r>
          </a:p>
          <a:p>
            <a:pPr algn="just">
              <a:buNone/>
            </a:pPr>
            <a:r>
              <a:rPr lang="en-IN" dirty="0" smtClean="0"/>
              <a:t>HTML is a markup language that presents static documents on the Web. It uses tags to</a:t>
            </a:r>
          </a:p>
          <a:p>
            <a:pPr algn="just">
              <a:buNone/>
            </a:pPr>
            <a:r>
              <a:rPr lang="en-IN" dirty="0" smtClean="0"/>
              <a:t>instruct the Web browser how to render a Web page and contains a tag called </a:t>
            </a:r>
            <a:r>
              <a:rPr lang="en-IN" b="1" dirty="0" smtClean="0"/>
              <a:t>&lt;applet&gt; that</a:t>
            </a:r>
          </a:p>
          <a:p>
            <a:pPr algn="just">
              <a:buNone/>
            </a:pPr>
            <a:r>
              <a:rPr lang="en-IN" dirty="0" smtClean="0"/>
              <a:t>incorporates applets into a Web page.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71FF6E0-C118-4143-B6DD-C58C472EE949}" type="slidenum">
              <a:rPr lang="en-US"/>
              <a:pPr/>
              <a:t>9</a:t>
            </a:fld>
            <a:endParaRPr lang="en-US"/>
          </a:p>
        </p:txBody>
      </p:sp>
      <p:sp>
        <p:nvSpPr>
          <p:cNvPr id="289794" name="Rectangle 1026"/>
          <p:cNvSpPr>
            <a:spLocks noGrp="1" noChangeArrowheads="1"/>
          </p:cNvSpPr>
          <p:nvPr>
            <p:ph type="title"/>
          </p:nvPr>
        </p:nvSpPr>
        <p:spPr>
          <a:xfrm>
            <a:off x="685800" y="152400"/>
            <a:ext cx="7772400" cy="685800"/>
          </a:xfrm>
          <a:noFill/>
          <a:ln/>
        </p:spPr>
        <p:txBody>
          <a:bodyPr>
            <a:normAutofit fontScale="90000"/>
          </a:bodyPr>
          <a:lstStyle/>
          <a:p>
            <a:r>
              <a:rPr lang="en-US" b="1" dirty="0"/>
              <a:t>Applications vs. Applets</a:t>
            </a:r>
          </a:p>
        </p:txBody>
      </p:sp>
      <p:sp>
        <p:nvSpPr>
          <p:cNvPr id="289795" name="Rectangle 1027"/>
          <p:cNvSpPr>
            <a:spLocks noGrp="1" noChangeArrowheads="1"/>
          </p:cNvSpPr>
          <p:nvPr>
            <p:ph type="body" idx="1"/>
          </p:nvPr>
        </p:nvSpPr>
        <p:spPr>
          <a:xfrm>
            <a:off x="0" y="990600"/>
            <a:ext cx="8915400" cy="5257800"/>
          </a:xfrm>
          <a:noFill/>
          <a:ln/>
        </p:spPr>
        <p:txBody>
          <a:bodyPr>
            <a:normAutofit lnSpcReduction="10000"/>
          </a:bodyPr>
          <a:lstStyle/>
          <a:p>
            <a:pPr algn="just">
              <a:lnSpc>
                <a:spcPct val="90000"/>
              </a:lnSpc>
            </a:pPr>
            <a:r>
              <a:rPr lang="en-US" sz="2800" dirty="0"/>
              <a:t>Similarities </a:t>
            </a:r>
          </a:p>
          <a:p>
            <a:pPr lvl="1" algn="just">
              <a:lnSpc>
                <a:spcPct val="90000"/>
              </a:lnSpc>
            </a:pPr>
            <a:r>
              <a:rPr lang="en-US" sz="2400" dirty="0">
                <a:cs typeface="Times New Roman" pitchFamily="18" charset="0"/>
              </a:rPr>
              <a:t>Since </a:t>
            </a:r>
            <a:r>
              <a:rPr lang="en-US" sz="2400" dirty="0" err="1">
                <a:cs typeface="Times New Roman" pitchFamily="18" charset="0"/>
              </a:rPr>
              <a:t>JFrame</a:t>
            </a:r>
            <a:r>
              <a:rPr lang="en-US" sz="2400" dirty="0">
                <a:cs typeface="Times New Roman" pitchFamily="18" charset="0"/>
              </a:rPr>
              <a:t> and </a:t>
            </a:r>
            <a:r>
              <a:rPr lang="en-US" sz="2400" dirty="0" err="1">
                <a:cs typeface="Times New Roman" pitchFamily="18" charset="0"/>
              </a:rPr>
              <a:t>JApplet</a:t>
            </a:r>
            <a:r>
              <a:rPr lang="en-US" sz="2400" dirty="0">
                <a:cs typeface="Times New Roman" pitchFamily="18" charset="0"/>
              </a:rPr>
              <a:t> both are subclasses of the </a:t>
            </a:r>
            <a:r>
              <a:rPr lang="en-US" sz="2400" u="sng" dirty="0">
                <a:cs typeface="Times New Roman" pitchFamily="18" charset="0"/>
              </a:rPr>
              <a:t>Container</a:t>
            </a:r>
            <a:r>
              <a:rPr lang="en-US" sz="2400" dirty="0">
                <a:cs typeface="Times New Roman" pitchFamily="18" charset="0"/>
              </a:rPr>
              <a:t> class, all the user interface components, layout managers, and event-handling features are the same for both classes. </a:t>
            </a:r>
            <a:endParaRPr lang="en-US" sz="2400" dirty="0"/>
          </a:p>
          <a:p>
            <a:pPr algn="just">
              <a:lnSpc>
                <a:spcPct val="90000"/>
              </a:lnSpc>
              <a:spcBef>
                <a:spcPct val="50000"/>
              </a:spcBef>
            </a:pPr>
            <a:r>
              <a:rPr lang="en-US" sz="2800" dirty="0"/>
              <a:t>Differences</a:t>
            </a:r>
          </a:p>
          <a:p>
            <a:pPr lvl="1" algn="just">
              <a:lnSpc>
                <a:spcPct val="90000"/>
              </a:lnSpc>
              <a:spcBef>
                <a:spcPct val="50000"/>
              </a:spcBef>
            </a:pPr>
            <a:r>
              <a:rPr lang="en-US" sz="2400" dirty="0">
                <a:cs typeface="Courier New" pitchFamily="49" charset="0"/>
              </a:rPr>
              <a:t>Applications are invoked from the static main method by the Java interpreter, and applets are run by the Web browser. </a:t>
            </a:r>
            <a:r>
              <a:rPr lang="en-US" sz="2400" dirty="0">
                <a:cs typeface="Times New Roman" pitchFamily="18" charset="0"/>
              </a:rPr>
              <a:t>The Web browser creates an instance of the applet using the applet’s no-</a:t>
            </a:r>
            <a:r>
              <a:rPr lang="en-US" sz="2400" dirty="0" err="1">
                <a:cs typeface="Times New Roman" pitchFamily="18" charset="0"/>
              </a:rPr>
              <a:t>arg</a:t>
            </a:r>
            <a:r>
              <a:rPr lang="en-US" sz="2400" dirty="0">
                <a:cs typeface="Times New Roman" pitchFamily="18" charset="0"/>
              </a:rPr>
              <a:t> constructor and controls and executes the applet through the </a:t>
            </a:r>
            <a:r>
              <a:rPr lang="en-US" sz="2400" u="sng" dirty="0">
                <a:cs typeface="Times New Roman" pitchFamily="18" charset="0"/>
              </a:rPr>
              <a:t>init</a:t>
            </a:r>
            <a:r>
              <a:rPr lang="en-US" sz="2400" dirty="0">
                <a:cs typeface="Times New Roman" pitchFamily="18" charset="0"/>
              </a:rPr>
              <a:t>, </a:t>
            </a:r>
            <a:r>
              <a:rPr lang="en-US" sz="2400" u="sng" dirty="0">
                <a:cs typeface="Times New Roman" pitchFamily="18" charset="0"/>
              </a:rPr>
              <a:t>start</a:t>
            </a:r>
            <a:r>
              <a:rPr lang="en-US" sz="2400" dirty="0">
                <a:cs typeface="Times New Roman" pitchFamily="18" charset="0"/>
              </a:rPr>
              <a:t>, </a:t>
            </a:r>
            <a:r>
              <a:rPr lang="en-US" sz="2400" u="sng" dirty="0">
                <a:cs typeface="Times New Roman" pitchFamily="18" charset="0"/>
              </a:rPr>
              <a:t>stop</a:t>
            </a:r>
            <a:r>
              <a:rPr lang="en-US" sz="2400" dirty="0">
                <a:cs typeface="Times New Roman" pitchFamily="18" charset="0"/>
              </a:rPr>
              <a:t>, and </a:t>
            </a:r>
            <a:r>
              <a:rPr lang="en-US" sz="2400" u="sng" dirty="0">
                <a:cs typeface="Times New Roman" pitchFamily="18" charset="0"/>
              </a:rPr>
              <a:t>destroy</a:t>
            </a:r>
            <a:r>
              <a:rPr lang="en-US" sz="2400" dirty="0">
                <a:cs typeface="Times New Roman" pitchFamily="18" charset="0"/>
              </a:rPr>
              <a:t> methods.</a:t>
            </a:r>
            <a:r>
              <a:rPr lang="en-US" sz="2400" dirty="0">
                <a:cs typeface="Courier New" pitchFamily="49" charset="0"/>
              </a:rPr>
              <a:t> </a:t>
            </a:r>
          </a:p>
          <a:p>
            <a:pPr lvl="1" algn="just">
              <a:lnSpc>
                <a:spcPct val="90000"/>
              </a:lnSpc>
              <a:spcBef>
                <a:spcPct val="50000"/>
              </a:spcBef>
            </a:pPr>
            <a:r>
              <a:rPr lang="en-US" sz="2400" dirty="0">
                <a:cs typeface="Courier New" pitchFamily="49" charset="0"/>
              </a:rPr>
              <a:t>Applets have security restrictions</a:t>
            </a:r>
          </a:p>
          <a:p>
            <a:pPr lvl="1" algn="just">
              <a:lnSpc>
                <a:spcPct val="90000"/>
              </a:lnSpc>
              <a:spcBef>
                <a:spcPct val="50000"/>
              </a:spcBef>
            </a:pPr>
            <a:r>
              <a:rPr lang="en-US" sz="2400" dirty="0">
                <a:cs typeface="Courier New" pitchFamily="49" charset="0"/>
              </a:rPr>
              <a:t>Web browser creates graphical environment for applets, GUI applications are placed in a frame.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1511</Words>
  <Application>Microsoft Office PowerPoint</Application>
  <PresentationFormat>On-screen Show (4:3)</PresentationFormat>
  <Paragraphs>172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Java Applet</vt:lpstr>
      <vt:lpstr>Motivations</vt:lpstr>
      <vt:lpstr>java Applet</vt:lpstr>
      <vt:lpstr>Slide 4</vt:lpstr>
      <vt:lpstr>Important points :</vt:lpstr>
      <vt:lpstr>Slide 6</vt:lpstr>
      <vt:lpstr>Slide 7</vt:lpstr>
      <vt:lpstr>The HTML File and the &lt;applet&gt; Tag</vt:lpstr>
      <vt:lpstr>Applications vs. Applets</vt:lpstr>
      <vt:lpstr>Slide 10</vt:lpstr>
      <vt:lpstr>Security Restrictions on Applets</vt:lpstr>
      <vt:lpstr>Conversions Between Applications and Applets</vt:lpstr>
      <vt:lpstr>Hierarchy of Applet</vt:lpstr>
      <vt:lpstr>Lifecycle of Java Applet</vt:lpstr>
      <vt:lpstr>java.applet.Applet class</vt:lpstr>
      <vt:lpstr>Slide 16</vt:lpstr>
      <vt:lpstr>java.awt.Component class</vt:lpstr>
      <vt:lpstr>How to run an Applet?</vt:lpstr>
      <vt:lpstr>example of Applet by html file:</vt:lpstr>
      <vt:lpstr>example of Applet by appletviewer tool:</vt:lpstr>
      <vt:lpstr>JApplet class in Applet</vt:lpstr>
      <vt:lpstr>Applet Life-Cycle Methods</vt:lpstr>
      <vt:lpstr>The Applet Class</vt:lpstr>
      <vt:lpstr>Browser Calling Applet Methods</vt:lpstr>
      <vt:lpstr>The init() Method</vt:lpstr>
      <vt:lpstr>The start() Method</vt:lpstr>
      <vt:lpstr>The stop() Method</vt:lpstr>
      <vt:lpstr>The destroy() Method</vt:lpstr>
      <vt:lpstr>Writing Applets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Applet</dc:title>
  <dc:creator>adin</dc:creator>
  <cp:lastModifiedBy>admin</cp:lastModifiedBy>
  <cp:revision>38</cp:revision>
  <dcterms:created xsi:type="dcterms:W3CDTF">2019-08-24T12:44:14Z</dcterms:created>
  <dcterms:modified xsi:type="dcterms:W3CDTF">2019-10-17T17:49:46Z</dcterms:modified>
</cp:coreProperties>
</file>