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2" r:id="rId4"/>
    <p:sldId id="273" r:id="rId5"/>
    <p:sldId id="275" r:id="rId6"/>
    <p:sldId id="276" r:id="rId7"/>
    <p:sldId id="257" r:id="rId8"/>
    <p:sldId id="277" r:id="rId9"/>
    <p:sldId id="258" r:id="rId10"/>
    <p:sldId id="259" r:id="rId11"/>
    <p:sldId id="260"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08" autoAdjust="0"/>
    <p:restoredTop sz="99821" autoAdjust="0"/>
  </p:normalViewPr>
  <p:slideViewPr>
    <p:cSldViewPr>
      <p:cViewPr varScale="1">
        <p:scale>
          <a:sx n="73" d="100"/>
          <a:sy n="73" d="100"/>
        </p:scale>
        <p:origin x="-129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C6C72A-62B1-426C-A576-CB1A563BE62F}"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D8363-7300-44CC-A0BC-B190C466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6C72A-62B1-426C-A576-CB1A563BE62F}" type="datetimeFigureOut">
              <a:rPr lang="en-US" smtClean="0"/>
              <a:pPr/>
              <a:t>10/17/2019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D8363-7300-44CC-A0BC-B190C4662F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Java-Multithreading</a:t>
            </a:r>
            <a:endParaRPr lang="en-US" b="1" dirty="0"/>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a:t>
            </a:r>
            <a:r>
              <a:rPr lang="en-US" smtClean="0"/>
              <a:t>Bhimtal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
            <a:ext cx="8229600" cy="411162"/>
          </a:xfrm>
        </p:spPr>
        <p:txBody>
          <a:bodyPr>
            <a:normAutofit fontScale="90000"/>
          </a:bodyPr>
          <a:lstStyle/>
          <a:p>
            <a:r>
              <a:rPr lang="en-US" b="1" dirty="0" smtClean="0"/>
              <a:t>Multitasking</a:t>
            </a:r>
            <a:endParaRPr lang="en-US" b="1" dirty="0"/>
          </a:p>
        </p:txBody>
      </p:sp>
      <p:sp>
        <p:nvSpPr>
          <p:cNvPr id="5" name="Text Placeholder 4"/>
          <p:cNvSpPr>
            <a:spLocks noGrp="1"/>
          </p:cNvSpPr>
          <p:nvPr>
            <p:ph type="body" idx="1"/>
          </p:nvPr>
        </p:nvSpPr>
        <p:spPr>
          <a:xfrm>
            <a:off x="533400" y="2057400"/>
            <a:ext cx="4040188" cy="639762"/>
          </a:xfrm>
        </p:spPr>
        <p:txBody>
          <a:bodyPr>
            <a:normAutofit fontScale="92500" lnSpcReduction="20000"/>
          </a:bodyPr>
          <a:lstStyle/>
          <a:p>
            <a:r>
              <a:rPr lang="en-US" dirty="0" smtClean="0"/>
              <a:t>1) Process-based Multitasking (Multiprocessing)</a:t>
            </a:r>
          </a:p>
        </p:txBody>
      </p:sp>
      <p:sp>
        <p:nvSpPr>
          <p:cNvPr id="6" name="Content Placeholder 5"/>
          <p:cNvSpPr>
            <a:spLocks noGrp="1"/>
          </p:cNvSpPr>
          <p:nvPr>
            <p:ph sz="half" idx="2"/>
          </p:nvPr>
        </p:nvSpPr>
        <p:spPr>
          <a:xfrm>
            <a:off x="381000" y="2743200"/>
            <a:ext cx="4040188" cy="3810000"/>
          </a:xfrm>
        </p:spPr>
        <p:txBody>
          <a:bodyPr>
            <a:normAutofit fontScale="92500" lnSpcReduction="20000"/>
          </a:bodyPr>
          <a:lstStyle/>
          <a:p>
            <a:r>
              <a:rPr lang="en-US" dirty="0" smtClean="0"/>
              <a:t>Each process has an address in memory. In other words, each process allocates a separate memory area.</a:t>
            </a:r>
          </a:p>
          <a:p>
            <a:r>
              <a:rPr lang="en-US" dirty="0" smtClean="0"/>
              <a:t>A process is heavyweight.</a:t>
            </a:r>
          </a:p>
          <a:p>
            <a:r>
              <a:rPr lang="en-US" dirty="0" smtClean="0"/>
              <a:t>Cost of communication between the process is high.</a:t>
            </a:r>
          </a:p>
          <a:p>
            <a:r>
              <a:rPr lang="en-US" dirty="0" smtClean="0"/>
              <a:t>Switching from one process to another requires some time for saving and loading registers, memory maps, updating lists, etc.</a:t>
            </a:r>
          </a:p>
          <a:p>
            <a:endParaRPr lang="en-US" dirty="0"/>
          </a:p>
        </p:txBody>
      </p:sp>
      <p:sp>
        <p:nvSpPr>
          <p:cNvPr id="7" name="Text Placeholder 6"/>
          <p:cNvSpPr>
            <a:spLocks noGrp="1"/>
          </p:cNvSpPr>
          <p:nvPr>
            <p:ph type="body" sz="quarter" idx="3"/>
          </p:nvPr>
        </p:nvSpPr>
        <p:spPr>
          <a:xfrm>
            <a:off x="4724400" y="2133600"/>
            <a:ext cx="4041775" cy="639762"/>
          </a:xfrm>
        </p:spPr>
        <p:txBody>
          <a:bodyPr>
            <a:normAutofit fontScale="92500" lnSpcReduction="20000"/>
          </a:bodyPr>
          <a:lstStyle/>
          <a:p>
            <a:r>
              <a:rPr lang="en-US" dirty="0" smtClean="0"/>
              <a:t>2) Thread-based Multitasking (Multithreading)</a:t>
            </a:r>
          </a:p>
        </p:txBody>
      </p:sp>
      <p:sp>
        <p:nvSpPr>
          <p:cNvPr id="8" name="Content Placeholder 7"/>
          <p:cNvSpPr>
            <a:spLocks noGrp="1"/>
          </p:cNvSpPr>
          <p:nvPr>
            <p:ph sz="quarter" idx="4"/>
          </p:nvPr>
        </p:nvSpPr>
        <p:spPr>
          <a:xfrm>
            <a:off x="4724400" y="3124200"/>
            <a:ext cx="4041775" cy="3429000"/>
          </a:xfrm>
        </p:spPr>
        <p:txBody>
          <a:bodyPr/>
          <a:lstStyle/>
          <a:p>
            <a:r>
              <a:rPr lang="en-US" dirty="0" smtClean="0"/>
              <a:t>Threads share the same address space.</a:t>
            </a:r>
          </a:p>
          <a:p>
            <a:r>
              <a:rPr lang="en-US" dirty="0" smtClean="0"/>
              <a:t>A thread is lightweight.</a:t>
            </a:r>
          </a:p>
          <a:p>
            <a:r>
              <a:rPr lang="en-US" dirty="0" smtClean="0"/>
              <a:t>Cost of communication between the thread is low.</a:t>
            </a:r>
          </a:p>
          <a:p>
            <a:endParaRPr lang="en-US" dirty="0"/>
          </a:p>
        </p:txBody>
      </p:sp>
      <p:sp>
        <p:nvSpPr>
          <p:cNvPr id="9" name="Rectangle 8"/>
          <p:cNvSpPr/>
          <p:nvPr/>
        </p:nvSpPr>
        <p:spPr>
          <a:xfrm>
            <a:off x="228600" y="609600"/>
            <a:ext cx="8763000" cy="1323439"/>
          </a:xfrm>
          <a:prstGeom prst="rect">
            <a:avLst/>
          </a:prstGeom>
          <a:ln>
            <a:solidFill>
              <a:schemeClr val="accent1"/>
            </a:solidFill>
          </a:ln>
        </p:spPr>
        <p:txBody>
          <a:bodyPr wrap="square">
            <a:spAutoFit/>
          </a:bodyPr>
          <a:lstStyle/>
          <a:p>
            <a:pPr algn="just"/>
            <a:r>
              <a:rPr lang="en-US" sz="2000" dirty="0" smtClean="0"/>
              <a:t>Multitasking is a process of executing multiple tasks simultaneously. We use multitasking to utilize the CPU. Multitasking can be achieved in two ways:</a:t>
            </a:r>
          </a:p>
          <a:p>
            <a:pPr algn="just"/>
            <a:r>
              <a:rPr lang="en-US" sz="2000" dirty="0" smtClean="0"/>
              <a:t>Process-based Multitasking (Multiprocessing)</a:t>
            </a:r>
          </a:p>
          <a:p>
            <a:pPr algn="just"/>
            <a:r>
              <a:rPr lang="en-US" sz="2000" dirty="0" smtClean="0"/>
              <a:t>Thread-based Multitasking (Multithreading)</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Thread in java</a:t>
            </a:r>
            <a:endParaRPr lang="en-US" b="1" dirty="0"/>
          </a:p>
        </p:txBody>
      </p:sp>
      <p:sp>
        <p:nvSpPr>
          <p:cNvPr id="3" name="Content Placeholder 2"/>
          <p:cNvSpPr>
            <a:spLocks noGrp="1"/>
          </p:cNvSpPr>
          <p:nvPr>
            <p:ph idx="1"/>
          </p:nvPr>
        </p:nvSpPr>
        <p:spPr/>
        <p:txBody>
          <a:bodyPr/>
          <a:lstStyle/>
          <a:p>
            <a:pPr algn="just"/>
            <a:r>
              <a:rPr lang="en-US" dirty="0" smtClean="0"/>
              <a:t>A thread is a lightweight sub process, the smallest unit of processing. It is a separate path of execution.</a:t>
            </a:r>
          </a:p>
          <a:p>
            <a:pPr algn="just"/>
            <a:r>
              <a:rPr lang="en-US" dirty="0" smtClean="0"/>
              <a:t>Threads are independent. If there occurs exception in one thread, it doesn't affect other threads. It uses a shared memory area.</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Java Multithreading"/>
          <p:cNvPicPr>
            <a:picLocks noChangeAspect="1" noChangeArrowheads="1"/>
          </p:cNvPicPr>
          <p:nvPr/>
        </p:nvPicPr>
        <p:blipFill>
          <a:blip r:embed="rId2"/>
          <a:srcRect/>
          <a:stretch>
            <a:fillRect/>
          </a:stretch>
        </p:blipFill>
        <p:spPr bwMode="auto">
          <a:xfrm>
            <a:off x="0" y="228600"/>
            <a:ext cx="4648200" cy="4959233"/>
          </a:xfrm>
          <a:prstGeom prst="rect">
            <a:avLst/>
          </a:prstGeom>
          <a:noFill/>
        </p:spPr>
      </p:pic>
      <p:sp>
        <p:nvSpPr>
          <p:cNvPr id="5" name="Rectangle 4"/>
          <p:cNvSpPr/>
          <p:nvPr/>
        </p:nvSpPr>
        <p:spPr>
          <a:xfrm>
            <a:off x="609600" y="5181600"/>
            <a:ext cx="8077200" cy="1569660"/>
          </a:xfrm>
          <a:prstGeom prst="rect">
            <a:avLst/>
          </a:prstGeom>
          <a:ln>
            <a:solidFill>
              <a:schemeClr val="accent1"/>
            </a:solidFill>
          </a:ln>
        </p:spPr>
        <p:txBody>
          <a:bodyPr wrap="square">
            <a:spAutoFit/>
          </a:bodyPr>
          <a:lstStyle/>
          <a:p>
            <a:r>
              <a:rPr lang="en-US" sz="2400" dirty="0" smtClean="0"/>
              <a:t>As shown in the above figure, a thread is executed inside the process. There is context-switching between the threads. There can be multiple processes inside the OS, and one process can have multiple threads.</a:t>
            </a:r>
            <a:endParaRPr lang="en-US" sz="2400" dirty="0"/>
          </a:p>
        </p:txBody>
      </p:sp>
      <p:sp>
        <p:nvSpPr>
          <p:cNvPr id="6" name="Rectangle 5"/>
          <p:cNvSpPr/>
          <p:nvPr/>
        </p:nvSpPr>
        <p:spPr>
          <a:xfrm>
            <a:off x="5029200" y="228600"/>
            <a:ext cx="3657600" cy="4893647"/>
          </a:xfrm>
          <a:prstGeom prst="rect">
            <a:avLst/>
          </a:prstGeom>
        </p:spPr>
        <p:txBody>
          <a:bodyPr wrap="square">
            <a:spAutoFit/>
          </a:bodyPr>
          <a:lstStyle/>
          <a:p>
            <a:pPr algn="just"/>
            <a:r>
              <a:rPr lang="en-US" sz="2600" b="1" u="sng" dirty="0" smtClean="0"/>
              <a:t>Java Thread class</a:t>
            </a:r>
          </a:p>
          <a:p>
            <a:pPr algn="just"/>
            <a:r>
              <a:rPr lang="en-US" sz="2600" dirty="0" smtClean="0"/>
              <a:t>Java provides </a:t>
            </a:r>
            <a:r>
              <a:rPr lang="en-US" sz="2600" b="1" dirty="0" smtClean="0"/>
              <a:t>Thread class</a:t>
            </a:r>
            <a:r>
              <a:rPr lang="en-US" sz="2600" dirty="0" smtClean="0"/>
              <a:t> to achieve thread programming. Thread class provides constructors and methods to create and perform operations on a thread. Thread class extends Object class and implements Runnable interface.</a:t>
            </a:r>
            <a:endParaRPr lang="en-US" sz="2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Life cycle of a Thread (Thread States)</a:t>
            </a:r>
            <a:endParaRPr lang="en-US" b="1" dirty="0"/>
          </a:p>
        </p:txBody>
      </p:sp>
      <p:sp>
        <p:nvSpPr>
          <p:cNvPr id="3" name="Content Placeholder 2"/>
          <p:cNvSpPr>
            <a:spLocks noGrp="1"/>
          </p:cNvSpPr>
          <p:nvPr>
            <p:ph idx="1"/>
          </p:nvPr>
        </p:nvSpPr>
        <p:spPr>
          <a:xfrm>
            <a:off x="457200" y="990600"/>
            <a:ext cx="8229600" cy="5486400"/>
          </a:xfrm>
        </p:spPr>
        <p:txBody>
          <a:bodyPr>
            <a:normAutofit fontScale="92500" lnSpcReduction="20000"/>
          </a:bodyPr>
          <a:lstStyle/>
          <a:p>
            <a:pPr algn="just"/>
            <a:r>
              <a:rPr lang="en-US" dirty="0" smtClean="0"/>
              <a:t>A thread can be in one of the five states. According to sun, there is only 4 states in </a:t>
            </a:r>
            <a:r>
              <a:rPr lang="en-US" b="1" dirty="0" smtClean="0"/>
              <a:t>thread life cycle in java</a:t>
            </a:r>
            <a:r>
              <a:rPr lang="en-US" dirty="0" smtClean="0"/>
              <a:t> </a:t>
            </a:r>
            <a:r>
              <a:rPr lang="en-US" u="sng" dirty="0" smtClean="0"/>
              <a:t>new, runnable, non-runnable and terminated. </a:t>
            </a:r>
            <a:r>
              <a:rPr lang="en-US" dirty="0" smtClean="0"/>
              <a:t>There is no running state.</a:t>
            </a:r>
          </a:p>
          <a:p>
            <a:pPr algn="just"/>
            <a:r>
              <a:rPr lang="en-US" dirty="0" smtClean="0"/>
              <a:t>But for better understanding the threads, we are explaining it in the </a:t>
            </a:r>
            <a:r>
              <a:rPr lang="en-US" u="sng" dirty="0" smtClean="0"/>
              <a:t>5 states</a:t>
            </a:r>
            <a:r>
              <a:rPr lang="en-US" dirty="0" smtClean="0"/>
              <a:t>.</a:t>
            </a:r>
          </a:p>
          <a:p>
            <a:pPr algn="just"/>
            <a:r>
              <a:rPr lang="en-US" dirty="0" smtClean="0"/>
              <a:t>The life cycle of the thread in java is controlled by JVM. The java thread states are as follows:</a:t>
            </a:r>
          </a:p>
          <a:p>
            <a:pPr algn="just"/>
            <a:r>
              <a:rPr lang="en-US" dirty="0" smtClean="0"/>
              <a:t>New</a:t>
            </a:r>
          </a:p>
          <a:p>
            <a:pPr algn="just"/>
            <a:r>
              <a:rPr lang="en-US" dirty="0" smtClean="0"/>
              <a:t>Runnable</a:t>
            </a:r>
          </a:p>
          <a:p>
            <a:pPr algn="just"/>
            <a:r>
              <a:rPr lang="en-US" dirty="0" smtClean="0"/>
              <a:t>Running</a:t>
            </a:r>
          </a:p>
          <a:p>
            <a:pPr algn="just"/>
            <a:r>
              <a:rPr lang="en-US" dirty="0" smtClean="0"/>
              <a:t>Non- Runnable (Blocked)</a:t>
            </a:r>
          </a:p>
          <a:p>
            <a:pPr algn="just"/>
            <a:r>
              <a:rPr lang="en-US" dirty="0" smtClean="0"/>
              <a:t>Terminated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Java thread life cycle"/>
          <p:cNvPicPr>
            <a:picLocks noChangeAspect="1" noChangeArrowheads="1"/>
          </p:cNvPicPr>
          <p:nvPr/>
        </p:nvPicPr>
        <p:blipFill>
          <a:blip r:embed="rId2"/>
          <a:srcRect/>
          <a:stretch>
            <a:fillRect/>
          </a:stretch>
        </p:blipFill>
        <p:spPr bwMode="auto">
          <a:xfrm>
            <a:off x="0" y="152400"/>
            <a:ext cx="9239250" cy="6705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85000" lnSpcReduction="20000"/>
          </a:bodyPr>
          <a:lstStyle/>
          <a:p>
            <a:pPr algn="just">
              <a:buNone/>
            </a:pPr>
            <a:r>
              <a:rPr lang="en-US" b="1" u="sng" dirty="0" smtClean="0"/>
              <a:t>1) New</a:t>
            </a:r>
          </a:p>
          <a:p>
            <a:pPr algn="just">
              <a:buNone/>
            </a:pPr>
            <a:r>
              <a:rPr lang="en-US" dirty="0" smtClean="0"/>
              <a:t>The thread is in new state if you create an instance of Thread class but before the invocation of start() method.</a:t>
            </a:r>
          </a:p>
          <a:p>
            <a:pPr algn="just">
              <a:buNone/>
            </a:pPr>
            <a:r>
              <a:rPr lang="en-US" b="1" u="sng" dirty="0" smtClean="0"/>
              <a:t>2) Runnable</a:t>
            </a:r>
          </a:p>
          <a:p>
            <a:pPr algn="just">
              <a:buNone/>
            </a:pPr>
            <a:r>
              <a:rPr lang="en-US" dirty="0" smtClean="0"/>
              <a:t>The thread is in runnable state after invocation of start() method, but the thread scheduler has not selected it to be the running thread.</a:t>
            </a:r>
          </a:p>
          <a:p>
            <a:pPr algn="just">
              <a:buNone/>
            </a:pPr>
            <a:r>
              <a:rPr lang="en-US" b="1" u="sng" dirty="0" smtClean="0"/>
              <a:t>3) Running</a:t>
            </a:r>
          </a:p>
          <a:p>
            <a:pPr algn="just">
              <a:buNone/>
            </a:pPr>
            <a:r>
              <a:rPr lang="en-US" dirty="0" smtClean="0"/>
              <a:t>The thread is in running state if the thread scheduler has selected it.</a:t>
            </a:r>
          </a:p>
          <a:p>
            <a:pPr algn="just">
              <a:buNone/>
            </a:pPr>
            <a:r>
              <a:rPr lang="en-US" b="1" u="sng" dirty="0" smtClean="0"/>
              <a:t>4) Non-</a:t>
            </a:r>
            <a:r>
              <a:rPr lang="en-US" b="1" u="sng" dirty="0" err="1" smtClean="0"/>
              <a:t>Runnable</a:t>
            </a:r>
            <a:r>
              <a:rPr lang="en-US" b="1" u="sng" dirty="0" smtClean="0"/>
              <a:t> (Blocked)</a:t>
            </a:r>
          </a:p>
          <a:p>
            <a:pPr algn="just">
              <a:buNone/>
            </a:pPr>
            <a:r>
              <a:rPr lang="en-US" dirty="0" smtClean="0"/>
              <a:t>This is the state when the thread is still alive, but is currently not eligible to run.</a:t>
            </a:r>
          </a:p>
          <a:p>
            <a:pPr algn="just">
              <a:buNone/>
            </a:pPr>
            <a:r>
              <a:rPr lang="en-US" b="1" u="sng" dirty="0" smtClean="0"/>
              <a:t>5) Terminated</a:t>
            </a:r>
          </a:p>
          <a:p>
            <a:pPr algn="just">
              <a:buNone/>
            </a:pPr>
            <a:r>
              <a:rPr lang="en-US" dirty="0" smtClean="0"/>
              <a:t>A thread is in terminated or dead state when its run() method exits.</a:t>
            </a:r>
          </a:p>
          <a:p>
            <a:pPr algn="just">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Priority of a Thread (Thread Priority):</a:t>
            </a:r>
            <a:endParaRPr lang="en-US" b="1" dirty="0"/>
          </a:p>
        </p:txBody>
      </p:sp>
      <p:sp>
        <p:nvSpPr>
          <p:cNvPr id="3" name="Content Placeholder 2"/>
          <p:cNvSpPr>
            <a:spLocks noGrp="1"/>
          </p:cNvSpPr>
          <p:nvPr>
            <p:ph idx="1"/>
          </p:nvPr>
        </p:nvSpPr>
        <p:spPr>
          <a:xfrm>
            <a:off x="457200" y="1295400"/>
            <a:ext cx="8229600" cy="4830763"/>
          </a:xfrm>
        </p:spPr>
        <p:txBody>
          <a:bodyPr/>
          <a:lstStyle/>
          <a:p>
            <a:pPr algn="just">
              <a:buNone/>
            </a:pPr>
            <a:r>
              <a:rPr lang="en-US" dirty="0" smtClean="0"/>
              <a:t>Each thread have a priority. Priorities are represented by a number between 1 and 10. In most cases, thread scheduler schedules the threads according to their priority (known as preemptive scheduling). But it is not guaranteed because it depends on JVM specification that which scheduling it chooses.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How to create thread</a:t>
            </a:r>
            <a:endParaRPr lang="en-US" b="1" dirty="0"/>
          </a:p>
        </p:txBody>
      </p:sp>
      <p:sp>
        <p:nvSpPr>
          <p:cNvPr id="3" name="Content Placeholder 2"/>
          <p:cNvSpPr>
            <a:spLocks noGrp="1"/>
          </p:cNvSpPr>
          <p:nvPr>
            <p:ph idx="1"/>
          </p:nvPr>
        </p:nvSpPr>
        <p:spPr>
          <a:xfrm>
            <a:off x="457200" y="1295400"/>
            <a:ext cx="8229600" cy="5257800"/>
          </a:xfrm>
        </p:spPr>
        <p:txBody>
          <a:bodyPr>
            <a:normAutofit/>
          </a:bodyPr>
          <a:lstStyle/>
          <a:p>
            <a:pPr algn="just">
              <a:buNone/>
            </a:pPr>
            <a:r>
              <a:rPr lang="en-US" dirty="0" smtClean="0"/>
              <a:t>There are two ways to create a thread:</a:t>
            </a:r>
          </a:p>
          <a:p>
            <a:pPr algn="just"/>
            <a:r>
              <a:rPr lang="en-US" dirty="0" smtClean="0"/>
              <a:t>By extending Thread class</a:t>
            </a:r>
          </a:p>
          <a:p>
            <a:pPr algn="just"/>
            <a:r>
              <a:rPr lang="en-US" dirty="0" smtClean="0"/>
              <a:t>By implementing Runnable interface.</a:t>
            </a:r>
          </a:p>
          <a:p>
            <a:pPr algn="just">
              <a:buNone/>
            </a:pPr>
            <a:r>
              <a:rPr lang="en-US" b="1" u="sng" dirty="0" smtClean="0"/>
              <a:t>Thread class:</a:t>
            </a:r>
          </a:p>
          <a:p>
            <a:pPr algn="just">
              <a:buNone/>
            </a:pPr>
            <a:r>
              <a:rPr lang="en-US" dirty="0" smtClean="0"/>
              <a:t>Thread class provide constructors and methods to create and perform operations on a thread . Thread class extends Object class and implements Runnable interface.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 Java Thread Example by extending Thread class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class</a:t>
            </a:r>
            <a:r>
              <a:rPr lang="en-US" dirty="0" smtClean="0"/>
              <a:t> Multi </a:t>
            </a:r>
            <a:r>
              <a:rPr lang="en-US" b="1" dirty="0" smtClean="0"/>
              <a:t>extends</a:t>
            </a:r>
            <a:r>
              <a:rPr lang="en-US" dirty="0" smtClean="0"/>
              <a:t> Thread{  </a:t>
            </a:r>
          </a:p>
          <a:p>
            <a:pPr>
              <a:buNone/>
            </a:pPr>
            <a:r>
              <a:rPr lang="en-US" b="1" dirty="0" smtClean="0"/>
              <a:t>public</a:t>
            </a:r>
            <a:r>
              <a:rPr lang="en-US" dirty="0" smtClean="0"/>
              <a:t> </a:t>
            </a:r>
            <a:r>
              <a:rPr lang="en-US" b="1" dirty="0" smtClean="0"/>
              <a:t>void</a:t>
            </a:r>
            <a:r>
              <a:rPr lang="en-US" dirty="0" smtClean="0"/>
              <a:t> run(){  </a:t>
            </a:r>
          </a:p>
          <a:p>
            <a:pPr>
              <a:buNone/>
            </a:pPr>
            <a:r>
              <a:rPr lang="en-US" dirty="0" err="1" smtClean="0"/>
              <a:t>System.out.println</a:t>
            </a:r>
            <a:r>
              <a:rPr lang="en-US" dirty="0" smtClean="0"/>
              <a:t>("thread is running...");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Multi t1=</a:t>
            </a:r>
            <a:r>
              <a:rPr lang="en-US" b="1" dirty="0" smtClean="0"/>
              <a:t>new</a:t>
            </a:r>
            <a:r>
              <a:rPr lang="en-US" dirty="0" smtClean="0"/>
              <a:t> Multi();  </a:t>
            </a:r>
          </a:p>
          <a:p>
            <a:pPr>
              <a:buNone/>
            </a:pPr>
            <a:r>
              <a:rPr lang="en-US" dirty="0" smtClean="0"/>
              <a:t>t1.start();  </a:t>
            </a:r>
          </a:p>
          <a:p>
            <a:pPr>
              <a:buNone/>
            </a:pPr>
            <a:r>
              <a:rPr lang="en-US" dirty="0" smtClean="0"/>
              <a:t> }  </a:t>
            </a:r>
          </a:p>
          <a:p>
            <a:pPr>
              <a:buNone/>
            </a:pPr>
            <a:r>
              <a:rPr lang="en-US" dirty="0" smtClean="0"/>
              <a:t>}  </a:t>
            </a:r>
          </a:p>
          <a:p>
            <a:pPr>
              <a:buNone/>
            </a:pPr>
            <a:r>
              <a:rPr lang="en-US" dirty="0" err="1" smtClean="0"/>
              <a:t>Output:thread</a:t>
            </a:r>
            <a:r>
              <a:rPr lang="en-US" dirty="0" smtClean="0"/>
              <a:t> is running...</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Java Thread Example by implementing Runnable interface</a:t>
            </a:r>
            <a:endParaRPr lang="en-US" b="1"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buNone/>
            </a:pPr>
            <a:r>
              <a:rPr lang="en-US" b="1" dirty="0" smtClean="0"/>
              <a:t>class</a:t>
            </a:r>
            <a:r>
              <a:rPr lang="en-US" dirty="0" smtClean="0"/>
              <a:t> Multi3 </a:t>
            </a:r>
            <a:r>
              <a:rPr lang="en-US" b="1" dirty="0" smtClean="0"/>
              <a:t>implements</a:t>
            </a:r>
            <a:r>
              <a:rPr lang="en-US" dirty="0" smtClean="0"/>
              <a:t> Runnable{  </a:t>
            </a:r>
          </a:p>
          <a:p>
            <a:pPr>
              <a:buNone/>
            </a:pPr>
            <a:r>
              <a:rPr lang="en-US" b="1" dirty="0" smtClean="0"/>
              <a:t>public</a:t>
            </a:r>
            <a:r>
              <a:rPr lang="en-US" dirty="0" smtClean="0"/>
              <a:t> </a:t>
            </a:r>
            <a:r>
              <a:rPr lang="en-US" b="1" dirty="0" smtClean="0"/>
              <a:t>void</a:t>
            </a:r>
            <a:r>
              <a:rPr lang="en-US" dirty="0" smtClean="0"/>
              <a:t> run(){  </a:t>
            </a:r>
          </a:p>
          <a:p>
            <a:pPr>
              <a:buNone/>
            </a:pPr>
            <a:r>
              <a:rPr lang="en-US" dirty="0" err="1" smtClean="0"/>
              <a:t>System.out.println</a:t>
            </a:r>
            <a:r>
              <a:rPr lang="en-US" dirty="0" smtClean="0"/>
              <a:t>("thread is running...");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Multi3 m1=</a:t>
            </a:r>
            <a:r>
              <a:rPr lang="en-US" b="1" dirty="0" smtClean="0"/>
              <a:t>new</a:t>
            </a:r>
            <a:r>
              <a:rPr lang="en-US" dirty="0" smtClean="0"/>
              <a:t> Multi3();  </a:t>
            </a:r>
          </a:p>
          <a:p>
            <a:pPr>
              <a:buNone/>
            </a:pPr>
            <a:r>
              <a:rPr lang="en-US" dirty="0" smtClean="0"/>
              <a:t>Thread t1 =</a:t>
            </a:r>
            <a:r>
              <a:rPr lang="en-US" b="1" dirty="0" smtClean="0"/>
              <a:t>new</a:t>
            </a:r>
            <a:r>
              <a:rPr lang="en-US" dirty="0" smtClean="0"/>
              <a:t> Thread(m1);  </a:t>
            </a:r>
          </a:p>
          <a:p>
            <a:pPr>
              <a:buNone/>
            </a:pPr>
            <a:r>
              <a:rPr lang="en-US" dirty="0" smtClean="0"/>
              <a:t>t1.start();  </a:t>
            </a:r>
          </a:p>
          <a:p>
            <a:pPr>
              <a:buNone/>
            </a:pPr>
            <a:r>
              <a:rPr lang="en-US" dirty="0" smtClean="0"/>
              <a:t> }  </a:t>
            </a:r>
          </a:p>
          <a:p>
            <a:pPr>
              <a:buNone/>
            </a:pPr>
            <a:r>
              <a:rPr lang="en-US" dirty="0" smtClean="0"/>
              <a:t>}  </a:t>
            </a:r>
          </a:p>
          <a:p>
            <a:pPr>
              <a:buNone/>
            </a:pPr>
            <a:r>
              <a:rPr lang="en-US" dirty="0" err="1" smtClean="0"/>
              <a:t>Output:thread</a:t>
            </a:r>
            <a:r>
              <a:rPr lang="en-US" dirty="0" smtClean="0"/>
              <a:t> is running...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Multiprogramming</a:t>
            </a:r>
            <a:endParaRPr lang="en-US" dirty="0"/>
          </a:p>
        </p:txBody>
      </p:sp>
      <p:sp>
        <p:nvSpPr>
          <p:cNvPr id="3" name="Content Placeholder 2"/>
          <p:cNvSpPr>
            <a:spLocks noGrp="1"/>
          </p:cNvSpPr>
          <p:nvPr>
            <p:ph idx="1"/>
          </p:nvPr>
        </p:nvSpPr>
        <p:spPr>
          <a:xfrm>
            <a:off x="381000" y="609600"/>
            <a:ext cx="4419600" cy="6248400"/>
          </a:xfrm>
        </p:spPr>
        <p:txBody>
          <a:bodyPr>
            <a:noAutofit/>
          </a:bodyPr>
          <a:lstStyle/>
          <a:p>
            <a:pPr algn="just">
              <a:buNone/>
            </a:pPr>
            <a:r>
              <a:rPr lang="en-US" sz="2000" dirty="0" smtClean="0"/>
              <a:t>"</a:t>
            </a:r>
            <a:r>
              <a:rPr lang="en-US" sz="2000" dirty="0" smtClean="0"/>
              <a:t>The concurrent residency of more than one program in the main memory is referred as multiprogramming."</a:t>
            </a:r>
          </a:p>
          <a:p>
            <a:pPr algn="just">
              <a:buNone/>
            </a:pPr>
            <a:r>
              <a:rPr lang="en-US" sz="2000" dirty="0" smtClean="0"/>
              <a:t>Since multiple programs are resident in the memory, as soon as the currently executing program finishes its execution, the next program is dispatched for its consumption.</a:t>
            </a:r>
          </a:p>
          <a:p>
            <a:pPr algn="just">
              <a:buNone/>
            </a:pPr>
            <a:r>
              <a:rPr lang="en-US" sz="2000" dirty="0" smtClean="0"/>
              <a:t>Also if the currently executing program asks for input output resources then meanwhile another program is dispatched to the CPU for execution.</a:t>
            </a:r>
          </a:p>
          <a:p>
            <a:pPr algn="just">
              <a:buNone/>
            </a:pPr>
            <a:r>
              <a:rPr lang="en-US" sz="2000" dirty="0" smtClean="0"/>
              <a:t>The main objective of multiprogramming is:</a:t>
            </a:r>
          </a:p>
          <a:p>
            <a:pPr lvl="1" algn="just">
              <a:buNone/>
            </a:pPr>
            <a:r>
              <a:rPr lang="en-US" sz="2000" dirty="0" smtClean="0"/>
              <a:t>Maximum CPU utilization.</a:t>
            </a:r>
          </a:p>
          <a:p>
            <a:pPr lvl="1" algn="just">
              <a:buNone/>
            </a:pPr>
            <a:r>
              <a:rPr lang="en-US" sz="2000" dirty="0" smtClean="0"/>
              <a:t>Efficient management of the main memory.</a:t>
            </a:r>
          </a:p>
          <a:p>
            <a:pPr algn="just">
              <a:buNone/>
            </a:pPr>
            <a:r>
              <a:rPr lang="en-US" sz="2000" dirty="0" smtClean="0"/>
              <a:t>Multiprogramming can be virtually shown as:</a:t>
            </a:r>
          </a:p>
          <a:p>
            <a:pPr algn="just">
              <a:buNone/>
            </a:pPr>
            <a:endParaRPr lang="en-US" sz="2000" dirty="0"/>
          </a:p>
        </p:txBody>
      </p:sp>
      <p:pic>
        <p:nvPicPr>
          <p:cNvPr id="1026" name="Picture 2" descr="Multiprogramming"/>
          <p:cNvPicPr>
            <a:picLocks noChangeAspect="1" noChangeArrowheads="1"/>
          </p:cNvPicPr>
          <p:nvPr/>
        </p:nvPicPr>
        <p:blipFill>
          <a:blip r:embed="rId2"/>
          <a:srcRect/>
          <a:stretch>
            <a:fillRect/>
          </a:stretch>
        </p:blipFill>
        <p:spPr bwMode="auto">
          <a:xfrm>
            <a:off x="5181600" y="2133600"/>
            <a:ext cx="3009900" cy="209550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t>Thread Scheduler in Java</a:t>
            </a:r>
            <a:endParaRPr lang="en-US" b="1" dirty="0"/>
          </a:p>
        </p:txBody>
      </p:sp>
      <p:sp>
        <p:nvSpPr>
          <p:cNvPr id="3" name="Content Placeholder 2"/>
          <p:cNvSpPr>
            <a:spLocks noGrp="1"/>
          </p:cNvSpPr>
          <p:nvPr>
            <p:ph idx="1"/>
          </p:nvPr>
        </p:nvSpPr>
        <p:spPr/>
        <p:txBody>
          <a:bodyPr>
            <a:normAutofit fontScale="92500"/>
          </a:bodyPr>
          <a:lstStyle/>
          <a:p>
            <a:pPr algn="just"/>
            <a:r>
              <a:rPr lang="en-US" b="1" dirty="0" smtClean="0"/>
              <a:t>Thread scheduler</a:t>
            </a:r>
            <a:r>
              <a:rPr lang="en-US" dirty="0" smtClean="0"/>
              <a:t> in java is the part of the JVM that decides which thread should run.</a:t>
            </a:r>
          </a:p>
          <a:p>
            <a:pPr algn="just"/>
            <a:r>
              <a:rPr lang="en-US" dirty="0" smtClean="0"/>
              <a:t>There is no guarantee that which runnable thread will be chosen to run by the thread scheduler.</a:t>
            </a:r>
          </a:p>
          <a:p>
            <a:pPr algn="just"/>
            <a:r>
              <a:rPr lang="en-US" dirty="0" smtClean="0"/>
              <a:t>Only one thread at a time can run in a single process.</a:t>
            </a:r>
          </a:p>
          <a:p>
            <a:pPr algn="just"/>
            <a:r>
              <a:rPr lang="en-US" dirty="0" smtClean="0"/>
              <a:t>The thread scheduler mainly uses preemptive or time slicing scheduling to schedule the threads.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 between preemptive scheduling and time slicing</a:t>
            </a:r>
            <a:endParaRPr lang="en-US" b="1" dirty="0"/>
          </a:p>
        </p:txBody>
      </p:sp>
      <p:sp>
        <p:nvSpPr>
          <p:cNvPr id="3" name="Content Placeholder 2"/>
          <p:cNvSpPr>
            <a:spLocks noGrp="1"/>
          </p:cNvSpPr>
          <p:nvPr>
            <p:ph idx="1"/>
          </p:nvPr>
        </p:nvSpPr>
        <p:spPr/>
        <p:txBody>
          <a:bodyPr>
            <a:normAutofit/>
          </a:bodyPr>
          <a:lstStyle/>
          <a:p>
            <a:pPr algn="just">
              <a:buNone/>
            </a:pPr>
            <a:r>
              <a:rPr lang="en-US" dirty="0" smtClean="0"/>
              <a:t>Under preemptive scheduling, the highest priority task executes until it enters the waiting or dead states or a higher priority task comes into existence. Under time slicing, a task executes for a predefined slice of time and then reenters the pool of ready tasks. The scheduler then determines which task should execute next, based on priority and other factors.</a:t>
            </a: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3962400" cy="715962"/>
          </a:xfrm>
        </p:spPr>
        <p:txBody>
          <a:bodyPr>
            <a:normAutofit fontScale="90000"/>
          </a:bodyPr>
          <a:lstStyle/>
          <a:p>
            <a:r>
              <a:rPr lang="en-US" dirty="0" smtClean="0"/>
              <a:t>Multiprocessing</a:t>
            </a:r>
            <a:endParaRPr lang="en-US" dirty="0"/>
          </a:p>
        </p:txBody>
      </p:sp>
      <p:sp>
        <p:nvSpPr>
          <p:cNvPr id="3" name="Content Placeholder 2"/>
          <p:cNvSpPr>
            <a:spLocks noGrp="1"/>
          </p:cNvSpPr>
          <p:nvPr>
            <p:ph idx="1"/>
          </p:nvPr>
        </p:nvSpPr>
        <p:spPr>
          <a:xfrm>
            <a:off x="0" y="990600"/>
            <a:ext cx="4495800" cy="5562600"/>
          </a:xfrm>
        </p:spPr>
        <p:txBody>
          <a:bodyPr>
            <a:normAutofit fontScale="70000" lnSpcReduction="20000"/>
          </a:bodyPr>
          <a:lstStyle/>
          <a:p>
            <a:pPr algn="just">
              <a:buNone/>
            </a:pPr>
            <a:r>
              <a:rPr lang="en-US" dirty="0" smtClean="0"/>
              <a:t>When </a:t>
            </a:r>
            <a:r>
              <a:rPr lang="en-US" dirty="0" smtClean="0"/>
              <a:t>one system is connected to more than one processor which collectively work for the completion of the task, it is called as multiprocessing systems.</a:t>
            </a:r>
          </a:p>
          <a:p>
            <a:pPr algn="just">
              <a:buNone/>
            </a:pPr>
            <a:r>
              <a:rPr lang="en-US" dirty="0" smtClean="0"/>
              <a:t>Multiprocessing systems can be divided in two types:</a:t>
            </a:r>
          </a:p>
          <a:p>
            <a:pPr lvl="1" algn="just">
              <a:buNone/>
            </a:pPr>
            <a:r>
              <a:rPr lang="en-US" b="1" dirty="0" smtClean="0"/>
              <a:t>Symmetric Multiprocessing:</a:t>
            </a:r>
            <a:r>
              <a:rPr lang="en-US" dirty="0" smtClean="0"/>
              <a:t> The operating system here resides on one processor and the other processors run user's programs.</a:t>
            </a:r>
          </a:p>
          <a:p>
            <a:pPr lvl="1" algn="just">
              <a:buNone/>
            </a:pPr>
            <a:r>
              <a:rPr lang="en-US" b="1" dirty="0" smtClean="0"/>
              <a:t>Asymmetric Multiprocessing:</a:t>
            </a:r>
            <a:r>
              <a:rPr lang="en-US" dirty="0" smtClean="0"/>
              <a:t> The OS runs on any available processor or all the processor simultaneously run the user program.</a:t>
            </a:r>
          </a:p>
          <a:p>
            <a:pPr algn="just">
              <a:buNone/>
            </a:pPr>
            <a:r>
              <a:rPr lang="en-US" dirty="0" smtClean="0"/>
              <a:t>Multiprocessing systems can be virtually represented as:</a:t>
            </a:r>
          </a:p>
          <a:p>
            <a:pPr algn="just">
              <a:buNone/>
            </a:pPr>
            <a:endParaRPr lang="en-US" dirty="0"/>
          </a:p>
        </p:txBody>
      </p:sp>
      <p:pic>
        <p:nvPicPr>
          <p:cNvPr id="3074" name="Picture 2" descr="Multiprocessing"/>
          <p:cNvPicPr>
            <a:picLocks noChangeAspect="1" noChangeArrowheads="1"/>
          </p:cNvPicPr>
          <p:nvPr/>
        </p:nvPicPr>
        <p:blipFill>
          <a:blip r:embed="rId2"/>
          <a:srcRect/>
          <a:stretch>
            <a:fillRect/>
          </a:stretch>
        </p:blipFill>
        <p:spPr bwMode="auto">
          <a:xfrm>
            <a:off x="4953000" y="1828800"/>
            <a:ext cx="4187909" cy="2133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Multitasking</a:t>
            </a:r>
            <a:endParaRPr lang="en-US" dirty="0"/>
          </a:p>
        </p:txBody>
      </p:sp>
      <p:sp>
        <p:nvSpPr>
          <p:cNvPr id="3" name="Content Placeholder 2"/>
          <p:cNvSpPr>
            <a:spLocks noGrp="1"/>
          </p:cNvSpPr>
          <p:nvPr>
            <p:ph idx="1"/>
          </p:nvPr>
        </p:nvSpPr>
        <p:spPr>
          <a:xfrm>
            <a:off x="228600" y="838200"/>
            <a:ext cx="4343400" cy="5791200"/>
          </a:xfrm>
        </p:spPr>
        <p:txBody>
          <a:bodyPr>
            <a:normAutofit fontScale="70000" lnSpcReduction="20000"/>
          </a:bodyPr>
          <a:lstStyle/>
          <a:p>
            <a:pPr algn="just">
              <a:buNone/>
            </a:pPr>
            <a:r>
              <a:rPr lang="en-US" dirty="0" smtClean="0"/>
              <a:t>Earlier </a:t>
            </a:r>
            <a:r>
              <a:rPr lang="en-US" dirty="0" smtClean="0"/>
              <a:t>when computers were invented, a user was allowed to submit only job or task at a time. But later with availability of high-speed processor, one can submit more than one task.</a:t>
            </a:r>
          </a:p>
          <a:p>
            <a:pPr algn="just">
              <a:buNone/>
            </a:pPr>
            <a:r>
              <a:rPr lang="en-US" dirty="0" smtClean="0"/>
              <a:t>So the capability of OS to accept more the one task per user is termed as multitasking.</a:t>
            </a:r>
          </a:p>
          <a:p>
            <a:pPr algn="just">
              <a:buNone/>
            </a:pPr>
            <a:r>
              <a:rPr lang="en-US" dirty="0" smtClean="0"/>
              <a:t>Multiple jobs are executed by the CPU simultaneously by switching between them.</a:t>
            </a:r>
          </a:p>
          <a:p>
            <a:pPr algn="just">
              <a:buNone/>
            </a:pPr>
            <a:r>
              <a:rPr lang="en-US" dirty="0" smtClean="0"/>
              <a:t>The various job can be accepted from same user or different users. There are 2 types of multitasking systems:</a:t>
            </a:r>
          </a:p>
          <a:p>
            <a:pPr lvl="1" algn="just">
              <a:buNone/>
            </a:pPr>
            <a:r>
              <a:rPr lang="en-US" b="1" dirty="0" smtClean="0"/>
              <a:t>Single User Multitasking</a:t>
            </a:r>
            <a:endParaRPr lang="en-US" dirty="0" smtClean="0"/>
          </a:p>
          <a:p>
            <a:pPr lvl="1" algn="just">
              <a:buNone/>
            </a:pPr>
            <a:r>
              <a:rPr lang="en-US" b="1" dirty="0" smtClean="0"/>
              <a:t>Multi User multitasking</a:t>
            </a:r>
            <a:endParaRPr lang="en-US" dirty="0" smtClean="0"/>
          </a:p>
          <a:p>
            <a:pPr algn="just">
              <a:buNone/>
            </a:pPr>
            <a:r>
              <a:rPr lang="en-US" dirty="0" smtClean="0"/>
              <a:t>It can be virtually represented as:</a:t>
            </a:r>
          </a:p>
          <a:p>
            <a:pPr algn="just">
              <a:buNone/>
            </a:pPr>
            <a:endParaRPr lang="en-US" dirty="0"/>
          </a:p>
        </p:txBody>
      </p:sp>
      <p:pic>
        <p:nvPicPr>
          <p:cNvPr id="2050" name="Picture 2" descr="Multitasking"/>
          <p:cNvPicPr>
            <a:picLocks noChangeAspect="1" noChangeArrowheads="1"/>
          </p:cNvPicPr>
          <p:nvPr/>
        </p:nvPicPr>
        <p:blipFill>
          <a:blip r:embed="rId2"/>
          <a:srcRect/>
          <a:stretch>
            <a:fillRect/>
          </a:stretch>
        </p:blipFill>
        <p:spPr bwMode="auto">
          <a:xfrm>
            <a:off x="4516356" y="1295400"/>
            <a:ext cx="4627644" cy="2590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Multithreading</a:t>
            </a:r>
            <a:endParaRPr lang="en-US" dirty="0"/>
          </a:p>
        </p:txBody>
      </p:sp>
      <p:sp>
        <p:nvSpPr>
          <p:cNvPr id="3" name="Content Placeholder 2"/>
          <p:cNvSpPr>
            <a:spLocks noGrp="1"/>
          </p:cNvSpPr>
          <p:nvPr>
            <p:ph idx="1"/>
          </p:nvPr>
        </p:nvSpPr>
        <p:spPr>
          <a:xfrm>
            <a:off x="228600" y="990600"/>
            <a:ext cx="3733800" cy="5638800"/>
          </a:xfrm>
        </p:spPr>
        <p:txBody>
          <a:bodyPr>
            <a:normAutofit fontScale="70000" lnSpcReduction="20000"/>
          </a:bodyPr>
          <a:lstStyle/>
          <a:p>
            <a:pPr algn="just">
              <a:buNone/>
            </a:pPr>
            <a:r>
              <a:rPr lang="en-US" dirty="0" smtClean="0"/>
              <a:t>"</a:t>
            </a:r>
            <a:r>
              <a:rPr lang="en-US" dirty="0" smtClean="0"/>
              <a:t>Multithreading is a conceptual programming paradigm where a process is divided into a number of sub-processes called as threads. Each thread is independent and has its own path of execution with enabled inter thread communication."</a:t>
            </a:r>
          </a:p>
          <a:p>
            <a:pPr algn="just">
              <a:buNone/>
            </a:pPr>
            <a:r>
              <a:rPr lang="en-US" dirty="0" smtClean="0"/>
              <a:t>"Thread is the path followed while executing a program. Each thread has its own program counter, stack and register."</a:t>
            </a:r>
          </a:p>
          <a:p>
            <a:pPr algn="just">
              <a:buNone/>
            </a:pPr>
            <a:r>
              <a:rPr lang="en-US" dirty="0" smtClean="0"/>
              <a:t>A thread is a light weight process.</a:t>
            </a:r>
          </a:p>
          <a:p>
            <a:pPr algn="just">
              <a:buNone/>
            </a:pPr>
            <a:r>
              <a:rPr lang="en-US" dirty="0" smtClean="0"/>
              <a:t>It can be virtually represented as:</a:t>
            </a:r>
          </a:p>
          <a:p>
            <a:pPr algn="just">
              <a:buNone/>
            </a:pPr>
            <a:endParaRPr lang="en-US" dirty="0"/>
          </a:p>
        </p:txBody>
      </p:sp>
      <p:pic>
        <p:nvPicPr>
          <p:cNvPr id="31746" name="Picture 2" descr="Multithreading"/>
          <p:cNvPicPr>
            <a:picLocks noChangeAspect="1" noChangeArrowheads="1"/>
          </p:cNvPicPr>
          <p:nvPr/>
        </p:nvPicPr>
        <p:blipFill>
          <a:blip r:embed="rId2"/>
          <a:srcRect/>
          <a:stretch>
            <a:fillRect/>
          </a:stretch>
        </p:blipFill>
        <p:spPr bwMode="auto">
          <a:xfrm>
            <a:off x="4124326" y="1295401"/>
            <a:ext cx="5019673" cy="2590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6902629"/>
        </p:xfrm>
        <a:graphic>
          <a:graphicData uri="http://schemas.openxmlformats.org/drawingml/2006/table">
            <a:tbl>
              <a:tblPr/>
              <a:tblGrid>
                <a:gridCol w="533400"/>
                <a:gridCol w="1447800"/>
                <a:gridCol w="1981200"/>
                <a:gridCol w="1828800"/>
                <a:gridCol w="1828800"/>
                <a:gridCol w="1524000"/>
              </a:tblGrid>
              <a:tr h="319413">
                <a:tc>
                  <a:txBody>
                    <a:bodyPr/>
                    <a:lstStyle/>
                    <a:p>
                      <a:pPr algn="l" fontAlgn="t"/>
                      <a:r>
                        <a:rPr lang="en-US" sz="1200">
                          <a:solidFill>
                            <a:srgbClr val="000000"/>
                          </a:solidFill>
                          <a:latin typeface="times new roman"/>
                        </a:rPr>
                        <a:t>No</a:t>
                      </a:r>
                    </a:p>
                  </a:txBody>
                  <a:tcPr marL="27836" marR="27836" marT="27836" marB="27836">
                    <a:lnL w="9525" cap="flat" cmpd="sng" algn="ctr">
                      <a:solidFill>
                        <a:srgbClr val="406340"/>
                      </a:solidFill>
                      <a:prstDash val="solid"/>
                      <a:round/>
                      <a:headEnd type="none" w="med" len="med"/>
                      <a:tailEnd type="none" w="med" len="med"/>
                    </a:lnL>
                    <a:lnR w="9525" cap="flat" cmpd="sng" algn="ctr">
                      <a:solidFill>
                        <a:srgbClr val="406340"/>
                      </a:solidFill>
                      <a:prstDash val="solid"/>
                      <a:round/>
                      <a:headEnd type="none" w="med" len="med"/>
                      <a:tailEnd type="none" w="med" len="med"/>
                    </a:lnR>
                    <a:lnT w="9525" cap="flat" cmpd="sng" algn="ctr">
                      <a:solidFill>
                        <a:srgbClr val="4063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Characteristic</a:t>
                      </a:r>
                    </a:p>
                  </a:txBody>
                  <a:tcPr marL="27836" marR="27836" marT="27836" marB="27836">
                    <a:lnL w="9525" cap="flat" cmpd="sng" algn="ctr">
                      <a:solidFill>
                        <a:srgbClr val="406340"/>
                      </a:solidFill>
                      <a:prstDash val="solid"/>
                      <a:round/>
                      <a:headEnd type="none" w="med" len="med"/>
                      <a:tailEnd type="none" w="med" len="med"/>
                    </a:lnL>
                    <a:lnR w="9525" cap="flat" cmpd="sng" algn="ctr">
                      <a:solidFill>
                        <a:srgbClr val="406340"/>
                      </a:solidFill>
                      <a:prstDash val="solid"/>
                      <a:round/>
                      <a:headEnd type="none" w="med" len="med"/>
                      <a:tailEnd type="none" w="med" len="med"/>
                    </a:lnR>
                    <a:lnT w="9525" cap="flat" cmpd="sng" algn="ctr">
                      <a:solidFill>
                        <a:srgbClr val="4063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Multiprogramming</a:t>
                      </a:r>
                    </a:p>
                  </a:txBody>
                  <a:tcPr marL="27836" marR="27836" marT="27836" marB="27836">
                    <a:lnL w="9525" cap="flat" cmpd="sng" algn="ctr">
                      <a:solidFill>
                        <a:srgbClr val="406340"/>
                      </a:solidFill>
                      <a:prstDash val="solid"/>
                      <a:round/>
                      <a:headEnd type="none" w="med" len="med"/>
                      <a:tailEnd type="none" w="med" len="med"/>
                    </a:lnL>
                    <a:lnR w="9525" cap="flat" cmpd="sng" algn="ctr">
                      <a:solidFill>
                        <a:srgbClr val="406340"/>
                      </a:solidFill>
                      <a:prstDash val="solid"/>
                      <a:round/>
                      <a:headEnd type="none" w="med" len="med"/>
                      <a:tailEnd type="none" w="med" len="med"/>
                    </a:lnR>
                    <a:lnT w="9525" cap="flat" cmpd="sng" algn="ctr">
                      <a:solidFill>
                        <a:srgbClr val="4063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Multiprocessing</a:t>
                      </a:r>
                    </a:p>
                  </a:txBody>
                  <a:tcPr marL="27836" marR="27836" marT="27836" marB="27836">
                    <a:lnL w="9525" cap="flat" cmpd="sng" algn="ctr">
                      <a:solidFill>
                        <a:srgbClr val="406340"/>
                      </a:solidFill>
                      <a:prstDash val="solid"/>
                      <a:round/>
                      <a:headEnd type="none" w="med" len="med"/>
                      <a:tailEnd type="none" w="med" len="med"/>
                    </a:lnL>
                    <a:lnR w="9525" cap="flat" cmpd="sng" algn="ctr">
                      <a:solidFill>
                        <a:srgbClr val="406340"/>
                      </a:solidFill>
                      <a:prstDash val="solid"/>
                      <a:round/>
                      <a:headEnd type="none" w="med" len="med"/>
                      <a:tailEnd type="none" w="med" len="med"/>
                    </a:lnR>
                    <a:lnT w="9525" cap="flat" cmpd="sng" algn="ctr">
                      <a:solidFill>
                        <a:srgbClr val="4063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Multithreading</a:t>
                      </a:r>
                    </a:p>
                  </a:txBody>
                  <a:tcPr marL="27836" marR="27836" marT="27836" marB="27836">
                    <a:lnL w="9525" cap="flat" cmpd="sng" algn="ctr">
                      <a:solidFill>
                        <a:srgbClr val="406340"/>
                      </a:solidFill>
                      <a:prstDash val="solid"/>
                      <a:round/>
                      <a:headEnd type="none" w="med" len="med"/>
                      <a:tailEnd type="none" w="med" len="med"/>
                    </a:lnL>
                    <a:lnR w="9525" cap="flat" cmpd="sng" algn="ctr">
                      <a:solidFill>
                        <a:srgbClr val="406340"/>
                      </a:solidFill>
                      <a:prstDash val="solid"/>
                      <a:round/>
                      <a:headEnd type="none" w="med" len="med"/>
                      <a:tailEnd type="none" w="med" len="med"/>
                    </a:lnR>
                    <a:lnT w="9525" cap="flat" cmpd="sng" algn="ctr">
                      <a:solidFill>
                        <a:srgbClr val="4063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Multitasking</a:t>
                      </a:r>
                    </a:p>
                  </a:txBody>
                  <a:tcPr marL="27836" marR="27836" marT="27836" marB="27836">
                    <a:lnL w="9525" cap="flat" cmpd="sng" algn="ctr">
                      <a:solidFill>
                        <a:srgbClr val="406340"/>
                      </a:solidFill>
                      <a:prstDash val="solid"/>
                      <a:round/>
                      <a:headEnd type="none" w="med" len="med"/>
                      <a:tailEnd type="none" w="med" len="med"/>
                    </a:lnL>
                    <a:lnR w="9525" cap="flat" cmpd="sng" algn="ctr">
                      <a:solidFill>
                        <a:srgbClr val="406340"/>
                      </a:solidFill>
                      <a:prstDash val="solid"/>
                      <a:round/>
                      <a:headEnd type="none" w="med" len="med"/>
                      <a:tailEnd type="none" w="med" len="med"/>
                    </a:lnR>
                    <a:lnT w="9525" cap="flat" cmpd="sng" algn="ctr">
                      <a:solidFill>
                        <a:srgbClr val="40634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091847">
                <a:tc>
                  <a:txBody>
                    <a:bodyPr/>
                    <a:lstStyle/>
                    <a:p>
                      <a:pPr algn="l" fontAlgn="t"/>
                      <a:r>
                        <a:rPr lang="en-US" sz="1200">
                          <a:solidFill>
                            <a:srgbClr val="000000"/>
                          </a:solidFill>
                          <a:latin typeface="verdana"/>
                        </a:rPr>
                        <a:t>1</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What it is:</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The concurrent residency of more than one program in the main memory is called as multiprogramming.</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The availability of more than one processor per system, which can execute several set of instructions in parallel is called as multiprocessing.</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A process is divided into several different sub-processes called as threads, which has its own path of execution. This concept is called as multithreading.</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The execution of more than one task simultaneously is called as multitasking.</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3567">
                <a:tc>
                  <a:txBody>
                    <a:bodyPr/>
                    <a:lstStyle/>
                    <a:p>
                      <a:pPr algn="l" fontAlgn="t"/>
                      <a:r>
                        <a:rPr lang="en-US" sz="1200">
                          <a:solidFill>
                            <a:srgbClr val="000000"/>
                          </a:solidFill>
                          <a:latin typeface="verdana"/>
                        </a:rPr>
                        <a:t>2</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Number of CPU:</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One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More than one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Can be one or more than one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One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51769">
                <a:tc>
                  <a:txBody>
                    <a:bodyPr/>
                    <a:lstStyle/>
                    <a:p>
                      <a:pPr algn="l" fontAlgn="t"/>
                      <a:r>
                        <a:rPr lang="en-US" sz="1200">
                          <a:solidFill>
                            <a:srgbClr val="000000"/>
                          </a:solidFill>
                          <a:latin typeface="verdana"/>
                        </a:rPr>
                        <a:t>3</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Job processing time: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More time is taken to process the jobs.</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Less time is taken for job processing.</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Moderate amount of time is taken for job processing.</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Moderate amount of time.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4504">
                <a:tc>
                  <a:txBody>
                    <a:bodyPr/>
                    <a:lstStyle/>
                    <a:p>
                      <a:pPr algn="l" fontAlgn="t"/>
                      <a:r>
                        <a:rPr lang="en-US" sz="1200">
                          <a:solidFill>
                            <a:srgbClr val="000000"/>
                          </a:solidFill>
                          <a:latin typeface="verdana"/>
                        </a:rPr>
                        <a:t>4</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Number of process being executed:</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latin typeface="verdana"/>
                        </a:rPr>
                        <a:t>One process is executed at a time.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More than one process can be executed at a time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Various components of the same process are being executed at a time.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One by one job is being executed at a time.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0834">
                <a:tc>
                  <a:txBody>
                    <a:bodyPr/>
                    <a:lstStyle/>
                    <a:p>
                      <a:pPr algn="l" fontAlgn="t"/>
                      <a:r>
                        <a:rPr lang="en-US" sz="1200">
                          <a:solidFill>
                            <a:srgbClr val="000000"/>
                          </a:solidFill>
                          <a:latin typeface="verdana"/>
                        </a:rPr>
                        <a:t>5</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Economical:</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It is economical.</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Is less economical.</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Is economical.</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It is economical.</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3567">
                <a:tc>
                  <a:txBody>
                    <a:bodyPr/>
                    <a:lstStyle/>
                    <a:p>
                      <a:pPr algn="l" fontAlgn="t"/>
                      <a:r>
                        <a:rPr lang="en-US" sz="1200">
                          <a:solidFill>
                            <a:srgbClr val="000000"/>
                          </a:solidFill>
                          <a:latin typeface="verdana"/>
                        </a:rPr>
                        <a:t>6</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Number of users:</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One at a time.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Can be one or more than one.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Usually one.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More than one.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3567">
                <a:tc>
                  <a:txBody>
                    <a:bodyPr/>
                    <a:lstStyle/>
                    <a:p>
                      <a:pPr algn="l" fontAlgn="t"/>
                      <a:r>
                        <a:rPr lang="en-US" sz="1200">
                          <a:solidFill>
                            <a:srgbClr val="000000"/>
                          </a:solidFill>
                          <a:latin typeface="verdana"/>
                        </a:rPr>
                        <a:t>7</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Throughput:</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Throughput is less.</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Throughput is maximum.</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Moderate.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Throughput is moderate.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75365">
                <a:tc>
                  <a:txBody>
                    <a:bodyPr/>
                    <a:lstStyle/>
                    <a:p>
                      <a:pPr algn="l" fontAlgn="t"/>
                      <a:r>
                        <a:rPr lang="en-US" sz="1200">
                          <a:solidFill>
                            <a:srgbClr val="000000"/>
                          </a:solidFill>
                          <a:latin typeface="verdana"/>
                        </a:rPr>
                        <a:t>8</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Efficiency:</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Less</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Maximum</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Moderate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latin typeface="verdana"/>
                        </a:rPr>
                        <a:t>Moderate</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3567">
                <a:tc>
                  <a:txBody>
                    <a:bodyPr/>
                    <a:lstStyle/>
                    <a:p>
                      <a:pPr algn="l" fontAlgn="t"/>
                      <a:r>
                        <a:rPr lang="en-US" sz="1200">
                          <a:solidFill>
                            <a:srgbClr val="000000"/>
                          </a:solidFill>
                          <a:latin typeface="verdana"/>
                        </a:rPr>
                        <a:t>9</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Categories:</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No further divisions</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Symmetric &amp; Asymmetric.</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latin typeface="verdana"/>
                        </a:rPr>
                        <a:t>No further divisions.</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latin typeface="verdana"/>
                        </a:rPr>
                        <a:t>Single User &amp; Multiuser.</a:t>
                      </a:r>
                    </a:p>
                  </a:txBody>
                  <a:tcPr marL="18557" marR="18557" marT="18557" marB="185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Multithreading in Java</a:t>
            </a:r>
            <a:endParaRPr lang="en-US" b="1" dirty="0"/>
          </a:p>
        </p:txBody>
      </p:sp>
      <p:sp>
        <p:nvSpPr>
          <p:cNvPr id="3" name="Content Placeholder 2"/>
          <p:cNvSpPr>
            <a:spLocks noGrp="1"/>
          </p:cNvSpPr>
          <p:nvPr>
            <p:ph idx="1"/>
          </p:nvPr>
        </p:nvSpPr>
        <p:spPr>
          <a:xfrm>
            <a:off x="457200" y="1143000"/>
            <a:ext cx="8229600" cy="5410200"/>
          </a:xfrm>
        </p:spPr>
        <p:txBody>
          <a:bodyPr>
            <a:normAutofit fontScale="85000" lnSpcReduction="10000"/>
          </a:bodyPr>
          <a:lstStyle/>
          <a:p>
            <a:pPr algn="just"/>
            <a:r>
              <a:rPr lang="en-US" b="1" dirty="0" smtClean="0"/>
              <a:t>Multithreading in java</a:t>
            </a:r>
            <a:r>
              <a:rPr lang="en-US" dirty="0" smtClean="0"/>
              <a:t> is a process of executing multiple threads simultaneously.</a:t>
            </a:r>
          </a:p>
          <a:p>
            <a:pPr algn="just"/>
            <a:r>
              <a:rPr lang="en-US" dirty="0" smtClean="0"/>
              <a:t>A thread is a lightweight sub-process, the smallest unit of processing. Multiprocessing and multithreading, both are used to achieve multitasking.</a:t>
            </a:r>
          </a:p>
          <a:p>
            <a:pPr algn="just"/>
            <a:r>
              <a:rPr lang="en-US" dirty="0" smtClean="0"/>
              <a:t>However, we use multithreading than multiprocessing because threads use a shared memory area. They don't allocate separate memory area so saves memory, and context-switching between the threads takes less time than process.</a:t>
            </a:r>
          </a:p>
          <a:p>
            <a:pPr algn="just"/>
            <a:r>
              <a:rPr lang="en-US" dirty="0" smtClean="0"/>
              <a:t>Java Multithreading is mostly used in games, animation,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6096000"/>
          </a:xfrm>
        </p:spPr>
        <p:txBody>
          <a:bodyPr>
            <a:normAutofit fontScale="85000" lnSpcReduction="10000"/>
          </a:bodyPr>
          <a:lstStyle/>
          <a:p>
            <a:pPr algn="just" fontAlgn="base">
              <a:buNone/>
            </a:pPr>
            <a:r>
              <a:rPr lang="en-US" dirty="0" smtClean="0"/>
              <a:t>A thread is a basic unit of CPU utilization. Multi threading is an execution model that allows a single process to have multiple code segments (i.e., threads) running concurrently within the “context” of that process</a:t>
            </a:r>
            <a:r>
              <a:rPr lang="en-US" dirty="0" smtClean="0"/>
              <a:t>.</a:t>
            </a:r>
          </a:p>
          <a:p>
            <a:pPr algn="just" fontAlgn="base">
              <a:buNone/>
            </a:pPr>
            <a:r>
              <a:rPr lang="en-US" dirty="0" smtClean="0"/>
              <a:t/>
            </a:r>
            <a:br>
              <a:rPr lang="en-US" dirty="0" smtClean="0"/>
            </a:br>
            <a:r>
              <a:rPr lang="en-US" dirty="0" smtClean="0"/>
              <a:t>e.g. VLC media player, where one thread is used for opening the VLC media player, one thread for playing a particular song and another thread for adding new songs to the playlist</a:t>
            </a:r>
            <a:r>
              <a:rPr lang="en-US" dirty="0" smtClean="0"/>
              <a:t>.</a:t>
            </a:r>
          </a:p>
          <a:p>
            <a:pPr algn="just" fontAlgn="base">
              <a:buNone/>
            </a:pPr>
            <a:endParaRPr lang="en-US" dirty="0" smtClean="0"/>
          </a:p>
          <a:p>
            <a:pPr algn="just" fontAlgn="base">
              <a:buNone/>
            </a:pPr>
            <a:r>
              <a:rPr lang="en-US" dirty="0" smtClean="0"/>
              <a:t>Multi threading is the ability of a process to manage its use by more than one user at a time and to manage multiple requests by the same user without having to have multiple copies of the program.</a:t>
            </a:r>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of Java Multithreading</a:t>
            </a:r>
            <a:endParaRPr lang="en-US" b="1" dirty="0"/>
          </a:p>
        </p:txBody>
      </p:sp>
      <p:sp>
        <p:nvSpPr>
          <p:cNvPr id="3" name="Content Placeholder 2"/>
          <p:cNvSpPr>
            <a:spLocks noGrp="1"/>
          </p:cNvSpPr>
          <p:nvPr>
            <p:ph idx="1"/>
          </p:nvPr>
        </p:nvSpPr>
        <p:spPr/>
        <p:txBody>
          <a:bodyPr>
            <a:normAutofit/>
          </a:bodyPr>
          <a:lstStyle/>
          <a:p>
            <a:pPr algn="just">
              <a:buNone/>
            </a:pPr>
            <a:r>
              <a:rPr lang="en-US" dirty="0" smtClean="0"/>
              <a:t>1) It </a:t>
            </a:r>
            <a:r>
              <a:rPr lang="en-US" b="1" dirty="0" smtClean="0"/>
              <a:t>doesn't block the user</a:t>
            </a:r>
            <a:r>
              <a:rPr lang="en-US" dirty="0" smtClean="0"/>
              <a:t> because threads are independent and you can perform multiple operations at the same time.</a:t>
            </a:r>
          </a:p>
          <a:p>
            <a:pPr algn="just">
              <a:buNone/>
            </a:pPr>
            <a:r>
              <a:rPr lang="en-US" dirty="0" smtClean="0"/>
              <a:t>2) You </a:t>
            </a:r>
            <a:r>
              <a:rPr lang="en-US" b="1" dirty="0" smtClean="0"/>
              <a:t>can perform many operations together, so it saves time</a:t>
            </a:r>
            <a:r>
              <a:rPr lang="en-US" dirty="0" smtClean="0"/>
              <a:t>.</a:t>
            </a:r>
          </a:p>
          <a:p>
            <a:pPr algn="just">
              <a:buNone/>
            </a:pPr>
            <a:r>
              <a:rPr lang="en-US" dirty="0" smtClean="0"/>
              <a:t>3) Threads are </a:t>
            </a:r>
            <a:r>
              <a:rPr lang="en-US" b="1" dirty="0" smtClean="0"/>
              <a:t>independent</a:t>
            </a:r>
            <a:r>
              <a:rPr lang="en-US" dirty="0" smtClean="0"/>
              <a:t>, so it doesn't affect other threads if an exception occurs in a single thread.</a:t>
            </a:r>
          </a:p>
          <a:p>
            <a:pPr algn="just">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1229</Words>
  <Application>Microsoft Office PowerPoint</Application>
  <PresentationFormat>On-screen Show (4:3)</PresentationFormat>
  <Paragraphs>180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Java-Multithreading</vt:lpstr>
      <vt:lpstr>Multiprogramming</vt:lpstr>
      <vt:lpstr>Multiprocessing</vt:lpstr>
      <vt:lpstr>Multitasking</vt:lpstr>
      <vt:lpstr>Multithreading</vt:lpstr>
      <vt:lpstr>Slide 6</vt:lpstr>
      <vt:lpstr>Multithreading in Java</vt:lpstr>
      <vt:lpstr>Slide 8</vt:lpstr>
      <vt:lpstr>Advantages of Java Multithreading</vt:lpstr>
      <vt:lpstr>Multitasking</vt:lpstr>
      <vt:lpstr>What is Thread in java</vt:lpstr>
      <vt:lpstr>Slide 12</vt:lpstr>
      <vt:lpstr>Life cycle of a Thread (Thread States)</vt:lpstr>
      <vt:lpstr>Slide 14</vt:lpstr>
      <vt:lpstr>Slide 15</vt:lpstr>
      <vt:lpstr>Priority of a Thread (Thread Priority):</vt:lpstr>
      <vt:lpstr>How to create thread</vt:lpstr>
      <vt:lpstr> 1) Java Thread Example by extending Thread class </vt:lpstr>
      <vt:lpstr>2) Java Thread Example by implementing Runnable interface</vt:lpstr>
      <vt:lpstr>Thread Scheduler in Java</vt:lpstr>
      <vt:lpstr>Difference between preemptive scheduling and time slicing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Java-Multithreading</dc:title>
  <dc:creator>adin</dc:creator>
  <cp:lastModifiedBy>Birla Institute of Applied Sciences</cp:lastModifiedBy>
  <cp:revision>36</cp:revision>
  <dcterms:created xsi:type="dcterms:W3CDTF">2019-08-24T12:42:49Z</dcterms:created>
  <dcterms:modified xsi:type="dcterms:W3CDTF">2019-10-17T05:25:30Z</dcterms:modified>
</cp:coreProperties>
</file>