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93" r:id="rId10"/>
    <p:sldId id="264" r:id="rId11"/>
    <p:sldId id="268" r:id="rId12"/>
    <p:sldId id="267" r:id="rId13"/>
    <p:sldId id="266" r:id="rId14"/>
    <p:sldId id="265"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 id="301" r:id="rId45"/>
    <p:sldId id="302" r:id="rId46"/>
    <p:sldId id="303" r:id="rId47"/>
    <p:sldId id="304" r:id="rId48"/>
    <p:sldId id="305" r:id="rId49"/>
    <p:sldId id="306" r:id="rId50"/>
    <p:sldId id="307" r:id="rId51"/>
    <p:sldId id="308"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925" autoAdjust="0"/>
  </p:normalViewPr>
  <p:slideViewPr>
    <p:cSldViewPr>
      <p:cViewPr varScale="1">
        <p:scale>
          <a:sx n="72" d="100"/>
          <a:sy n="72" d="100"/>
        </p:scale>
        <p:origin x="-13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D3232B-7050-4440-AC4B-2E1846419BB9}"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3232B-7050-4440-AC4B-2E1846419BB9}"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3232B-7050-4440-AC4B-2E1846419BB9}"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3232B-7050-4440-AC4B-2E1846419BB9}"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3232B-7050-4440-AC4B-2E1846419BB9}"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D3232B-7050-4440-AC4B-2E1846419BB9}"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D3232B-7050-4440-AC4B-2E1846419BB9}" type="datetimeFigureOut">
              <a:rPr lang="en-US" smtClean="0"/>
              <a:pPr/>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D3232B-7050-4440-AC4B-2E1846419BB9}" type="datetimeFigureOut">
              <a:rPr lang="en-US" smtClean="0"/>
              <a:pPr/>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3232B-7050-4440-AC4B-2E1846419BB9}" type="datetimeFigureOut">
              <a:rPr lang="en-US" smtClean="0"/>
              <a:pPr/>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3232B-7050-4440-AC4B-2E1846419BB9}"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3232B-7050-4440-AC4B-2E1846419BB9}"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F543C-1DC4-43AA-854E-F119360B3E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3232B-7050-4440-AC4B-2E1846419BB9}" type="datetimeFigureOut">
              <a:rPr lang="en-US" smtClean="0"/>
              <a:pPr/>
              <a:t>10/3/2019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F543C-1DC4-43AA-854E-F119360B3E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162800" cy="1470025"/>
          </a:xfrm>
        </p:spPr>
        <p:txBody>
          <a:bodyPr/>
          <a:lstStyle/>
          <a:p>
            <a:pPr algn="r"/>
            <a:r>
              <a:rPr lang="en-US" dirty="0" smtClean="0"/>
              <a:t>Exception Handling in Java</a:t>
            </a:r>
            <a:endParaRPr lang="en-US" dirty="0"/>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Bhimtal</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Java Exception </a:t>
            </a:r>
            <a:r>
              <a:rPr lang="en-US" dirty="0" smtClean="0"/>
              <a:t>Keywords</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sz="2800" dirty="0" smtClean="0"/>
              <a:t>There are 5 keywords which are used in handling exceptions in Java.</a:t>
            </a:r>
            <a:endParaRPr lang="en-US" sz="2800" dirty="0"/>
          </a:p>
        </p:txBody>
      </p:sp>
      <p:graphicFrame>
        <p:nvGraphicFramePr>
          <p:cNvPr id="4" name="Table 3"/>
          <p:cNvGraphicFramePr>
            <a:graphicFrameLocks noGrp="1"/>
          </p:cNvGraphicFramePr>
          <p:nvPr/>
        </p:nvGraphicFramePr>
        <p:xfrm>
          <a:off x="762000" y="1828800"/>
          <a:ext cx="7924800" cy="4941263"/>
        </p:xfrm>
        <a:graphic>
          <a:graphicData uri="http://schemas.openxmlformats.org/drawingml/2006/table">
            <a:tbl>
              <a:tblPr/>
              <a:tblGrid>
                <a:gridCol w="1307977"/>
                <a:gridCol w="6616823"/>
              </a:tblGrid>
              <a:tr h="386019">
                <a:tc>
                  <a:txBody>
                    <a:bodyPr/>
                    <a:lstStyle/>
                    <a:p>
                      <a:pPr algn="just" fontAlgn="t"/>
                      <a:r>
                        <a:rPr lang="en-US" sz="1600" dirty="0">
                          <a:solidFill>
                            <a:srgbClr val="000000"/>
                          </a:solidFill>
                          <a:latin typeface="times new roman"/>
                        </a:rPr>
                        <a:t>Keyword</a:t>
                      </a:r>
                    </a:p>
                  </a:txBody>
                  <a:tcPr marL="59184" marR="59184" marT="59184" marB="59184">
                    <a:lnL w="9525" cap="flat" cmpd="sng" algn="ctr">
                      <a:solidFill>
                        <a:srgbClr val="403F67"/>
                      </a:solidFill>
                      <a:prstDash val="solid"/>
                      <a:round/>
                      <a:headEnd type="none" w="med" len="med"/>
                      <a:tailEnd type="none" w="med" len="med"/>
                    </a:lnL>
                    <a:lnR w="9525" cap="flat" cmpd="sng" algn="ctr">
                      <a:solidFill>
                        <a:srgbClr val="403F67"/>
                      </a:solidFill>
                      <a:prstDash val="solid"/>
                      <a:round/>
                      <a:headEnd type="none" w="med" len="med"/>
                      <a:tailEnd type="none" w="med" len="med"/>
                    </a:lnR>
                    <a:lnT w="9525" cap="flat" cmpd="sng" algn="ctr">
                      <a:solidFill>
                        <a:srgbClr val="403F6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just" fontAlgn="t"/>
                      <a:r>
                        <a:rPr lang="en-US" sz="1600">
                          <a:solidFill>
                            <a:srgbClr val="000000"/>
                          </a:solidFill>
                          <a:latin typeface="times new roman"/>
                        </a:rPr>
                        <a:t>Description</a:t>
                      </a:r>
                    </a:p>
                  </a:txBody>
                  <a:tcPr marL="59184" marR="59184" marT="59184" marB="59184">
                    <a:lnL w="9525" cap="flat" cmpd="sng" algn="ctr">
                      <a:solidFill>
                        <a:srgbClr val="403F67"/>
                      </a:solidFill>
                      <a:prstDash val="solid"/>
                      <a:round/>
                      <a:headEnd type="none" w="med" len="med"/>
                      <a:tailEnd type="none" w="med" len="med"/>
                    </a:lnL>
                    <a:lnR w="9525" cap="flat" cmpd="sng" algn="ctr">
                      <a:solidFill>
                        <a:srgbClr val="403F67"/>
                      </a:solidFill>
                      <a:prstDash val="solid"/>
                      <a:round/>
                      <a:headEnd type="none" w="med" len="med"/>
                      <a:tailEnd type="none" w="med" len="med"/>
                    </a:lnR>
                    <a:lnT w="9525" cap="flat" cmpd="sng" algn="ctr">
                      <a:solidFill>
                        <a:srgbClr val="403F6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074534">
                <a:tc>
                  <a:txBody>
                    <a:bodyPr/>
                    <a:lstStyle/>
                    <a:p>
                      <a:pPr algn="just" fontAlgn="t"/>
                      <a:r>
                        <a:rPr lang="en-US" sz="1600" dirty="0">
                          <a:solidFill>
                            <a:srgbClr val="000000"/>
                          </a:solidFill>
                          <a:latin typeface="verdana"/>
                        </a:rPr>
                        <a:t>try</a:t>
                      </a:r>
                    </a:p>
                  </a:txBody>
                  <a:tcPr marL="39456" marR="39456" marT="39456" marB="394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000000"/>
                          </a:solidFill>
                          <a:latin typeface="verdana"/>
                        </a:rPr>
                        <a:t>The "try" keyword is used to specify a block where we should place exception code. The try block must be followed by either catch or finally. It means, we can't use try block alone.</a:t>
                      </a:r>
                    </a:p>
                  </a:txBody>
                  <a:tcPr marL="39456" marR="39456" marT="39456" marB="394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74534">
                <a:tc>
                  <a:txBody>
                    <a:bodyPr/>
                    <a:lstStyle/>
                    <a:p>
                      <a:pPr algn="just" fontAlgn="t"/>
                      <a:r>
                        <a:rPr lang="en-US" sz="1600" dirty="0">
                          <a:solidFill>
                            <a:srgbClr val="000000"/>
                          </a:solidFill>
                          <a:latin typeface="verdana"/>
                        </a:rPr>
                        <a:t>catch</a:t>
                      </a:r>
                    </a:p>
                  </a:txBody>
                  <a:tcPr marL="39456" marR="39456" marT="39456" marB="394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000000"/>
                          </a:solidFill>
                          <a:latin typeface="verdana"/>
                        </a:rPr>
                        <a:t>The "catch" block is used to handle the exception. It must be preceded by try block which means we can't use catch block alone. It can be followed by finally block later.</a:t>
                      </a:r>
                    </a:p>
                  </a:txBody>
                  <a:tcPr marL="39456" marR="39456" marT="39456" marB="394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63710">
                <a:tc>
                  <a:txBody>
                    <a:bodyPr/>
                    <a:lstStyle/>
                    <a:p>
                      <a:pPr algn="just" fontAlgn="t"/>
                      <a:r>
                        <a:rPr lang="en-US" sz="1600" dirty="0">
                          <a:solidFill>
                            <a:srgbClr val="000000"/>
                          </a:solidFill>
                          <a:latin typeface="verdana"/>
                        </a:rPr>
                        <a:t>finally</a:t>
                      </a:r>
                    </a:p>
                  </a:txBody>
                  <a:tcPr marL="39456" marR="39456" marT="39456" marB="394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000000"/>
                          </a:solidFill>
                          <a:latin typeface="verdana"/>
                        </a:rPr>
                        <a:t>The "finally" block is used to execute the important code of the program. It is executed whether an exception is handled or not.</a:t>
                      </a:r>
                    </a:p>
                  </a:txBody>
                  <a:tcPr marL="39456" marR="39456" marT="39456" marB="394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8886">
                <a:tc>
                  <a:txBody>
                    <a:bodyPr/>
                    <a:lstStyle/>
                    <a:p>
                      <a:pPr algn="just" fontAlgn="t"/>
                      <a:r>
                        <a:rPr lang="en-US" sz="1600">
                          <a:solidFill>
                            <a:srgbClr val="000000"/>
                          </a:solidFill>
                          <a:latin typeface="verdana"/>
                        </a:rPr>
                        <a:t>throw</a:t>
                      </a:r>
                    </a:p>
                  </a:txBody>
                  <a:tcPr marL="39456" marR="39456" marT="39456" marB="394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000000"/>
                          </a:solidFill>
                          <a:latin typeface="verdana"/>
                        </a:rPr>
                        <a:t>The "throw" keyword is used to throw an exception.</a:t>
                      </a:r>
                    </a:p>
                  </a:txBody>
                  <a:tcPr marL="39456" marR="39456" marT="39456" marB="394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23580">
                <a:tc>
                  <a:txBody>
                    <a:bodyPr/>
                    <a:lstStyle/>
                    <a:p>
                      <a:pPr algn="just" fontAlgn="t"/>
                      <a:r>
                        <a:rPr lang="en-US" sz="1600">
                          <a:solidFill>
                            <a:srgbClr val="000000"/>
                          </a:solidFill>
                          <a:latin typeface="verdana"/>
                        </a:rPr>
                        <a:t>throws</a:t>
                      </a:r>
                    </a:p>
                  </a:txBody>
                  <a:tcPr marL="39456" marR="39456" marT="39456" marB="394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000000"/>
                          </a:solidFill>
                          <a:latin typeface="verdana"/>
                        </a:rPr>
                        <a:t>The "throws" keyword is used to declare exceptions. It doesn't throw an exception. It specifies that there may occur an exception in the method. It is always used with method signature.</a:t>
                      </a:r>
                    </a:p>
                  </a:txBody>
                  <a:tcPr marL="39456" marR="39456" marT="39456" marB="394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a:buNone/>
            </a:pPr>
            <a:r>
              <a:rPr lang="en-US" dirty="0" smtClean="0"/>
              <a:t>public class </a:t>
            </a:r>
            <a:r>
              <a:rPr lang="en-US" dirty="0" err="1" smtClean="0"/>
              <a:t>JavaExceptionExample</a:t>
            </a: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a:t>
            </a:r>
            <a:r>
              <a:rPr lang="en-US" dirty="0" err="1" smtClean="0"/>
              <a:t>int</a:t>
            </a:r>
            <a:r>
              <a:rPr lang="en-US" dirty="0" smtClean="0"/>
              <a:t> data=100/1;</a:t>
            </a:r>
          </a:p>
          <a:p>
            <a:pPr>
              <a:buNone/>
            </a:pPr>
            <a:r>
              <a:rPr lang="en-US" dirty="0" err="1" smtClean="0"/>
              <a:t>System.out.println</a:t>
            </a:r>
            <a:r>
              <a:rPr lang="en-US" dirty="0" smtClean="0"/>
              <a:t>(data);</a:t>
            </a:r>
          </a:p>
          <a:p>
            <a:pPr>
              <a:buNone/>
            </a:pPr>
            <a:r>
              <a:rPr lang="en-US" dirty="0" smtClean="0"/>
              <a:t>   //rest code of the program</a:t>
            </a:r>
          </a:p>
          <a:p>
            <a:pPr>
              <a:buNone/>
            </a:pPr>
            <a:r>
              <a:rPr lang="en-US" dirty="0" smtClean="0"/>
              <a:t>   </a:t>
            </a:r>
            <a:r>
              <a:rPr lang="en-US" dirty="0" err="1" smtClean="0"/>
              <a:t>System.out.println</a:t>
            </a:r>
            <a:r>
              <a:rPr lang="en-US" dirty="0" smtClean="0"/>
              <a:t>("rest of the code...");</a:t>
            </a:r>
          </a:p>
          <a:p>
            <a:pPr>
              <a:buNone/>
            </a:pPr>
            <a:r>
              <a:rPr lang="en-US" dirty="0" smtClean="0"/>
              <a:t>  }</a:t>
            </a:r>
          </a:p>
          <a:p>
            <a:pPr>
              <a:buNone/>
            </a:pPr>
            <a:r>
              <a:rPr lang="en-US" dirty="0" smtClean="0"/>
              <a:t>}</a:t>
            </a:r>
            <a:endParaRPr lang="en-US" dirty="0"/>
          </a:p>
        </p:txBody>
      </p:sp>
      <p:sp>
        <p:nvSpPr>
          <p:cNvPr id="4" name="Rectangle 3"/>
          <p:cNvSpPr/>
          <p:nvPr/>
        </p:nvSpPr>
        <p:spPr>
          <a:xfrm>
            <a:off x="3962400" y="4876800"/>
            <a:ext cx="4572000" cy="1200329"/>
          </a:xfrm>
          <a:prstGeom prst="rect">
            <a:avLst/>
          </a:prstGeom>
          <a:ln>
            <a:solidFill>
              <a:schemeClr val="accent1"/>
            </a:solidFill>
          </a:ln>
        </p:spPr>
        <p:txBody>
          <a:bodyPr>
            <a:spAutoFit/>
          </a:bodyPr>
          <a:lstStyle/>
          <a:p>
            <a:r>
              <a:rPr lang="en-US" dirty="0" smtClean="0"/>
              <a:t>Output:</a:t>
            </a:r>
          </a:p>
          <a:p>
            <a:r>
              <a:rPr lang="en-US" dirty="0" smtClean="0"/>
              <a:t>100</a:t>
            </a:r>
          </a:p>
          <a:p>
            <a:r>
              <a:rPr lang="en-US" dirty="0" smtClean="0"/>
              <a:t>rest of the code...</a:t>
            </a:r>
          </a:p>
          <a:p>
            <a:r>
              <a:rPr lang="en-US" dirty="0" smtClean="0"/>
              <a:t>Press any key to continue . .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buNone/>
            </a:pPr>
            <a:r>
              <a:rPr lang="en-US" dirty="0" smtClean="0"/>
              <a:t>public class </a:t>
            </a:r>
            <a:r>
              <a:rPr lang="en-US" dirty="0" err="1" smtClean="0"/>
              <a:t>JavaExceptionExample</a:t>
            </a: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try{</a:t>
            </a:r>
          </a:p>
          <a:p>
            <a:pPr>
              <a:buNone/>
            </a:pPr>
            <a:r>
              <a:rPr lang="en-US" dirty="0" smtClean="0"/>
              <a:t>      //code that may raise exception</a:t>
            </a:r>
          </a:p>
          <a:p>
            <a:pPr>
              <a:buNone/>
            </a:pPr>
            <a:r>
              <a:rPr lang="en-US" dirty="0" smtClean="0"/>
              <a:t>      </a:t>
            </a:r>
            <a:r>
              <a:rPr lang="en-US" dirty="0" err="1" smtClean="0"/>
              <a:t>int</a:t>
            </a:r>
            <a:r>
              <a:rPr lang="en-US" dirty="0" smtClean="0"/>
              <a:t> data=100/1;</a:t>
            </a:r>
          </a:p>
          <a:p>
            <a:pPr>
              <a:buNone/>
            </a:pPr>
            <a:r>
              <a:rPr lang="en-US" dirty="0" err="1" smtClean="0"/>
              <a:t>System.out.println</a:t>
            </a:r>
            <a:r>
              <a:rPr lang="en-US" dirty="0" smtClean="0"/>
              <a:t>(data);</a:t>
            </a:r>
          </a:p>
          <a:p>
            <a:pPr>
              <a:buNone/>
            </a:pPr>
            <a:r>
              <a:rPr lang="en-US" dirty="0" smtClean="0"/>
              <a:t>   }catch(</a:t>
            </a:r>
            <a:r>
              <a:rPr lang="en-US" dirty="0" err="1" smtClean="0"/>
              <a:t>ArithmeticException</a:t>
            </a:r>
            <a:r>
              <a:rPr lang="en-US" dirty="0" smtClean="0"/>
              <a:t> e){</a:t>
            </a:r>
            <a:r>
              <a:rPr lang="en-US" dirty="0" err="1" smtClean="0"/>
              <a:t>System.out.println</a:t>
            </a:r>
            <a:r>
              <a:rPr lang="en-US" dirty="0" smtClean="0"/>
              <a:t>(e);}</a:t>
            </a:r>
          </a:p>
          <a:p>
            <a:pPr>
              <a:buNone/>
            </a:pPr>
            <a:r>
              <a:rPr lang="en-US" dirty="0" smtClean="0"/>
              <a:t>   //rest code of the program</a:t>
            </a:r>
          </a:p>
          <a:p>
            <a:pPr>
              <a:buNone/>
            </a:pPr>
            <a:endParaRPr lang="en-US" dirty="0" smtClean="0"/>
          </a:p>
          <a:p>
            <a:pPr>
              <a:buNone/>
            </a:pPr>
            <a:r>
              <a:rPr lang="en-US" dirty="0" smtClean="0"/>
              <a:t>   </a:t>
            </a:r>
            <a:r>
              <a:rPr lang="en-US" dirty="0" err="1" smtClean="0"/>
              <a:t>System.out.println</a:t>
            </a:r>
            <a:r>
              <a:rPr lang="en-US" dirty="0" smtClean="0"/>
              <a:t>("rest of the code...");</a:t>
            </a:r>
          </a:p>
          <a:p>
            <a:pPr>
              <a:buNone/>
            </a:pPr>
            <a:r>
              <a:rPr lang="en-US" dirty="0" smtClean="0"/>
              <a:t>  }</a:t>
            </a:r>
          </a:p>
          <a:p>
            <a:pPr>
              <a:buNone/>
            </a:pPr>
            <a:r>
              <a:rPr lang="en-US" dirty="0" smtClean="0"/>
              <a:t>}</a:t>
            </a:r>
            <a:endParaRPr lang="en-US" dirty="0"/>
          </a:p>
        </p:txBody>
      </p:sp>
      <p:sp>
        <p:nvSpPr>
          <p:cNvPr id="4" name="Rectangle 3"/>
          <p:cNvSpPr/>
          <p:nvPr/>
        </p:nvSpPr>
        <p:spPr>
          <a:xfrm>
            <a:off x="3886200" y="5334000"/>
            <a:ext cx="4572000" cy="1200329"/>
          </a:xfrm>
          <a:prstGeom prst="rect">
            <a:avLst/>
          </a:prstGeom>
          <a:ln>
            <a:solidFill>
              <a:schemeClr val="accent1"/>
            </a:solidFill>
          </a:ln>
        </p:spPr>
        <p:txBody>
          <a:bodyPr>
            <a:spAutoFit/>
          </a:bodyPr>
          <a:lstStyle/>
          <a:p>
            <a:r>
              <a:rPr lang="en-US" dirty="0" smtClean="0"/>
              <a:t>Output:</a:t>
            </a:r>
          </a:p>
          <a:p>
            <a:r>
              <a:rPr lang="en-US" dirty="0" smtClean="0"/>
              <a:t>100</a:t>
            </a:r>
          </a:p>
          <a:p>
            <a:r>
              <a:rPr lang="en-US" dirty="0" smtClean="0"/>
              <a:t>rest of the code...</a:t>
            </a:r>
          </a:p>
          <a:p>
            <a:r>
              <a:rPr lang="en-US" dirty="0" smtClean="0"/>
              <a:t>Press any key to continue . .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Java Exception Handling Example </a:t>
            </a:r>
            <a:br>
              <a:rPr lang="en-US" sz="3200" dirty="0" smtClean="0"/>
            </a:br>
            <a:r>
              <a:rPr lang="en-US" sz="3200" dirty="0" smtClean="0"/>
              <a:t>: program without Exception Handling </a:t>
            </a:r>
            <a:endParaRPr lang="en-US" sz="3200" dirty="0"/>
          </a:p>
        </p:txBody>
      </p:sp>
      <p:sp>
        <p:nvSpPr>
          <p:cNvPr id="3" name="Content Placeholder 2"/>
          <p:cNvSpPr>
            <a:spLocks noGrp="1"/>
          </p:cNvSpPr>
          <p:nvPr>
            <p:ph idx="1"/>
          </p:nvPr>
        </p:nvSpPr>
        <p:spPr/>
        <p:txBody>
          <a:bodyPr>
            <a:normAutofit lnSpcReduction="10000"/>
          </a:bodyPr>
          <a:lstStyle/>
          <a:p>
            <a:pPr>
              <a:buNone/>
            </a:pPr>
            <a:r>
              <a:rPr lang="en-US" dirty="0" smtClean="0"/>
              <a:t>public class </a:t>
            </a:r>
            <a:r>
              <a:rPr lang="en-US" dirty="0" err="1" smtClean="0"/>
              <a:t>JavaExceptionExample</a:t>
            </a: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a:t>
            </a:r>
          </a:p>
          <a:p>
            <a:pPr>
              <a:buNone/>
            </a:pPr>
            <a:r>
              <a:rPr lang="en-US" dirty="0" err="1" smtClean="0"/>
              <a:t>int</a:t>
            </a:r>
            <a:r>
              <a:rPr lang="en-US" dirty="0" smtClean="0"/>
              <a:t> data=100/0;</a:t>
            </a:r>
          </a:p>
          <a:p>
            <a:pPr>
              <a:buNone/>
            </a:pPr>
            <a:r>
              <a:rPr lang="en-US" dirty="0" err="1" smtClean="0"/>
              <a:t>System.out.println</a:t>
            </a:r>
            <a:r>
              <a:rPr lang="en-US" dirty="0" smtClean="0"/>
              <a:t>(data);</a:t>
            </a:r>
          </a:p>
          <a:p>
            <a:pPr>
              <a:buNone/>
            </a:pPr>
            <a:r>
              <a:rPr lang="en-US" dirty="0" err="1" smtClean="0"/>
              <a:t>System.out.println</a:t>
            </a:r>
            <a:r>
              <a:rPr lang="en-US" dirty="0" smtClean="0"/>
              <a:t>("rest of the code...");</a:t>
            </a:r>
          </a:p>
          <a:p>
            <a:pPr>
              <a:buNone/>
            </a:pPr>
            <a:r>
              <a:rPr lang="en-US" dirty="0" smtClean="0"/>
              <a:t>  }</a:t>
            </a:r>
          </a:p>
          <a:p>
            <a:pPr>
              <a:buNone/>
            </a:pPr>
            <a:r>
              <a:rPr lang="en-US" dirty="0" smtClean="0"/>
              <a:t>}</a:t>
            </a:r>
            <a:endParaRPr lang="en-US" dirty="0"/>
          </a:p>
        </p:txBody>
      </p:sp>
      <p:sp>
        <p:nvSpPr>
          <p:cNvPr id="4" name="Rectangle 3"/>
          <p:cNvSpPr/>
          <p:nvPr/>
        </p:nvSpPr>
        <p:spPr>
          <a:xfrm>
            <a:off x="762000" y="5562600"/>
            <a:ext cx="8077200" cy="923330"/>
          </a:xfrm>
          <a:prstGeom prst="rect">
            <a:avLst/>
          </a:prstGeom>
          <a:ln>
            <a:solidFill>
              <a:schemeClr val="accent1"/>
            </a:solidFill>
          </a:ln>
        </p:spPr>
        <p:txBody>
          <a:bodyPr wrap="square">
            <a:spAutoFit/>
          </a:bodyPr>
          <a:lstStyle/>
          <a:p>
            <a:r>
              <a:rPr lang="en-US" dirty="0" smtClean="0"/>
              <a:t>Exception in thread "main" java.lang.ArithmeticException: / by zero</a:t>
            </a:r>
          </a:p>
          <a:p>
            <a:r>
              <a:rPr lang="en-US" dirty="0" smtClean="0"/>
              <a:t>        at </a:t>
            </a:r>
            <a:r>
              <a:rPr lang="en-US" dirty="0" err="1" smtClean="0"/>
              <a:t>JavaExceptionExample.main</a:t>
            </a:r>
            <a:r>
              <a:rPr lang="en-US" dirty="0" smtClean="0"/>
              <a:t>(JavaExceptionExample.java:4)</a:t>
            </a:r>
          </a:p>
          <a:p>
            <a:r>
              <a:rPr lang="en-US" dirty="0" smtClean="0"/>
              <a:t>Press any key to continue . .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Java Exception Handling </a:t>
            </a:r>
            <a:r>
              <a:rPr lang="en-US" dirty="0" smtClean="0"/>
              <a:t>Example</a:t>
            </a:r>
            <a:endParaRPr lang="en-US" dirty="0"/>
          </a:p>
        </p:txBody>
      </p:sp>
      <p:sp>
        <p:nvSpPr>
          <p:cNvPr id="3" name="Content Placeholder 2"/>
          <p:cNvSpPr>
            <a:spLocks noGrp="1"/>
          </p:cNvSpPr>
          <p:nvPr>
            <p:ph idx="1"/>
          </p:nvPr>
        </p:nvSpPr>
        <p:spPr>
          <a:xfrm>
            <a:off x="457200" y="1219200"/>
            <a:ext cx="8229600" cy="5257800"/>
          </a:xfrm>
        </p:spPr>
        <p:txBody>
          <a:bodyPr>
            <a:normAutofit fontScale="85000" lnSpcReduction="10000"/>
          </a:bodyPr>
          <a:lstStyle/>
          <a:p>
            <a:pPr>
              <a:buNone/>
            </a:pPr>
            <a:r>
              <a:rPr lang="en-US" dirty="0" smtClean="0"/>
              <a:t>public class </a:t>
            </a:r>
            <a:r>
              <a:rPr lang="en-US" dirty="0" err="1" smtClean="0"/>
              <a:t>JavaExceptionExample</a:t>
            </a: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try{</a:t>
            </a:r>
          </a:p>
          <a:p>
            <a:pPr>
              <a:buNone/>
            </a:pPr>
            <a:r>
              <a:rPr lang="en-US" dirty="0" smtClean="0"/>
              <a:t>      //code that may raise exception</a:t>
            </a:r>
          </a:p>
          <a:p>
            <a:pPr>
              <a:buNone/>
            </a:pPr>
            <a:r>
              <a:rPr lang="en-US" dirty="0" smtClean="0"/>
              <a:t>      </a:t>
            </a:r>
            <a:r>
              <a:rPr lang="en-US" dirty="0" err="1" smtClean="0"/>
              <a:t>int</a:t>
            </a:r>
            <a:r>
              <a:rPr lang="en-US" dirty="0" smtClean="0"/>
              <a:t> data=100/0;</a:t>
            </a:r>
          </a:p>
          <a:p>
            <a:pPr>
              <a:buNone/>
            </a:pPr>
            <a:r>
              <a:rPr lang="en-US" dirty="0" smtClean="0"/>
              <a:t>      </a:t>
            </a:r>
            <a:r>
              <a:rPr lang="en-US" dirty="0" err="1" smtClean="0"/>
              <a:t>System.out.println</a:t>
            </a:r>
            <a:r>
              <a:rPr lang="en-US" dirty="0" smtClean="0"/>
              <a:t>(data);</a:t>
            </a:r>
          </a:p>
          <a:p>
            <a:pPr>
              <a:buNone/>
            </a:pPr>
            <a:r>
              <a:rPr lang="en-US" dirty="0" smtClean="0"/>
              <a:t>   }catch(</a:t>
            </a:r>
            <a:r>
              <a:rPr lang="en-US" dirty="0" err="1" smtClean="0"/>
              <a:t>ArithmeticException</a:t>
            </a:r>
            <a:r>
              <a:rPr lang="en-US" dirty="0" smtClean="0"/>
              <a:t> e){</a:t>
            </a:r>
            <a:r>
              <a:rPr lang="en-US" dirty="0" err="1" smtClean="0"/>
              <a:t>System.out.println</a:t>
            </a:r>
            <a:r>
              <a:rPr lang="en-US" dirty="0" smtClean="0"/>
              <a:t>(e);}</a:t>
            </a:r>
          </a:p>
          <a:p>
            <a:pPr>
              <a:buNone/>
            </a:pPr>
            <a:r>
              <a:rPr lang="en-US" dirty="0" smtClean="0"/>
              <a:t>   //rest code of the program</a:t>
            </a:r>
          </a:p>
          <a:p>
            <a:pPr>
              <a:buNone/>
            </a:pPr>
            <a:r>
              <a:rPr lang="en-US" dirty="0" smtClean="0"/>
              <a:t>   </a:t>
            </a:r>
            <a:r>
              <a:rPr lang="en-US" dirty="0" err="1" smtClean="0"/>
              <a:t>System.out.println</a:t>
            </a:r>
            <a:r>
              <a:rPr lang="en-US" dirty="0" smtClean="0"/>
              <a:t>("rest of the code...");</a:t>
            </a:r>
          </a:p>
          <a:p>
            <a:pPr>
              <a:buNone/>
            </a:pPr>
            <a:r>
              <a:rPr lang="en-US" dirty="0" smtClean="0"/>
              <a:t>  }</a:t>
            </a:r>
          </a:p>
          <a:p>
            <a:pPr>
              <a:buNone/>
            </a:pPr>
            <a:r>
              <a:rPr lang="en-US" dirty="0" smtClean="0"/>
              <a:t>}</a:t>
            </a:r>
            <a:endParaRPr lang="en-US" dirty="0"/>
          </a:p>
        </p:txBody>
      </p:sp>
      <p:sp>
        <p:nvSpPr>
          <p:cNvPr id="4" name="Rectangle 3"/>
          <p:cNvSpPr/>
          <p:nvPr/>
        </p:nvSpPr>
        <p:spPr>
          <a:xfrm>
            <a:off x="1524000" y="5410200"/>
            <a:ext cx="7315200" cy="923330"/>
          </a:xfrm>
          <a:prstGeom prst="rect">
            <a:avLst/>
          </a:prstGeom>
          <a:ln>
            <a:solidFill>
              <a:schemeClr val="accent1"/>
            </a:solidFill>
          </a:ln>
        </p:spPr>
        <p:txBody>
          <a:bodyPr wrap="square">
            <a:spAutoFit/>
          </a:bodyPr>
          <a:lstStyle/>
          <a:p>
            <a:r>
              <a:rPr lang="en-US" dirty="0" smtClean="0"/>
              <a:t>java.lang.ArithmeticException: / by zero</a:t>
            </a:r>
          </a:p>
          <a:p>
            <a:r>
              <a:rPr lang="en-US" dirty="0" smtClean="0"/>
              <a:t>rest of the code...</a:t>
            </a:r>
          </a:p>
          <a:p>
            <a:r>
              <a:rPr lang="en-US" dirty="0" smtClean="0"/>
              <a:t>Press any key to continue . .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4876800"/>
          </a:xfrm>
        </p:spPr>
        <p:txBody>
          <a:bodyPr>
            <a:normAutofit fontScale="77500" lnSpcReduction="20000"/>
          </a:bodyPr>
          <a:lstStyle/>
          <a:p>
            <a:pPr>
              <a:buNone/>
            </a:pPr>
            <a:r>
              <a:rPr lang="en-US" dirty="0" smtClean="0"/>
              <a:t>public class </a:t>
            </a:r>
            <a:r>
              <a:rPr lang="en-US" dirty="0" err="1" smtClean="0"/>
              <a:t>JavaExceptionExample</a:t>
            </a: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try{</a:t>
            </a:r>
          </a:p>
          <a:p>
            <a:pPr>
              <a:buNone/>
            </a:pPr>
            <a:r>
              <a:rPr lang="en-US" dirty="0" smtClean="0"/>
              <a:t>      //code that may raise exception</a:t>
            </a:r>
          </a:p>
          <a:p>
            <a:pPr>
              <a:buNone/>
            </a:pPr>
            <a:r>
              <a:rPr lang="en-US" dirty="0" smtClean="0"/>
              <a:t>      </a:t>
            </a:r>
            <a:r>
              <a:rPr lang="en-US" dirty="0" err="1" smtClean="0"/>
              <a:t>int</a:t>
            </a:r>
            <a:r>
              <a:rPr lang="en-US" dirty="0" smtClean="0"/>
              <a:t> data=100/0;</a:t>
            </a:r>
          </a:p>
          <a:p>
            <a:pPr>
              <a:buNone/>
            </a:pPr>
            <a:endParaRPr lang="en-US" dirty="0" smtClean="0"/>
          </a:p>
          <a:p>
            <a:pPr>
              <a:buNone/>
            </a:pPr>
            <a:r>
              <a:rPr lang="en-US" dirty="0" smtClean="0"/>
              <a:t>   }catch(</a:t>
            </a:r>
            <a:r>
              <a:rPr lang="en-US" dirty="0" err="1" smtClean="0"/>
              <a:t>ArithmeticException</a:t>
            </a:r>
            <a:r>
              <a:rPr lang="en-US" dirty="0" smtClean="0"/>
              <a:t> e){</a:t>
            </a:r>
            <a:r>
              <a:rPr lang="en-US" dirty="0" err="1" smtClean="0"/>
              <a:t>System.out.println</a:t>
            </a:r>
            <a:r>
              <a:rPr lang="en-US" dirty="0" smtClean="0"/>
              <a:t>(e);}</a:t>
            </a:r>
          </a:p>
          <a:p>
            <a:pPr>
              <a:buNone/>
            </a:pPr>
            <a:r>
              <a:rPr lang="en-US" dirty="0" smtClean="0"/>
              <a:t>   //rest code of the program</a:t>
            </a:r>
          </a:p>
          <a:p>
            <a:pPr>
              <a:buNone/>
            </a:pPr>
            <a:r>
              <a:rPr lang="en-US" dirty="0" smtClean="0"/>
              <a:t>   </a:t>
            </a:r>
            <a:r>
              <a:rPr lang="en-US" dirty="0" err="1" smtClean="0"/>
              <a:t>System.out.println</a:t>
            </a:r>
            <a:r>
              <a:rPr lang="en-US" dirty="0" smtClean="0"/>
              <a:t>("rest of the code...");</a:t>
            </a:r>
          </a:p>
          <a:p>
            <a:pPr>
              <a:buNone/>
            </a:pPr>
            <a:r>
              <a:rPr lang="en-US" dirty="0" smtClean="0"/>
              <a:t>   </a:t>
            </a:r>
            <a:r>
              <a:rPr lang="en-US" dirty="0" err="1" smtClean="0"/>
              <a:t>System.out.println</a:t>
            </a:r>
            <a:r>
              <a:rPr lang="en-US" dirty="0" smtClean="0"/>
              <a:t>(data);</a:t>
            </a:r>
          </a:p>
          <a:p>
            <a:pPr>
              <a:buNone/>
            </a:pPr>
            <a:r>
              <a:rPr lang="en-US" dirty="0" smtClean="0"/>
              <a:t>  }</a:t>
            </a:r>
          </a:p>
          <a:p>
            <a:pPr>
              <a:buNone/>
            </a:pPr>
            <a:r>
              <a:rPr lang="en-US" dirty="0" smtClean="0"/>
              <a:t>}</a:t>
            </a:r>
            <a:endParaRPr lang="en-US" dirty="0"/>
          </a:p>
        </p:txBody>
      </p:sp>
      <p:sp>
        <p:nvSpPr>
          <p:cNvPr id="4" name="Rectangle 3"/>
          <p:cNvSpPr/>
          <p:nvPr/>
        </p:nvSpPr>
        <p:spPr>
          <a:xfrm>
            <a:off x="609600" y="4343400"/>
            <a:ext cx="8077200" cy="2308324"/>
          </a:xfrm>
          <a:prstGeom prst="rect">
            <a:avLst/>
          </a:prstGeom>
          <a:ln>
            <a:solidFill>
              <a:schemeClr val="accent1"/>
            </a:solidFill>
          </a:ln>
        </p:spPr>
        <p:txBody>
          <a:bodyPr wrap="square">
            <a:spAutoFit/>
          </a:bodyPr>
          <a:lstStyle/>
          <a:p>
            <a:r>
              <a:rPr lang="en-US" dirty="0" smtClean="0"/>
              <a:t>C:\Users\admin\Desktop\JavaExceptionExample.java:10: error: cannot find symbol</a:t>
            </a:r>
          </a:p>
          <a:p>
            <a:r>
              <a:rPr lang="en-US" dirty="0" smtClean="0"/>
              <a:t>   </a:t>
            </a:r>
            <a:r>
              <a:rPr lang="en-US" dirty="0" err="1" smtClean="0"/>
              <a:t>System.out.println</a:t>
            </a:r>
            <a:r>
              <a:rPr lang="en-US" dirty="0" smtClean="0"/>
              <a:t>(data);</a:t>
            </a:r>
          </a:p>
          <a:p>
            <a:r>
              <a:rPr lang="en-US" dirty="0" smtClean="0"/>
              <a:t>                      ^</a:t>
            </a:r>
          </a:p>
          <a:p>
            <a:r>
              <a:rPr lang="en-US" dirty="0" smtClean="0"/>
              <a:t>  symbol:   variable data</a:t>
            </a:r>
          </a:p>
          <a:p>
            <a:r>
              <a:rPr lang="en-US" dirty="0" smtClean="0"/>
              <a:t>  location: class </a:t>
            </a:r>
            <a:r>
              <a:rPr lang="en-US" dirty="0" err="1" smtClean="0"/>
              <a:t>JavaExceptionExample</a:t>
            </a:r>
            <a:endParaRPr lang="en-US" dirty="0" smtClean="0"/>
          </a:p>
          <a:p>
            <a:r>
              <a:rPr lang="en-US" dirty="0" smtClean="0"/>
              <a:t>1 error</a:t>
            </a:r>
          </a:p>
          <a:p>
            <a:endParaRPr lang="en-US" dirty="0" smtClean="0"/>
          </a:p>
          <a:p>
            <a:r>
              <a:rPr lang="en-US" dirty="0" smtClean="0"/>
              <a:t>Tool completed with exit code 1</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Common Scenarios of Java Exceptions</a:t>
            </a:r>
            <a:endParaRPr lang="en-US" dirty="0"/>
          </a:p>
        </p:txBody>
      </p:sp>
      <p:sp>
        <p:nvSpPr>
          <p:cNvPr id="3" name="Content Placeholder 2"/>
          <p:cNvSpPr>
            <a:spLocks noGrp="1"/>
          </p:cNvSpPr>
          <p:nvPr>
            <p:ph idx="1"/>
          </p:nvPr>
        </p:nvSpPr>
        <p:spPr>
          <a:xfrm>
            <a:off x="457200" y="1066800"/>
            <a:ext cx="8229600" cy="5410200"/>
          </a:xfrm>
        </p:spPr>
        <p:txBody>
          <a:bodyPr>
            <a:noAutofit/>
          </a:bodyPr>
          <a:lstStyle/>
          <a:p>
            <a:pPr>
              <a:buNone/>
            </a:pPr>
            <a:r>
              <a:rPr lang="en-US" sz="2400" dirty="0" smtClean="0"/>
              <a:t>There are given some scenarios where unchecked exceptions may occur. They are as follows:</a:t>
            </a:r>
          </a:p>
          <a:p>
            <a:pPr>
              <a:buNone/>
            </a:pPr>
            <a:r>
              <a:rPr lang="en-US" sz="2400" dirty="0" smtClean="0"/>
              <a:t>1) </a:t>
            </a:r>
            <a:r>
              <a:rPr lang="en-US" sz="2400" u="sng" dirty="0" smtClean="0"/>
              <a:t>A scenario where </a:t>
            </a:r>
            <a:r>
              <a:rPr lang="en-US" sz="2400" u="sng" dirty="0" err="1" smtClean="0"/>
              <a:t>ArithmeticException</a:t>
            </a:r>
            <a:r>
              <a:rPr lang="en-US" sz="2400" u="sng" dirty="0" smtClean="0"/>
              <a:t> occurs</a:t>
            </a:r>
          </a:p>
          <a:p>
            <a:pPr>
              <a:buNone/>
            </a:pPr>
            <a:r>
              <a:rPr lang="en-US" sz="2400" dirty="0" smtClean="0"/>
              <a:t>If we divide any number by zero, there occurs an </a:t>
            </a:r>
            <a:r>
              <a:rPr lang="en-US" sz="2400" dirty="0" err="1" smtClean="0"/>
              <a:t>ArithmeticException</a:t>
            </a:r>
            <a:r>
              <a:rPr lang="en-US" sz="2400" dirty="0" smtClean="0"/>
              <a:t>.</a:t>
            </a:r>
          </a:p>
          <a:p>
            <a:pPr>
              <a:buNone/>
            </a:pPr>
            <a:r>
              <a:rPr lang="en-US" sz="2400" b="1" dirty="0" err="1" smtClean="0"/>
              <a:t>int</a:t>
            </a:r>
            <a:r>
              <a:rPr lang="en-US" sz="2400" dirty="0" smtClean="0"/>
              <a:t> a=50/0;//</a:t>
            </a:r>
            <a:r>
              <a:rPr lang="en-US" sz="2400" dirty="0" err="1" smtClean="0"/>
              <a:t>ArithmeticException</a:t>
            </a:r>
            <a:r>
              <a:rPr lang="en-US" sz="2400" dirty="0" smtClean="0"/>
              <a:t>  </a:t>
            </a:r>
          </a:p>
          <a:p>
            <a:pPr>
              <a:buNone/>
            </a:pPr>
            <a:endParaRPr lang="en-US" sz="2400" dirty="0" smtClean="0"/>
          </a:p>
          <a:p>
            <a:pPr>
              <a:buNone/>
            </a:pPr>
            <a:r>
              <a:rPr lang="en-US" sz="2400" dirty="0" smtClean="0"/>
              <a:t>2) </a:t>
            </a:r>
            <a:r>
              <a:rPr lang="en-US" sz="2400" u="sng" dirty="0" smtClean="0"/>
              <a:t>A scenario where </a:t>
            </a:r>
            <a:r>
              <a:rPr lang="en-US" sz="2400" u="sng" dirty="0" err="1" smtClean="0"/>
              <a:t>NullPointerException</a:t>
            </a:r>
            <a:r>
              <a:rPr lang="en-US" sz="2400" u="sng" dirty="0" smtClean="0"/>
              <a:t> occurs</a:t>
            </a:r>
          </a:p>
          <a:p>
            <a:pPr>
              <a:buNone/>
            </a:pPr>
            <a:r>
              <a:rPr lang="en-US" sz="2400" dirty="0" smtClean="0"/>
              <a:t>If we have a null value in any variable, performing any operation on the variable throws a </a:t>
            </a:r>
            <a:r>
              <a:rPr lang="en-US" sz="2400" dirty="0" err="1" smtClean="0"/>
              <a:t>NullPointerException</a:t>
            </a:r>
            <a:r>
              <a:rPr lang="en-US" sz="2400" dirty="0" smtClean="0"/>
              <a:t>.</a:t>
            </a:r>
          </a:p>
          <a:p>
            <a:pPr>
              <a:buNone/>
            </a:pPr>
            <a:r>
              <a:rPr lang="en-US" sz="2400" dirty="0" smtClean="0"/>
              <a:t>String s=</a:t>
            </a:r>
            <a:r>
              <a:rPr lang="en-US" sz="2400" b="1" dirty="0" smtClean="0"/>
              <a:t>null</a:t>
            </a:r>
            <a:r>
              <a:rPr lang="en-US" sz="2400" dirty="0" smtClean="0"/>
              <a:t>;  </a:t>
            </a:r>
          </a:p>
          <a:p>
            <a:pPr>
              <a:buNone/>
            </a:pPr>
            <a:r>
              <a:rPr lang="en-US" sz="2400" dirty="0" err="1" smtClean="0"/>
              <a:t>System.out.println</a:t>
            </a:r>
            <a:r>
              <a:rPr lang="en-US" sz="2400" dirty="0" smtClean="0"/>
              <a:t>(</a:t>
            </a:r>
            <a:r>
              <a:rPr lang="en-US" sz="2400" dirty="0" err="1" smtClean="0"/>
              <a:t>s.length</a:t>
            </a:r>
            <a:r>
              <a:rPr lang="en-US" sz="2400" dirty="0" smtClean="0"/>
              <a:t>());//</a:t>
            </a:r>
            <a:r>
              <a:rPr lang="en-US" sz="2400" dirty="0" err="1" smtClean="0"/>
              <a:t>NullPointerException</a:t>
            </a:r>
            <a:r>
              <a:rPr lang="en-US" sz="2400" dirty="0" smtClean="0"/>
              <a:t>  </a:t>
            </a:r>
          </a:p>
          <a:p>
            <a:pPr>
              <a:buNone/>
            </a:pPr>
            <a:endParaRPr lang="en-US" sz="2400" dirty="0" smtClean="0"/>
          </a:p>
          <a:p>
            <a:pPr>
              <a:buNone/>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92500"/>
          </a:bodyPr>
          <a:lstStyle/>
          <a:p>
            <a:pPr>
              <a:buNone/>
            </a:pPr>
            <a:r>
              <a:rPr lang="en-US" sz="2800" dirty="0" smtClean="0"/>
              <a:t>3) </a:t>
            </a:r>
            <a:r>
              <a:rPr lang="en-US" sz="2800" u="sng" dirty="0" smtClean="0"/>
              <a:t>A scenario where </a:t>
            </a:r>
            <a:r>
              <a:rPr lang="en-US" sz="2800" u="sng" dirty="0" err="1" smtClean="0"/>
              <a:t>NumberFormatException</a:t>
            </a:r>
            <a:r>
              <a:rPr lang="en-US" sz="2800" u="sng" dirty="0" smtClean="0"/>
              <a:t> occurs</a:t>
            </a:r>
          </a:p>
          <a:p>
            <a:pPr>
              <a:buNone/>
            </a:pPr>
            <a:r>
              <a:rPr lang="en-US" sz="2800" dirty="0" smtClean="0"/>
              <a:t>The wrong formatting of any value may occur </a:t>
            </a:r>
            <a:r>
              <a:rPr lang="en-US" sz="2800" dirty="0" err="1" smtClean="0"/>
              <a:t>NumberFormatException</a:t>
            </a:r>
            <a:r>
              <a:rPr lang="en-US" sz="2800" dirty="0" smtClean="0"/>
              <a:t>. Suppose I have a string variable that has characters, converting this variable into digit will occur </a:t>
            </a:r>
            <a:r>
              <a:rPr lang="en-US" sz="2800" dirty="0" err="1" smtClean="0"/>
              <a:t>NumberFormatException</a:t>
            </a:r>
            <a:r>
              <a:rPr lang="en-US" sz="2800" dirty="0" smtClean="0"/>
              <a:t>.</a:t>
            </a:r>
          </a:p>
          <a:p>
            <a:pPr>
              <a:buNone/>
            </a:pPr>
            <a:r>
              <a:rPr lang="en-US" sz="2800" dirty="0" smtClean="0"/>
              <a:t>String s="</a:t>
            </a:r>
            <a:r>
              <a:rPr lang="en-US" sz="2800" dirty="0" err="1" smtClean="0"/>
              <a:t>abc</a:t>
            </a:r>
            <a:r>
              <a:rPr lang="en-US" sz="2800" dirty="0" smtClean="0"/>
              <a:t>";  </a:t>
            </a:r>
          </a:p>
          <a:p>
            <a:pPr>
              <a:buNone/>
            </a:pPr>
            <a:r>
              <a:rPr lang="en-US" sz="2800" b="1" dirty="0" err="1" smtClean="0"/>
              <a:t>int</a:t>
            </a:r>
            <a:r>
              <a:rPr lang="en-US" sz="2800" dirty="0" smtClean="0"/>
              <a:t> </a:t>
            </a:r>
            <a:r>
              <a:rPr lang="en-US" sz="2800" dirty="0" err="1" smtClean="0"/>
              <a:t>i</a:t>
            </a:r>
            <a:r>
              <a:rPr lang="en-US" sz="2800" dirty="0" smtClean="0"/>
              <a:t>=</a:t>
            </a:r>
            <a:r>
              <a:rPr lang="en-US" sz="2800" dirty="0" err="1" smtClean="0"/>
              <a:t>Integer.parseInt</a:t>
            </a:r>
            <a:r>
              <a:rPr lang="en-US" sz="2800" dirty="0" smtClean="0"/>
              <a:t>(s);//</a:t>
            </a:r>
            <a:r>
              <a:rPr lang="en-US" sz="2800" dirty="0" err="1" smtClean="0"/>
              <a:t>NumberFormatException</a:t>
            </a:r>
            <a:r>
              <a:rPr lang="en-US" sz="2800" dirty="0" smtClean="0"/>
              <a:t> </a:t>
            </a:r>
          </a:p>
          <a:p>
            <a:pPr>
              <a:buNone/>
            </a:pPr>
            <a:endParaRPr lang="en-US" sz="2800" dirty="0" smtClean="0"/>
          </a:p>
          <a:p>
            <a:pPr>
              <a:buNone/>
            </a:pPr>
            <a:r>
              <a:rPr lang="en-US" sz="2800" dirty="0" smtClean="0"/>
              <a:t>4) </a:t>
            </a:r>
            <a:r>
              <a:rPr lang="en-US" sz="2800" u="sng" dirty="0" smtClean="0"/>
              <a:t>A scenario where </a:t>
            </a:r>
            <a:r>
              <a:rPr lang="en-US" sz="2800" u="sng" dirty="0" err="1" smtClean="0"/>
              <a:t>ArrayIndexOutOfBoundsException</a:t>
            </a:r>
            <a:r>
              <a:rPr lang="en-US" sz="2800" u="sng" dirty="0" smtClean="0"/>
              <a:t> occurs</a:t>
            </a:r>
          </a:p>
          <a:p>
            <a:pPr>
              <a:buNone/>
            </a:pPr>
            <a:r>
              <a:rPr lang="en-US" sz="2800" dirty="0" smtClean="0"/>
              <a:t>If you are inserting any value in the wrong index, it would result in </a:t>
            </a:r>
            <a:r>
              <a:rPr lang="en-US" sz="2800" dirty="0" err="1" smtClean="0"/>
              <a:t>ArrayIndexOutOfBoundsException</a:t>
            </a:r>
            <a:r>
              <a:rPr lang="en-US" sz="2800" dirty="0" smtClean="0"/>
              <a:t> as shown below:</a:t>
            </a:r>
          </a:p>
          <a:p>
            <a:pPr>
              <a:buNone/>
            </a:pPr>
            <a:r>
              <a:rPr lang="en-US" sz="2800" b="1" dirty="0" err="1" smtClean="0"/>
              <a:t>int</a:t>
            </a:r>
            <a:r>
              <a:rPr lang="en-US" sz="2800" dirty="0" smtClean="0"/>
              <a:t> a[]=</a:t>
            </a:r>
            <a:r>
              <a:rPr lang="en-US" sz="2800" b="1" dirty="0" smtClean="0"/>
              <a:t>new</a:t>
            </a:r>
            <a:r>
              <a:rPr lang="en-US" sz="2800" dirty="0" smtClean="0"/>
              <a:t> </a:t>
            </a:r>
            <a:r>
              <a:rPr lang="en-US" sz="2800" b="1" dirty="0" err="1" smtClean="0"/>
              <a:t>int</a:t>
            </a:r>
            <a:r>
              <a:rPr lang="en-US" sz="2800" dirty="0" smtClean="0"/>
              <a:t>[5];  </a:t>
            </a:r>
          </a:p>
          <a:p>
            <a:pPr>
              <a:buNone/>
            </a:pPr>
            <a:r>
              <a:rPr lang="en-US" sz="2800" dirty="0" smtClean="0"/>
              <a:t>a[10]=50; //</a:t>
            </a:r>
            <a:r>
              <a:rPr lang="en-US" sz="2800" dirty="0" err="1" smtClean="0"/>
              <a:t>ArrayIndexOutOfBoundsException</a:t>
            </a:r>
            <a:r>
              <a:rPr lang="en-US" sz="2800" dirty="0" smtClean="0"/>
              <a:t> </a:t>
            </a:r>
          </a:p>
          <a:p>
            <a:pPr>
              <a:buNone/>
            </a:pPr>
            <a:r>
              <a:rPr lang="en-US" sz="2800" dirty="0" smtClean="0"/>
              <a:t> </a:t>
            </a:r>
          </a:p>
          <a:p>
            <a:pPr>
              <a:buNone/>
            </a:pP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Java try-catch block</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algn="just">
              <a:buNone/>
            </a:pPr>
            <a:r>
              <a:rPr lang="en-US" dirty="0" smtClean="0"/>
              <a:t>Java </a:t>
            </a:r>
            <a:r>
              <a:rPr lang="en-US" b="1" dirty="0" smtClean="0"/>
              <a:t>try</a:t>
            </a:r>
            <a:r>
              <a:rPr lang="en-US" dirty="0" smtClean="0"/>
              <a:t> block is used to enclose the code that might throw an exception. It must be used within the method.</a:t>
            </a:r>
          </a:p>
          <a:p>
            <a:pPr algn="just">
              <a:buNone/>
            </a:pPr>
            <a:r>
              <a:rPr lang="en-US" dirty="0" smtClean="0"/>
              <a:t>If an exception occurs at the particular statement of try block, the rest of the block code will not execute. So, it is recommended not to keeping the code in try block that will not throw an exception.</a:t>
            </a:r>
          </a:p>
          <a:p>
            <a:pPr algn="just">
              <a:buNone/>
            </a:pPr>
            <a:r>
              <a:rPr lang="en-US" u="sng" dirty="0" smtClean="0"/>
              <a:t>Java try block must be followed by either catch or finally block.</a:t>
            </a:r>
          </a:p>
          <a:p>
            <a:pPr algn="just">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 of Java try-catch</a:t>
            </a:r>
            <a:endParaRPr lang="en-US" dirty="0"/>
          </a:p>
        </p:txBody>
      </p:sp>
      <p:sp>
        <p:nvSpPr>
          <p:cNvPr id="3" name="Content Placeholder 2"/>
          <p:cNvSpPr>
            <a:spLocks noGrp="1"/>
          </p:cNvSpPr>
          <p:nvPr>
            <p:ph idx="1"/>
          </p:nvPr>
        </p:nvSpPr>
        <p:spPr/>
        <p:txBody>
          <a:bodyPr/>
          <a:lstStyle/>
          <a:p>
            <a:pPr>
              <a:buNone/>
            </a:pPr>
            <a:r>
              <a:rPr lang="en-US" b="1" dirty="0" smtClean="0"/>
              <a:t>try</a:t>
            </a:r>
            <a:r>
              <a:rPr lang="en-US" dirty="0" smtClean="0"/>
              <a:t>{    </a:t>
            </a:r>
          </a:p>
          <a:p>
            <a:pPr>
              <a:buNone/>
            </a:pPr>
            <a:r>
              <a:rPr lang="en-US" dirty="0" smtClean="0"/>
              <a:t>//code that may throw an exception    </a:t>
            </a:r>
          </a:p>
          <a:p>
            <a:pPr>
              <a:buNone/>
            </a:pPr>
            <a:r>
              <a:rPr lang="en-US" dirty="0" smtClean="0"/>
              <a:t>}</a:t>
            </a:r>
            <a:r>
              <a:rPr lang="en-US" b="1" dirty="0" smtClean="0"/>
              <a:t>catch</a:t>
            </a:r>
            <a:r>
              <a:rPr lang="en-US" dirty="0" smtClean="0"/>
              <a:t>(</a:t>
            </a:r>
            <a:r>
              <a:rPr lang="en-US" dirty="0" err="1" smtClean="0"/>
              <a:t>Exception_class_Name</a:t>
            </a:r>
            <a:r>
              <a:rPr lang="en-US" dirty="0" smtClean="0"/>
              <a:t> ref){}   </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Exception Handling in </a:t>
            </a:r>
            <a:r>
              <a:rPr lang="en-US" dirty="0" smtClean="0"/>
              <a:t>Java</a:t>
            </a:r>
            <a:endParaRPr lang="en-US" dirty="0"/>
          </a:p>
        </p:txBody>
      </p:sp>
      <p:sp>
        <p:nvSpPr>
          <p:cNvPr id="3" name="Content Placeholder 2"/>
          <p:cNvSpPr>
            <a:spLocks noGrp="1"/>
          </p:cNvSpPr>
          <p:nvPr>
            <p:ph idx="1"/>
          </p:nvPr>
        </p:nvSpPr>
        <p:spPr/>
        <p:txBody>
          <a:bodyPr/>
          <a:lstStyle/>
          <a:p>
            <a:pPr algn="just"/>
            <a:r>
              <a:rPr lang="en-US" dirty="0"/>
              <a:t>The </a:t>
            </a:r>
            <a:r>
              <a:rPr lang="en-US" b="1" dirty="0"/>
              <a:t>Exception Handling in Java</a:t>
            </a:r>
            <a:r>
              <a:rPr lang="en-US" dirty="0"/>
              <a:t> is one of the powerful </a:t>
            </a:r>
            <a:r>
              <a:rPr lang="en-US" i="1" dirty="0"/>
              <a:t>mechanism to handle the runtime errors</a:t>
            </a:r>
            <a:r>
              <a:rPr lang="en-US" dirty="0"/>
              <a:t> so that normal flow of the application can be maintained.</a:t>
            </a:r>
          </a:p>
          <a:p>
            <a:pPr algn="just"/>
            <a:r>
              <a:rPr lang="en-US" dirty="0"/>
              <a:t>In this </a:t>
            </a:r>
            <a:r>
              <a:rPr lang="en-US" dirty="0" smtClean="0"/>
              <a:t>lecture, </a:t>
            </a:r>
            <a:r>
              <a:rPr lang="en-US" dirty="0"/>
              <a:t>we will learn about Java exceptions, its type and the difference between checked and unchecked exceptions.</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Syntax of try-finally block</a:t>
            </a:r>
            <a:endParaRPr lang="en-US" dirty="0"/>
          </a:p>
        </p:txBody>
      </p:sp>
      <p:sp>
        <p:nvSpPr>
          <p:cNvPr id="3" name="Content Placeholder 2"/>
          <p:cNvSpPr>
            <a:spLocks noGrp="1"/>
          </p:cNvSpPr>
          <p:nvPr>
            <p:ph idx="1"/>
          </p:nvPr>
        </p:nvSpPr>
        <p:spPr/>
        <p:txBody>
          <a:bodyPr/>
          <a:lstStyle/>
          <a:p>
            <a:pPr>
              <a:buNone/>
            </a:pPr>
            <a:r>
              <a:rPr lang="en-US" b="1" dirty="0" smtClean="0"/>
              <a:t>try</a:t>
            </a:r>
            <a:r>
              <a:rPr lang="en-US" dirty="0" smtClean="0"/>
              <a:t>{    </a:t>
            </a:r>
          </a:p>
          <a:p>
            <a:pPr>
              <a:buNone/>
            </a:pPr>
            <a:r>
              <a:rPr lang="en-US" dirty="0" smtClean="0"/>
              <a:t>//code that may throw an exception    </a:t>
            </a:r>
          </a:p>
          <a:p>
            <a:pPr>
              <a:buNone/>
            </a:pPr>
            <a:r>
              <a:rPr lang="en-US" dirty="0" smtClean="0"/>
              <a:t>}</a:t>
            </a:r>
            <a:r>
              <a:rPr lang="en-US" b="1" dirty="0" smtClean="0"/>
              <a:t>finally</a:t>
            </a:r>
            <a:r>
              <a:rPr lang="en-US" dirty="0" smtClean="0"/>
              <a:t>{}</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java catch block</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Java catch block is used to handle the Exception by declaring the type of exception within the parameter. The declared exception must be the parent class exception ( i.e., Exception) or the generated exception type. However, the good approach is to declare the generated type of exception.</a:t>
            </a:r>
          </a:p>
          <a:p>
            <a:pPr algn="just">
              <a:buNone/>
            </a:pPr>
            <a:r>
              <a:rPr lang="en-US" dirty="0" smtClean="0"/>
              <a:t>The catch block must be used after the try block only. You can use multiple catch block with a single try block.</a:t>
            </a:r>
          </a:p>
          <a:p>
            <a:pPr algn="just">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600201"/>
            <a:ext cx="8229600" cy="4267200"/>
          </a:xfrm>
        </p:spPr>
        <p:txBody>
          <a:bodyPr>
            <a:normAutofit fontScale="77500" lnSpcReduction="20000"/>
          </a:bodyPr>
          <a:lstStyle/>
          <a:p>
            <a:pPr>
              <a:buNone/>
            </a:pPr>
            <a:r>
              <a:rPr lang="en-US" b="1" dirty="0" smtClean="0"/>
              <a:t>public</a:t>
            </a:r>
            <a:r>
              <a:rPr lang="en-US" dirty="0" smtClean="0"/>
              <a:t> </a:t>
            </a:r>
            <a:r>
              <a:rPr lang="en-US" b="1" dirty="0" smtClean="0"/>
              <a:t>class</a:t>
            </a:r>
            <a:r>
              <a:rPr lang="en-US" dirty="0" smtClean="0"/>
              <a:t> TryCatchExample1 {  </a:t>
            </a:r>
          </a:p>
          <a:p>
            <a:pPr>
              <a:buNone/>
            </a:pP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p>
          <a:p>
            <a:pPr>
              <a:buNone/>
            </a:pPr>
            <a:r>
              <a:rPr lang="en-US" dirty="0" smtClean="0"/>
              <a:t>        </a:t>
            </a:r>
            <a:r>
              <a:rPr lang="en-US" b="1" dirty="0" err="1" smtClean="0"/>
              <a:t>int</a:t>
            </a:r>
            <a:r>
              <a:rPr lang="en-US" dirty="0" smtClean="0"/>
              <a:t> data=50/0; //may throw exception   </a:t>
            </a:r>
          </a:p>
          <a:p>
            <a:pPr>
              <a:buNone/>
            </a:pPr>
            <a:r>
              <a:rPr lang="en-US" dirty="0" smtClean="0"/>
              <a:t>          </a:t>
            </a:r>
          </a:p>
          <a:p>
            <a:pPr>
              <a:buNone/>
            </a:pPr>
            <a:r>
              <a:rPr lang="en-US" dirty="0" smtClean="0"/>
              <a:t>        </a:t>
            </a:r>
            <a:r>
              <a:rPr lang="en-US" dirty="0" err="1" smtClean="0"/>
              <a:t>System.out.println</a:t>
            </a:r>
            <a:r>
              <a:rPr lang="en-US" dirty="0" smtClean="0"/>
              <a:t>("rest of the code");  </a:t>
            </a:r>
          </a:p>
          <a:p>
            <a:pPr>
              <a:buNone/>
            </a:pPr>
            <a:r>
              <a:rPr lang="en-US" dirty="0" smtClean="0"/>
              <a:t>          </a:t>
            </a:r>
          </a:p>
          <a:p>
            <a:pPr>
              <a:buNone/>
            </a:pPr>
            <a:r>
              <a:rPr lang="en-US" dirty="0" smtClean="0"/>
              <a:t>    }  </a:t>
            </a:r>
          </a:p>
          <a:p>
            <a:pPr>
              <a:buNone/>
            </a:pPr>
            <a:r>
              <a:rPr lang="en-US" dirty="0" smtClean="0"/>
              <a:t>      </a:t>
            </a:r>
          </a:p>
          <a:p>
            <a:pPr>
              <a:buNone/>
            </a:pPr>
            <a:r>
              <a:rPr lang="en-US" dirty="0" smtClean="0"/>
              <a:t>}  </a:t>
            </a:r>
          </a:p>
          <a:p>
            <a:pPr>
              <a:buNone/>
            </a:pPr>
            <a:endParaRPr lang="en-US" dirty="0"/>
          </a:p>
        </p:txBody>
      </p:sp>
      <p:sp>
        <p:nvSpPr>
          <p:cNvPr id="1025" name="Rectangle 1"/>
          <p:cNvSpPr>
            <a:spLocks noChangeArrowheads="1"/>
          </p:cNvSpPr>
          <p:nvPr/>
        </p:nvSpPr>
        <p:spPr bwMode="auto">
          <a:xfrm>
            <a:off x="762000" y="5791200"/>
            <a:ext cx="7924800" cy="70788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Verdana" pitchFamily="34" charset="0"/>
                <a:cs typeface="Arial" pitchFamily="34" charset="0"/>
              </a:rPr>
              <a:t>Output: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Unicode MS" pitchFamily="34" charset="-128"/>
                <a:cs typeface="Arial" pitchFamily="34" charset="0"/>
              </a:rPr>
              <a:t>Exception in thread "main" java.lang.ArithmeticException: / by zero</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Solution by exception handling</a:t>
            </a:r>
            <a:endParaRPr lang="en-US" dirty="0"/>
          </a:p>
        </p:txBody>
      </p:sp>
      <p:sp>
        <p:nvSpPr>
          <p:cNvPr id="3" name="Content Placeholder 2"/>
          <p:cNvSpPr>
            <a:spLocks noGrp="1"/>
          </p:cNvSpPr>
          <p:nvPr>
            <p:ph idx="1"/>
          </p:nvPr>
        </p:nvSpPr>
        <p:spPr>
          <a:xfrm>
            <a:off x="533400" y="685800"/>
            <a:ext cx="8229600" cy="5943600"/>
          </a:xfrm>
        </p:spPr>
        <p:txBody>
          <a:bodyPr>
            <a:noAutofit/>
          </a:bodyPr>
          <a:lstStyle/>
          <a:p>
            <a:pPr>
              <a:buNone/>
            </a:pPr>
            <a:r>
              <a:rPr lang="en-US" sz="2000" b="1" dirty="0" smtClean="0"/>
              <a:t>public</a:t>
            </a:r>
            <a:r>
              <a:rPr lang="en-US" sz="2000" dirty="0" smtClean="0"/>
              <a:t> </a:t>
            </a:r>
            <a:r>
              <a:rPr lang="en-US" sz="2000" b="1" dirty="0" smtClean="0"/>
              <a:t>class</a:t>
            </a:r>
            <a:r>
              <a:rPr lang="en-US" sz="2000" dirty="0" smtClean="0"/>
              <a:t> TryCatchExample2 {  </a:t>
            </a:r>
          </a:p>
          <a:p>
            <a:pPr>
              <a:buNone/>
            </a:pPr>
            <a:r>
              <a:rPr lang="en-US" sz="2000" dirty="0" smtClean="0"/>
              <a:t>  </a:t>
            </a:r>
          </a:p>
          <a:p>
            <a:pPr>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buNone/>
            </a:pPr>
            <a:r>
              <a:rPr lang="en-US" sz="2000" dirty="0" smtClean="0"/>
              <a:t>        </a:t>
            </a:r>
            <a:r>
              <a:rPr lang="en-US" sz="2000" b="1" dirty="0" smtClean="0"/>
              <a:t>try</a:t>
            </a:r>
            <a:r>
              <a:rPr lang="en-US" sz="2000" dirty="0" smtClean="0"/>
              <a:t>  </a:t>
            </a:r>
          </a:p>
          <a:p>
            <a:pPr>
              <a:buNone/>
            </a:pPr>
            <a:r>
              <a:rPr lang="en-US" sz="2000" dirty="0" smtClean="0"/>
              <a:t>        {  </a:t>
            </a:r>
          </a:p>
          <a:p>
            <a:pPr>
              <a:buNone/>
            </a:pPr>
            <a:r>
              <a:rPr lang="en-US" sz="2000" dirty="0" smtClean="0"/>
              <a:t>        </a:t>
            </a:r>
            <a:r>
              <a:rPr lang="en-US" sz="2000" b="1" dirty="0" err="1" smtClean="0"/>
              <a:t>int</a:t>
            </a:r>
            <a:r>
              <a:rPr lang="en-US" sz="2000" dirty="0" smtClean="0"/>
              <a:t> data=50/0; //may throw exception   </a:t>
            </a:r>
          </a:p>
          <a:p>
            <a:pPr>
              <a:buNone/>
            </a:pPr>
            <a:r>
              <a:rPr lang="en-US" sz="2000" dirty="0" smtClean="0"/>
              <a:t>        }  </a:t>
            </a:r>
          </a:p>
          <a:p>
            <a:pPr>
              <a:buNone/>
            </a:pPr>
            <a:r>
              <a:rPr lang="en-US" sz="2000" dirty="0" smtClean="0"/>
              <a:t>            //handling the exception  </a:t>
            </a:r>
          </a:p>
          <a:p>
            <a:pPr>
              <a:buNone/>
            </a:pPr>
            <a:r>
              <a:rPr lang="en-US" sz="2000" dirty="0" smtClean="0"/>
              <a:t>        </a:t>
            </a:r>
            <a:r>
              <a:rPr lang="en-US" sz="2000" b="1" dirty="0" smtClean="0"/>
              <a:t>catch</a:t>
            </a:r>
            <a:r>
              <a:rPr lang="en-US" sz="2000" dirty="0" smtClean="0"/>
              <a:t>(</a:t>
            </a:r>
            <a:r>
              <a:rPr lang="en-US" sz="2000" dirty="0" err="1" smtClean="0"/>
              <a:t>ArithmeticException</a:t>
            </a:r>
            <a:r>
              <a:rPr lang="en-US" sz="2000" dirty="0" smtClean="0"/>
              <a:t> e)  </a:t>
            </a:r>
          </a:p>
          <a:p>
            <a:pPr>
              <a:buNone/>
            </a:pPr>
            <a:r>
              <a:rPr lang="en-US" sz="2000" dirty="0" smtClean="0"/>
              <a:t>        {  </a:t>
            </a:r>
          </a:p>
          <a:p>
            <a:pPr>
              <a:buNone/>
            </a:pPr>
            <a:r>
              <a:rPr lang="en-US" sz="2000" dirty="0" smtClean="0"/>
              <a:t>            </a:t>
            </a:r>
            <a:r>
              <a:rPr lang="en-US" sz="2000" dirty="0" err="1" smtClean="0"/>
              <a:t>System.out.println</a:t>
            </a:r>
            <a:r>
              <a:rPr lang="en-US" sz="2000" dirty="0" smtClean="0"/>
              <a:t>(e);  </a:t>
            </a:r>
          </a:p>
          <a:p>
            <a:pPr>
              <a:buNone/>
            </a:pPr>
            <a:r>
              <a:rPr lang="en-US" sz="2000" dirty="0" smtClean="0"/>
              <a:t>        }  </a:t>
            </a:r>
          </a:p>
          <a:p>
            <a:pPr>
              <a:buNone/>
            </a:pPr>
            <a:r>
              <a:rPr lang="en-US" sz="2000" dirty="0" smtClean="0"/>
              <a:t>        </a:t>
            </a:r>
            <a:r>
              <a:rPr lang="en-US" sz="2000" dirty="0" err="1" smtClean="0"/>
              <a:t>System.out.println</a:t>
            </a:r>
            <a:r>
              <a:rPr lang="en-US" sz="2000" dirty="0" smtClean="0"/>
              <a:t>("rest of the code");  </a:t>
            </a:r>
          </a:p>
          <a:p>
            <a:pPr>
              <a:buNone/>
            </a:pPr>
            <a:r>
              <a:rPr lang="en-US" sz="2000" dirty="0" smtClean="0"/>
              <a:t>    }  </a:t>
            </a:r>
          </a:p>
          <a:p>
            <a:pPr>
              <a:buNone/>
            </a:pPr>
            <a:r>
              <a:rPr lang="en-US" sz="2000" dirty="0" smtClean="0"/>
              <a:t>   }</a:t>
            </a:r>
          </a:p>
          <a:p>
            <a:pPr>
              <a:buNone/>
            </a:pPr>
            <a:endParaRPr lang="en-US" sz="2000" dirty="0"/>
          </a:p>
        </p:txBody>
      </p:sp>
      <p:sp>
        <p:nvSpPr>
          <p:cNvPr id="37889" name="Rectangle 1"/>
          <p:cNvSpPr>
            <a:spLocks noChangeArrowheads="1"/>
          </p:cNvSpPr>
          <p:nvPr/>
        </p:nvSpPr>
        <p:spPr bwMode="auto">
          <a:xfrm>
            <a:off x="914400" y="6096000"/>
            <a:ext cx="7772400" cy="38472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Verdana" pitchFamily="34" charset="0"/>
                <a:cs typeface="Arial" pitchFamily="34" charset="0"/>
              </a:rPr>
              <a:t>Output: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Unicode MS" pitchFamily="34" charset="-128"/>
                <a:cs typeface="Arial" pitchFamily="34" charset="0"/>
              </a:rPr>
              <a:t>java.lang.ArithmeticException: / by zero rest of the code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Autofit/>
          </a:bodyPr>
          <a:lstStyle/>
          <a:p>
            <a:pPr algn="l"/>
            <a:r>
              <a:rPr lang="en-US" sz="2000" dirty="0" smtClean="0"/>
              <a:t>Example 3</a:t>
            </a:r>
            <a:br>
              <a:rPr lang="en-US" sz="2000" dirty="0" smtClean="0"/>
            </a:br>
            <a:r>
              <a:rPr lang="en-US" sz="2000" dirty="0" smtClean="0"/>
              <a:t>In this example, we also kept the code in a try block that will not throw an exception.</a:t>
            </a:r>
            <a:endParaRPr lang="en-US" sz="2000" dirty="0"/>
          </a:p>
        </p:txBody>
      </p:sp>
      <p:sp>
        <p:nvSpPr>
          <p:cNvPr id="3" name="Content Placeholder 2"/>
          <p:cNvSpPr>
            <a:spLocks noGrp="1"/>
          </p:cNvSpPr>
          <p:nvPr>
            <p:ph idx="1"/>
          </p:nvPr>
        </p:nvSpPr>
        <p:spPr>
          <a:xfrm>
            <a:off x="228600" y="990600"/>
            <a:ext cx="8229600" cy="5105400"/>
          </a:xfrm>
        </p:spPr>
        <p:txBody>
          <a:bodyPr>
            <a:noAutofit/>
          </a:bodyPr>
          <a:lstStyle/>
          <a:p>
            <a:pPr>
              <a:buNone/>
            </a:pPr>
            <a:r>
              <a:rPr lang="en-US" sz="2000" b="1" dirty="0" smtClean="0"/>
              <a:t>public</a:t>
            </a:r>
            <a:r>
              <a:rPr lang="en-US" sz="2000" dirty="0" smtClean="0"/>
              <a:t> </a:t>
            </a:r>
            <a:r>
              <a:rPr lang="en-US" sz="2000" b="1" dirty="0" smtClean="0"/>
              <a:t>class</a:t>
            </a:r>
            <a:r>
              <a:rPr lang="en-US" sz="2000" dirty="0" smtClean="0"/>
              <a:t> TryCatchExample3 {  </a:t>
            </a:r>
          </a:p>
          <a:p>
            <a:pPr>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buNone/>
            </a:pPr>
            <a:r>
              <a:rPr lang="en-US" sz="2000" dirty="0" smtClean="0"/>
              <a:t>        </a:t>
            </a:r>
            <a:r>
              <a:rPr lang="en-US" sz="2000" b="1" dirty="0" smtClean="0"/>
              <a:t>try</a:t>
            </a:r>
            <a:r>
              <a:rPr lang="en-US" sz="2000" dirty="0" smtClean="0"/>
              <a:t>  </a:t>
            </a:r>
          </a:p>
          <a:p>
            <a:pPr>
              <a:buNone/>
            </a:pPr>
            <a:r>
              <a:rPr lang="en-US" sz="2000" dirty="0" smtClean="0"/>
              <a:t>        {  </a:t>
            </a:r>
          </a:p>
          <a:p>
            <a:pPr>
              <a:buNone/>
            </a:pPr>
            <a:r>
              <a:rPr lang="en-US" sz="2000" dirty="0" smtClean="0"/>
              <a:t>        </a:t>
            </a:r>
            <a:r>
              <a:rPr lang="en-US" sz="2000" b="1" dirty="0" err="1" smtClean="0"/>
              <a:t>int</a:t>
            </a:r>
            <a:r>
              <a:rPr lang="en-US" sz="2000" dirty="0" smtClean="0"/>
              <a:t> data=50/0; //may throw exception   </a:t>
            </a:r>
          </a:p>
          <a:p>
            <a:pPr>
              <a:buNone/>
            </a:pPr>
            <a:r>
              <a:rPr lang="en-US" sz="2000" dirty="0" smtClean="0"/>
              <a:t>                         // if exception occurs, the remaining statement will not </a:t>
            </a:r>
            <a:r>
              <a:rPr lang="en-US" sz="2000" dirty="0" err="1" smtClean="0"/>
              <a:t>exceute</a:t>
            </a:r>
            <a:endParaRPr lang="en-US" sz="2000" dirty="0" smtClean="0"/>
          </a:p>
          <a:p>
            <a:pPr>
              <a:buNone/>
            </a:pPr>
            <a:r>
              <a:rPr lang="en-US" sz="2000" dirty="0" smtClean="0"/>
              <a:t>          </a:t>
            </a:r>
            <a:r>
              <a:rPr lang="en-US" sz="2000" dirty="0" err="1" smtClean="0"/>
              <a:t>System.out.println</a:t>
            </a:r>
            <a:r>
              <a:rPr lang="en-US" sz="2000" dirty="0" smtClean="0"/>
              <a:t>("rest of the code");  </a:t>
            </a:r>
          </a:p>
          <a:p>
            <a:pPr>
              <a:buNone/>
            </a:pPr>
            <a:r>
              <a:rPr lang="en-US" sz="2000" dirty="0" smtClean="0"/>
              <a:t>        }  </a:t>
            </a:r>
          </a:p>
          <a:p>
            <a:pPr>
              <a:buNone/>
            </a:pPr>
            <a:r>
              <a:rPr lang="en-US" sz="2000" dirty="0" smtClean="0"/>
              <a:t>             // handling the exception   </a:t>
            </a:r>
          </a:p>
          <a:p>
            <a:pPr>
              <a:buNone/>
            </a:pPr>
            <a:r>
              <a:rPr lang="en-US" sz="2000" dirty="0" smtClean="0"/>
              <a:t>        </a:t>
            </a:r>
            <a:r>
              <a:rPr lang="en-US" sz="2000" b="1" dirty="0" smtClean="0"/>
              <a:t>catch</a:t>
            </a:r>
            <a:r>
              <a:rPr lang="en-US" sz="2000" dirty="0" smtClean="0"/>
              <a:t>(</a:t>
            </a:r>
            <a:r>
              <a:rPr lang="en-US" sz="2000" dirty="0" err="1" smtClean="0"/>
              <a:t>ArithmeticException</a:t>
            </a:r>
            <a:r>
              <a:rPr lang="en-US" sz="2000" dirty="0" smtClean="0"/>
              <a:t> e)  </a:t>
            </a:r>
          </a:p>
          <a:p>
            <a:pPr>
              <a:buNone/>
            </a:pPr>
            <a:r>
              <a:rPr lang="en-US" sz="2000" dirty="0" smtClean="0"/>
              <a:t>        {  </a:t>
            </a:r>
          </a:p>
          <a:p>
            <a:pPr>
              <a:buNone/>
            </a:pPr>
            <a:r>
              <a:rPr lang="en-US" sz="2000" dirty="0" smtClean="0"/>
              <a:t>            </a:t>
            </a:r>
            <a:r>
              <a:rPr lang="en-US" sz="2000" dirty="0" err="1" smtClean="0"/>
              <a:t>System.out.println</a:t>
            </a:r>
            <a:r>
              <a:rPr lang="en-US" sz="2000" dirty="0" smtClean="0"/>
              <a:t>(e);  </a:t>
            </a:r>
          </a:p>
          <a:p>
            <a:pPr>
              <a:buNone/>
            </a:pPr>
            <a:r>
              <a:rPr lang="en-US" sz="2000" dirty="0" smtClean="0"/>
              <a:t>        } </a:t>
            </a:r>
          </a:p>
          <a:p>
            <a:pPr>
              <a:buNone/>
            </a:pPr>
            <a:r>
              <a:rPr lang="en-US" sz="2000" dirty="0" smtClean="0"/>
              <a:t>        }  </a:t>
            </a:r>
          </a:p>
          <a:p>
            <a:pPr>
              <a:buNone/>
            </a:pPr>
            <a:r>
              <a:rPr lang="en-US" sz="2000" dirty="0" smtClean="0"/>
              <a:t>      }</a:t>
            </a:r>
          </a:p>
          <a:p>
            <a:pPr>
              <a:buNone/>
            </a:pPr>
            <a:endParaRPr lang="en-US" sz="2000" dirty="0"/>
          </a:p>
        </p:txBody>
      </p:sp>
      <p:sp>
        <p:nvSpPr>
          <p:cNvPr id="36865" name="Rectangle 1"/>
          <p:cNvSpPr>
            <a:spLocks noChangeArrowheads="1"/>
          </p:cNvSpPr>
          <p:nvPr/>
        </p:nvSpPr>
        <p:spPr bwMode="auto">
          <a:xfrm>
            <a:off x="3352800" y="5867400"/>
            <a:ext cx="5410200" cy="70788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Verdana" pitchFamily="34" charset="0"/>
                <a:cs typeface="Arial" pitchFamily="34" charset="0"/>
              </a:rPr>
              <a:t>Output: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Unicode MS" pitchFamily="34" charset="-128"/>
                <a:cs typeface="Arial" pitchFamily="34" charset="0"/>
              </a:rPr>
              <a:t>java.lang.ArithmeticException: / by zero</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400" dirty="0" smtClean="0"/>
              <a:t>Example 4</a:t>
            </a:r>
            <a:br>
              <a:rPr lang="en-US" sz="2400" dirty="0" smtClean="0"/>
            </a:br>
            <a:r>
              <a:rPr lang="en-US" sz="2400" dirty="0" smtClean="0"/>
              <a:t>Here, we handle the exception using the parent class exception.</a:t>
            </a:r>
            <a:endParaRPr lang="en-US" sz="2400" dirty="0"/>
          </a:p>
        </p:txBody>
      </p:sp>
      <p:sp>
        <p:nvSpPr>
          <p:cNvPr id="3" name="Content Placeholder 2"/>
          <p:cNvSpPr>
            <a:spLocks noGrp="1"/>
          </p:cNvSpPr>
          <p:nvPr>
            <p:ph idx="1"/>
          </p:nvPr>
        </p:nvSpPr>
        <p:spPr>
          <a:xfrm>
            <a:off x="457200" y="990601"/>
            <a:ext cx="8229600" cy="4876800"/>
          </a:xfrm>
        </p:spPr>
        <p:txBody>
          <a:bodyPr>
            <a:normAutofit fontScale="62500" lnSpcReduction="20000"/>
          </a:bodyPr>
          <a:lstStyle/>
          <a:p>
            <a:pPr>
              <a:buNone/>
            </a:pPr>
            <a:r>
              <a:rPr lang="en-US" b="1" dirty="0" smtClean="0"/>
              <a:t>public</a:t>
            </a:r>
            <a:r>
              <a:rPr lang="en-US" dirty="0" smtClean="0"/>
              <a:t> </a:t>
            </a:r>
            <a:r>
              <a:rPr lang="en-US" b="1" dirty="0" smtClean="0"/>
              <a:t>class</a:t>
            </a:r>
            <a:r>
              <a:rPr lang="en-US" dirty="0" smtClean="0"/>
              <a:t> TryCatchExample4 {  </a:t>
            </a:r>
          </a:p>
          <a:p>
            <a:pPr>
              <a:buNone/>
            </a:pP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r>
              <a:rPr lang="en-US" b="1" dirty="0" smtClean="0"/>
              <a:t>try</a:t>
            </a:r>
            <a:r>
              <a:rPr lang="en-US" dirty="0" smtClean="0"/>
              <a:t>  </a:t>
            </a:r>
          </a:p>
          <a:p>
            <a:pPr>
              <a:buNone/>
            </a:pPr>
            <a:r>
              <a:rPr lang="en-US" dirty="0" smtClean="0"/>
              <a:t>        {  </a:t>
            </a:r>
          </a:p>
          <a:p>
            <a:pPr>
              <a:buNone/>
            </a:pPr>
            <a:r>
              <a:rPr lang="en-US" dirty="0" smtClean="0"/>
              <a:t>        </a:t>
            </a:r>
            <a:r>
              <a:rPr lang="en-US" b="1" dirty="0" err="1" smtClean="0"/>
              <a:t>int</a:t>
            </a:r>
            <a:r>
              <a:rPr lang="en-US" dirty="0" smtClean="0"/>
              <a:t> data=50/0; //may throw exception   </a:t>
            </a:r>
          </a:p>
          <a:p>
            <a:pPr>
              <a:buNone/>
            </a:pPr>
            <a:r>
              <a:rPr lang="en-US" dirty="0" smtClean="0"/>
              <a:t>        }  </a:t>
            </a:r>
          </a:p>
          <a:p>
            <a:pPr>
              <a:buNone/>
            </a:pPr>
            <a:r>
              <a:rPr lang="en-US" dirty="0" smtClean="0"/>
              <a:t>            // handling the exception by using Exception class      </a:t>
            </a:r>
          </a:p>
          <a:p>
            <a:pPr>
              <a:buNone/>
            </a:pPr>
            <a:r>
              <a:rPr lang="en-US" dirty="0" smtClean="0"/>
              <a:t>        </a:t>
            </a:r>
            <a:r>
              <a:rPr lang="en-US" b="1" dirty="0" smtClean="0"/>
              <a:t>catch</a:t>
            </a:r>
            <a:r>
              <a:rPr lang="en-US" dirty="0" smtClean="0"/>
              <a:t>(Exception e)  </a:t>
            </a:r>
          </a:p>
          <a:p>
            <a:pPr>
              <a:buNone/>
            </a:pPr>
            <a:r>
              <a:rPr lang="en-US" dirty="0" smtClean="0"/>
              <a:t>        {  </a:t>
            </a:r>
          </a:p>
          <a:p>
            <a:pPr>
              <a:buNone/>
            </a:pPr>
            <a:r>
              <a:rPr lang="en-US" dirty="0" smtClean="0"/>
              <a:t>            </a:t>
            </a:r>
            <a:r>
              <a:rPr lang="en-US" dirty="0" err="1" smtClean="0"/>
              <a:t>System.out.println</a:t>
            </a:r>
            <a:r>
              <a:rPr lang="en-US" dirty="0" smtClean="0"/>
              <a:t>(e);  </a:t>
            </a:r>
          </a:p>
          <a:p>
            <a:pPr>
              <a:buNone/>
            </a:pPr>
            <a:r>
              <a:rPr lang="en-US" dirty="0" smtClean="0"/>
              <a:t>        }  </a:t>
            </a:r>
          </a:p>
          <a:p>
            <a:pPr>
              <a:buNone/>
            </a:pPr>
            <a:r>
              <a:rPr lang="en-US" dirty="0" smtClean="0"/>
              <a:t>        </a:t>
            </a:r>
            <a:r>
              <a:rPr lang="en-US" dirty="0" err="1" smtClean="0"/>
              <a:t>System.out.println</a:t>
            </a:r>
            <a:r>
              <a:rPr lang="en-US" dirty="0" smtClean="0"/>
              <a:t>("rest of the code");  </a:t>
            </a:r>
          </a:p>
          <a:p>
            <a:pPr>
              <a:buNone/>
            </a:pPr>
            <a:r>
              <a:rPr lang="en-US" dirty="0" smtClean="0"/>
              <a:t>    }  </a:t>
            </a:r>
          </a:p>
          <a:p>
            <a:pPr>
              <a:buNone/>
            </a:pPr>
            <a:r>
              <a:rPr lang="en-US" dirty="0" smtClean="0"/>
              <a:t>}</a:t>
            </a:r>
            <a:endParaRPr lang="en-US" dirty="0"/>
          </a:p>
        </p:txBody>
      </p:sp>
      <p:sp>
        <p:nvSpPr>
          <p:cNvPr id="35841" name="Rectangle 1"/>
          <p:cNvSpPr>
            <a:spLocks noChangeArrowheads="1"/>
          </p:cNvSpPr>
          <p:nvPr/>
        </p:nvSpPr>
        <p:spPr bwMode="auto">
          <a:xfrm>
            <a:off x="914400" y="6019800"/>
            <a:ext cx="7315200" cy="70788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Verdana" pitchFamily="34" charset="0"/>
                <a:cs typeface="Arial" pitchFamily="34" charset="0"/>
              </a:rPr>
              <a:t>Output: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Unicode MS" pitchFamily="34" charset="-128"/>
                <a:cs typeface="Arial" pitchFamily="34" charset="0"/>
              </a:rPr>
              <a:t>java.lang.ArithmeticException: / by zero rest of the code</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Example 5</a:t>
            </a:r>
            <a:br>
              <a:rPr lang="en-US" sz="2400" dirty="0" smtClean="0"/>
            </a:br>
            <a:r>
              <a:rPr lang="en-US" sz="2400" dirty="0" smtClean="0"/>
              <a:t>Let's see an example to print a custom message on exception.</a:t>
            </a:r>
            <a:endParaRPr lang="en-US" sz="2400"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buNone/>
            </a:pPr>
            <a:r>
              <a:rPr lang="en-US" b="1" dirty="0" smtClean="0"/>
              <a:t>public</a:t>
            </a:r>
            <a:r>
              <a:rPr lang="en-US" dirty="0" smtClean="0"/>
              <a:t> </a:t>
            </a:r>
            <a:r>
              <a:rPr lang="en-US" b="1" dirty="0" smtClean="0"/>
              <a:t>class</a:t>
            </a:r>
            <a:r>
              <a:rPr lang="en-US" dirty="0" smtClean="0"/>
              <a:t> TryCatchExample5 {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r>
              <a:rPr lang="en-US" b="1" dirty="0" smtClean="0"/>
              <a:t>try</a:t>
            </a:r>
            <a:r>
              <a:rPr lang="en-US" dirty="0" smtClean="0"/>
              <a:t>  </a:t>
            </a:r>
          </a:p>
          <a:p>
            <a:pPr>
              <a:buNone/>
            </a:pPr>
            <a:r>
              <a:rPr lang="en-US" dirty="0" smtClean="0"/>
              <a:t>        {  </a:t>
            </a:r>
          </a:p>
          <a:p>
            <a:pPr>
              <a:buNone/>
            </a:pPr>
            <a:r>
              <a:rPr lang="en-US" dirty="0" smtClean="0"/>
              <a:t>        </a:t>
            </a:r>
            <a:r>
              <a:rPr lang="en-US" b="1" dirty="0" err="1" smtClean="0"/>
              <a:t>int</a:t>
            </a:r>
            <a:r>
              <a:rPr lang="en-US" dirty="0" smtClean="0"/>
              <a:t> data=50/0; //may throw exception   </a:t>
            </a:r>
          </a:p>
          <a:p>
            <a:pPr>
              <a:buNone/>
            </a:pPr>
            <a:r>
              <a:rPr lang="en-US" dirty="0" smtClean="0"/>
              <a:t>        }  </a:t>
            </a:r>
          </a:p>
          <a:p>
            <a:pPr>
              <a:buNone/>
            </a:pPr>
            <a:r>
              <a:rPr lang="en-US" dirty="0" smtClean="0"/>
              <a:t>             // handling the exception  </a:t>
            </a:r>
          </a:p>
          <a:p>
            <a:pPr>
              <a:buNone/>
            </a:pPr>
            <a:r>
              <a:rPr lang="en-US" dirty="0" smtClean="0"/>
              <a:t>        </a:t>
            </a:r>
            <a:r>
              <a:rPr lang="en-US" b="1" dirty="0" smtClean="0"/>
              <a:t>catch</a:t>
            </a:r>
            <a:r>
              <a:rPr lang="en-US" dirty="0" smtClean="0"/>
              <a:t>(Exception e)  </a:t>
            </a:r>
          </a:p>
          <a:p>
            <a:pPr>
              <a:buNone/>
            </a:pPr>
            <a:r>
              <a:rPr lang="en-US" dirty="0" smtClean="0"/>
              <a:t>        {  </a:t>
            </a:r>
          </a:p>
          <a:p>
            <a:pPr>
              <a:buNone/>
            </a:pPr>
            <a:r>
              <a:rPr lang="en-US" dirty="0" smtClean="0"/>
              <a:t>                  // displaying the custom message  </a:t>
            </a:r>
          </a:p>
          <a:p>
            <a:pPr>
              <a:buNone/>
            </a:pPr>
            <a:r>
              <a:rPr lang="en-US" dirty="0" smtClean="0"/>
              <a:t>            </a:t>
            </a:r>
            <a:r>
              <a:rPr lang="en-US" dirty="0" err="1" smtClean="0"/>
              <a:t>System.out.println</a:t>
            </a:r>
            <a:r>
              <a:rPr lang="en-US" dirty="0" smtClean="0"/>
              <a:t>("Can't divided by zero");  </a:t>
            </a:r>
          </a:p>
          <a:p>
            <a:pPr>
              <a:buNone/>
            </a:pPr>
            <a:r>
              <a:rPr lang="en-US" dirty="0" smtClean="0"/>
              <a:t>        }  </a:t>
            </a:r>
          </a:p>
          <a:p>
            <a:pPr>
              <a:buNone/>
            </a:pPr>
            <a:r>
              <a:rPr lang="en-US" dirty="0" smtClean="0"/>
              <a:t>    }      </a:t>
            </a:r>
          </a:p>
          <a:p>
            <a:pPr>
              <a:buNone/>
            </a:pPr>
            <a:r>
              <a:rPr lang="en-US" dirty="0" smtClean="0"/>
              <a:t>}  </a:t>
            </a:r>
          </a:p>
          <a:p>
            <a:pPr>
              <a:buNone/>
            </a:pPr>
            <a:endParaRPr lang="en-US" dirty="0"/>
          </a:p>
        </p:txBody>
      </p:sp>
      <p:sp>
        <p:nvSpPr>
          <p:cNvPr id="34817" name="Rectangle 1"/>
          <p:cNvSpPr>
            <a:spLocks noChangeArrowheads="1"/>
          </p:cNvSpPr>
          <p:nvPr/>
        </p:nvSpPr>
        <p:spPr bwMode="auto">
          <a:xfrm>
            <a:off x="4648200" y="6019800"/>
            <a:ext cx="3733800" cy="70788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Verdana" pitchFamily="34" charset="0"/>
                <a:cs typeface="Arial" pitchFamily="34" charset="0"/>
              </a:rPr>
              <a:t>Output: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Unicode MS" pitchFamily="34" charset="-128"/>
                <a:cs typeface="Arial" pitchFamily="34" charset="0"/>
              </a:rPr>
              <a:t>Can't divided by zero</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63562"/>
          </a:xfrm>
        </p:spPr>
        <p:txBody>
          <a:bodyPr>
            <a:noAutofit/>
          </a:bodyPr>
          <a:lstStyle/>
          <a:p>
            <a:r>
              <a:rPr lang="en-US" sz="2400" dirty="0" smtClean="0"/>
              <a:t>Example 6</a:t>
            </a:r>
            <a:br>
              <a:rPr lang="en-US" sz="2400" dirty="0" smtClean="0"/>
            </a:br>
            <a:r>
              <a:rPr lang="en-US" sz="2400" dirty="0" smtClean="0"/>
              <a:t>Let's see an example to resolve the exception in a catch block.</a:t>
            </a:r>
            <a:endParaRPr lang="en-US" sz="2400" dirty="0"/>
          </a:p>
        </p:txBody>
      </p:sp>
      <p:sp>
        <p:nvSpPr>
          <p:cNvPr id="3" name="Content Placeholder 2"/>
          <p:cNvSpPr>
            <a:spLocks noGrp="1"/>
          </p:cNvSpPr>
          <p:nvPr>
            <p:ph idx="1"/>
          </p:nvPr>
        </p:nvSpPr>
        <p:spPr>
          <a:xfrm>
            <a:off x="457200" y="762000"/>
            <a:ext cx="8229600" cy="6096000"/>
          </a:xfrm>
        </p:spPr>
        <p:txBody>
          <a:bodyPr>
            <a:noAutofit/>
          </a:bodyPr>
          <a:lstStyle/>
          <a:p>
            <a:pPr>
              <a:buNone/>
            </a:pPr>
            <a:r>
              <a:rPr lang="en-US" sz="2000" b="1" dirty="0" smtClean="0"/>
              <a:t>public</a:t>
            </a:r>
            <a:r>
              <a:rPr lang="en-US" sz="2000" dirty="0" smtClean="0"/>
              <a:t> </a:t>
            </a:r>
            <a:r>
              <a:rPr lang="en-US" sz="2000" b="1" dirty="0" smtClean="0"/>
              <a:t>class</a:t>
            </a:r>
            <a:r>
              <a:rPr lang="en-US" sz="2000" dirty="0" smtClean="0"/>
              <a:t> TryCatchExample6 {  </a:t>
            </a:r>
          </a:p>
          <a:p>
            <a:pPr>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buNone/>
            </a:pPr>
            <a:r>
              <a:rPr lang="en-US" sz="2000" dirty="0" smtClean="0"/>
              <a:t>        </a:t>
            </a:r>
            <a:r>
              <a:rPr lang="en-US" sz="2000" b="1" dirty="0" err="1" smtClean="0"/>
              <a:t>int</a:t>
            </a:r>
            <a:r>
              <a:rPr lang="en-US" sz="2000" dirty="0" smtClean="0"/>
              <a:t> </a:t>
            </a:r>
            <a:r>
              <a:rPr lang="en-US" sz="2000" dirty="0" err="1" smtClean="0"/>
              <a:t>i</a:t>
            </a:r>
            <a:r>
              <a:rPr lang="en-US" sz="2000" dirty="0" smtClean="0"/>
              <a:t>=50;  </a:t>
            </a:r>
          </a:p>
          <a:p>
            <a:pPr>
              <a:buNone/>
            </a:pPr>
            <a:r>
              <a:rPr lang="en-US" sz="2000" dirty="0" smtClean="0"/>
              <a:t>        </a:t>
            </a:r>
            <a:r>
              <a:rPr lang="en-US" sz="2000" b="1" dirty="0" err="1" smtClean="0"/>
              <a:t>int</a:t>
            </a:r>
            <a:r>
              <a:rPr lang="en-US" sz="2000" dirty="0" smtClean="0"/>
              <a:t> j=0;  </a:t>
            </a:r>
          </a:p>
          <a:p>
            <a:pPr>
              <a:buNone/>
            </a:pPr>
            <a:r>
              <a:rPr lang="en-US" sz="2000" dirty="0" smtClean="0"/>
              <a:t>        </a:t>
            </a:r>
            <a:r>
              <a:rPr lang="en-US" sz="2000" b="1" dirty="0" err="1" smtClean="0"/>
              <a:t>int</a:t>
            </a:r>
            <a:r>
              <a:rPr lang="en-US" sz="2000" dirty="0" smtClean="0"/>
              <a:t> data;  </a:t>
            </a:r>
          </a:p>
          <a:p>
            <a:pPr>
              <a:buNone/>
            </a:pPr>
            <a:r>
              <a:rPr lang="en-US" sz="2000" dirty="0" smtClean="0"/>
              <a:t>        </a:t>
            </a:r>
            <a:r>
              <a:rPr lang="en-US" sz="2000" b="1" dirty="0" smtClean="0"/>
              <a:t>try</a:t>
            </a:r>
            <a:r>
              <a:rPr lang="en-US" sz="2000" dirty="0" smtClean="0"/>
              <a:t>  </a:t>
            </a:r>
          </a:p>
          <a:p>
            <a:pPr>
              <a:buNone/>
            </a:pPr>
            <a:r>
              <a:rPr lang="en-US" sz="2000" dirty="0" smtClean="0"/>
              <a:t>        {  </a:t>
            </a:r>
          </a:p>
          <a:p>
            <a:pPr>
              <a:buNone/>
            </a:pPr>
            <a:r>
              <a:rPr lang="en-US" sz="2000" dirty="0" smtClean="0"/>
              <a:t>        data=</a:t>
            </a:r>
            <a:r>
              <a:rPr lang="en-US" sz="2000" dirty="0" err="1" smtClean="0"/>
              <a:t>i</a:t>
            </a:r>
            <a:r>
              <a:rPr lang="en-US" sz="2000" dirty="0" smtClean="0"/>
              <a:t>/j; //may throw exception   </a:t>
            </a:r>
          </a:p>
          <a:p>
            <a:pPr>
              <a:buNone/>
            </a:pPr>
            <a:r>
              <a:rPr lang="en-US" sz="2000" dirty="0" smtClean="0"/>
              <a:t>        }            // handling the exception  </a:t>
            </a:r>
          </a:p>
          <a:p>
            <a:pPr>
              <a:buNone/>
            </a:pPr>
            <a:r>
              <a:rPr lang="en-US" sz="2000" dirty="0" smtClean="0"/>
              <a:t>        </a:t>
            </a:r>
            <a:r>
              <a:rPr lang="en-US" sz="2000" b="1" dirty="0" smtClean="0"/>
              <a:t>catch</a:t>
            </a:r>
            <a:r>
              <a:rPr lang="en-US" sz="2000" dirty="0" smtClean="0"/>
              <a:t>(Exception e)  </a:t>
            </a:r>
          </a:p>
          <a:p>
            <a:pPr>
              <a:buNone/>
            </a:pPr>
            <a:r>
              <a:rPr lang="en-US" sz="2000" dirty="0" smtClean="0"/>
              <a:t>        {  </a:t>
            </a:r>
          </a:p>
          <a:p>
            <a:pPr>
              <a:buNone/>
            </a:pPr>
            <a:r>
              <a:rPr lang="en-US" sz="2000" dirty="0" smtClean="0"/>
              <a:t>             // resolving the exception in catch block  </a:t>
            </a:r>
          </a:p>
          <a:p>
            <a:pPr>
              <a:buNone/>
            </a:pPr>
            <a:r>
              <a:rPr lang="en-US" sz="2000" dirty="0" smtClean="0"/>
              <a:t>            </a:t>
            </a:r>
            <a:r>
              <a:rPr lang="en-US" sz="2000" dirty="0" err="1" smtClean="0"/>
              <a:t>System.out.println</a:t>
            </a:r>
            <a:r>
              <a:rPr lang="en-US" sz="2000" dirty="0" smtClean="0"/>
              <a:t>(</a:t>
            </a:r>
            <a:r>
              <a:rPr lang="en-US" sz="2000" dirty="0" err="1" smtClean="0"/>
              <a:t>i</a:t>
            </a:r>
            <a:r>
              <a:rPr lang="en-US" sz="2000" dirty="0" smtClean="0"/>
              <a:t>/(j+2));  </a:t>
            </a:r>
          </a:p>
          <a:p>
            <a:pPr>
              <a:buNone/>
            </a:pPr>
            <a:r>
              <a:rPr lang="en-US" sz="2000" dirty="0" smtClean="0"/>
              <a:t>        }  </a:t>
            </a:r>
          </a:p>
          <a:p>
            <a:pPr>
              <a:buNone/>
            </a:pPr>
            <a:r>
              <a:rPr lang="en-US" sz="2000" dirty="0" smtClean="0"/>
              <a:t>    }  </a:t>
            </a:r>
          </a:p>
          <a:p>
            <a:pPr>
              <a:buNone/>
            </a:pPr>
            <a:r>
              <a:rPr lang="en-US" sz="2000" dirty="0" smtClean="0"/>
              <a:t>}  </a:t>
            </a:r>
          </a:p>
          <a:p>
            <a:pPr>
              <a:buNone/>
            </a:pPr>
            <a:endParaRPr lang="en-US" sz="2000" dirty="0"/>
          </a:p>
        </p:txBody>
      </p:sp>
      <p:sp>
        <p:nvSpPr>
          <p:cNvPr id="38913" name="Rectangle 1"/>
          <p:cNvSpPr>
            <a:spLocks noChangeArrowheads="1"/>
          </p:cNvSpPr>
          <p:nvPr/>
        </p:nvSpPr>
        <p:spPr bwMode="auto">
          <a:xfrm>
            <a:off x="4724400" y="6096000"/>
            <a:ext cx="4114800" cy="70788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25</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2000" b="1" dirty="0" smtClean="0"/>
              <a:t>Example 7</a:t>
            </a:r>
            <a:br>
              <a:rPr lang="en-US" sz="2000" b="1" dirty="0" smtClean="0"/>
            </a:br>
            <a:r>
              <a:rPr lang="en-US" sz="2000" b="1" dirty="0" smtClean="0"/>
              <a:t>In this example, along with try block, we also enclose exception code in a catch block.</a:t>
            </a:r>
            <a:endParaRPr lang="en-US" sz="2000" b="1"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buNone/>
            </a:pPr>
            <a:r>
              <a:rPr lang="en-US" b="1" dirty="0" smtClean="0"/>
              <a:t>public</a:t>
            </a:r>
            <a:r>
              <a:rPr lang="en-US" dirty="0" smtClean="0"/>
              <a:t> </a:t>
            </a:r>
            <a:r>
              <a:rPr lang="en-US" b="1" dirty="0" smtClean="0"/>
              <a:t>class</a:t>
            </a:r>
            <a:r>
              <a:rPr lang="en-US" dirty="0" smtClean="0"/>
              <a:t> TryCatchExample7 {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r>
              <a:rPr lang="en-US" b="1" dirty="0" smtClean="0"/>
              <a:t>try</a:t>
            </a:r>
            <a:r>
              <a:rPr lang="en-US" dirty="0" smtClean="0"/>
              <a:t>  </a:t>
            </a:r>
          </a:p>
          <a:p>
            <a:pPr>
              <a:buNone/>
            </a:pPr>
            <a:r>
              <a:rPr lang="en-US" dirty="0" smtClean="0"/>
              <a:t>        {  </a:t>
            </a:r>
          </a:p>
          <a:p>
            <a:pPr>
              <a:buNone/>
            </a:pPr>
            <a:r>
              <a:rPr lang="en-US" dirty="0" smtClean="0"/>
              <a:t>        </a:t>
            </a:r>
            <a:r>
              <a:rPr lang="en-US" b="1" dirty="0" err="1" smtClean="0"/>
              <a:t>int</a:t>
            </a:r>
            <a:r>
              <a:rPr lang="en-US" dirty="0" smtClean="0"/>
              <a:t> data1=50/0; //may throw exception   </a:t>
            </a:r>
          </a:p>
          <a:p>
            <a:pPr>
              <a:buNone/>
            </a:pPr>
            <a:r>
              <a:rPr lang="en-US" dirty="0" smtClean="0"/>
              <a:t>        }               // handling the exception  </a:t>
            </a:r>
          </a:p>
          <a:p>
            <a:pPr>
              <a:buNone/>
            </a:pPr>
            <a:r>
              <a:rPr lang="en-US" dirty="0" smtClean="0"/>
              <a:t>        </a:t>
            </a:r>
            <a:r>
              <a:rPr lang="en-US" b="1" dirty="0" smtClean="0"/>
              <a:t>catch</a:t>
            </a:r>
            <a:r>
              <a:rPr lang="en-US" dirty="0" smtClean="0"/>
              <a:t>(Exception e)  </a:t>
            </a:r>
          </a:p>
          <a:p>
            <a:pPr>
              <a:buNone/>
            </a:pPr>
            <a:r>
              <a:rPr lang="en-US" dirty="0" smtClean="0"/>
              <a:t>        {  </a:t>
            </a:r>
          </a:p>
          <a:p>
            <a:pPr>
              <a:buNone/>
            </a:pPr>
            <a:r>
              <a:rPr lang="en-US" dirty="0" smtClean="0"/>
              <a:t>            // generating the exception in catch block  </a:t>
            </a:r>
          </a:p>
          <a:p>
            <a:pPr>
              <a:buNone/>
            </a:pPr>
            <a:r>
              <a:rPr lang="en-US" dirty="0" smtClean="0"/>
              <a:t>        </a:t>
            </a:r>
            <a:r>
              <a:rPr lang="en-US" b="1" dirty="0" err="1" smtClean="0"/>
              <a:t>int</a:t>
            </a:r>
            <a:r>
              <a:rPr lang="en-US" dirty="0" smtClean="0"/>
              <a:t> data2=50/0; //may throw exception   </a:t>
            </a:r>
          </a:p>
          <a:p>
            <a:pPr>
              <a:buNone/>
            </a:pPr>
            <a:r>
              <a:rPr lang="en-US" dirty="0" smtClean="0"/>
              <a:t>          }  </a:t>
            </a:r>
          </a:p>
          <a:p>
            <a:pPr>
              <a:buNone/>
            </a:pPr>
            <a:r>
              <a:rPr lang="en-US" dirty="0" smtClean="0"/>
              <a:t>    </a:t>
            </a:r>
            <a:r>
              <a:rPr lang="en-US" dirty="0" err="1" smtClean="0"/>
              <a:t>System.out.println</a:t>
            </a:r>
            <a:r>
              <a:rPr lang="en-US" dirty="0" smtClean="0"/>
              <a:t>("rest of the code");  </a:t>
            </a:r>
          </a:p>
          <a:p>
            <a:pPr>
              <a:buNone/>
            </a:pPr>
            <a:r>
              <a:rPr lang="en-US" dirty="0" smtClean="0"/>
              <a:t>    }  </a:t>
            </a:r>
          </a:p>
          <a:p>
            <a:pPr>
              <a:buNone/>
            </a:pPr>
            <a:r>
              <a:rPr lang="en-US" dirty="0" smtClean="0"/>
              <a:t>}  </a:t>
            </a:r>
          </a:p>
          <a:p>
            <a:pPr>
              <a:buNone/>
            </a:pPr>
            <a:endParaRPr lang="en-US" dirty="0"/>
          </a:p>
        </p:txBody>
      </p:sp>
      <p:sp>
        <p:nvSpPr>
          <p:cNvPr id="40961" name="Rectangle 1"/>
          <p:cNvSpPr>
            <a:spLocks noChangeArrowheads="1"/>
          </p:cNvSpPr>
          <p:nvPr/>
        </p:nvSpPr>
        <p:spPr bwMode="auto">
          <a:xfrm>
            <a:off x="914400" y="5638800"/>
            <a:ext cx="7391400" cy="1015663"/>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Exception in thread "main" </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java.lang.ArithmeticException</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 by zero</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562600"/>
          </a:xfrm>
        </p:spPr>
        <p:txBody>
          <a:bodyPr>
            <a:normAutofit fontScale="47500" lnSpcReduction="20000"/>
          </a:bodyPr>
          <a:lstStyle/>
          <a:p>
            <a:pPr>
              <a:buNone/>
            </a:pPr>
            <a:r>
              <a:rPr lang="en-US" dirty="0" smtClean="0"/>
              <a:t>public class TryCatchExample7a {</a:t>
            </a:r>
          </a:p>
          <a:p>
            <a:pPr>
              <a:buNone/>
            </a:pPr>
            <a:endParaRPr lang="en-US" dirty="0" smtClean="0"/>
          </a:p>
          <a:p>
            <a:pPr>
              <a:buNone/>
            </a:pPr>
            <a:r>
              <a:rPr lang="en-US" dirty="0" smtClean="0"/>
              <a:t>    public static void main(String[] </a:t>
            </a:r>
            <a:r>
              <a:rPr lang="en-US" dirty="0" err="1" smtClean="0"/>
              <a:t>args</a:t>
            </a:r>
            <a:r>
              <a:rPr lang="en-US" dirty="0" smtClean="0"/>
              <a:t>) {</a:t>
            </a:r>
          </a:p>
          <a:p>
            <a:pPr>
              <a:buNone/>
            </a:pPr>
            <a:endParaRPr lang="en-US" dirty="0" smtClean="0"/>
          </a:p>
          <a:p>
            <a:pPr>
              <a:buNone/>
            </a:pPr>
            <a:r>
              <a:rPr lang="en-US" dirty="0" smtClean="0"/>
              <a:t>        try</a:t>
            </a:r>
          </a:p>
          <a:p>
            <a:pPr>
              <a:buNone/>
            </a:pPr>
            <a:r>
              <a:rPr lang="en-US" dirty="0" smtClean="0"/>
              <a:t>        {</a:t>
            </a:r>
          </a:p>
          <a:p>
            <a:pPr>
              <a:buNone/>
            </a:pPr>
            <a:r>
              <a:rPr lang="en-US" dirty="0" smtClean="0"/>
              <a:t>        </a:t>
            </a:r>
            <a:r>
              <a:rPr lang="en-US" dirty="0" err="1" smtClean="0"/>
              <a:t>int</a:t>
            </a:r>
            <a:r>
              <a:rPr lang="en-US" dirty="0" smtClean="0"/>
              <a:t> data1=50/0; //may throw exception</a:t>
            </a:r>
          </a:p>
          <a:p>
            <a:pPr>
              <a:buNone/>
            </a:pPr>
            <a:endParaRPr lang="en-US" dirty="0" smtClean="0"/>
          </a:p>
          <a:p>
            <a:pPr>
              <a:buNone/>
            </a:pPr>
            <a:r>
              <a:rPr lang="en-US" dirty="0" smtClean="0"/>
              <a:t>        }</a:t>
            </a:r>
          </a:p>
          <a:p>
            <a:pPr>
              <a:buNone/>
            </a:pPr>
            <a:r>
              <a:rPr lang="en-US" dirty="0" smtClean="0"/>
              <a:t>             // handling the exception</a:t>
            </a:r>
          </a:p>
          <a:p>
            <a:pPr>
              <a:buNone/>
            </a:pPr>
            <a:r>
              <a:rPr lang="en-US" dirty="0" smtClean="0"/>
              <a:t>        catch(Exception e)</a:t>
            </a:r>
          </a:p>
          <a:p>
            <a:pPr>
              <a:buNone/>
            </a:pPr>
            <a:r>
              <a:rPr lang="en-US" dirty="0" smtClean="0"/>
              <a:t>        {</a:t>
            </a:r>
          </a:p>
          <a:p>
            <a:pPr>
              <a:buNone/>
            </a:pPr>
            <a:r>
              <a:rPr lang="en-US" dirty="0" smtClean="0"/>
              <a:t>            try</a:t>
            </a:r>
          </a:p>
          <a:p>
            <a:pPr>
              <a:buNone/>
            </a:pPr>
            <a:r>
              <a:rPr lang="en-US" dirty="0" smtClean="0"/>
              <a:t>        {// generating the exception in catch block</a:t>
            </a:r>
          </a:p>
          <a:p>
            <a:pPr>
              <a:buNone/>
            </a:pPr>
            <a:r>
              <a:rPr lang="en-US" dirty="0" smtClean="0"/>
              <a:t>        </a:t>
            </a:r>
            <a:r>
              <a:rPr lang="en-US" dirty="0" err="1" smtClean="0"/>
              <a:t>int</a:t>
            </a:r>
            <a:r>
              <a:rPr lang="en-US" dirty="0" smtClean="0"/>
              <a:t> data2=50/0; //may throw exception</a:t>
            </a:r>
          </a:p>
          <a:p>
            <a:pPr>
              <a:buNone/>
            </a:pPr>
            <a:r>
              <a:rPr lang="en-US" dirty="0" smtClean="0"/>
              <a:t>        }</a:t>
            </a:r>
          </a:p>
          <a:p>
            <a:pPr>
              <a:buNone/>
            </a:pPr>
            <a:r>
              <a:rPr lang="en-US" dirty="0" smtClean="0"/>
              <a:t>        catch(Exception e1){</a:t>
            </a:r>
          </a:p>
          <a:p>
            <a:pPr>
              <a:buNone/>
            </a:pPr>
            <a:r>
              <a:rPr lang="en-US" dirty="0" smtClean="0"/>
              <a:t>		}</a:t>
            </a:r>
          </a:p>
          <a:p>
            <a:pPr>
              <a:buNone/>
            </a:pPr>
            <a:r>
              <a:rPr lang="en-US" dirty="0" smtClean="0"/>
              <a:t>        }</a:t>
            </a:r>
          </a:p>
          <a:p>
            <a:pPr>
              <a:buNone/>
            </a:pPr>
            <a:r>
              <a:rPr lang="en-US" dirty="0" smtClean="0"/>
              <a:t>    </a:t>
            </a:r>
            <a:r>
              <a:rPr lang="en-US" dirty="0" err="1" smtClean="0"/>
              <a:t>System.out.println</a:t>
            </a:r>
            <a:r>
              <a:rPr lang="en-US" dirty="0" smtClean="0"/>
              <a:t>("rest of the code");</a:t>
            </a:r>
          </a:p>
          <a:p>
            <a:pPr>
              <a:buNone/>
            </a:pPr>
            <a:r>
              <a:rPr lang="en-US" dirty="0" smtClean="0"/>
              <a:t>    }</a:t>
            </a:r>
          </a:p>
          <a:p>
            <a:pPr>
              <a:buNone/>
            </a:pPr>
            <a:r>
              <a:rPr lang="en-US" dirty="0" smtClean="0"/>
              <a:t>}</a:t>
            </a:r>
            <a:endParaRPr lang="en-US" dirty="0"/>
          </a:p>
        </p:txBody>
      </p:sp>
      <p:sp>
        <p:nvSpPr>
          <p:cNvPr id="4" name="Rectangle 3"/>
          <p:cNvSpPr/>
          <p:nvPr/>
        </p:nvSpPr>
        <p:spPr>
          <a:xfrm>
            <a:off x="4267200" y="5715000"/>
            <a:ext cx="4572000" cy="646331"/>
          </a:xfrm>
          <a:prstGeom prst="rect">
            <a:avLst/>
          </a:prstGeom>
          <a:ln>
            <a:solidFill>
              <a:schemeClr val="accent1"/>
            </a:solidFill>
          </a:ln>
        </p:spPr>
        <p:txBody>
          <a:bodyPr>
            <a:spAutoFit/>
          </a:bodyPr>
          <a:lstStyle/>
          <a:p>
            <a:r>
              <a:rPr lang="en-US" dirty="0" smtClean="0"/>
              <a:t>rest of the code</a:t>
            </a:r>
          </a:p>
          <a:p>
            <a:r>
              <a:rPr lang="en-US" dirty="0" smtClean="0"/>
              <a:t>Press any key to continue . .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Exception in Java</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b="1" dirty="0" smtClean="0"/>
              <a:t>Dictionary </a:t>
            </a:r>
            <a:r>
              <a:rPr lang="en-US" b="1" dirty="0"/>
              <a:t>Meaning:</a:t>
            </a:r>
            <a:r>
              <a:rPr lang="en-US" dirty="0"/>
              <a:t> Exception is an abnormal condition</a:t>
            </a:r>
            <a:r>
              <a:rPr lang="en-US" dirty="0" smtClean="0"/>
              <a:t>.</a:t>
            </a:r>
          </a:p>
          <a:p>
            <a:pPr algn="just">
              <a:buNone/>
            </a:pPr>
            <a:r>
              <a:rPr lang="en-US" dirty="0" smtClean="0"/>
              <a:t>In Java, an exception is an event that disrupts the normal flow of the program. It is an object which is thrown at runtime.</a:t>
            </a:r>
            <a:endParaRPr lang="en-US" dirty="0"/>
          </a:p>
          <a:p>
            <a:pPr algn="just">
              <a:buNone/>
            </a:pPr>
            <a:r>
              <a:rPr lang="en-US" b="1" u="sng" dirty="0"/>
              <a:t>What is Exception Handling</a:t>
            </a:r>
          </a:p>
          <a:p>
            <a:pPr algn="just">
              <a:buNone/>
            </a:pPr>
            <a:r>
              <a:rPr lang="en-US" dirty="0"/>
              <a:t>Exception Handling is a mechanism to handle runtime errors such as </a:t>
            </a:r>
            <a:r>
              <a:rPr lang="en-US" dirty="0" err="1"/>
              <a:t>ClassNotFoundException</a:t>
            </a:r>
            <a:r>
              <a:rPr lang="en-US" dirty="0"/>
              <a:t>, </a:t>
            </a:r>
            <a:r>
              <a:rPr lang="en-US" dirty="0" err="1"/>
              <a:t>IOException</a:t>
            </a:r>
            <a:r>
              <a:rPr lang="en-US" dirty="0"/>
              <a:t>, </a:t>
            </a:r>
            <a:r>
              <a:rPr lang="en-US" dirty="0" err="1"/>
              <a:t>SQLException</a:t>
            </a:r>
            <a:r>
              <a:rPr lang="en-US" dirty="0"/>
              <a:t>, </a:t>
            </a:r>
            <a:r>
              <a:rPr lang="en-US" dirty="0" err="1"/>
              <a:t>RemoteException</a:t>
            </a:r>
            <a:r>
              <a:rPr lang="en-US" dirty="0"/>
              <a:t>, etc.</a:t>
            </a:r>
          </a:p>
          <a:p>
            <a:pPr algn="just">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 8</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buNone/>
            </a:pPr>
            <a:r>
              <a:rPr lang="en-US" sz="1800" dirty="0" smtClean="0"/>
              <a:t>In this example, we handle the generated exception (Arithmetic Exception) with a different type of exception class (ArrayIndexOutOfBoundsException).</a:t>
            </a:r>
          </a:p>
          <a:p>
            <a:pPr>
              <a:buNone/>
            </a:pPr>
            <a:r>
              <a:rPr lang="en-US" sz="1800" b="1" dirty="0" smtClean="0"/>
              <a:t>public</a:t>
            </a:r>
            <a:r>
              <a:rPr lang="en-US" sz="1800" dirty="0" smtClean="0"/>
              <a:t> </a:t>
            </a:r>
            <a:r>
              <a:rPr lang="en-US" sz="1800" b="1" dirty="0" smtClean="0"/>
              <a:t>class</a:t>
            </a:r>
            <a:r>
              <a:rPr lang="en-US" sz="1800" dirty="0" smtClean="0"/>
              <a:t> TryCatchExample8 {  </a:t>
            </a:r>
          </a:p>
          <a:p>
            <a:pPr>
              <a:buNone/>
            </a:pPr>
            <a:r>
              <a:rPr lang="en-US" sz="1800" dirty="0" smtClean="0"/>
              <a:t>  </a:t>
            </a:r>
          </a:p>
          <a:p>
            <a:pPr>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buNone/>
            </a:pPr>
            <a:r>
              <a:rPr lang="en-US" sz="1800" dirty="0" smtClean="0"/>
              <a:t>        </a:t>
            </a:r>
            <a:r>
              <a:rPr lang="en-US" sz="1800" b="1" dirty="0" smtClean="0"/>
              <a:t>try</a:t>
            </a:r>
            <a:r>
              <a:rPr lang="en-US" sz="1800" dirty="0" smtClean="0"/>
              <a:t>  </a:t>
            </a:r>
          </a:p>
          <a:p>
            <a:pPr>
              <a:buNone/>
            </a:pPr>
            <a:r>
              <a:rPr lang="en-US" sz="1800" dirty="0" smtClean="0"/>
              <a:t>        {  </a:t>
            </a:r>
          </a:p>
          <a:p>
            <a:pPr>
              <a:buNone/>
            </a:pPr>
            <a:r>
              <a:rPr lang="en-US" sz="1800" dirty="0" smtClean="0"/>
              <a:t>        </a:t>
            </a:r>
            <a:r>
              <a:rPr lang="en-US" sz="1800" b="1" dirty="0" err="1" smtClean="0"/>
              <a:t>int</a:t>
            </a:r>
            <a:r>
              <a:rPr lang="en-US" sz="1800" dirty="0" smtClean="0"/>
              <a:t> data=50/0; //may throw exception   </a:t>
            </a:r>
          </a:p>
          <a:p>
            <a:pPr>
              <a:buNone/>
            </a:pPr>
            <a:r>
              <a:rPr lang="en-US" sz="1800" dirty="0" smtClean="0"/>
              <a:t>  </a:t>
            </a:r>
          </a:p>
          <a:p>
            <a:pPr>
              <a:buNone/>
            </a:pPr>
            <a:r>
              <a:rPr lang="en-US" sz="1800" dirty="0" smtClean="0"/>
              <a:t>        }  </a:t>
            </a:r>
          </a:p>
          <a:p>
            <a:pPr>
              <a:buNone/>
            </a:pPr>
            <a:r>
              <a:rPr lang="en-US" sz="1800" dirty="0" smtClean="0"/>
              <a:t>            // try to handle the </a:t>
            </a:r>
            <a:r>
              <a:rPr lang="en-US" sz="1800" dirty="0" err="1" smtClean="0"/>
              <a:t>ArithmeticException</a:t>
            </a:r>
            <a:r>
              <a:rPr lang="en-US" sz="1800" dirty="0" smtClean="0"/>
              <a:t> using </a:t>
            </a:r>
            <a:r>
              <a:rPr lang="en-US" sz="1800" dirty="0" err="1" smtClean="0"/>
              <a:t>ArrayIndexOutOfBoundsException</a:t>
            </a:r>
            <a:r>
              <a:rPr lang="en-US" sz="1800" dirty="0" smtClean="0"/>
              <a:t>  </a:t>
            </a:r>
          </a:p>
          <a:p>
            <a:pPr>
              <a:buNone/>
            </a:pPr>
            <a:r>
              <a:rPr lang="en-US" sz="1800" dirty="0" smtClean="0"/>
              <a:t>        </a:t>
            </a:r>
            <a:r>
              <a:rPr lang="en-US" sz="1800" b="1" dirty="0" smtClean="0"/>
              <a:t>catch</a:t>
            </a:r>
            <a:r>
              <a:rPr lang="en-US" sz="1800" dirty="0" smtClean="0"/>
              <a:t>(</a:t>
            </a:r>
            <a:r>
              <a:rPr lang="en-US" sz="1800" dirty="0" err="1" smtClean="0"/>
              <a:t>ArrayIndexOutOfBoundsException</a:t>
            </a:r>
            <a:r>
              <a:rPr lang="en-US" sz="1800" dirty="0" smtClean="0"/>
              <a:t> e)  </a:t>
            </a:r>
          </a:p>
          <a:p>
            <a:pPr>
              <a:buNone/>
            </a:pPr>
            <a:r>
              <a:rPr lang="en-US" sz="1800" dirty="0" smtClean="0"/>
              <a:t>        {  </a:t>
            </a:r>
          </a:p>
          <a:p>
            <a:pPr>
              <a:buNone/>
            </a:pPr>
            <a:r>
              <a:rPr lang="en-US" sz="1800" dirty="0" smtClean="0"/>
              <a:t>            </a:t>
            </a:r>
            <a:r>
              <a:rPr lang="en-US" sz="1800" dirty="0" err="1" smtClean="0"/>
              <a:t>System.out.println</a:t>
            </a:r>
            <a:r>
              <a:rPr lang="en-US" sz="1800" dirty="0" smtClean="0"/>
              <a:t>(e);  </a:t>
            </a:r>
          </a:p>
          <a:p>
            <a:pPr>
              <a:buNone/>
            </a:pPr>
            <a:r>
              <a:rPr lang="en-US" sz="1800" dirty="0" smtClean="0"/>
              <a:t>        }  </a:t>
            </a:r>
          </a:p>
          <a:p>
            <a:pPr>
              <a:buNone/>
            </a:pPr>
            <a:r>
              <a:rPr lang="en-US" sz="1800" dirty="0" smtClean="0"/>
              <a:t>        </a:t>
            </a:r>
            <a:r>
              <a:rPr lang="en-US" sz="1800" dirty="0" err="1" smtClean="0"/>
              <a:t>System.out.println</a:t>
            </a:r>
            <a:r>
              <a:rPr lang="en-US" sz="1800" dirty="0" smtClean="0"/>
              <a:t>("rest of the code");  </a:t>
            </a:r>
          </a:p>
          <a:p>
            <a:pPr>
              <a:buNone/>
            </a:pPr>
            <a:r>
              <a:rPr lang="en-US" sz="1800" dirty="0" smtClean="0"/>
              <a:t>    }  </a:t>
            </a:r>
          </a:p>
          <a:p>
            <a:pPr>
              <a:buNone/>
            </a:pPr>
            <a:r>
              <a:rPr lang="en-US" sz="1800" dirty="0" smtClean="0"/>
              <a:t>      </a:t>
            </a:r>
          </a:p>
          <a:p>
            <a:pPr>
              <a:buNone/>
            </a:pPr>
            <a:r>
              <a:rPr lang="en-US" sz="1800" dirty="0" smtClean="0"/>
              <a:t>}  </a:t>
            </a:r>
          </a:p>
          <a:p>
            <a:pPr>
              <a:buNone/>
            </a:pPr>
            <a:endParaRPr lang="en-US" sz="1800" dirty="0"/>
          </a:p>
        </p:txBody>
      </p:sp>
      <p:sp>
        <p:nvSpPr>
          <p:cNvPr id="41985" name="Rectangle 1"/>
          <p:cNvSpPr>
            <a:spLocks noChangeArrowheads="1"/>
          </p:cNvSpPr>
          <p:nvPr/>
        </p:nvSpPr>
        <p:spPr bwMode="auto">
          <a:xfrm>
            <a:off x="609600" y="5943600"/>
            <a:ext cx="8077200" cy="338554"/>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Exception in thread "main"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java.lang.ArithmeticException</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 / by zero</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Internal working of java try-catch block</a:t>
            </a:r>
            <a:endParaRPr lang="en-US" dirty="0"/>
          </a:p>
        </p:txBody>
      </p:sp>
      <p:pic>
        <p:nvPicPr>
          <p:cNvPr id="3074" name="Picture 2" descr="internal working of try-catch block"/>
          <p:cNvPicPr>
            <a:picLocks noChangeAspect="1" noChangeArrowheads="1"/>
          </p:cNvPicPr>
          <p:nvPr/>
        </p:nvPicPr>
        <p:blipFill>
          <a:blip r:embed="rId2"/>
          <a:srcRect/>
          <a:stretch>
            <a:fillRect/>
          </a:stretch>
        </p:blipFill>
        <p:spPr bwMode="auto">
          <a:xfrm>
            <a:off x="533400" y="990599"/>
            <a:ext cx="8001000" cy="5786821"/>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buNone/>
            </a:pPr>
            <a:r>
              <a:rPr lang="en-US" dirty="0" smtClean="0"/>
              <a:t>The JVM firstly checks whether the exception is handled or not. If exception is not handled, JVM provides a default exception handler that performs the following tasks:</a:t>
            </a:r>
          </a:p>
          <a:p>
            <a:pPr algn="just"/>
            <a:r>
              <a:rPr lang="en-US" dirty="0" smtClean="0"/>
              <a:t>Prints out exception description.</a:t>
            </a:r>
          </a:p>
          <a:p>
            <a:pPr algn="just"/>
            <a:r>
              <a:rPr lang="en-US" dirty="0" smtClean="0"/>
              <a:t>Prints the stack trace (Hierarchy of methods where the exception occurred).</a:t>
            </a:r>
          </a:p>
          <a:p>
            <a:pPr algn="just"/>
            <a:r>
              <a:rPr lang="en-US" dirty="0" smtClean="0"/>
              <a:t>Causes the program to terminate.</a:t>
            </a:r>
          </a:p>
          <a:p>
            <a:pPr algn="just">
              <a:buNone/>
            </a:pPr>
            <a:r>
              <a:rPr lang="en-US" dirty="0" smtClean="0"/>
              <a:t>But if exception is handled by the application programmer, normal flow of the application is maintained i.e. rest of the code is executed.</a:t>
            </a:r>
          </a:p>
          <a:p>
            <a:pPr algn="just">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a:bodyPr>
          <a:lstStyle/>
          <a:p>
            <a:r>
              <a:rPr lang="en-US" dirty="0" smtClean="0"/>
              <a:t>Java catch multiple exceptions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Java Multi-catch block</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buNone/>
            </a:pPr>
            <a:r>
              <a:rPr lang="en-US" dirty="0" smtClean="0"/>
              <a:t>A try block can be followed by one or more catch blocks. Each catch block must contain a different exception handler. So, if you have to perform different tasks at the occurrence of different exceptions, use java multi-catch block.</a:t>
            </a:r>
          </a:p>
          <a:p>
            <a:r>
              <a:rPr lang="en-US" dirty="0" smtClean="0"/>
              <a:t>At a time only one exception occurs and at a time only one catch block is executed.</a:t>
            </a:r>
          </a:p>
          <a:p>
            <a:r>
              <a:rPr lang="en-US" dirty="0" smtClean="0"/>
              <a:t>All catch blocks must be ordered from most specific to most general, i.e. catch for </a:t>
            </a:r>
            <a:r>
              <a:rPr lang="en-US" dirty="0" err="1" smtClean="0"/>
              <a:t>ArithmeticException</a:t>
            </a:r>
            <a:r>
              <a:rPr lang="en-US" dirty="0" smtClean="0"/>
              <a:t> must come before catch for Exception.</a:t>
            </a:r>
          </a:p>
          <a:p>
            <a:pPr algn="just">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6477000"/>
          </a:xfrm>
        </p:spPr>
        <p:txBody>
          <a:bodyPr>
            <a:normAutofit fontScale="62500" lnSpcReduction="20000"/>
          </a:bodyPr>
          <a:lstStyle/>
          <a:p>
            <a:pPr>
              <a:buNone/>
            </a:pPr>
            <a:r>
              <a:rPr lang="en-US" b="1" dirty="0" smtClean="0"/>
              <a:t>public</a:t>
            </a:r>
            <a:r>
              <a:rPr lang="en-US" dirty="0" smtClean="0"/>
              <a:t> </a:t>
            </a:r>
            <a:r>
              <a:rPr lang="en-US" b="1" dirty="0" smtClean="0"/>
              <a:t>class</a:t>
            </a:r>
            <a:r>
              <a:rPr lang="en-US" dirty="0" smtClean="0"/>
              <a:t> MultipleCatchBlock1 {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r>
              <a:rPr lang="en-US" b="1" dirty="0" smtClean="0"/>
              <a:t>try</a:t>
            </a:r>
            <a:r>
              <a:rPr lang="en-US" dirty="0" smtClean="0"/>
              <a:t>{    </a:t>
            </a:r>
          </a:p>
          <a:p>
            <a:pPr>
              <a:buNone/>
            </a:pPr>
            <a:r>
              <a:rPr lang="en-US" dirty="0" smtClean="0"/>
              <a:t>                </a:t>
            </a:r>
            <a:r>
              <a:rPr lang="en-US" b="1" dirty="0" err="1" smtClean="0"/>
              <a:t>int</a:t>
            </a:r>
            <a:r>
              <a:rPr lang="en-US" dirty="0" smtClean="0"/>
              <a:t> a[]=</a:t>
            </a:r>
            <a:r>
              <a:rPr lang="en-US" b="1" dirty="0" smtClean="0"/>
              <a:t>new</a:t>
            </a:r>
            <a:r>
              <a:rPr lang="en-US" dirty="0" smtClean="0"/>
              <a:t> </a:t>
            </a:r>
            <a:r>
              <a:rPr lang="en-US" b="1" dirty="0" err="1" smtClean="0"/>
              <a:t>int</a:t>
            </a:r>
            <a:r>
              <a:rPr lang="en-US" dirty="0" smtClean="0"/>
              <a:t>[5];    </a:t>
            </a:r>
          </a:p>
          <a:p>
            <a:pPr>
              <a:buNone/>
            </a:pPr>
            <a:r>
              <a:rPr lang="en-US" dirty="0" smtClean="0"/>
              <a:t>                a[5]=30/0;    </a:t>
            </a:r>
          </a:p>
          <a:p>
            <a:pPr>
              <a:buNone/>
            </a:pPr>
            <a:r>
              <a:rPr lang="en-US" dirty="0" smtClean="0"/>
              <a:t>               }    </a:t>
            </a:r>
          </a:p>
          <a:p>
            <a:pPr>
              <a:buNone/>
            </a:pPr>
            <a:r>
              <a:rPr lang="en-US" dirty="0" smtClean="0"/>
              <a:t>               </a:t>
            </a:r>
            <a:r>
              <a:rPr lang="en-US" b="1" dirty="0" smtClean="0"/>
              <a:t>catch</a:t>
            </a:r>
            <a:r>
              <a:rPr lang="en-US" dirty="0" smtClean="0"/>
              <a:t>(</a:t>
            </a:r>
            <a:r>
              <a:rPr lang="en-US" dirty="0" err="1" smtClean="0"/>
              <a:t>ArithmeticException</a:t>
            </a:r>
            <a:r>
              <a:rPr lang="en-US" dirty="0" smtClean="0"/>
              <a:t> e)  </a:t>
            </a:r>
          </a:p>
          <a:p>
            <a:pPr>
              <a:buNone/>
            </a:pPr>
            <a:r>
              <a:rPr lang="en-US" dirty="0" smtClean="0"/>
              <a:t>                  {  </a:t>
            </a:r>
          </a:p>
          <a:p>
            <a:pPr>
              <a:buNone/>
            </a:pPr>
            <a:r>
              <a:rPr lang="en-US" dirty="0" smtClean="0"/>
              <a:t>                   </a:t>
            </a:r>
            <a:r>
              <a:rPr lang="en-US" dirty="0" err="1" smtClean="0"/>
              <a:t>System.out.println</a:t>
            </a:r>
            <a:r>
              <a:rPr lang="en-US" dirty="0" smtClean="0"/>
              <a:t>("Arithmetic Exception occurs");  </a:t>
            </a:r>
          </a:p>
          <a:p>
            <a:pPr>
              <a:buNone/>
            </a:pPr>
            <a:r>
              <a:rPr lang="en-US" dirty="0" smtClean="0"/>
              <a:t>                  }    </a:t>
            </a:r>
          </a:p>
          <a:p>
            <a:pPr>
              <a:buNone/>
            </a:pPr>
            <a:r>
              <a:rPr lang="en-US" dirty="0" smtClean="0"/>
              <a:t>               </a:t>
            </a:r>
            <a:r>
              <a:rPr lang="en-US" b="1" dirty="0" smtClean="0"/>
              <a:t>catch</a:t>
            </a:r>
            <a:r>
              <a:rPr lang="en-US" dirty="0" smtClean="0"/>
              <a:t>(ArrayIndexOutOfBoundsException e)  </a:t>
            </a:r>
          </a:p>
          <a:p>
            <a:pPr>
              <a:buNone/>
            </a:pPr>
            <a:r>
              <a:rPr lang="en-US" dirty="0" smtClean="0"/>
              <a:t>                  {  </a:t>
            </a:r>
          </a:p>
          <a:p>
            <a:pPr>
              <a:buNone/>
            </a:pPr>
            <a:r>
              <a:rPr lang="en-US" dirty="0" smtClean="0"/>
              <a:t>                   </a:t>
            </a:r>
            <a:r>
              <a:rPr lang="en-US" dirty="0" err="1" smtClean="0"/>
              <a:t>System.out.println</a:t>
            </a:r>
            <a:r>
              <a:rPr lang="en-US" dirty="0" smtClean="0"/>
              <a:t>("</a:t>
            </a:r>
            <a:r>
              <a:rPr lang="en-US" dirty="0" err="1" smtClean="0"/>
              <a:t>ArrayIndexOutOfBounds</a:t>
            </a:r>
            <a:r>
              <a:rPr lang="en-US" dirty="0" smtClean="0"/>
              <a:t> Exception occurs");  </a:t>
            </a:r>
          </a:p>
          <a:p>
            <a:pPr>
              <a:buNone/>
            </a:pPr>
            <a:r>
              <a:rPr lang="en-US" dirty="0" smtClean="0"/>
              <a:t>                  }    </a:t>
            </a:r>
          </a:p>
          <a:p>
            <a:pPr>
              <a:buNone/>
            </a:pPr>
            <a:r>
              <a:rPr lang="en-US" dirty="0" smtClean="0"/>
              <a:t>               </a:t>
            </a:r>
            <a:r>
              <a:rPr lang="en-US" b="1" dirty="0" smtClean="0"/>
              <a:t>catch</a:t>
            </a:r>
            <a:r>
              <a:rPr lang="en-US" dirty="0" smtClean="0"/>
              <a:t>(Exception e)  </a:t>
            </a:r>
          </a:p>
          <a:p>
            <a:pPr>
              <a:buNone/>
            </a:pPr>
            <a:r>
              <a:rPr lang="en-US" dirty="0" smtClean="0"/>
              <a:t>                  {  </a:t>
            </a:r>
          </a:p>
          <a:p>
            <a:pPr>
              <a:buNone/>
            </a:pPr>
            <a:r>
              <a:rPr lang="en-US" dirty="0" smtClean="0"/>
              <a:t>                   </a:t>
            </a:r>
            <a:r>
              <a:rPr lang="en-US" dirty="0" err="1" smtClean="0"/>
              <a:t>System.out.println</a:t>
            </a:r>
            <a:r>
              <a:rPr lang="en-US" dirty="0" smtClean="0"/>
              <a:t>("Parent Exception occurs");  </a:t>
            </a:r>
          </a:p>
          <a:p>
            <a:pPr>
              <a:buNone/>
            </a:pPr>
            <a:r>
              <a:rPr lang="en-US" dirty="0" smtClean="0"/>
              <a:t>                  }             </a:t>
            </a:r>
          </a:p>
          <a:p>
            <a:pPr>
              <a:buNone/>
            </a:pPr>
            <a:r>
              <a:rPr lang="en-US" dirty="0" smtClean="0"/>
              <a:t>               </a:t>
            </a:r>
            <a:r>
              <a:rPr lang="en-US" dirty="0" err="1" smtClean="0"/>
              <a:t>System.out.println</a:t>
            </a:r>
            <a:r>
              <a:rPr lang="en-US" dirty="0" smtClean="0"/>
              <a:t>("rest of the code");    </a:t>
            </a:r>
          </a:p>
          <a:p>
            <a:pPr>
              <a:buNone/>
            </a:pPr>
            <a:r>
              <a:rPr lang="en-US" dirty="0" smtClean="0"/>
              <a:t>    }  </a:t>
            </a:r>
          </a:p>
          <a:p>
            <a:pPr>
              <a:buNone/>
            </a:pPr>
            <a:r>
              <a:rPr lang="en-US" dirty="0" smtClean="0"/>
              <a:t>} </a:t>
            </a:r>
          </a:p>
          <a:p>
            <a:pPr>
              <a:buNone/>
            </a:pPr>
            <a:endParaRPr lang="en-US" dirty="0"/>
          </a:p>
        </p:txBody>
      </p:sp>
      <p:sp>
        <p:nvSpPr>
          <p:cNvPr id="47105" name="Rectangle 1"/>
          <p:cNvSpPr>
            <a:spLocks noChangeArrowheads="1"/>
          </p:cNvSpPr>
          <p:nvPr/>
        </p:nvSpPr>
        <p:spPr bwMode="auto">
          <a:xfrm>
            <a:off x="2514600" y="6172200"/>
            <a:ext cx="5791200" cy="64633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cs typeface="Arial" pitchFamily="34" charset="0"/>
              </a:rPr>
              <a:t>Output: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Arithmetic Exception occurs rest of the code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533400"/>
            <a:ext cx="3276600" cy="1295400"/>
          </a:xfrm>
        </p:spPr>
        <p:txBody>
          <a:bodyPr>
            <a:noAutofit/>
          </a:bodyPr>
          <a:lstStyle/>
          <a:p>
            <a:pPr algn="just"/>
            <a:r>
              <a:rPr lang="en-US" sz="1800" b="1" dirty="0" smtClean="0"/>
              <a:t>In this example, try block contains two exceptions. But at a time only one exception occurs and its corresponding catch block is invoked.</a:t>
            </a:r>
            <a:endParaRPr lang="en-US" sz="1800" b="1" dirty="0"/>
          </a:p>
        </p:txBody>
      </p:sp>
      <p:sp>
        <p:nvSpPr>
          <p:cNvPr id="3" name="Content Placeholder 2"/>
          <p:cNvSpPr>
            <a:spLocks noGrp="1"/>
          </p:cNvSpPr>
          <p:nvPr>
            <p:ph idx="1"/>
          </p:nvPr>
        </p:nvSpPr>
        <p:spPr>
          <a:xfrm>
            <a:off x="381000" y="152400"/>
            <a:ext cx="8229600" cy="6705600"/>
          </a:xfrm>
        </p:spPr>
        <p:txBody>
          <a:bodyPr>
            <a:noAutofit/>
          </a:bodyPr>
          <a:lstStyle/>
          <a:p>
            <a:pPr>
              <a:buNone/>
            </a:pPr>
            <a:r>
              <a:rPr lang="en-US" sz="1700" b="1" dirty="0" smtClean="0"/>
              <a:t>public</a:t>
            </a:r>
            <a:r>
              <a:rPr lang="en-US" sz="1700" dirty="0" smtClean="0"/>
              <a:t> </a:t>
            </a:r>
            <a:r>
              <a:rPr lang="en-US" sz="1700" b="1" dirty="0" smtClean="0"/>
              <a:t>class</a:t>
            </a:r>
            <a:r>
              <a:rPr lang="en-US" sz="1700" dirty="0" smtClean="0"/>
              <a:t> MultipleCatchBlock3 {  </a:t>
            </a:r>
          </a:p>
          <a:p>
            <a:pPr>
              <a:buNone/>
            </a:pPr>
            <a:r>
              <a:rPr lang="en-US" sz="1700" dirty="0" smtClean="0"/>
              <a:t>    </a:t>
            </a:r>
            <a:r>
              <a:rPr lang="en-US" sz="1700" b="1" dirty="0" smtClean="0"/>
              <a:t>public</a:t>
            </a:r>
            <a:r>
              <a:rPr lang="en-US" sz="1700" dirty="0" smtClean="0"/>
              <a:t> </a:t>
            </a:r>
            <a:r>
              <a:rPr lang="en-US" sz="1700" b="1" dirty="0" smtClean="0"/>
              <a:t>static</a:t>
            </a:r>
            <a:r>
              <a:rPr lang="en-US" sz="1700" dirty="0" smtClean="0"/>
              <a:t> </a:t>
            </a:r>
            <a:r>
              <a:rPr lang="en-US" sz="1700" b="1" dirty="0" smtClean="0"/>
              <a:t>void</a:t>
            </a:r>
            <a:r>
              <a:rPr lang="en-US" sz="1700" dirty="0" smtClean="0"/>
              <a:t> main(String[] </a:t>
            </a:r>
            <a:r>
              <a:rPr lang="en-US" sz="1700" dirty="0" err="1" smtClean="0"/>
              <a:t>args</a:t>
            </a:r>
            <a:r>
              <a:rPr lang="en-US" sz="1700" dirty="0" smtClean="0"/>
              <a:t>) {    </a:t>
            </a:r>
          </a:p>
          <a:p>
            <a:pPr>
              <a:buNone/>
            </a:pPr>
            <a:r>
              <a:rPr lang="en-US" sz="1700" dirty="0" smtClean="0"/>
              <a:t>           </a:t>
            </a:r>
            <a:r>
              <a:rPr lang="en-US" sz="1700" b="1" dirty="0" smtClean="0"/>
              <a:t>try</a:t>
            </a:r>
            <a:r>
              <a:rPr lang="en-US" sz="1700" dirty="0" smtClean="0"/>
              <a:t>{    </a:t>
            </a:r>
          </a:p>
          <a:p>
            <a:pPr>
              <a:buNone/>
            </a:pPr>
            <a:r>
              <a:rPr lang="en-US" sz="1700" dirty="0" smtClean="0"/>
              <a:t>                </a:t>
            </a:r>
            <a:r>
              <a:rPr lang="en-US" sz="1700" b="1" dirty="0" err="1" smtClean="0"/>
              <a:t>int</a:t>
            </a:r>
            <a:r>
              <a:rPr lang="en-US" sz="1700" dirty="0" smtClean="0"/>
              <a:t> a[]=</a:t>
            </a:r>
            <a:r>
              <a:rPr lang="en-US" sz="1700" b="1" dirty="0" smtClean="0"/>
              <a:t>new</a:t>
            </a:r>
            <a:r>
              <a:rPr lang="en-US" sz="1700" dirty="0" smtClean="0"/>
              <a:t> </a:t>
            </a:r>
            <a:r>
              <a:rPr lang="en-US" sz="1700" b="1" dirty="0" err="1" smtClean="0"/>
              <a:t>int</a:t>
            </a:r>
            <a:r>
              <a:rPr lang="en-US" sz="1700" dirty="0" smtClean="0"/>
              <a:t>[5];    </a:t>
            </a:r>
          </a:p>
          <a:p>
            <a:pPr>
              <a:buNone/>
            </a:pPr>
            <a:r>
              <a:rPr lang="en-US" sz="1700" dirty="0" smtClean="0"/>
              <a:t>                a[5]=30/0;    </a:t>
            </a:r>
          </a:p>
          <a:p>
            <a:pPr>
              <a:buNone/>
            </a:pPr>
            <a:r>
              <a:rPr lang="en-US" sz="1700" dirty="0" smtClean="0"/>
              <a:t>                </a:t>
            </a:r>
            <a:r>
              <a:rPr lang="en-US" sz="1700" dirty="0" err="1" smtClean="0"/>
              <a:t>System.out.println</a:t>
            </a:r>
            <a:r>
              <a:rPr lang="en-US" sz="1700" dirty="0" smtClean="0"/>
              <a:t>(a[10]);  </a:t>
            </a:r>
          </a:p>
          <a:p>
            <a:pPr>
              <a:buNone/>
            </a:pPr>
            <a:r>
              <a:rPr lang="en-US" sz="1700" dirty="0" smtClean="0"/>
              <a:t>               }    </a:t>
            </a:r>
          </a:p>
          <a:p>
            <a:pPr>
              <a:buNone/>
            </a:pPr>
            <a:r>
              <a:rPr lang="en-US" sz="1700" dirty="0" smtClean="0"/>
              <a:t>               </a:t>
            </a:r>
            <a:r>
              <a:rPr lang="en-US" sz="1700" b="1" dirty="0" smtClean="0"/>
              <a:t>catch</a:t>
            </a:r>
            <a:r>
              <a:rPr lang="en-US" sz="1700" dirty="0" smtClean="0"/>
              <a:t>(</a:t>
            </a:r>
            <a:r>
              <a:rPr lang="en-US" sz="1700" dirty="0" err="1" smtClean="0"/>
              <a:t>ArithmeticException</a:t>
            </a:r>
            <a:r>
              <a:rPr lang="en-US" sz="1700" dirty="0" smtClean="0"/>
              <a:t> e)  </a:t>
            </a:r>
          </a:p>
          <a:p>
            <a:pPr>
              <a:buNone/>
            </a:pPr>
            <a:r>
              <a:rPr lang="en-US" sz="1700" dirty="0" smtClean="0"/>
              <a:t>                  {  </a:t>
            </a:r>
          </a:p>
          <a:p>
            <a:pPr>
              <a:buNone/>
            </a:pPr>
            <a:r>
              <a:rPr lang="en-US" sz="1700" dirty="0" smtClean="0"/>
              <a:t>                   </a:t>
            </a:r>
            <a:r>
              <a:rPr lang="en-US" sz="1700" dirty="0" err="1" smtClean="0"/>
              <a:t>System.out.println</a:t>
            </a:r>
            <a:r>
              <a:rPr lang="en-US" sz="1700" dirty="0" smtClean="0"/>
              <a:t>("Arithmetic Exception occurs");  </a:t>
            </a:r>
          </a:p>
          <a:p>
            <a:pPr>
              <a:buNone/>
            </a:pPr>
            <a:r>
              <a:rPr lang="en-US" sz="1700" dirty="0" smtClean="0"/>
              <a:t>                  }    </a:t>
            </a:r>
          </a:p>
          <a:p>
            <a:pPr>
              <a:buNone/>
            </a:pPr>
            <a:r>
              <a:rPr lang="en-US" sz="1700" dirty="0" smtClean="0"/>
              <a:t>               </a:t>
            </a:r>
            <a:r>
              <a:rPr lang="en-US" sz="1700" b="1" dirty="0" smtClean="0"/>
              <a:t>catch</a:t>
            </a:r>
            <a:r>
              <a:rPr lang="en-US" sz="1700" dirty="0" smtClean="0"/>
              <a:t>(ArrayIndexOutOfBoundsException e)  </a:t>
            </a:r>
          </a:p>
          <a:p>
            <a:pPr>
              <a:buNone/>
            </a:pPr>
            <a:r>
              <a:rPr lang="en-US" sz="1700" dirty="0" smtClean="0"/>
              <a:t>                  {  </a:t>
            </a:r>
          </a:p>
          <a:p>
            <a:pPr>
              <a:buNone/>
            </a:pPr>
            <a:r>
              <a:rPr lang="en-US" sz="1700" dirty="0" smtClean="0"/>
              <a:t>                   </a:t>
            </a:r>
            <a:r>
              <a:rPr lang="en-US" sz="1700" dirty="0" err="1" smtClean="0"/>
              <a:t>System.out.println</a:t>
            </a:r>
            <a:r>
              <a:rPr lang="en-US" sz="1700" dirty="0" smtClean="0"/>
              <a:t>("</a:t>
            </a:r>
            <a:r>
              <a:rPr lang="en-US" sz="1700" dirty="0" err="1" smtClean="0"/>
              <a:t>ArrayIndexOutOfBounds</a:t>
            </a:r>
            <a:r>
              <a:rPr lang="en-US" sz="1700" dirty="0" smtClean="0"/>
              <a:t> Exception occurs");  </a:t>
            </a:r>
          </a:p>
          <a:p>
            <a:pPr>
              <a:buNone/>
            </a:pPr>
            <a:r>
              <a:rPr lang="en-US" sz="1700" dirty="0" smtClean="0"/>
              <a:t>                  }    </a:t>
            </a:r>
          </a:p>
          <a:p>
            <a:pPr>
              <a:buNone/>
            </a:pPr>
            <a:r>
              <a:rPr lang="en-US" sz="1700" dirty="0" smtClean="0"/>
              <a:t>               </a:t>
            </a:r>
            <a:r>
              <a:rPr lang="en-US" sz="1700" b="1" dirty="0" smtClean="0"/>
              <a:t>catch</a:t>
            </a:r>
            <a:r>
              <a:rPr lang="en-US" sz="1700" dirty="0" smtClean="0"/>
              <a:t>(Exception e)  </a:t>
            </a:r>
          </a:p>
          <a:p>
            <a:pPr>
              <a:buNone/>
            </a:pPr>
            <a:r>
              <a:rPr lang="en-US" sz="1700" dirty="0" smtClean="0"/>
              <a:t>                  {  </a:t>
            </a:r>
          </a:p>
          <a:p>
            <a:pPr>
              <a:buNone/>
            </a:pPr>
            <a:r>
              <a:rPr lang="en-US" sz="1700" dirty="0" smtClean="0"/>
              <a:t>                   </a:t>
            </a:r>
            <a:r>
              <a:rPr lang="en-US" sz="1700" dirty="0" err="1" smtClean="0"/>
              <a:t>System.out.println</a:t>
            </a:r>
            <a:r>
              <a:rPr lang="en-US" sz="1700" dirty="0" smtClean="0"/>
              <a:t>("Parent Exception occurs");  </a:t>
            </a:r>
          </a:p>
          <a:p>
            <a:pPr>
              <a:buNone/>
            </a:pPr>
            <a:r>
              <a:rPr lang="en-US" sz="1700" dirty="0" smtClean="0"/>
              <a:t>                  }             </a:t>
            </a:r>
          </a:p>
          <a:p>
            <a:pPr>
              <a:buNone/>
            </a:pPr>
            <a:r>
              <a:rPr lang="en-US" sz="1700" dirty="0" smtClean="0"/>
              <a:t>               </a:t>
            </a:r>
            <a:r>
              <a:rPr lang="en-US" sz="1700" dirty="0" err="1" smtClean="0"/>
              <a:t>System.out.println</a:t>
            </a:r>
            <a:r>
              <a:rPr lang="en-US" sz="1700" dirty="0" smtClean="0"/>
              <a:t>("rest of the code");    </a:t>
            </a:r>
          </a:p>
          <a:p>
            <a:pPr>
              <a:buNone/>
            </a:pPr>
            <a:r>
              <a:rPr lang="en-US" sz="1700" dirty="0" smtClean="0"/>
              <a:t>    }  </a:t>
            </a:r>
          </a:p>
          <a:p>
            <a:pPr>
              <a:buNone/>
            </a:pPr>
            <a:r>
              <a:rPr lang="en-US" sz="1700" dirty="0" smtClean="0"/>
              <a:t>}  </a:t>
            </a:r>
          </a:p>
          <a:p>
            <a:pPr>
              <a:buNone/>
            </a:pPr>
            <a:endParaRPr lang="en-US" sz="1700" dirty="0"/>
          </a:p>
        </p:txBody>
      </p:sp>
      <p:sp>
        <p:nvSpPr>
          <p:cNvPr id="46081" name="Rectangle 1"/>
          <p:cNvSpPr>
            <a:spLocks noChangeArrowheads="1"/>
          </p:cNvSpPr>
          <p:nvPr/>
        </p:nvSpPr>
        <p:spPr bwMode="auto">
          <a:xfrm>
            <a:off x="5029200" y="5791200"/>
            <a:ext cx="4114800" cy="923330"/>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cs typeface="Arial" pitchFamily="34" charset="0"/>
              </a:rPr>
              <a:t>Output: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Arithmetic Exception occurs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 rest of the code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228600"/>
            <a:ext cx="3276600" cy="2590800"/>
          </a:xfrm>
          <a:ln>
            <a:solidFill>
              <a:schemeClr val="accent1"/>
            </a:solidFill>
          </a:ln>
        </p:spPr>
        <p:txBody>
          <a:bodyPr>
            <a:normAutofit/>
          </a:bodyPr>
          <a:lstStyle/>
          <a:p>
            <a:pPr algn="l"/>
            <a:r>
              <a:rPr lang="en-US" sz="1800" b="1" dirty="0" smtClean="0"/>
              <a:t>In this example, we generate </a:t>
            </a:r>
            <a:r>
              <a:rPr lang="en-US" sz="1800" b="1" dirty="0" err="1" smtClean="0"/>
              <a:t>NullPointerException</a:t>
            </a:r>
            <a:r>
              <a:rPr lang="en-US" sz="1800" b="1" dirty="0" smtClean="0"/>
              <a:t>, but didn't provide the corresponding exception type. In such case, the catch block containing the parent exception class Exception will invoked.</a:t>
            </a:r>
            <a:endParaRPr lang="en-US" sz="1800" b="1" dirty="0"/>
          </a:p>
        </p:txBody>
      </p:sp>
      <p:sp>
        <p:nvSpPr>
          <p:cNvPr id="3" name="Content Placeholder 2"/>
          <p:cNvSpPr>
            <a:spLocks noGrp="1"/>
          </p:cNvSpPr>
          <p:nvPr>
            <p:ph idx="1"/>
          </p:nvPr>
        </p:nvSpPr>
        <p:spPr>
          <a:xfrm>
            <a:off x="0" y="0"/>
            <a:ext cx="8229600" cy="6629400"/>
          </a:xfrm>
        </p:spPr>
        <p:txBody>
          <a:bodyPr>
            <a:noAutofit/>
          </a:bodyPr>
          <a:lstStyle/>
          <a:p>
            <a:pPr>
              <a:buNone/>
            </a:pPr>
            <a:r>
              <a:rPr lang="en-US" sz="1700" b="1" dirty="0" smtClean="0"/>
              <a:t>public</a:t>
            </a:r>
            <a:r>
              <a:rPr lang="en-US" sz="1700" dirty="0" smtClean="0"/>
              <a:t> </a:t>
            </a:r>
            <a:r>
              <a:rPr lang="en-US" sz="1700" b="1" dirty="0" smtClean="0"/>
              <a:t>class</a:t>
            </a:r>
            <a:r>
              <a:rPr lang="en-US" sz="1700" dirty="0" smtClean="0"/>
              <a:t> MultipleCatchBlock4 {  </a:t>
            </a:r>
          </a:p>
          <a:p>
            <a:pPr>
              <a:buNone/>
            </a:pPr>
            <a:r>
              <a:rPr lang="en-US" sz="1700" dirty="0" smtClean="0"/>
              <a:t>    </a:t>
            </a:r>
            <a:r>
              <a:rPr lang="en-US" sz="1700" b="1" dirty="0" smtClean="0"/>
              <a:t>public</a:t>
            </a:r>
            <a:r>
              <a:rPr lang="en-US" sz="1700" dirty="0" smtClean="0"/>
              <a:t> </a:t>
            </a:r>
            <a:r>
              <a:rPr lang="en-US" sz="1700" b="1" dirty="0" smtClean="0"/>
              <a:t>static</a:t>
            </a:r>
            <a:r>
              <a:rPr lang="en-US" sz="1700" dirty="0" smtClean="0"/>
              <a:t> </a:t>
            </a:r>
            <a:r>
              <a:rPr lang="en-US" sz="1700" b="1" dirty="0" smtClean="0"/>
              <a:t>void</a:t>
            </a:r>
            <a:r>
              <a:rPr lang="en-US" sz="1700" dirty="0" smtClean="0"/>
              <a:t> main(String[] </a:t>
            </a:r>
            <a:r>
              <a:rPr lang="en-US" sz="1700" dirty="0" err="1" smtClean="0"/>
              <a:t>args</a:t>
            </a:r>
            <a:r>
              <a:rPr lang="en-US" sz="1700" dirty="0" smtClean="0"/>
              <a:t>) {       </a:t>
            </a:r>
          </a:p>
          <a:p>
            <a:pPr>
              <a:buNone/>
            </a:pPr>
            <a:r>
              <a:rPr lang="en-US" sz="1700" dirty="0" smtClean="0"/>
              <a:t>           </a:t>
            </a:r>
            <a:r>
              <a:rPr lang="en-US" sz="1700" b="1" dirty="0" smtClean="0"/>
              <a:t>try</a:t>
            </a:r>
            <a:r>
              <a:rPr lang="en-US" sz="1700" dirty="0" smtClean="0"/>
              <a:t>{    </a:t>
            </a:r>
          </a:p>
          <a:p>
            <a:pPr>
              <a:buNone/>
            </a:pPr>
            <a:r>
              <a:rPr lang="en-US" sz="1700" dirty="0" smtClean="0"/>
              <a:t>                String s=</a:t>
            </a:r>
            <a:r>
              <a:rPr lang="en-US" sz="1700" b="1" dirty="0" smtClean="0"/>
              <a:t>null</a:t>
            </a:r>
            <a:r>
              <a:rPr lang="en-US" sz="1700" dirty="0" smtClean="0"/>
              <a:t>;  </a:t>
            </a:r>
          </a:p>
          <a:p>
            <a:pPr>
              <a:buNone/>
            </a:pPr>
            <a:r>
              <a:rPr lang="en-US" sz="1700" dirty="0" smtClean="0"/>
              <a:t>                </a:t>
            </a:r>
            <a:r>
              <a:rPr lang="en-US" sz="1700" dirty="0" err="1" smtClean="0"/>
              <a:t>System.out.println</a:t>
            </a:r>
            <a:r>
              <a:rPr lang="en-US" sz="1700" dirty="0" smtClean="0"/>
              <a:t>(</a:t>
            </a:r>
            <a:r>
              <a:rPr lang="en-US" sz="1700" dirty="0" err="1" smtClean="0"/>
              <a:t>s.length</a:t>
            </a:r>
            <a:r>
              <a:rPr lang="en-US" sz="1700" dirty="0" smtClean="0"/>
              <a:t>());  </a:t>
            </a:r>
          </a:p>
          <a:p>
            <a:pPr>
              <a:buNone/>
            </a:pPr>
            <a:r>
              <a:rPr lang="en-US" sz="1700" dirty="0" smtClean="0"/>
              <a:t>               }    </a:t>
            </a:r>
          </a:p>
          <a:p>
            <a:pPr>
              <a:buNone/>
            </a:pPr>
            <a:r>
              <a:rPr lang="en-US" sz="1700" dirty="0" smtClean="0"/>
              <a:t>               </a:t>
            </a:r>
            <a:r>
              <a:rPr lang="en-US" sz="1700" b="1" dirty="0" smtClean="0"/>
              <a:t>catch</a:t>
            </a:r>
            <a:r>
              <a:rPr lang="en-US" sz="1700" dirty="0" smtClean="0"/>
              <a:t>(</a:t>
            </a:r>
            <a:r>
              <a:rPr lang="en-US" sz="1700" dirty="0" err="1" smtClean="0"/>
              <a:t>ArithmeticException</a:t>
            </a:r>
            <a:r>
              <a:rPr lang="en-US" sz="1700" dirty="0" smtClean="0"/>
              <a:t> e)  </a:t>
            </a:r>
          </a:p>
          <a:p>
            <a:pPr>
              <a:buNone/>
            </a:pPr>
            <a:r>
              <a:rPr lang="en-US" sz="1700" dirty="0" smtClean="0"/>
              <a:t>                  {  </a:t>
            </a:r>
          </a:p>
          <a:p>
            <a:pPr>
              <a:buNone/>
            </a:pPr>
            <a:r>
              <a:rPr lang="en-US" sz="1700" dirty="0" smtClean="0"/>
              <a:t>                   </a:t>
            </a:r>
            <a:r>
              <a:rPr lang="en-US" sz="1700" dirty="0" err="1" smtClean="0"/>
              <a:t>System.out.println</a:t>
            </a:r>
            <a:r>
              <a:rPr lang="en-US" sz="1700" dirty="0" smtClean="0"/>
              <a:t>("Arithmetic Exception occurs");  </a:t>
            </a:r>
          </a:p>
          <a:p>
            <a:pPr>
              <a:buNone/>
            </a:pPr>
            <a:r>
              <a:rPr lang="en-US" sz="1700" dirty="0" smtClean="0"/>
              <a:t>                  }    </a:t>
            </a:r>
          </a:p>
          <a:p>
            <a:pPr>
              <a:buNone/>
            </a:pPr>
            <a:r>
              <a:rPr lang="en-US" sz="1700" dirty="0" smtClean="0"/>
              <a:t>               </a:t>
            </a:r>
            <a:r>
              <a:rPr lang="en-US" sz="1700" b="1" dirty="0" smtClean="0"/>
              <a:t>catch</a:t>
            </a:r>
            <a:r>
              <a:rPr lang="en-US" sz="1700" dirty="0" smtClean="0"/>
              <a:t>(ArrayIndexOutOfBoundsException e)  </a:t>
            </a:r>
          </a:p>
          <a:p>
            <a:pPr>
              <a:buNone/>
            </a:pPr>
            <a:r>
              <a:rPr lang="en-US" sz="1700" dirty="0" smtClean="0"/>
              <a:t>                  {  </a:t>
            </a:r>
          </a:p>
          <a:p>
            <a:pPr>
              <a:buNone/>
            </a:pPr>
            <a:r>
              <a:rPr lang="en-US" sz="1700" dirty="0" smtClean="0"/>
              <a:t>                   </a:t>
            </a:r>
            <a:r>
              <a:rPr lang="en-US" sz="1700" dirty="0" err="1" smtClean="0"/>
              <a:t>System.out.println</a:t>
            </a:r>
            <a:r>
              <a:rPr lang="en-US" sz="1700" dirty="0" smtClean="0"/>
              <a:t>("</a:t>
            </a:r>
            <a:r>
              <a:rPr lang="en-US" sz="1700" dirty="0" err="1" smtClean="0"/>
              <a:t>ArrayIndexOutOfBounds</a:t>
            </a:r>
            <a:r>
              <a:rPr lang="en-US" sz="1700" dirty="0" smtClean="0"/>
              <a:t> Exception occurs");  </a:t>
            </a:r>
          </a:p>
          <a:p>
            <a:pPr>
              <a:buNone/>
            </a:pPr>
            <a:r>
              <a:rPr lang="en-US" sz="1700" dirty="0" smtClean="0"/>
              <a:t>                  }    </a:t>
            </a:r>
          </a:p>
          <a:p>
            <a:pPr>
              <a:buNone/>
            </a:pPr>
            <a:r>
              <a:rPr lang="en-US" sz="1700" dirty="0" smtClean="0"/>
              <a:t>               </a:t>
            </a:r>
            <a:r>
              <a:rPr lang="en-US" sz="1700" b="1" dirty="0" smtClean="0"/>
              <a:t>catch</a:t>
            </a:r>
            <a:r>
              <a:rPr lang="en-US" sz="1700" dirty="0" smtClean="0"/>
              <a:t>(Exception e)  </a:t>
            </a:r>
          </a:p>
          <a:p>
            <a:pPr>
              <a:buNone/>
            </a:pPr>
            <a:r>
              <a:rPr lang="en-US" sz="1700" dirty="0" smtClean="0"/>
              <a:t>                  {  </a:t>
            </a:r>
          </a:p>
          <a:p>
            <a:pPr>
              <a:buNone/>
            </a:pPr>
            <a:r>
              <a:rPr lang="en-US" sz="1700" dirty="0" smtClean="0"/>
              <a:t>                   </a:t>
            </a:r>
            <a:r>
              <a:rPr lang="en-US" sz="1700" dirty="0" err="1" smtClean="0"/>
              <a:t>System.out.println</a:t>
            </a:r>
            <a:r>
              <a:rPr lang="en-US" sz="1700" dirty="0" smtClean="0"/>
              <a:t>("Parent Exception occurs");  </a:t>
            </a:r>
          </a:p>
          <a:p>
            <a:pPr>
              <a:buNone/>
            </a:pPr>
            <a:r>
              <a:rPr lang="en-US" sz="1700" dirty="0" smtClean="0"/>
              <a:t>                  }             </a:t>
            </a:r>
          </a:p>
          <a:p>
            <a:pPr>
              <a:buNone/>
            </a:pPr>
            <a:r>
              <a:rPr lang="en-US" sz="1700" dirty="0" smtClean="0"/>
              <a:t>               </a:t>
            </a:r>
            <a:r>
              <a:rPr lang="en-US" sz="1700" dirty="0" err="1" smtClean="0"/>
              <a:t>System.out.println</a:t>
            </a:r>
            <a:r>
              <a:rPr lang="en-US" sz="1700" dirty="0" smtClean="0"/>
              <a:t>("rest of the code");    </a:t>
            </a:r>
          </a:p>
          <a:p>
            <a:pPr>
              <a:buNone/>
            </a:pPr>
            <a:r>
              <a:rPr lang="en-US" sz="1700" dirty="0" smtClean="0"/>
              <a:t>    }  </a:t>
            </a:r>
          </a:p>
          <a:p>
            <a:pPr>
              <a:buNone/>
            </a:pPr>
            <a:r>
              <a:rPr lang="en-US" sz="1700" dirty="0" smtClean="0"/>
              <a:t>}  </a:t>
            </a:r>
          </a:p>
          <a:p>
            <a:pPr>
              <a:buNone/>
            </a:pPr>
            <a:endParaRPr lang="en-US" sz="1700" dirty="0"/>
          </a:p>
        </p:txBody>
      </p:sp>
      <p:sp>
        <p:nvSpPr>
          <p:cNvPr id="49153" name="Rectangle 1"/>
          <p:cNvSpPr>
            <a:spLocks noChangeArrowheads="1"/>
          </p:cNvSpPr>
          <p:nvPr/>
        </p:nvSpPr>
        <p:spPr bwMode="auto">
          <a:xfrm>
            <a:off x="5181600" y="5562600"/>
            <a:ext cx="3657600" cy="923330"/>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cs typeface="Arial" pitchFamily="34" charset="0"/>
              </a:rPr>
              <a:t>Output: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Parent Exception occurs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 rest of the code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1800" b="1" dirty="0" smtClean="0"/>
              <a:t>an example, to handle the exception without maintaining the order of exceptions (i.e. from most specific to most general)</a:t>
            </a:r>
            <a:endParaRPr lang="en-US" sz="1800" b="1"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buNone/>
            </a:pPr>
            <a:r>
              <a:rPr lang="en-US" b="1" dirty="0" smtClean="0"/>
              <a:t>class</a:t>
            </a:r>
            <a:r>
              <a:rPr lang="en-US" dirty="0" smtClean="0"/>
              <a:t> MultipleCatchBlock5{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b="1" dirty="0" smtClean="0"/>
              <a:t>try</a:t>
            </a:r>
            <a:r>
              <a:rPr lang="en-US" dirty="0" smtClean="0"/>
              <a:t>{    </a:t>
            </a:r>
          </a:p>
          <a:p>
            <a:pPr>
              <a:buNone/>
            </a:pPr>
            <a:r>
              <a:rPr lang="en-US" dirty="0" smtClean="0"/>
              <a:t>    </a:t>
            </a:r>
            <a:r>
              <a:rPr lang="en-US" b="1" dirty="0" err="1" smtClean="0"/>
              <a:t>int</a:t>
            </a:r>
            <a:r>
              <a:rPr lang="en-US" dirty="0" smtClean="0"/>
              <a:t> a[]=</a:t>
            </a:r>
            <a:r>
              <a:rPr lang="en-US" b="1" dirty="0" smtClean="0"/>
              <a:t>new</a:t>
            </a:r>
            <a:r>
              <a:rPr lang="en-US" dirty="0" smtClean="0"/>
              <a:t> </a:t>
            </a:r>
            <a:r>
              <a:rPr lang="en-US" b="1" dirty="0" err="1" smtClean="0"/>
              <a:t>int</a:t>
            </a:r>
            <a:r>
              <a:rPr lang="en-US" dirty="0" smtClean="0"/>
              <a:t>[5];    </a:t>
            </a:r>
          </a:p>
          <a:p>
            <a:pPr>
              <a:buNone/>
            </a:pPr>
            <a:r>
              <a:rPr lang="en-US" dirty="0" smtClean="0"/>
              <a:t>    a[5]=30/0;    </a:t>
            </a:r>
          </a:p>
          <a:p>
            <a:pPr>
              <a:buNone/>
            </a:pPr>
            <a:r>
              <a:rPr lang="en-US" dirty="0" smtClean="0"/>
              <a:t>   }    </a:t>
            </a:r>
          </a:p>
          <a:p>
            <a:pPr>
              <a:buNone/>
            </a:pPr>
            <a:r>
              <a:rPr lang="en-US" dirty="0" smtClean="0"/>
              <a:t>   </a:t>
            </a:r>
            <a:r>
              <a:rPr lang="en-US" b="1" dirty="0" smtClean="0"/>
              <a:t>catch</a:t>
            </a:r>
            <a:r>
              <a:rPr lang="en-US" dirty="0" smtClean="0"/>
              <a:t>(Exception e){</a:t>
            </a:r>
            <a:r>
              <a:rPr lang="en-US" dirty="0" err="1" smtClean="0"/>
              <a:t>System.out.println</a:t>
            </a:r>
            <a:r>
              <a:rPr lang="en-US" dirty="0" smtClean="0"/>
              <a:t>("common task completed");}    </a:t>
            </a:r>
          </a:p>
          <a:p>
            <a:pPr>
              <a:buNone/>
            </a:pPr>
            <a:r>
              <a:rPr lang="en-US" dirty="0" smtClean="0"/>
              <a:t>   </a:t>
            </a:r>
            <a:r>
              <a:rPr lang="en-US" b="1" dirty="0" smtClean="0"/>
              <a:t>catch</a:t>
            </a:r>
            <a:r>
              <a:rPr lang="en-US" dirty="0" smtClean="0"/>
              <a:t>(</a:t>
            </a:r>
            <a:r>
              <a:rPr lang="en-US" dirty="0" err="1" smtClean="0"/>
              <a:t>ArithmeticException</a:t>
            </a:r>
            <a:r>
              <a:rPr lang="en-US" dirty="0" smtClean="0"/>
              <a:t> e){</a:t>
            </a:r>
            <a:r>
              <a:rPr lang="en-US" dirty="0" err="1" smtClean="0"/>
              <a:t>System.out.println</a:t>
            </a:r>
            <a:r>
              <a:rPr lang="en-US" dirty="0" smtClean="0"/>
              <a:t>("task1 is completed");}    </a:t>
            </a:r>
          </a:p>
          <a:p>
            <a:pPr>
              <a:buNone/>
            </a:pPr>
            <a:r>
              <a:rPr lang="en-US" dirty="0" smtClean="0"/>
              <a:t>   </a:t>
            </a:r>
            <a:r>
              <a:rPr lang="en-US" b="1" dirty="0" smtClean="0"/>
              <a:t>catch</a:t>
            </a:r>
            <a:r>
              <a:rPr lang="en-US" dirty="0" smtClean="0"/>
              <a:t>(ArrayIndexOutOfBoundsException e){</a:t>
            </a:r>
            <a:r>
              <a:rPr lang="en-US" dirty="0" err="1" smtClean="0"/>
              <a:t>System.out.println</a:t>
            </a:r>
            <a:r>
              <a:rPr lang="en-US" dirty="0" smtClean="0"/>
              <a:t>("task 2 completed");}    </a:t>
            </a:r>
          </a:p>
          <a:p>
            <a:pPr>
              <a:buNone/>
            </a:pPr>
            <a:r>
              <a:rPr lang="en-US" dirty="0" smtClean="0"/>
              <a:t>   </a:t>
            </a:r>
            <a:r>
              <a:rPr lang="en-US" dirty="0" err="1" smtClean="0"/>
              <a:t>System.out.println</a:t>
            </a:r>
            <a:r>
              <a:rPr lang="en-US" dirty="0" smtClean="0"/>
              <a:t>("rest of the code...");    </a:t>
            </a:r>
          </a:p>
          <a:p>
            <a:pPr>
              <a:buNone/>
            </a:pPr>
            <a:r>
              <a:rPr lang="en-US" dirty="0" smtClean="0"/>
              <a:t> }    </a:t>
            </a:r>
          </a:p>
          <a:p>
            <a:pPr>
              <a:buNone/>
            </a:pPr>
            <a:r>
              <a:rPr lang="en-US" dirty="0" smtClean="0"/>
              <a:t>}   </a:t>
            </a:r>
          </a:p>
          <a:p>
            <a:pPr>
              <a:buNone/>
            </a:pPr>
            <a:endParaRPr lang="en-US" dirty="0"/>
          </a:p>
        </p:txBody>
      </p:sp>
      <p:sp>
        <p:nvSpPr>
          <p:cNvPr id="4097" name="Rectangle 1"/>
          <p:cNvSpPr>
            <a:spLocks noChangeArrowheads="1"/>
          </p:cNvSpPr>
          <p:nvPr/>
        </p:nvSpPr>
        <p:spPr bwMode="auto">
          <a:xfrm>
            <a:off x="5029200" y="5715000"/>
            <a:ext cx="3657600" cy="64633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pitchFamily="34" charset="0"/>
                <a:cs typeface="Arial" pitchFamily="34" charset="0"/>
              </a:rPr>
              <a:t>Output: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Compile-time error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Nested try block</a:t>
            </a:r>
            <a:endParaRPr lang="en-US" dirty="0"/>
          </a:p>
        </p:txBody>
      </p:sp>
      <p:sp>
        <p:nvSpPr>
          <p:cNvPr id="3" name="Content Placeholder 2"/>
          <p:cNvSpPr>
            <a:spLocks noGrp="1"/>
          </p:cNvSpPr>
          <p:nvPr>
            <p:ph idx="1"/>
          </p:nvPr>
        </p:nvSpPr>
        <p:spPr/>
        <p:txBody>
          <a:bodyPr/>
          <a:lstStyle/>
          <a:p>
            <a:pPr>
              <a:buNone/>
            </a:pPr>
            <a:r>
              <a:rPr lang="en-US" dirty="0" smtClean="0"/>
              <a:t>The try block within a try block is known as nested try block in java.</a:t>
            </a:r>
          </a:p>
          <a:p>
            <a:pPr algn="ctr">
              <a:buNone/>
            </a:pPr>
            <a:endParaRPr lang="en-US" dirty="0" smtClean="0"/>
          </a:p>
          <a:p>
            <a:pPr algn="ctr">
              <a:buNone/>
            </a:pPr>
            <a:r>
              <a:rPr lang="en-US" u="sng" dirty="0" smtClean="0"/>
              <a:t>Why use nested try block</a:t>
            </a:r>
          </a:p>
          <a:p>
            <a:pPr>
              <a:buNone/>
            </a:pPr>
            <a:r>
              <a:rPr lang="en-US" dirty="0" smtClean="0"/>
              <a:t>Sometimes a situation may arise where a part of a block may cause one error and the entire block itself may cause another error. In such cases, exception handlers have to be nested.</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Advantage of Exception Handling</a:t>
            </a:r>
            <a:endParaRPr lang="en-US" dirty="0"/>
          </a:p>
        </p:txBody>
      </p:sp>
      <p:sp>
        <p:nvSpPr>
          <p:cNvPr id="3" name="Content Placeholder 2"/>
          <p:cNvSpPr>
            <a:spLocks noGrp="1"/>
          </p:cNvSpPr>
          <p:nvPr>
            <p:ph idx="1"/>
          </p:nvPr>
        </p:nvSpPr>
        <p:spPr>
          <a:xfrm>
            <a:off x="228600" y="1219200"/>
            <a:ext cx="5257800" cy="5257800"/>
          </a:xfrm>
        </p:spPr>
        <p:txBody>
          <a:bodyPr>
            <a:normAutofit fontScale="77500" lnSpcReduction="20000"/>
          </a:bodyPr>
          <a:lstStyle/>
          <a:p>
            <a:pPr algn="just">
              <a:buNone/>
            </a:pPr>
            <a:r>
              <a:rPr lang="en-US" dirty="0" smtClean="0"/>
              <a:t>The </a:t>
            </a:r>
            <a:r>
              <a:rPr lang="en-US" dirty="0"/>
              <a:t>core advantage of exception handling is </a:t>
            </a:r>
            <a:r>
              <a:rPr lang="en-US" b="1" dirty="0"/>
              <a:t>to maintain the normal flow of the application</a:t>
            </a:r>
            <a:r>
              <a:rPr lang="en-US" dirty="0"/>
              <a:t>. An exception normally disrupts the normal flow of the application that is why we use exception handling. Let's take a scenario</a:t>
            </a:r>
            <a:r>
              <a:rPr lang="en-US" dirty="0" smtClean="0"/>
              <a:t>:</a:t>
            </a:r>
          </a:p>
          <a:p>
            <a:pPr algn="just">
              <a:buNone/>
            </a:pPr>
            <a:r>
              <a:rPr lang="en-US" dirty="0"/>
              <a:t>Suppose there are 10 statements in your program and there occurs an exception at statement 5, the rest of the code will not be executed i.e. statement 6 to 10 will not be executed. If we perform exception handling, the rest of the statement will be executed. That is why we use exception handling in Java.</a:t>
            </a:r>
          </a:p>
          <a:p>
            <a:pPr algn="just">
              <a:buNone/>
            </a:pPr>
            <a:endParaRPr lang="en-US" dirty="0"/>
          </a:p>
        </p:txBody>
      </p:sp>
      <p:sp>
        <p:nvSpPr>
          <p:cNvPr id="4" name="Rectangle 3"/>
          <p:cNvSpPr/>
          <p:nvPr/>
        </p:nvSpPr>
        <p:spPr>
          <a:xfrm>
            <a:off x="5638800" y="1371600"/>
            <a:ext cx="3352800" cy="3477875"/>
          </a:xfrm>
          <a:prstGeom prst="rect">
            <a:avLst/>
          </a:prstGeom>
        </p:spPr>
        <p:txBody>
          <a:bodyPr wrap="square">
            <a:spAutoFit/>
          </a:bodyPr>
          <a:lstStyle/>
          <a:p>
            <a:r>
              <a:rPr lang="en-US" sz="2000" dirty="0" smtClean="0"/>
              <a:t>statement 1;  </a:t>
            </a:r>
          </a:p>
          <a:p>
            <a:r>
              <a:rPr lang="en-US" sz="2000" dirty="0" smtClean="0"/>
              <a:t>statement 2;  </a:t>
            </a:r>
          </a:p>
          <a:p>
            <a:r>
              <a:rPr lang="en-US" sz="2000" dirty="0" smtClean="0"/>
              <a:t>statement 3;  </a:t>
            </a:r>
          </a:p>
          <a:p>
            <a:r>
              <a:rPr lang="en-US" sz="2000" dirty="0" smtClean="0"/>
              <a:t>statement 4;  </a:t>
            </a:r>
          </a:p>
          <a:p>
            <a:r>
              <a:rPr lang="en-US" sz="2000" dirty="0" smtClean="0"/>
              <a:t>statement 5;//</a:t>
            </a:r>
            <a:r>
              <a:rPr lang="en-US" dirty="0" smtClean="0"/>
              <a:t>exception occurs</a:t>
            </a:r>
            <a:r>
              <a:rPr lang="en-US" sz="2000" dirty="0" smtClean="0"/>
              <a:t>  </a:t>
            </a:r>
          </a:p>
          <a:p>
            <a:r>
              <a:rPr lang="en-US" sz="2000" dirty="0" smtClean="0"/>
              <a:t>statement 6;  </a:t>
            </a:r>
          </a:p>
          <a:p>
            <a:r>
              <a:rPr lang="en-US" sz="2000" dirty="0" smtClean="0"/>
              <a:t>statement 7;  </a:t>
            </a:r>
          </a:p>
          <a:p>
            <a:r>
              <a:rPr lang="en-US" sz="2000" dirty="0" smtClean="0"/>
              <a:t>statement 8;  </a:t>
            </a:r>
          </a:p>
          <a:p>
            <a:r>
              <a:rPr lang="en-US" sz="2000" dirty="0" smtClean="0"/>
              <a:t>statement 9;  </a:t>
            </a:r>
          </a:p>
          <a:p>
            <a:r>
              <a:rPr lang="en-US" sz="2000" dirty="0" smtClean="0"/>
              <a:t>statement 10;  </a:t>
            </a: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
            </a:r>
            <a:br>
              <a:rPr lang="en-US" dirty="0" smtClean="0"/>
            </a:br>
            <a:r>
              <a:rPr lang="en-US" dirty="0" smtClean="0"/>
              <a:t>Syntax:</a:t>
            </a:r>
            <a:br>
              <a:rPr lang="en-US" dirty="0" smtClean="0"/>
            </a:br>
            <a:endParaRPr lang="en-US" dirty="0"/>
          </a:p>
        </p:txBody>
      </p:sp>
      <p:sp>
        <p:nvSpPr>
          <p:cNvPr id="3" name="Content Placeholder 2"/>
          <p:cNvSpPr>
            <a:spLocks noGrp="1"/>
          </p:cNvSpPr>
          <p:nvPr>
            <p:ph idx="1"/>
          </p:nvPr>
        </p:nvSpPr>
        <p:spPr>
          <a:xfrm>
            <a:off x="457200" y="762000"/>
            <a:ext cx="8229600" cy="5791200"/>
          </a:xfrm>
        </p:spPr>
        <p:txBody>
          <a:bodyPr>
            <a:normAutofit fontScale="62500" lnSpcReduction="20000"/>
          </a:bodyPr>
          <a:lstStyle/>
          <a:p>
            <a:pPr>
              <a:buNone/>
            </a:pPr>
            <a:r>
              <a:rPr lang="en-US" dirty="0" smtClean="0"/>
              <a:t>....  </a:t>
            </a:r>
          </a:p>
          <a:p>
            <a:pPr>
              <a:buNone/>
            </a:pPr>
            <a:r>
              <a:rPr lang="en-US" b="1" dirty="0" smtClean="0"/>
              <a:t>try</a:t>
            </a:r>
            <a:r>
              <a:rPr lang="en-US" dirty="0" smtClean="0"/>
              <a:t>  </a:t>
            </a:r>
          </a:p>
          <a:p>
            <a:pPr>
              <a:buNone/>
            </a:pPr>
            <a:r>
              <a:rPr lang="en-US" dirty="0" smtClean="0"/>
              <a:t>{  </a:t>
            </a:r>
          </a:p>
          <a:p>
            <a:pPr>
              <a:buNone/>
            </a:pPr>
            <a:r>
              <a:rPr lang="en-US" dirty="0" smtClean="0"/>
              <a:t>    statement 1;  </a:t>
            </a:r>
          </a:p>
          <a:p>
            <a:pPr>
              <a:buNone/>
            </a:pPr>
            <a:r>
              <a:rPr lang="en-US" dirty="0" smtClean="0"/>
              <a:t>    statement 2;  </a:t>
            </a:r>
          </a:p>
          <a:p>
            <a:pPr>
              <a:buNone/>
            </a:pPr>
            <a:r>
              <a:rPr lang="en-US" dirty="0" smtClean="0"/>
              <a:t>    </a:t>
            </a:r>
            <a:r>
              <a:rPr lang="en-US" b="1" dirty="0" smtClean="0"/>
              <a:t>try</a:t>
            </a:r>
            <a:r>
              <a:rPr lang="en-US" dirty="0" smtClean="0"/>
              <a:t>  </a:t>
            </a:r>
          </a:p>
          <a:p>
            <a:pPr>
              <a:buNone/>
            </a:pPr>
            <a:r>
              <a:rPr lang="en-US" dirty="0" smtClean="0"/>
              <a:t>    {  </a:t>
            </a:r>
          </a:p>
          <a:p>
            <a:pPr>
              <a:buNone/>
            </a:pPr>
            <a:r>
              <a:rPr lang="en-US" dirty="0" smtClean="0"/>
              <a:t>        statement 1;  </a:t>
            </a:r>
          </a:p>
          <a:p>
            <a:pPr>
              <a:buNone/>
            </a:pPr>
            <a:r>
              <a:rPr lang="en-US" dirty="0" smtClean="0"/>
              <a:t>        statement 2;  </a:t>
            </a:r>
          </a:p>
          <a:p>
            <a:pPr>
              <a:buNone/>
            </a:pPr>
            <a:r>
              <a:rPr lang="en-US" dirty="0" smtClean="0"/>
              <a:t>    }  </a:t>
            </a:r>
          </a:p>
          <a:p>
            <a:pPr>
              <a:buNone/>
            </a:pPr>
            <a:r>
              <a:rPr lang="en-US" dirty="0" smtClean="0"/>
              <a:t>    </a:t>
            </a:r>
            <a:r>
              <a:rPr lang="en-US" b="1" dirty="0" smtClean="0"/>
              <a:t>catch</a:t>
            </a:r>
            <a:r>
              <a:rPr lang="en-US" dirty="0" smtClean="0"/>
              <a:t>(Exception e)  </a:t>
            </a:r>
          </a:p>
          <a:p>
            <a:pPr>
              <a:buNone/>
            </a:pPr>
            <a:r>
              <a:rPr lang="en-US" dirty="0" smtClean="0"/>
              <a:t>    {  </a:t>
            </a:r>
          </a:p>
          <a:p>
            <a:pPr>
              <a:buNone/>
            </a:pPr>
            <a:r>
              <a:rPr lang="en-US" dirty="0" smtClean="0"/>
              <a:t>    }  </a:t>
            </a:r>
          </a:p>
          <a:p>
            <a:pPr>
              <a:buNone/>
            </a:pPr>
            <a:r>
              <a:rPr lang="en-US" dirty="0" smtClean="0"/>
              <a:t>}  </a:t>
            </a:r>
          </a:p>
          <a:p>
            <a:pPr>
              <a:buNone/>
            </a:pPr>
            <a:r>
              <a:rPr lang="en-US" b="1" dirty="0" smtClean="0"/>
              <a:t>catch</a:t>
            </a:r>
            <a:r>
              <a:rPr lang="en-US" dirty="0" smtClean="0"/>
              <a:t>(Exception e)  </a:t>
            </a:r>
          </a:p>
          <a:p>
            <a:pPr>
              <a:buNone/>
            </a:pPr>
            <a:r>
              <a:rPr lang="en-US" dirty="0" smtClean="0"/>
              <a:t>{  </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6781800" cy="6553200"/>
          </a:xfrm>
        </p:spPr>
        <p:txBody>
          <a:bodyPr>
            <a:noAutofit/>
          </a:bodyPr>
          <a:lstStyle/>
          <a:p>
            <a:pPr>
              <a:buNone/>
            </a:pPr>
            <a:r>
              <a:rPr lang="en-US" sz="1800" b="1" dirty="0" smtClean="0"/>
              <a:t>class</a:t>
            </a:r>
            <a:r>
              <a:rPr lang="en-US" sz="1800" dirty="0" smtClean="0"/>
              <a:t> Excep6{  </a:t>
            </a:r>
          </a:p>
          <a:p>
            <a:pPr>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a:t>
            </a:r>
          </a:p>
          <a:p>
            <a:pPr>
              <a:buNone/>
            </a:pPr>
            <a:r>
              <a:rPr lang="en-US" sz="1800" dirty="0" smtClean="0"/>
              <a:t>  </a:t>
            </a:r>
            <a:r>
              <a:rPr lang="en-US" sz="1800" b="1" dirty="0" smtClean="0"/>
              <a:t>try</a:t>
            </a:r>
            <a:r>
              <a:rPr lang="en-US" sz="1800" dirty="0" smtClean="0"/>
              <a:t>{  </a:t>
            </a:r>
          </a:p>
          <a:p>
            <a:pPr>
              <a:buNone/>
            </a:pPr>
            <a:r>
              <a:rPr lang="en-US" sz="1800" dirty="0" smtClean="0"/>
              <a:t>    </a:t>
            </a:r>
            <a:r>
              <a:rPr lang="en-US" sz="1800" b="1" dirty="0" smtClean="0"/>
              <a:t>try</a:t>
            </a:r>
            <a:r>
              <a:rPr lang="en-US" sz="1800" dirty="0" smtClean="0"/>
              <a:t>{  </a:t>
            </a:r>
          </a:p>
          <a:p>
            <a:pPr>
              <a:buNone/>
            </a:pPr>
            <a:r>
              <a:rPr lang="en-US" sz="1800" dirty="0" smtClean="0"/>
              <a:t>     </a:t>
            </a:r>
            <a:r>
              <a:rPr lang="en-US" sz="1800" dirty="0" err="1" smtClean="0"/>
              <a:t>System.out.println</a:t>
            </a:r>
            <a:r>
              <a:rPr lang="en-US" sz="1800" dirty="0" smtClean="0"/>
              <a:t>("going to divide");  </a:t>
            </a:r>
          </a:p>
          <a:p>
            <a:pPr>
              <a:buNone/>
            </a:pPr>
            <a:r>
              <a:rPr lang="en-US" sz="1800" dirty="0" smtClean="0"/>
              <a:t>     </a:t>
            </a:r>
            <a:r>
              <a:rPr lang="en-US" sz="1800" b="1" dirty="0" err="1" smtClean="0"/>
              <a:t>int</a:t>
            </a:r>
            <a:r>
              <a:rPr lang="en-US" sz="1800" dirty="0" smtClean="0"/>
              <a:t> b =39/0;  </a:t>
            </a:r>
          </a:p>
          <a:p>
            <a:pPr>
              <a:buNone/>
            </a:pPr>
            <a:r>
              <a:rPr lang="en-US" sz="1800" dirty="0" smtClean="0"/>
              <a:t>   </a:t>
            </a:r>
            <a:r>
              <a:rPr lang="en-US" sz="1800" dirty="0" smtClean="0"/>
              <a:t>      </a:t>
            </a:r>
            <a:r>
              <a:rPr lang="en-US" sz="1800" dirty="0" smtClean="0"/>
              <a:t> </a:t>
            </a:r>
            <a:r>
              <a:rPr lang="en-US" sz="1800" dirty="0" smtClean="0"/>
              <a:t>}</a:t>
            </a:r>
            <a:r>
              <a:rPr lang="en-US" sz="1800" b="1" dirty="0" smtClean="0"/>
              <a:t>     catch</a:t>
            </a:r>
            <a:r>
              <a:rPr lang="en-US" sz="1800" dirty="0" smtClean="0"/>
              <a:t>(</a:t>
            </a:r>
            <a:r>
              <a:rPr lang="en-US" sz="1800" dirty="0" err="1" smtClean="0"/>
              <a:t>ArithmeticException</a:t>
            </a:r>
            <a:r>
              <a:rPr lang="en-US" sz="1800" dirty="0" smtClean="0"/>
              <a:t> e</a:t>
            </a:r>
            <a:r>
              <a:rPr lang="en-US" sz="1800" dirty="0" smtClean="0"/>
              <a:t>)</a:t>
            </a:r>
            <a:r>
              <a:rPr lang="en-US" sz="1800" dirty="0" smtClean="0"/>
              <a:t> </a:t>
            </a:r>
            <a:r>
              <a:rPr lang="en-US" sz="1800" dirty="0" smtClean="0"/>
              <a:t>{</a:t>
            </a:r>
            <a:r>
              <a:rPr lang="en-US" sz="1800" dirty="0" smtClean="0"/>
              <a:t>  </a:t>
            </a:r>
            <a:r>
              <a:rPr lang="en-US" sz="1800" dirty="0" err="1" smtClean="0"/>
              <a:t>System.out.println</a:t>
            </a:r>
            <a:r>
              <a:rPr lang="en-US" sz="1800" dirty="0" smtClean="0"/>
              <a:t>(e);</a:t>
            </a:r>
            <a:r>
              <a:rPr lang="en-US" sz="1800" dirty="0" smtClean="0"/>
              <a:t> </a:t>
            </a:r>
            <a:r>
              <a:rPr lang="en-US" sz="1800" dirty="0" smtClean="0"/>
              <a:t>}</a:t>
            </a:r>
            <a:r>
              <a:rPr lang="en-US" sz="1800" dirty="0" smtClean="0"/>
              <a:t>  </a:t>
            </a:r>
          </a:p>
          <a:p>
            <a:pPr>
              <a:buNone/>
            </a:pPr>
            <a:r>
              <a:rPr lang="en-US" sz="1800" dirty="0" smtClean="0"/>
              <a:t>       </a:t>
            </a:r>
            <a:r>
              <a:rPr lang="en-US" sz="1800" b="1" dirty="0" smtClean="0"/>
              <a:t>try</a:t>
            </a:r>
            <a:r>
              <a:rPr lang="en-US" sz="1800" dirty="0" smtClean="0"/>
              <a:t>{  </a:t>
            </a:r>
          </a:p>
          <a:p>
            <a:pPr>
              <a:buNone/>
            </a:pPr>
            <a:r>
              <a:rPr lang="en-US" sz="1800" dirty="0" smtClean="0"/>
              <a:t>   </a:t>
            </a:r>
            <a:r>
              <a:rPr lang="en-US" sz="1800" dirty="0" smtClean="0"/>
              <a:t>            </a:t>
            </a:r>
            <a:r>
              <a:rPr lang="en-US" sz="1800" dirty="0" smtClean="0"/>
              <a:t> </a:t>
            </a:r>
            <a:r>
              <a:rPr lang="en-US" sz="1800" b="1" dirty="0" err="1" smtClean="0"/>
              <a:t>int</a:t>
            </a:r>
            <a:r>
              <a:rPr lang="en-US" sz="1800" dirty="0" smtClean="0"/>
              <a:t> a[]=</a:t>
            </a:r>
            <a:r>
              <a:rPr lang="en-US" sz="1800" b="1" dirty="0" smtClean="0"/>
              <a:t>new</a:t>
            </a:r>
            <a:r>
              <a:rPr lang="en-US" sz="1800" dirty="0" smtClean="0"/>
              <a:t> </a:t>
            </a:r>
            <a:r>
              <a:rPr lang="en-US" sz="1800" b="1" dirty="0" err="1" smtClean="0"/>
              <a:t>int</a:t>
            </a:r>
            <a:r>
              <a:rPr lang="en-US" sz="1800" dirty="0" smtClean="0"/>
              <a:t>[5];  </a:t>
            </a:r>
          </a:p>
          <a:p>
            <a:pPr>
              <a:buNone/>
            </a:pPr>
            <a:r>
              <a:rPr lang="en-US" sz="1800" dirty="0" smtClean="0"/>
              <a:t>    </a:t>
            </a:r>
            <a:r>
              <a:rPr lang="en-US" sz="1800" dirty="0" smtClean="0"/>
              <a:t>             a[5</a:t>
            </a:r>
            <a:r>
              <a:rPr lang="en-US" sz="1800" dirty="0" smtClean="0"/>
              <a:t>]=4;  </a:t>
            </a:r>
          </a:p>
          <a:p>
            <a:pPr>
              <a:buNone/>
            </a:pPr>
            <a:r>
              <a:rPr lang="en-US" sz="1800" dirty="0" smtClean="0"/>
              <a:t>    </a:t>
            </a:r>
            <a:r>
              <a:rPr lang="en-US" sz="1800" dirty="0" smtClean="0"/>
              <a:t>}</a:t>
            </a:r>
            <a:r>
              <a:rPr lang="en-US" sz="1800" b="1" dirty="0" smtClean="0"/>
              <a:t>catch</a:t>
            </a:r>
            <a:r>
              <a:rPr lang="en-US" sz="1800" dirty="0" smtClean="0"/>
              <a:t>(</a:t>
            </a:r>
            <a:r>
              <a:rPr lang="en-US" sz="1800" dirty="0" err="1" smtClean="0"/>
              <a:t>ArrayIndexOutOfBoundsException</a:t>
            </a:r>
            <a:r>
              <a:rPr lang="en-US" sz="1800" dirty="0" smtClean="0"/>
              <a:t> e</a:t>
            </a:r>
            <a:r>
              <a:rPr lang="en-US" sz="1800" dirty="0" smtClean="0"/>
              <a:t>){</a:t>
            </a:r>
            <a:r>
              <a:rPr lang="en-US" sz="1800" dirty="0" err="1" smtClean="0"/>
              <a:t>System.out.println</a:t>
            </a:r>
            <a:r>
              <a:rPr lang="en-US" sz="1800" dirty="0" smtClean="0"/>
              <a:t>(e</a:t>
            </a:r>
            <a:r>
              <a:rPr lang="en-US" sz="1800" dirty="0" smtClean="0"/>
              <a:t>);}</a:t>
            </a:r>
            <a:r>
              <a:rPr lang="en-US" sz="1800" dirty="0" smtClean="0"/>
              <a:t>    </a:t>
            </a:r>
          </a:p>
          <a:p>
            <a:pPr>
              <a:buNone/>
            </a:pPr>
            <a:r>
              <a:rPr lang="en-US" sz="1800" dirty="0" smtClean="0"/>
              <a:t>    </a:t>
            </a:r>
            <a:r>
              <a:rPr lang="en-US" sz="1800" dirty="0" err="1" smtClean="0"/>
              <a:t>System.out.println</a:t>
            </a:r>
            <a:r>
              <a:rPr lang="en-US" sz="1800" dirty="0" smtClean="0"/>
              <a:t>("other statement”);  </a:t>
            </a:r>
          </a:p>
          <a:p>
            <a:pPr>
              <a:buNone/>
            </a:pPr>
            <a:r>
              <a:rPr lang="en-US" sz="1800" dirty="0" smtClean="0"/>
              <a:t>  </a:t>
            </a:r>
            <a:r>
              <a:rPr lang="en-US" sz="1800" dirty="0" smtClean="0"/>
              <a:t>}</a:t>
            </a:r>
          </a:p>
          <a:p>
            <a:pPr>
              <a:buNone/>
            </a:pPr>
            <a:r>
              <a:rPr lang="en-US" sz="1800" b="1" dirty="0" smtClean="0"/>
              <a:t>catch</a:t>
            </a:r>
            <a:r>
              <a:rPr lang="en-US" sz="1800" dirty="0" smtClean="0"/>
              <a:t>(Exception</a:t>
            </a:r>
            <a:r>
              <a:rPr lang="en-US" sz="1800" dirty="0" smtClean="0"/>
              <a:t> </a:t>
            </a:r>
            <a:r>
              <a:rPr lang="en-US" sz="1800" dirty="0" smtClean="0"/>
              <a:t>e)</a:t>
            </a:r>
          </a:p>
          <a:p>
            <a:pPr>
              <a:buNone/>
            </a:pPr>
            <a:r>
              <a:rPr lang="en-US" sz="1800" dirty="0" smtClean="0"/>
              <a:t>{</a:t>
            </a:r>
          </a:p>
          <a:p>
            <a:pPr>
              <a:buNone/>
            </a:pPr>
            <a:r>
              <a:rPr lang="en-US" sz="1800" dirty="0" err="1" smtClean="0"/>
              <a:t>System.out.println</a:t>
            </a:r>
            <a:r>
              <a:rPr lang="en-US" sz="1800" dirty="0" smtClean="0"/>
              <a:t>("</a:t>
            </a:r>
            <a:r>
              <a:rPr lang="en-US" sz="1800" dirty="0" err="1" smtClean="0"/>
              <a:t>handeled</a:t>
            </a:r>
            <a:r>
              <a:rPr lang="en-US" sz="1800" dirty="0" smtClean="0"/>
              <a:t>");</a:t>
            </a:r>
          </a:p>
          <a:p>
            <a:pPr>
              <a:buNone/>
            </a:pPr>
            <a:r>
              <a:rPr lang="en-US" sz="1800" dirty="0" smtClean="0"/>
              <a:t>}</a:t>
            </a:r>
            <a:r>
              <a:rPr lang="en-US" sz="1800" dirty="0" smtClean="0"/>
              <a:t>   </a:t>
            </a:r>
          </a:p>
          <a:p>
            <a:pPr>
              <a:buNone/>
            </a:pPr>
            <a:r>
              <a:rPr lang="en-US" sz="1800" dirty="0" smtClean="0"/>
              <a:t>  </a:t>
            </a:r>
            <a:r>
              <a:rPr lang="en-US" sz="1800" dirty="0" err="1" smtClean="0"/>
              <a:t>System.out.println</a:t>
            </a:r>
            <a:r>
              <a:rPr lang="en-US" sz="1800" dirty="0" smtClean="0"/>
              <a:t>("normal flow..");  </a:t>
            </a:r>
          </a:p>
          <a:p>
            <a:pPr>
              <a:buNone/>
            </a:pPr>
            <a:r>
              <a:rPr lang="en-US" sz="1800" dirty="0" smtClean="0"/>
              <a:t> }  </a:t>
            </a:r>
          </a:p>
          <a:p>
            <a:pPr>
              <a:buNone/>
            </a:pPr>
            <a:r>
              <a:rPr lang="en-US" sz="1800" dirty="0" smtClean="0"/>
              <a:t>}  </a:t>
            </a:r>
            <a:endParaRPr lang="en-US" sz="1800" dirty="0"/>
          </a:p>
        </p:txBody>
      </p:sp>
      <p:sp>
        <p:nvSpPr>
          <p:cNvPr id="4" name="Rectangle 3"/>
          <p:cNvSpPr/>
          <p:nvPr/>
        </p:nvSpPr>
        <p:spPr>
          <a:xfrm>
            <a:off x="4038600" y="4343400"/>
            <a:ext cx="4876800" cy="2031325"/>
          </a:xfrm>
          <a:prstGeom prst="rect">
            <a:avLst/>
          </a:prstGeom>
          <a:ln>
            <a:solidFill>
              <a:schemeClr val="accent1"/>
            </a:solidFill>
          </a:ln>
        </p:spPr>
        <p:txBody>
          <a:bodyPr wrap="square">
            <a:spAutoFit/>
          </a:bodyPr>
          <a:lstStyle/>
          <a:p>
            <a:r>
              <a:rPr lang="en-US" b="1" dirty="0" smtClean="0"/>
              <a:t>Output:</a:t>
            </a:r>
          </a:p>
          <a:p>
            <a:r>
              <a:rPr lang="en-US" dirty="0" smtClean="0"/>
              <a:t>going </a:t>
            </a:r>
            <a:r>
              <a:rPr lang="en-US" dirty="0" smtClean="0"/>
              <a:t>to divide</a:t>
            </a:r>
          </a:p>
          <a:p>
            <a:r>
              <a:rPr lang="en-US" dirty="0" err="1" smtClean="0"/>
              <a:t>java.lang.ArithmeticException</a:t>
            </a:r>
            <a:r>
              <a:rPr lang="en-US" dirty="0" smtClean="0"/>
              <a:t>: / by zero</a:t>
            </a:r>
          </a:p>
          <a:p>
            <a:r>
              <a:rPr lang="en-US" dirty="0" err="1" smtClean="0"/>
              <a:t>java.lang.ArrayIndexOutOfBoundsException</a:t>
            </a:r>
            <a:r>
              <a:rPr lang="en-US" dirty="0" smtClean="0"/>
              <a:t>: 5</a:t>
            </a:r>
          </a:p>
          <a:p>
            <a:r>
              <a:rPr lang="en-US" dirty="0" smtClean="0"/>
              <a:t>other statement</a:t>
            </a:r>
          </a:p>
          <a:p>
            <a:r>
              <a:rPr lang="en-US" dirty="0" smtClean="0"/>
              <a:t>normal flow..</a:t>
            </a:r>
          </a:p>
          <a:p>
            <a:r>
              <a:rPr lang="en-US" dirty="0" smtClean="0"/>
              <a:t>Press any key to continue . .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Java finally block</a:t>
            </a:r>
            <a:endParaRPr lang="en-US" dirty="0"/>
          </a:p>
        </p:txBody>
      </p:sp>
      <p:sp>
        <p:nvSpPr>
          <p:cNvPr id="3" name="Content Placeholder 2"/>
          <p:cNvSpPr>
            <a:spLocks noGrp="1"/>
          </p:cNvSpPr>
          <p:nvPr>
            <p:ph idx="1"/>
          </p:nvPr>
        </p:nvSpPr>
        <p:spPr>
          <a:xfrm>
            <a:off x="457200" y="838201"/>
            <a:ext cx="3505200" cy="5029200"/>
          </a:xfrm>
          <a:ln>
            <a:solidFill>
              <a:schemeClr val="accent1"/>
            </a:solidFill>
          </a:ln>
        </p:spPr>
        <p:txBody>
          <a:bodyPr>
            <a:normAutofit fontScale="77500" lnSpcReduction="20000"/>
          </a:bodyPr>
          <a:lstStyle/>
          <a:p>
            <a:pPr algn="just">
              <a:buNone/>
            </a:pPr>
            <a:r>
              <a:rPr lang="en-US" sz="2800" b="1" dirty="0" smtClean="0"/>
              <a:t>Java finally block</a:t>
            </a:r>
            <a:r>
              <a:rPr lang="en-US" sz="2800" dirty="0" smtClean="0"/>
              <a:t> is a block that is used </a:t>
            </a:r>
            <a:r>
              <a:rPr lang="en-US" sz="2800" i="1" dirty="0" smtClean="0"/>
              <a:t>to execute important code</a:t>
            </a:r>
            <a:r>
              <a:rPr lang="en-US" sz="2800" dirty="0" smtClean="0"/>
              <a:t> such as closing connection, stream etc.</a:t>
            </a:r>
          </a:p>
          <a:p>
            <a:pPr algn="just">
              <a:buNone/>
            </a:pPr>
            <a:r>
              <a:rPr lang="en-US" sz="2800" dirty="0" smtClean="0"/>
              <a:t>Java finally block is always executed whether exception is handled or not.</a:t>
            </a:r>
          </a:p>
          <a:p>
            <a:pPr algn="just">
              <a:buNone/>
            </a:pPr>
            <a:r>
              <a:rPr lang="en-US" sz="2800" dirty="0" smtClean="0"/>
              <a:t>Java finally block follows try or catch block.</a:t>
            </a:r>
          </a:p>
          <a:p>
            <a:pPr algn="ctr">
              <a:buNone/>
            </a:pPr>
            <a:r>
              <a:rPr lang="en-US" sz="2800" b="1" u="sng" dirty="0" smtClean="0"/>
              <a:t>Why use java finally</a:t>
            </a:r>
          </a:p>
          <a:p>
            <a:pPr algn="just">
              <a:buNone/>
            </a:pPr>
            <a:r>
              <a:rPr lang="en-US" sz="2800" dirty="0" smtClean="0"/>
              <a:t>Finally block in java can be used to put "cleanup" code such as closing a file, closing connection etc.</a:t>
            </a:r>
          </a:p>
          <a:p>
            <a:pPr algn="just">
              <a:buNone/>
            </a:pPr>
            <a:endParaRPr lang="en-US" sz="2800" dirty="0" smtClean="0"/>
          </a:p>
          <a:p>
            <a:pPr algn="just">
              <a:buNone/>
            </a:pPr>
            <a:endParaRPr lang="en-US" sz="2800" dirty="0"/>
          </a:p>
        </p:txBody>
      </p:sp>
      <p:pic>
        <p:nvPicPr>
          <p:cNvPr id="58370" name="Picture 2" descr="java finally"/>
          <p:cNvPicPr>
            <a:picLocks noChangeAspect="1" noChangeArrowheads="1"/>
          </p:cNvPicPr>
          <p:nvPr/>
        </p:nvPicPr>
        <p:blipFill>
          <a:blip r:embed="rId2"/>
          <a:srcRect/>
          <a:stretch>
            <a:fillRect/>
          </a:stretch>
        </p:blipFill>
        <p:spPr bwMode="auto">
          <a:xfrm>
            <a:off x="4419600" y="1219200"/>
            <a:ext cx="4088806" cy="4876800"/>
          </a:xfrm>
          <a:prstGeom prst="rect">
            <a:avLst/>
          </a:prstGeom>
          <a:noFill/>
        </p:spPr>
      </p:pic>
      <p:sp>
        <p:nvSpPr>
          <p:cNvPr id="5" name="Rectangle 4"/>
          <p:cNvSpPr/>
          <p:nvPr/>
        </p:nvSpPr>
        <p:spPr>
          <a:xfrm>
            <a:off x="1219200" y="6019800"/>
            <a:ext cx="7162800" cy="646331"/>
          </a:xfrm>
          <a:prstGeom prst="rect">
            <a:avLst/>
          </a:prstGeom>
          <a:ln>
            <a:solidFill>
              <a:schemeClr val="accent1"/>
            </a:solidFill>
          </a:ln>
        </p:spPr>
        <p:txBody>
          <a:bodyPr wrap="square">
            <a:spAutoFit/>
          </a:bodyPr>
          <a:lstStyle/>
          <a:p>
            <a:r>
              <a:rPr lang="en-US" dirty="0" smtClean="0"/>
              <a:t> If you don't handle exception, before terminating the program, JVM executes finally block(if any).</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ln>
            <a:solidFill>
              <a:schemeClr val="accent1"/>
            </a:solidFill>
          </a:ln>
        </p:spPr>
        <p:txBody>
          <a:bodyPr>
            <a:normAutofit fontScale="90000"/>
          </a:bodyPr>
          <a:lstStyle/>
          <a:p>
            <a:pPr algn="l"/>
            <a:r>
              <a:rPr lang="en-US" sz="2700" b="1" dirty="0" smtClean="0"/>
              <a:t>Case</a:t>
            </a:r>
            <a:r>
              <a:rPr lang="en-US" b="1" dirty="0" smtClean="0"/>
              <a:t> </a:t>
            </a:r>
            <a:r>
              <a:rPr lang="en-US" sz="2700" b="1" dirty="0" smtClean="0"/>
              <a:t>1: </a:t>
            </a:r>
            <a:r>
              <a:rPr lang="en-US" sz="2700" b="1" dirty="0" smtClean="0"/>
              <a:t>the </a:t>
            </a:r>
            <a:r>
              <a:rPr lang="en-US" sz="2700" b="1" dirty="0" smtClean="0"/>
              <a:t>java finally example where exception doesn't occur.</a:t>
            </a:r>
            <a:endParaRPr lang="en-US" sz="2700" b="1"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pPr>
              <a:buNone/>
            </a:pPr>
            <a:r>
              <a:rPr lang="en-US" b="1" dirty="0" smtClean="0"/>
              <a:t>class</a:t>
            </a:r>
            <a:r>
              <a:rPr lang="en-US" dirty="0" smtClean="0"/>
              <a:t> </a:t>
            </a:r>
            <a:r>
              <a:rPr lang="en-US" dirty="0" err="1" smtClean="0"/>
              <a:t>TestFinallyBlock</a:t>
            </a: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b="1" dirty="0" smtClean="0"/>
              <a:t>try</a:t>
            </a:r>
            <a:r>
              <a:rPr lang="en-US" dirty="0" smtClean="0"/>
              <a:t>{  </a:t>
            </a:r>
          </a:p>
          <a:p>
            <a:pPr>
              <a:buNone/>
            </a:pPr>
            <a:r>
              <a:rPr lang="en-US" dirty="0" smtClean="0"/>
              <a:t>   </a:t>
            </a:r>
            <a:r>
              <a:rPr lang="en-US" b="1" dirty="0" err="1" smtClean="0"/>
              <a:t>int</a:t>
            </a:r>
            <a:r>
              <a:rPr lang="en-US" dirty="0" smtClean="0"/>
              <a:t> data=25/5;  </a:t>
            </a:r>
          </a:p>
          <a:p>
            <a:pPr>
              <a:buNone/>
            </a:pPr>
            <a:r>
              <a:rPr lang="en-US" dirty="0" smtClean="0"/>
              <a:t>   </a:t>
            </a:r>
            <a:r>
              <a:rPr lang="en-US" dirty="0" err="1" smtClean="0"/>
              <a:t>System.out.println</a:t>
            </a:r>
            <a:r>
              <a:rPr lang="en-US" dirty="0" smtClean="0"/>
              <a:t>(data);  </a:t>
            </a:r>
          </a:p>
          <a:p>
            <a:pPr>
              <a:buNone/>
            </a:pPr>
            <a:r>
              <a:rPr lang="en-US" dirty="0" smtClean="0"/>
              <a:t>  }  </a:t>
            </a:r>
          </a:p>
          <a:p>
            <a:pPr>
              <a:buNone/>
            </a:pPr>
            <a:r>
              <a:rPr lang="en-US" dirty="0" smtClean="0"/>
              <a:t>  </a:t>
            </a:r>
            <a:r>
              <a:rPr lang="en-US" b="1" dirty="0" smtClean="0"/>
              <a:t>catch</a:t>
            </a:r>
            <a:r>
              <a:rPr lang="en-US" dirty="0" smtClean="0"/>
              <a:t>(</a:t>
            </a:r>
            <a:r>
              <a:rPr lang="en-US" dirty="0" err="1" smtClean="0"/>
              <a:t>NullPointerException</a:t>
            </a:r>
            <a:r>
              <a:rPr lang="en-US" dirty="0" smtClean="0"/>
              <a:t> e){</a:t>
            </a:r>
            <a:r>
              <a:rPr lang="en-US" dirty="0" err="1" smtClean="0"/>
              <a:t>System.out.println</a:t>
            </a:r>
            <a:r>
              <a:rPr lang="en-US" dirty="0" smtClean="0"/>
              <a:t>(e);}  </a:t>
            </a:r>
          </a:p>
          <a:p>
            <a:pPr>
              <a:buNone/>
            </a:pPr>
            <a:r>
              <a:rPr lang="en-US" dirty="0" smtClean="0"/>
              <a:t>  </a:t>
            </a:r>
            <a:r>
              <a:rPr lang="en-US" b="1" dirty="0" smtClean="0"/>
              <a:t>finally</a:t>
            </a:r>
            <a:r>
              <a:rPr lang="en-US" dirty="0" smtClean="0"/>
              <a:t>{</a:t>
            </a:r>
            <a:r>
              <a:rPr lang="en-US" dirty="0" err="1" smtClean="0"/>
              <a:t>System.out.println</a:t>
            </a:r>
            <a:r>
              <a:rPr lang="en-US" dirty="0" smtClean="0"/>
              <a:t>("finally block is always executed");}  </a:t>
            </a:r>
          </a:p>
          <a:p>
            <a:pPr>
              <a:buNone/>
            </a:pPr>
            <a:r>
              <a:rPr lang="en-US" dirty="0" smtClean="0"/>
              <a:t>  </a:t>
            </a:r>
            <a:r>
              <a:rPr lang="en-US" dirty="0" err="1" smtClean="0"/>
              <a:t>System.out.println</a:t>
            </a:r>
            <a:r>
              <a:rPr lang="en-US" dirty="0" smtClean="0"/>
              <a:t>("rest of the code...");  </a:t>
            </a:r>
          </a:p>
          <a:p>
            <a:pPr>
              <a:buNone/>
            </a:pPr>
            <a:r>
              <a:rPr lang="en-US" dirty="0" smtClean="0"/>
              <a:t>  }  </a:t>
            </a:r>
          </a:p>
          <a:p>
            <a:pPr>
              <a:buNone/>
            </a:pPr>
            <a:r>
              <a:rPr lang="en-US" dirty="0" smtClean="0"/>
              <a:t>}  </a:t>
            </a:r>
          </a:p>
          <a:p>
            <a:pPr>
              <a:buNone/>
            </a:pPr>
            <a:endParaRPr lang="en-US" dirty="0"/>
          </a:p>
        </p:txBody>
      </p:sp>
      <p:sp>
        <p:nvSpPr>
          <p:cNvPr id="57345" name="Rectangle 1"/>
          <p:cNvSpPr>
            <a:spLocks noChangeArrowheads="1"/>
          </p:cNvSpPr>
          <p:nvPr/>
        </p:nvSpPr>
        <p:spPr bwMode="auto">
          <a:xfrm>
            <a:off x="1219200" y="5257800"/>
            <a:ext cx="3735318" cy="1015663"/>
          </a:xfrm>
          <a:prstGeom prst="rect">
            <a:avLst/>
          </a:prstGeom>
          <a:noFill/>
          <a:ln w="9525">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Output:5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finally block is always executed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rest of the code...</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39762"/>
          </a:xfrm>
          <a:ln>
            <a:solidFill>
              <a:schemeClr val="accent1"/>
            </a:solidFill>
          </a:ln>
        </p:spPr>
        <p:txBody>
          <a:bodyPr>
            <a:noAutofit/>
          </a:bodyPr>
          <a:lstStyle/>
          <a:p>
            <a:pPr algn="l"/>
            <a:r>
              <a:rPr lang="en-US" sz="2200" b="1" dirty="0" smtClean="0"/>
              <a:t>Case </a:t>
            </a:r>
            <a:r>
              <a:rPr lang="en-US" sz="2200" b="1" dirty="0" smtClean="0"/>
              <a:t>2:</a:t>
            </a:r>
            <a:r>
              <a:rPr lang="en-US" sz="2200" b="1" dirty="0" smtClean="0"/>
              <a:t> the java finally example where exception occurs and not handled.</a:t>
            </a:r>
            <a:endParaRPr lang="en-US" sz="2200" b="1"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buNone/>
            </a:pPr>
            <a:r>
              <a:rPr lang="en-US" b="1" dirty="0" smtClean="0"/>
              <a:t>class</a:t>
            </a:r>
            <a:r>
              <a:rPr lang="en-US" dirty="0" smtClean="0"/>
              <a:t> TestFinallyBlock1{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b="1" dirty="0" smtClean="0"/>
              <a:t>try</a:t>
            </a:r>
            <a:r>
              <a:rPr lang="en-US" dirty="0" smtClean="0"/>
              <a:t>{  </a:t>
            </a:r>
          </a:p>
          <a:p>
            <a:pPr>
              <a:buNone/>
            </a:pPr>
            <a:r>
              <a:rPr lang="en-US" dirty="0" smtClean="0"/>
              <a:t>   </a:t>
            </a:r>
            <a:r>
              <a:rPr lang="en-US" b="1" dirty="0" err="1" smtClean="0"/>
              <a:t>int</a:t>
            </a:r>
            <a:r>
              <a:rPr lang="en-US" dirty="0" smtClean="0"/>
              <a:t> data=25/0;  </a:t>
            </a:r>
          </a:p>
          <a:p>
            <a:pPr>
              <a:buNone/>
            </a:pPr>
            <a:r>
              <a:rPr lang="en-US" dirty="0" smtClean="0"/>
              <a:t>   </a:t>
            </a:r>
            <a:r>
              <a:rPr lang="en-US" dirty="0" err="1" smtClean="0"/>
              <a:t>System.out.println</a:t>
            </a:r>
            <a:r>
              <a:rPr lang="en-US" dirty="0" smtClean="0"/>
              <a:t>(data);  </a:t>
            </a:r>
          </a:p>
          <a:p>
            <a:pPr>
              <a:buNone/>
            </a:pPr>
            <a:r>
              <a:rPr lang="en-US" dirty="0" smtClean="0"/>
              <a:t>  }  </a:t>
            </a:r>
          </a:p>
          <a:p>
            <a:pPr>
              <a:buNone/>
            </a:pPr>
            <a:r>
              <a:rPr lang="en-US" dirty="0" smtClean="0"/>
              <a:t>  </a:t>
            </a:r>
            <a:r>
              <a:rPr lang="en-US" b="1" dirty="0" smtClean="0"/>
              <a:t>catch</a:t>
            </a:r>
            <a:r>
              <a:rPr lang="en-US" dirty="0" smtClean="0"/>
              <a:t>(</a:t>
            </a:r>
            <a:r>
              <a:rPr lang="en-US" dirty="0" err="1" smtClean="0"/>
              <a:t>NullPointerException</a:t>
            </a:r>
            <a:r>
              <a:rPr lang="en-US" dirty="0" smtClean="0"/>
              <a:t> e){</a:t>
            </a:r>
            <a:r>
              <a:rPr lang="en-US" dirty="0" err="1" smtClean="0"/>
              <a:t>System.out.println</a:t>
            </a:r>
            <a:r>
              <a:rPr lang="en-US" dirty="0" smtClean="0"/>
              <a:t>(e);}  </a:t>
            </a:r>
          </a:p>
          <a:p>
            <a:pPr>
              <a:buNone/>
            </a:pPr>
            <a:r>
              <a:rPr lang="en-US" dirty="0" smtClean="0"/>
              <a:t>  </a:t>
            </a:r>
            <a:r>
              <a:rPr lang="en-US" b="1" dirty="0" smtClean="0"/>
              <a:t>finally</a:t>
            </a:r>
            <a:r>
              <a:rPr lang="en-US" dirty="0" smtClean="0"/>
              <a:t>{</a:t>
            </a:r>
            <a:r>
              <a:rPr lang="en-US" dirty="0" err="1" smtClean="0"/>
              <a:t>System.out.println</a:t>
            </a:r>
            <a:r>
              <a:rPr lang="en-US" dirty="0" smtClean="0"/>
              <a:t>("finally block is always executed");}  </a:t>
            </a:r>
          </a:p>
          <a:p>
            <a:pPr>
              <a:buNone/>
            </a:pPr>
            <a:r>
              <a:rPr lang="en-US" dirty="0" smtClean="0"/>
              <a:t>  </a:t>
            </a:r>
            <a:r>
              <a:rPr lang="en-US" dirty="0" err="1" smtClean="0"/>
              <a:t>System.out.println</a:t>
            </a:r>
            <a:r>
              <a:rPr lang="en-US" dirty="0" smtClean="0"/>
              <a:t>("rest of the code...");  </a:t>
            </a:r>
          </a:p>
          <a:p>
            <a:pPr>
              <a:buNone/>
            </a:pPr>
            <a:r>
              <a:rPr lang="en-US" dirty="0" smtClean="0"/>
              <a:t>  }  </a:t>
            </a:r>
          </a:p>
          <a:p>
            <a:pPr>
              <a:buNone/>
            </a:pPr>
            <a:r>
              <a:rPr lang="en-US" dirty="0" smtClean="0"/>
              <a:t>}  </a:t>
            </a:r>
          </a:p>
          <a:p>
            <a:pPr>
              <a:buNone/>
            </a:pPr>
            <a:endParaRPr lang="en-US" dirty="0"/>
          </a:p>
        </p:txBody>
      </p:sp>
      <p:sp>
        <p:nvSpPr>
          <p:cNvPr id="55297" name="Rectangle 1"/>
          <p:cNvSpPr>
            <a:spLocks noChangeArrowheads="1"/>
          </p:cNvSpPr>
          <p:nvPr/>
        </p:nvSpPr>
        <p:spPr bwMode="auto">
          <a:xfrm>
            <a:off x="990600" y="5791200"/>
            <a:ext cx="7696200" cy="707886"/>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Output: finally block is always executed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Exception in thread main </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java.lang.ArithmeticException</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by zero</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ln>
            <a:solidFill>
              <a:schemeClr val="accent1"/>
            </a:solidFill>
          </a:ln>
        </p:spPr>
        <p:txBody>
          <a:bodyPr>
            <a:normAutofit/>
          </a:bodyPr>
          <a:lstStyle/>
          <a:p>
            <a:pPr algn="l"/>
            <a:r>
              <a:rPr lang="en-US" sz="2000" b="1" dirty="0" smtClean="0"/>
              <a:t>Case </a:t>
            </a:r>
            <a:r>
              <a:rPr lang="en-US" sz="2000" b="1" dirty="0" smtClean="0"/>
              <a:t>3:</a:t>
            </a:r>
            <a:r>
              <a:rPr lang="en-US" sz="2000" b="1" dirty="0" smtClean="0"/>
              <a:t> the java finally example where exception occurs and handled.</a:t>
            </a:r>
            <a:endParaRPr lang="en-US" sz="2000" b="1"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buNone/>
            </a:pPr>
            <a:r>
              <a:rPr lang="en-US" b="1" dirty="0" smtClean="0"/>
              <a:t>public</a:t>
            </a:r>
            <a:r>
              <a:rPr lang="en-US" dirty="0" smtClean="0"/>
              <a:t> </a:t>
            </a:r>
            <a:r>
              <a:rPr lang="en-US" b="1" dirty="0" smtClean="0"/>
              <a:t>class</a:t>
            </a:r>
            <a:r>
              <a:rPr lang="en-US" dirty="0" smtClean="0"/>
              <a:t> TestFinallyBlock2{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b="1" dirty="0" smtClean="0"/>
              <a:t>try</a:t>
            </a:r>
            <a:r>
              <a:rPr lang="en-US" dirty="0" smtClean="0"/>
              <a:t>{  </a:t>
            </a:r>
          </a:p>
          <a:p>
            <a:pPr>
              <a:buNone/>
            </a:pPr>
            <a:r>
              <a:rPr lang="en-US" dirty="0" smtClean="0"/>
              <a:t>   </a:t>
            </a:r>
            <a:r>
              <a:rPr lang="en-US" b="1" dirty="0" err="1" smtClean="0"/>
              <a:t>int</a:t>
            </a:r>
            <a:r>
              <a:rPr lang="en-US" dirty="0" smtClean="0"/>
              <a:t> data=25/0;  </a:t>
            </a:r>
          </a:p>
          <a:p>
            <a:pPr>
              <a:buNone/>
            </a:pPr>
            <a:r>
              <a:rPr lang="en-US" dirty="0" smtClean="0"/>
              <a:t>   </a:t>
            </a:r>
            <a:r>
              <a:rPr lang="en-US" dirty="0" err="1" smtClean="0"/>
              <a:t>System.out.println</a:t>
            </a:r>
            <a:r>
              <a:rPr lang="en-US" dirty="0" smtClean="0"/>
              <a:t>(data);  </a:t>
            </a:r>
          </a:p>
          <a:p>
            <a:pPr>
              <a:buNone/>
            </a:pPr>
            <a:r>
              <a:rPr lang="en-US" dirty="0" smtClean="0"/>
              <a:t>  }  </a:t>
            </a:r>
          </a:p>
          <a:p>
            <a:pPr>
              <a:buNone/>
            </a:pPr>
            <a:r>
              <a:rPr lang="en-US" dirty="0" smtClean="0"/>
              <a:t>  </a:t>
            </a:r>
            <a:r>
              <a:rPr lang="en-US" b="1" dirty="0" smtClean="0"/>
              <a:t>catch</a:t>
            </a:r>
            <a:r>
              <a:rPr lang="en-US" dirty="0" smtClean="0"/>
              <a:t>(</a:t>
            </a:r>
            <a:r>
              <a:rPr lang="en-US" dirty="0" err="1" smtClean="0"/>
              <a:t>ArithmeticException</a:t>
            </a:r>
            <a:r>
              <a:rPr lang="en-US" dirty="0" smtClean="0"/>
              <a:t> e){</a:t>
            </a:r>
            <a:r>
              <a:rPr lang="en-US" dirty="0" err="1" smtClean="0"/>
              <a:t>System.out.println</a:t>
            </a:r>
            <a:r>
              <a:rPr lang="en-US" dirty="0" smtClean="0"/>
              <a:t>(e);}  </a:t>
            </a:r>
          </a:p>
          <a:p>
            <a:pPr>
              <a:buNone/>
            </a:pPr>
            <a:r>
              <a:rPr lang="en-US" dirty="0" smtClean="0"/>
              <a:t>  </a:t>
            </a:r>
            <a:r>
              <a:rPr lang="en-US" b="1" dirty="0" smtClean="0"/>
              <a:t>finally</a:t>
            </a:r>
            <a:r>
              <a:rPr lang="en-US" dirty="0" smtClean="0"/>
              <a:t>{</a:t>
            </a:r>
            <a:r>
              <a:rPr lang="en-US" dirty="0" err="1" smtClean="0"/>
              <a:t>System.out.println</a:t>
            </a:r>
            <a:r>
              <a:rPr lang="en-US" dirty="0" smtClean="0"/>
              <a:t>("finally block is always executed");}  </a:t>
            </a:r>
          </a:p>
          <a:p>
            <a:pPr>
              <a:buNone/>
            </a:pPr>
            <a:r>
              <a:rPr lang="en-US" dirty="0" smtClean="0"/>
              <a:t>  </a:t>
            </a:r>
            <a:r>
              <a:rPr lang="en-US" dirty="0" err="1" smtClean="0"/>
              <a:t>System.out.println</a:t>
            </a:r>
            <a:r>
              <a:rPr lang="en-US" dirty="0" smtClean="0"/>
              <a:t>("rest of the code...");  </a:t>
            </a:r>
          </a:p>
          <a:p>
            <a:pPr>
              <a:buNone/>
            </a:pPr>
            <a:r>
              <a:rPr lang="en-US" dirty="0" smtClean="0"/>
              <a:t>  }  </a:t>
            </a:r>
          </a:p>
          <a:p>
            <a:pPr>
              <a:buNone/>
            </a:pPr>
            <a:r>
              <a:rPr lang="en-US" dirty="0" smtClean="0"/>
              <a:t>} </a:t>
            </a:r>
          </a:p>
          <a:p>
            <a:pPr>
              <a:buNone/>
            </a:pPr>
            <a:endParaRPr lang="en-US" dirty="0"/>
          </a:p>
        </p:txBody>
      </p:sp>
      <p:sp>
        <p:nvSpPr>
          <p:cNvPr id="4097" name="Rectangle 1"/>
          <p:cNvSpPr>
            <a:spLocks noChangeArrowheads="1"/>
          </p:cNvSpPr>
          <p:nvPr/>
        </p:nvSpPr>
        <p:spPr bwMode="auto">
          <a:xfrm>
            <a:off x="685800" y="5562600"/>
            <a:ext cx="8305801" cy="1015663"/>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Output:Exception</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in thread main </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java.lang.ArithmeticException</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by zero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finally block is always executed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rest of the code...</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Rule: For each try block there can be zero or more catch blocks, but only one finally block.</a:t>
            </a:r>
          </a:p>
          <a:p>
            <a:pPr algn="just"/>
            <a:r>
              <a:rPr lang="en-US" dirty="0" smtClean="0"/>
              <a:t>The finally block will not be executed if program exits(either by calling </a:t>
            </a:r>
            <a:r>
              <a:rPr lang="en-US" dirty="0" err="1" smtClean="0"/>
              <a:t>System.exit</a:t>
            </a:r>
            <a:r>
              <a:rPr lang="en-US" dirty="0" smtClean="0"/>
              <a:t>() or by causing a fatal error that causes the process to abort).</a:t>
            </a:r>
          </a:p>
          <a:p>
            <a:pPr algn="just"/>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throw exception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u="sng" dirty="0" smtClean="0"/>
              <a:t>Java throw keyword</a:t>
            </a:r>
          </a:p>
          <a:p>
            <a:pPr>
              <a:buNone/>
            </a:pPr>
            <a:r>
              <a:rPr lang="en-US" dirty="0" smtClean="0"/>
              <a:t>The Java throw keyword is used to explicitly throw an exception.</a:t>
            </a:r>
          </a:p>
          <a:p>
            <a:pPr>
              <a:buNone/>
            </a:pPr>
            <a:r>
              <a:rPr lang="en-US" dirty="0" smtClean="0"/>
              <a:t>We can throw either checked or unchecked exception in java by throw keyword. The throw keyword is mainly used to throw custom exception. </a:t>
            </a:r>
          </a:p>
          <a:p>
            <a:pPr>
              <a:buNone/>
            </a:pPr>
            <a:endParaRPr lang="en-US" dirty="0" smtClean="0"/>
          </a:p>
          <a:p>
            <a:pPr>
              <a:buNone/>
            </a:pPr>
            <a:r>
              <a:rPr lang="en-US" dirty="0" smtClean="0"/>
              <a:t>The syntax of java throw keyword is given below.</a:t>
            </a:r>
          </a:p>
          <a:p>
            <a:pPr>
              <a:buNone/>
            </a:pPr>
            <a:endParaRPr lang="en-US" b="1" dirty="0" smtClean="0"/>
          </a:p>
          <a:p>
            <a:pPr>
              <a:buNone/>
            </a:pPr>
            <a:r>
              <a:rPr lang="en-US" b="1" dirty="0" smtClean="0"/>
              <a:t>throw</a:t>
            </a:r>
            <a:r>
              <a:rPr lang="en-US" dirty="0" smtClean="0"/>
              <a:t> exception;  </a:t>
            </a:r>
          </a:p>
          <a:p>
            <a:pPr>
              <a:buNone/>
            </a:pPr>
            <a:endParaRPr lang="en-US" b="1" u="sng" dirty="0" smtClean="0"/>
          </a:p>
          <a:p>
            <a:pPr>
              <a:buNone/>
            </a:pPr>
            <a:r>
              <a:rPr lang="en-US" b="1" u="sng" dirty="0" smtClean="0"/>
              <a:t>example </a:t>
            </a:r>
          </a:p>
          <a:p>
            <a:pPr>
              <a:buNone/>
            </a:pPr>
            <a:endParaRPr lang="en-US" b="1" dirty="0" smtClean="0"/>
          </a:p>
          <a:p>
            <a:pPr>
              <a:buNone/>
            </a:pPr>
            <a:r>
              <a:rPr lang="en-US" b="1" dirty="0" smtClean="0"/>
              <a:t>throw</a:t>
            </a:r>
            <a:r>
              <a:rPr lang="en-US" dirty="0" smtClean="0"/>
              <a:t> </a:t>
            </a:r>
            <a:r>
              <a:rPr lang="en-US" b="1" dirty="0" smtClean="0"/>
              <a:t>new</a:t>
            </a:r>
            <a:r>
              <a:rPr lang="en-US" dirty="0" smtClean="0"/>
              <a:t> </a:t>
            </a:r>
            <a:r>
              <a:rPr lang="en-US" dirty="0" err="1" smtClean="0"/>
              <a:t>IOException</a:t>
            </a:r>
            <a:r>
              <a:rPr lang="en-US" dirty="0" smtClean="0"/>
              <a:t>("sorry device error”);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java throw keyword example</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a:buNone/>
            </a:pPr>
            <a:r>
              <a:rPr lang="en-US" sz="1800" dirty="0" smtClean="0"/>
              <a:t>In this example, If the age is less than 18, we are throwing the </a:t>
            </a:r>
            <a:r>
              <a:rPr lang="en-US" sz="1800" dirty="0" err="1" smtClean="0"/>
              <a:t>ArithmeticException</a:t>
            </a:r>
            <a:r>
              <a:rPr lang="en-US" sz="1800" dirty="0" smtClean="0"/>
              <a:t> otherwise print a message welcome to vote.</a:t>
            </a:r>
          </a:p>
          <a:p>
            <a:pPr>
              <a:buNone/>
            </a:pPr>
            <a:r>
              <a:rPr lang="en-US" sz="2400" b="1" dirty="0" smtClean="0"/>
              <a:t>public</a:t>
            </a:r>
            <a:r>
              <a:rPr lang="en-US" sz="2400" dirty="0" smtClean="0"/>
              <a:t> </a:t>
            </a:r>
            <a:r>
              <a:rPr lang="en-US" sz="2400" b="1" dirty="0" smtClean="0"/>
              <a:t>class</a:t>
            </a:r>
            <a:r>
              <a:rPr lang="en-US" sz="2400" dirty="0" smtClean="0"/>
              <a:t> TestThrow1{  </a:t>
            </a:r>
          </a:p>
          <a:p>
            <a:pPr>
              <a:buNone/>
            </a:pPr>
            <a:r>
              <a:rPr lang="en-US" sz="2400" dirty="0" smtClean="0"/>
              <a:t>   </a:t>
            </a:r>
            <a:r>
              <a:rPr lang="en-US" sz="2400" b="1" dirty="0" smtClean="0"/>
              <a:t>static</a:t>
            </a:r>
            <a:r>
              <a:rPr lang="en-US" sz="2400" dirty="0" smtClean="0"/>
              <a:t> </a:t>
            </a:r>
            <a:r>
              <a:rPr lang="en-US" sz="2400" b="1" dirty="0" smtClean="0"/>
              <a:t>void</a:t>
            </a:r>
            <a:r>
              <a:rPr lang="en-US" sz="2400" dirty="0" smtClean="0"/>
              <a:t> validate(</a:t>
            </a:r>
            <a:r>
              <a:rPr lang="en-US" sz="2400" b="1" dirty="0" err="1" smtClean="0"/>
              <a:t>int</a:t>
            </a:r>
            <a:r>
              <a:rPr lang="en-US" sz="2400" dirty="0" smtClean="0"/>
              <a:t> age){  </a:t>
            </a:r>
          </a:p>
          <a:p>
            <a:pPr>
              <a:buNone/>
            </a:pPr>
            <a:r>
              <a:rPr lang="en-US" sz="2400" dirty="0" smtClean="0"/>
              <a:t>     </a:t>
            </a:r>
            <a:r>
              <a:rPr lang="en-US" sz="2400" b="1" dirty="0" smtClean="0"/>
              <a:t>if</a:t>
            </a:r>
            <a:r>
              <a:rPr lang="en-US" sz="2400" dirty="0" smtClean="0"/>
              <a:t>(age&lt;18)  </a:t>
            </a:r>
          </a:p>
          <a:p>
            <a:pPr>
              <a:buNone/>
            </a:pPr>
            <a:r>
              <a:rPr lang="en-US" sz="2400" dirty="0" smtClean="0"/>
              <a:t>      </a:t>
            </a:r>
            <a:r>
              <a:rPr lang="en-US" sz="2400" b="1" dirty="0" smtClean="0"/>
              <a:t>throw</a:t>
            </a:r>
            <a:r>
              <a:rPr lang="en-US" sz="2400" dirty="0" smtClean="0"/>
              <a:t> </a:t>
            </a:r>
            <a:r>
              <a:rPr lang="en-US" sz="2400" b="1" dirty="0" smtClean="0"/>
              <a:t>new</a:t>
            </a:r>
            <a:r>
              <a:rPr lang="en-US" sz="2400" dirty="0" smtClean="0"/>
              <a:t> </a:t>
            </a:r>
            <a:r>
              <a:rPr lang="en-US" sz="2400" dirty="0" err="1" smtClean="0"/>
              <a:t>ArithmeticException</a:t>
            </a:r>
            <a:r>
              <a:rPr lang="en-US" sz="2400" dirty="0" smtClean="0"/>
              <a:t>("not valid");  </a:t>
            </a:r>
          </a:p>
          <a:p>
            <a:pPr>
              <a:buNone/>
            </a:pPr>
            <a:r>
              <a:rPr lang="en-US" sz="2400" dirty="0" smtClean="0"/>
              <a:t>     </a:t>
            </a:r>
            <a:r>
              <a:rPr lang="en-US" sz="2400" b="1" dirty="0" smtClean="0"/>
              <a:t>else</a:t>
            </a:r>
            <a:r>
              <a:rPr lang="en-US" sz="2400" dirty="0" smtClean="0"/>
              <a:t>  </a:t>
            </a:r>
          </a:p>
          <a:p>
            <a:pPr>
              <a:buNone/>
            </a:pPr>
            <a:r>
              <a:rPr lang="en-US" sz="2400" dirty="0" smtClean="0"/>
              <a:t>      </a:t>
            </a:r>
            <a:r>
              <a:rPr lang="en-US" sz="2400" dirty="0" err="1" smtClean="0"/>
              <a:t>System.out.println</a:t>
            </a:r>
            <a:r>
              <a:rPr lang="en-US" sz="2400" dirty="0" smtClean="0"/>
              <a:t>("welcome to vote");  </a:t>
            </a:r>
          </a:p>
          <a:p>
            <a:pPr>
              <a:buNone/>
            </a:pPr>
            <a:r>
              <a:rPr lang="en-US" sz="2400" dirty="0" smtClean="0"/>
              <a:t>   }  </a:t>
            </a:r>
          </a:p>
          <a:p>
            <a:pPr>
              <a:buNone/>
            </a:pPr>
            <a:r>
              <a:rPr lang="en-US" sz="2400" dirty="0" smtClean="0"/>
              <a:t>   </a:t>
            </a: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dirty="0" smtClean="0"/>
              <a:t>      validate(13);  </a:t>
            </a:r>
          </a:p>
          <a:p>
            <a:pPr>
              <a:buNone/>
            </a:pPr>
            <a:r>
              <a:rPr lang="en-US" sz="2400" dirty="0" smtClean="0"/>
              <a:t>      </a:t>
            </a:r>
            <a:r>
              <a:rPr lang="en-US" sz="2400" dirty="0" err="1" smtClean="0"/>
              <a:t>System.out.println</a:t>
            </a:r>
            <a:r>
              <a:rPr lang="en-US" sz="2400" dirty="0" smtClean="0"/>
              <a:t>("rest of the code...");  </a:t>
            </a:r>
          </a:p>
          <a:p>
            <a:pPr>
              <a:buNone/>
            </a:pPr>
            <a:r>
              <a:rPr lang="en-US" sz="2400" dirty="0" smtClean="0"/>
              <a:t>  }  </a:t>
            </a:r>
          </a:p>
          <a:p>
            <a:pPr>
              <a:buNone/>
            </a:pPr>
            <a:r>
              <a:rPr lang="en-US" sz="2400" dirty="0" smtClean="0"/>
              <a:t>}  </a:t>
            </a:r>
          </a:p>
          <a:p>
            <a:pPr>
              <a:buNone/>
            </a:pPr>
            <a:endParaRPr lang="en-US" sz="1800" dirty="0"/>
          </a:p>
        </p:txBody>
      </p:sp>
      <p:sp>
        <p:nvSpPr>
          <p:cNvPr id="1025" name="Rectangle 1"/>
          <p:cNvSpPr>
            <a:spLocks noChangeArrowheads="1"/>
          </p:cNvSpPr>
          <p:nvPr/>
        </p:nvSpPr>
        <p:spPr bwMode="auto">
          <a:xfrm>
            <a:off x="1143000" y="5715000"/>
            <a:ext cx="7086600" cy="646331"/>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Exception in thread main </a:t>
            </a: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java.lang.ArithmeticException:not</a:t>
            </a:r>
            <a:r>
              <a:rPr kumimoji="0" lang="en-US" b="0" i="0" u="none" strike="noStrike" cap="none" normalizeH="0" baseline="0" dirty="0" smtClean="0">
                <a:ln>
                  <a:noFill/>
                </a:ln>
                <a:solidFill>
                  <a:srgbClr val="000000"/>
                </a:solidFill>
                <a:effectLst/>
                <a:latin typeface="Arial Unicode MS" pitchFamily="34" charset="-128"/>
                <a:cs typeface="Arial" pitchFamily="34" charset="0"/>
              </a:rPr>
              <a:t> valid</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p:spPr>
        <p:txBody>
          <a:bodyPr>
            <a:normAutofit fontScale="90000"/>
          </a:bodyPr>
          <a:lstStyle/>
          <a:p>
            <a:r>
              <a:rPr lang="en-US" dirty="0" smtClean="0"/>
              <a:t>Java throws keyword</a:t>
            </a:r>
            <a:endParaRPr lang="en-US" dirty="0"/>
          </a:p>
        </p:txBody>
      </p:sp>
      <p:sp>
        <p:nvSpPr>
          <p:cNvPr id="3" name="Content Placeholder 2"/>
          <p:cNvSpPr>
            <a:spLocks noGrp="1"/>
          </p:cNvSpPr>
          <p:nvPr>
            <p:ph idx="1"/>
          </p:nvPr>
        </p:nvSpPr>
        <p:spPr>
          <a:xfrm>
            <a:off x="228600" y="990600"/>
            <a:ext cx="8686800" cy="5135563"/>
          </a:xfrm>
        </p:spPr>
        <p:txBody>
          <a:bodyPr>
            <a:normAutofit fontScale="85000" lnSpcReduction="10000"/>
          </a:bodyPr>
          <a:lstStyle/>
          <a:p>
            <a:r>
              <a:rPr lang="en-US" dirty="0" smtClean="0"/>
              <a:t>The </a:t>
            </a:r>
            <a:r>
              <a:rPr lang="en-US" b="1" dirty="0" smtClean="0"/>
              <a:t>Java throws keyword</a:t>
            </a:r>
            <a:r>
              <a:rPr lang="en-US" dirty="0" smtClean="0"/>
              <a:t> is used to declare an exception. It gives an information to the programmer that there may occur an exception so it is better for the programmer to provide the exception handling code so that normal flow can be maintained.</a:t>
            </a:r>
          </a:p>
          <a:p>
            <a:r>
              <a:rPr lang="en-US" dirty="0" smtClean="0"/>
              <a:t>Syntax of java throws</a:t>
            </a:r>
          </a:p>
          <a:p>
            <a:pPr>
              <a:buNone/>
            </a:pPr>
            <a:r>
              <a:rPr lang="en-US" dirty="0" err="1" smtClean="0"/>
              <a:t>return_type</a:t>
            </a:r>
            <a:r>
              <a:rPr lang="en-US" dirty="0" smtClean="0"/>
              <a:t> </a:t>
            </a:r>
            <a:r>
              <a:rPr lang="en-US" dirty="0" err="1" smtClean="0"/>
              <a:t>method_name</a:t>
            </a:r>
            <a:r>
              <a:rPr lang="en-US" dirty="0" smtClean="0"/>
              <a:t>() </a:t>
            </a:r>
            <a:r>
              <a:rPr lang="en-US" b="1" dirty="0" smtClean="0"/>
              <a:t>throws</a:t>
            </a:r>
            <a:r>
              <a:rPr lang="en-US" dirty="0" smtClean="0"/>
              <a:t> </a:t>
            </a:r>
            <a:r>
              <a:rPr lang="en-US" dirty="0" err="1" smtClean="0"/>
              <a:t>exception_class_name</a:t>
            </a:r>
            <a:r>
              <a:rPr lang="en-US" dirty="0" smtClean="0"/>
              <a:t>{ </a:t>
            </a:r>
          </a:p>
          <a:p>
            <a:pPr>
              <a:buNone/>
            </a:pPr>
            <a:r>
              <a:rPr lang="en-US" dirty="0" smtClean="0"/>
              <a:t>//method code  </a:t>
            </a:r>
          </a:p>
          <a:p>
            <a:pPr>
              <a:buNone/>
            </a:pPr>
            <a:r>
              <a:rPr lang="en-US" dirty="0" smtClean="0"/>
              <a:t>}  </a:t>
            </a:r>
          </a:p>
          <a:p>
            <a:pPr>
              <a:buNone/>
            </a:pP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Hierarchy of Java Exception classes</a:t>
            </a:r>
            <a:endParaRPr lang="en-US" dirty="0"/>
          </a:p>
        </p:txBody>
      </p:sp>
      <p:sp>
        <p:nvSpPr>
          <p:cNvPr id="3" name="Content Placeholder 2"/>
          <p:cNvSpPr>
            <a:spLocks noGrp="1"/>
          </p:cNvSpPr>
          <p:nvPr>
            <p:ph idx="1"/>
          </p:nvPr>
        </p:nvSpPr>
        <p:spPr/>
        <p:txBody>
          <a:bodyPr/>
          <a:lstStyle/>
          <a:p>
            <a:r>
              <a:rPr lang="en-US" dirty="0" smtClean="0"/>
              <a:t>The </a:t>
            </a:r>
            <a:r>
              <a:rPr lang="en-US" dirty="0" err="1"/>
              <a:t>java.lang.Throwable</a:t>
            </a:r>
            <a:r>
              <a:rPr lang="en-US" dirty="0"/>
              <a:t> class is the root class of Java Exception hierarchy which is inherited by two subclasses: Exception and Error. A hierarchy of Java Exception classes are given below:</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buNone/>
            </a:pPr>
            <a:r>
              <a:rPr lang="en-US" dirty="0" smtClean="0"/>
              <a:t>Which exception should be declared</a:t>
            </a:r>
          </a:p>
          <a:p>
            <a:pPr algn="just">
              <a:buNone/>
            </a:pPr>
            <a:r>
              <a:rPr lang="en-US" b="1" dirty="0" err="1" smtClean="0"/>
              <a:t>Ans</a:t>
            </a:r>
            <a:r>
              <a:rPr lang="en-US" b="1" dirty="0" smtClean="0"/>
              <a:t>)</a:t>
            </a:r>
            <a:r>
              <a:rPr lang="en-US" dirty="0" smtClean="0"/>
              <a:t> checked exception only, because:</a:t>
            </a:r>
          </a:p>
          <a:p>
            <a:pPr algn="just">
              <a:buNone/>
            </a:pPr>
            <a:r>
              <a:rPr lang="en-US" b="1" dirty="0" smtClean="0"/>
              <a:t>unchecked Exception:</a:t>
            </a:r>
            <a:r>
              <a:rPr lang="en-US" dirty="0" smtClean="0"/>
              <a:t> under your control so correct your code.</a:t>
            </a:r>
          </a:p>
          <a:p>
            <a:pPr algn="just">
              <a:buNone/>
            </a:pPr>
            <a:r>
              <a:rPr lang="en-US" b="1" dirty="0" smtClean="0"/>
              <a:t>error:</a:t>
            </a:r>
            <a:r>
              <a:rPr lang="en-US" dirty="0" smtClean="0"/>
              <a:t> beyond your control e.g. you are unable to do anything if there occurs </a:t>
            </a:r>
            <a:r>
              <a:rPr lang="en-US" dirty="0" err="1" smtClean="0"/>
              <a:t>VirtualMachineError</a:t>
            </a:r>
            <a:r>
              <a:rPr lang="en-US" dirty="0" smtClean="0"/>
              <a:t> or </a:t>
            </a:r>
            <a:r>
              <a:rPr lang="en-US" dirty="0" err="1" smtClean="0"/>
              <a:t>StackOverflowError</a:t>
            </a:r>
            <a:r>
              <a:rPr lang="en-US" dirty="0" smtClean="0"/>
              <a:t>.</a:t>
            </a:r>
          </a:p>
          <a:p>
            <a:pPr algn="just">
              <a:buNone/>
            </a:pPr>
            <a:endParaRPr lang="en-US" dirty="0" smtClean="0"/>
          </a:p>
          <a:p>
            <a:pPr algn="just">
              <a:buNone/>
            </a:pPr>
            <a:r>
              <a:rPr lang="en-US" b="1" u="sng" dirty="0" smtClean="0"/>
              <a:t>Advantage of Java throws keyword</a:t>
            </a:r>
          </a:p>
          <a:p>
            <a:pPr algn="just">
              <a:buNone/>
            </a:pPr>
            <a:r>
              <a:rPr lang="en-US" dirty="0" smtClean="0"/>
              <a:t>Now Checked Exception can be propagated (forwarded in call stack).</a:t>
            </a:r>
          </a:p>
          <a:p>
            <a:pPr algn="just">
              <a:buNone/>
            </a:pPr>
            <a:r>
              <a:rPr lang="en-US" dirty="0" smtClean="0"/>
              <a:t>It provides information to the caller of the method about the exception.</a:t>
            </a:r>
          </a:p>
          <a:p>
            <a:pPr algn="just">
              <a:buNone/>
            </a:pPr>
            <a:endParaRPr lang="en-US" dirty="0" smtClean="0"/>
          </a:p>
          <a:p>
            <a:pPr algn="just">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715962"/>
          </a:xfrm>
        </p:spPr>
        <p:txBody>
          <a:bodyPr>
            <a:noAutofit/>
          </a:bodyPr>
          <a:lstStyle/>
          <a:p>
            <a:r>
              <a:rPr lang="en-US" sz="3600" dirty="0" smtClean="0"/>
              <a:t>Difference between throw and throws in Java</a:t>
            </a:r>
            <a:endParaRPr lang="en-US" sz="3600" dirty="0"/>
          </a:p>
        </p:txBody>
      </p:sp>
      <p:graphicFrame>
        <p:nvGraphicFramePr>
          <p:cNvPr id="4" name="Table 3"/>
          <p:cNvGraphicFramePr>
            <a:graphicFrameLocks noGrp="1"/>
          </p:cNvGraphicFramePr>
          <p:nvPr/>
        </p:nvGraphicFramePr>
        <p:xfrm>
          <a:off x="228600" y="914400"/>
          <a:ext cx="8534400" cy="5690126"/>
        </p:xfrm>
        <a:graphic>
          <a:graphicData uri="http://schemas.openxmlformats.org/drawingml/2006/table">
            <a:tbl>
              <a:tblPr/>
              <a:tblGrid>
                <a:gridCol w="609600"/>
                <a:gridCol w="3886200"/>
                <a:gridCol w="4038600"/>
              </a:tblGrid>
              <a:tr h="458963">
                <a:tc>
                  <a:txBody>
                    <a:bodyPr/>
                    <a:lstStyle/>
                    <a:p>
                      <a:pPr algn="l" fontAlgn="t"/>
                      <a:r>
                        <a:rPr lang="en-US" sz="2000" dirty="0">
                          <a:solidFill>
                            <a:srgbClr val="000000"/>
                          </a:solidFill>
                          <a:latin typeface="times new roman"/>
                        </a:rPr>
                        <a:t>No.</a:t>
                      </a:r>
                    </a:p>
                  </a:txBody>
                  <a:tcPr marL="78355" marR="78355" marT="78355" marB="78355">
                    <a:lnL w="9525" cap="flat" cmpd="sng" algn="ctr">
                      <a:solidFill>
                        <a:srgbClr val="20DC2F"/>
                      </a:solidFill>
                      <a:prstDash val="solid"/>
                      <a:round/>
                      <a:headEnd type="none" w="med" len="med"/>
                      <a:tailEnd type="none" w="med" len="med"/>
                    </a:lnL>
                    <a:lnR w="9525" cap="flat" cmpd="sng" algn="ctr">
                      <a:solidFill>
                        <a:srgbClr val="20DC2F"/>
                      </a:solidFill>
                      <a:prstDash val="solid"/>
                      <a:round/>
                      <a:headEnd type="none" w="med" len="med"/>
                      <a:tailEnd type="none" w="med" len="med"/>
                    </a:lnR>
                    <a:lnT w="9525" cap="flat" cmpd="sng" algn="ctr">
                      <a:solidFill>
                        <a:srgbClr val="20DC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latin typeface="times new roman"/>
                        </a:rPr>
                        <a:t>throw</a:t>
                      </a:r>
                    </a:p>
                  </a:txBody>
                  <a:tcPr marL="78355" marR="78355" marT="78355" marB="78355">
                    <a:lnL w="9525" cap="flat" cmpd="sng" algn="ctr">
                      <a:solidFill>
                        <a:srgbClr val="20DC2F"/>
                      </a:solidFill>
                      <a:prstDash val="solid"/>
                      <a:round/>
                      <a:headEnd type="none" w="med" len="med"/>
                      <a:tailEnd type="none" w="med" len="med"/>
                    </a:lnL>
                    <a:lnR w="9525" cap="flat" cmpd="sng" algn="ctr">
                      <a:solidFill>
                        <a:srgbClr val="20DC2F"/>
                      </a:solidFill>
                      <a:prstDash val="solid"/>
                      <a:round/>
                      <a:headEnd type="none" w="med" len="med"/>
                      <a:tailEnd type="none" w="med" len="med"/>
                    </a:lnR>
                    <a:lnT w="9525" cap="flat" cmpd="sng" algn="ctr">
                      <a:solidFill>
                        <a:srgbClr val="20DC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latin typeface="times new roman"/>
                        </a:rPr>
                        <a:t>throws</a:t>
                      </a:r>
                    </a:p>
                  </a:txBody>
                  <a:tcPr marL="78355" marR="78355" marT="78355" marB="78355">
                    <a:lnL w="9525" cap="flat" cmpd="sng" algn="ctr">
                      <a:solidFill>
                        <a:srgbClr val="20DC2F"/>
                      </a:solidFill>
                      <a:prstDash val="solid"/>
                      <a:round/>
                      <a:headEnd type="none" w="med" len="med"/>
                      <a:tailEnd type="none" w="med" len="med"/>
                    </a:lnL>
                    <a:lnR w="9525" cap="flat" cmpd="sng" algn="ctr">
                      <a:solidFill>
                        <a:srgbClr val="20DC2F"/>
                      </a:solidFill>
                      <a:prstDash val="solid"/>
                      <a:round/>
                      <a:headEnd type="none" w="med" len="med"/>
                      <a:tailEnd type="none" w="med" len="med"/>
                    </a:lnR>
                    <a:lnT w="9525" cap="flat" cmpd="sng" algn="ctr">
                      <a:solidFill>
                        <a:srgbClr val="20DC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90110">
                <a:tc>
                  <a:txBody>
                    <a:bodyPr/>
                    <a:lstStyle/>
                    <a:p>
                      <a:pPr algn="l" fontAlgn="t"/>
                      <a:r>
                        <a:rPr lang="en-US" sz="2000" dirty="0">
                          <a:solidFill>
                            <a:srgbClr val="000000"/>
                          </a:solidFill>
                          <a:latin typeface="verdana"/>
                        </a:rPr>
                        <a:t>1)</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latin typeface="verdana"/>
                        </a:rPr>
                        <a:t>Java throw keyword is used to explicitly throw an exception.</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latin typeface="verdana"/>
                        </a:rPr>
                        <a:t>Java throws keyword is used to declare an exception.</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90110">
                <a:tc>
                  <a:txBody>
                    <a:bodyPr/>
                    <a:lstStyle/>
                    <a:p>
                      <a:pPr algn="l" fontAlgn="t"/>
                      <a:r>
                        <a:rPr lang="en-US" sz="2000">
                          <a:solidFill>
                            <a:srgbClr val="000000"/>
                          </a:solidFill>
                          <a:latin typeface="verdana"/>
                        </a:rPr>
                        <a:t>2)</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latin typeface="verdana"/>
                        </a:rPr>
                        <a:t>Checked exception cannot be propagated using throw only.</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latin typeface="verdana"/>
                        </a:rPr>
                        <a:t>Checked exception can be propagated with throws.</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9767">
                <a:tc>
                  <a:txBody>
                    <a:bodyPr/>
                    <a:lstStyle/>
                    <a:p>
                      <a:pPr algn="l" fontAlgn="t"/>
                      <a:r>
                        <a:rPr lang="en-US" sz="2000">
                          <a:solidFill>
                            <a:srgbClr val="000000"/>
                          </a:solidFill>
                          <a:latin typeface="verdana"/>
                        </a:rPr>
                        <a:t>3)</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latin typeface="verdana"/>
                        </a:rPr>
                        <a:t>Throw is followed by an instance.</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latin typeface="verdana"/>
                        </a:rPr>
                        <a:t>Throws is followed by class.</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9767">
                <a:tc>
                  <a:txBody>
                    <a:bodyPr/>
                    <a:lstStyle/>
                    <a:p>
                      <a:pPr algn="l" fontAlgn="t"/>
                      <a:r>
                        <a:rPr lang="en-US" sz="2000">
                          <a:solidFill>
                            <a:srgbClr val="000000"/>
                          </a:solidFill>
                          <a:latin typeface="verdana"/>
                        </a:rPr>
                        <a:t>4)</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latin typeface="verdana"/>
                        </a:rPr>
                        <a:t>Throw is used within the method.</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latin typeface="verdana"/>
                        </a:rPr>
                        <a:t>Throws is used with the method signature.</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891484">
                <a:tc>
                  <a:txBody>
                    <a:bodyPr/>
                    <a:lstStyle/>
                    <a:p>
                      <a:pPr algn="l" fontAlgn="t"/>
                      <a:r>
                        <a:rPr lang="en-US" sz="2000">
                          <a:solidFill>
                            <a:srgbClr val="000000"/>
                          </a:solidFill>
                          <a:latin typeface="verdana"/>
                        </a:rPr>
                        <a:t>5)</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latin typeface="verdana"/>
                        </a:rPr>
                        <a:t>You cannot throw multiple exceptions.</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latin typeface="verdana"/>
                        </a:rPr>
                        <a:t>You can declare multiple exceptions e.g.</a:t>
                      </a:r>
                      <a:br>
                        <a:rPr lang="en-US" sz="2000" dirty="0">
                          <a:solidFill>
                            <a:srgbClr val="000000"/>
                          </a:solidFill>
                          <a:latin typeface="verdana"/>
                        </a:rPr>
                      </a:br>
                      <a:r>
                        <a:rPr lang="en-US" sz="2000" dirty="0">
                          <a:solidFill>
                            <a:srgbClr val="000000"/>
                          </a:solidFill>
                          <a:latin typeface="verdana"/>
                        </a:rPr>
                        <a:t>public void method()throws </a:t>
                      </a:r>
                      <a:r>
                        <a:rPr lang="en-US" sz="2000" dirty="0" err="1">
                          <a:solidFill>
                            <a:srgbClr val="000000"/>
                          </a:solidFill>
                          <a:latin typeface="verdana"/>
                        </a:rPr>
                        <a:t>IOException,SQLException</a:t>
                      </a:r>
                      <a:r>
                        <a:rPr lang="en-US" sz="2000" dirty="0">
                          <a:solidFill>
                            <a:srgbClr val="000000"/>
                          </a:solidFill>
                          <a:latin typeface="verdana"/>
                        </a:rPr>
                        <a:t>.</a:t>
                      </a:r>
                    </a:p>
                  </a:txBody>
                  <a:tcPr marL="52237" marR="52237" marT="52237" marB="52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715962"/>
          </a:xfrm>
        </p:spPr>
        <p:txBody>
          <a:bodyPr>
            <a:noAutofit/>
          </a:bodyPr>
          <a:lstStyle/>
          <a:p>
            <a:r>
              <a:rPr lang="en-US" sz="3600" dirty="0" smtClean="0"/>
              <a:t>Difference between final, finally and finalize</a:t>
            </a:r>
            <a:endParaRPr lang="en-US" sz="3600" dirty="0"/>
          </a:p>
        </p:txBody>
      </p:sp>
      <p:graphicFrame>
        <p:nvGraphicFramePr>
          <p:cNvPr id="4" name="Table 3"/>
          <p:cNvGraphicFramePr>
            <a:graphicFrameLocks noGrp="1"/>
          </p:cNvGraphicFramePr>
          <p:nvPr/>
        </p:nvGraphicFramePr>
        <p:xfrm>
          <a:off x="381000" y="990600"/>
          <a:ext cx="8382000" cy="3669592"/>
        </p:xfrm>
        <a:graphic>
          <a:graphicData uri="http://schemas.openxmlformats.org/drawingml/2006/table">
            <a:tbl>
              <a:tblPr/>
              <a:tblGrid>
                <a:gridCol w="609600"/>
                <a:gridCol w="3352800"/>
                <a:gridCol w="2324100"/>
                <a:gridCol w="2095500"/>
              </a:tblGrid>
              <a:tr h="415571">
                <a:tc>
                  <a:txBody>
                    <a:bodyPr/>
                    <a:lstStyle/>
                    <a:p>
                      <a:pPr algn="l" fontAlgn="t"/>
                      <a:r>
                        <a:rPr lang="en-US" sz="2000" dirty="0">
                          <a:solidFill>
                            <a:srgbClr val="000000"/>
                          </a:solidFill>
                          <a:latin typeface="times new roman"/>
                        </a:rPr>
                        <a:t>No.</a:t>
                      </a:r>
                    </a:p>
                  </a:txBody>
                  <a:tcPr marL="67884" marR="67884" marT="67884" marB="67884">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latin typeface="times new roman"/>
                        </a:rPr>
                        <a:t>final</a:t>
                      </a:r>
                    </a:p>
                  </a:txBody>
                  <a:tcPr marL="67884" marR="67884" marT="67884" marB="67884">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latin typeface="times new roman"/>
                        </a:rPr>
                        <a:t>finally</a:t>
                      </a:r>
                    </a:p>
                  </a:txBody>
                  <a:tcPr marL="67884" marR="67884" marT="67884" marB="67884">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latin typeface="times new roman"/>
                        </a:rPr>
                        <a:t>finalize</a:t>
                      </a:r>
                    </a:p>
                  </a:txBody>
                  <a:tcPr marL="67884" marR="67884" marT="67884" marB="67884">
                    <a:lnL>
                      <a:noFill/>
                    </a:lnL>
                    <a:lnR>
                      <a:noFill/>
                    </a:lnR>
                    <a:lnT>
                      <a:noFill/>
                    </a:lnT>
                    <a:lnB w="9525" cap="flat" cmpd="sng" algn="ctr">
                      <a:solidFill>
                        <a:srgbClr val="C7CCBE"/>
                      </a:solidFill>
                      <a:prstDash val="solid"/>
                      <a:round/>
                      <a:headEnd type="none" w="med" len="med"/>
                      <a:tailEnd type="none" w="med" len="med"/>
                    </a:lnB>
                    <a:solidFill>
                      <a:srgbClr val="C7CCBE"/>
                    </a:solidFill>
                  </a:tcPr>
                </a:tc>
              </a:tr>
              <a:tr h="1032229">
                <a:tc>
                  <a:txBody>
                    <a:bodyPr/>
                    <a:lstStyle/>
                    <a:p>
                      <a:pPr algn="l" fontAlgn="t"/>
                      <a:r>
                        <a:rPr lang="en-US" sz="2000">
                          <a:solidFill>
                            <a:srgbClr val="000000"/>
                          </a:solidFill>
                          <a:latin typeface="verdana"/>
                        </a:rPr>
                        <a:t>1)</a:t>
                      </a:r>
                    </a:p>
                  </a:txBody>
                  <a:tcPr marL="45256" marR="45256" marT="45256" marB="452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latin typeface="verdana"/>
                        </a:rPr>
                        <a:t>Final is used to apply restrictions on class, method and variable. Final class can't be inherited, final method can't be overridden and final variable value can't be changed.</a:t>
                      </a:r>
                    </a:p>
                  </a:txBody>
                  <a:tcPr marL="45256" marR="45256" marT="45256" marB="452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latin typeface="verdana"/>
                        </a:rPr>
                        <a:t>Finally is used to place important code, it will be executed whether exception is handled or not.</a:t>
                      </a:r>
                    </a:p>
                  </a:txBody>
                  <a:tcPr marL="45256" marR="45256" marT="45256" marB="452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latin typeface="verdana"/>
                        </a:rPr>
                        <a:t>Finalize is used to perform clean up processing just before object is garbage collected.</a:t>
                      </a:r>
                    </a:p>
                  </a:txBody>
                  <a:tcPr marL="45256" marR="45256" marT="45256" marB="452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3198">
                <a:tc>
                  <a:txBody>
                    <a:bodyPr/>
                    <a:lstStyle/>
                    <a:p>
                      <a:pPr algn="l" fontAlgn="t"/>
                      <a:r>
                        <a:rPr lang="en-US" sz="2000">
                          <a:solidFill>
                            <a:srgbClr val="000000"/>
                          </a:solidFill>
                          <a:latin typeface="verdana"/>
                        </a:rPr>
                        <a:t>2)</a:t>
                      </a:r>
                    </a:p>
                  </a:txBody>
                  <a:tcPr marL="45256" marR="45256" marT="45256" marB="452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latin typeface="verdana"/>
                        </a:rPr>
                        <a:t>Final is a keyword.</a:t>
                      </a:r>
                    </a:p>
                  </a:txBody>
                  <a:tcPr marL="45256" marR="45256" marT="45256" marB="452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latin typeface="verdana"/>
                        </a:rPr>
                        <a:t>Finally is a block.</a:t>
                      </a:r>
                    </a:p>
                  </a:txBody>
                  <a:tcPr marL="45256" marR="45256" marT="45256" marB="452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latin typeface="verdana"/>
                        </a:rPr>
                        <a:t>Finalize is a method.</a:t>
                      </a:r>
                    </a:p>
                  </a:txBody>
                  <a:tcPr marL="45256" marR="45256" marT="45256" marB="452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ierarchy of exception handling"/>
          <p:cNvPicPr>
            <a:picLocks noChangeAspect="1" noChangeArrowheads="1"/>
          </p:cNvPicPr>
          <p:nvPr/>
        </p:nvPicPr>
        <p:blipFill>
          <a:blip r:embed="rId2"/>
          <a:srcRect/>
          <a:stretch>
            <a:fillRect/>
          </a:stretch>
        </p:blipFill>
        <p:spPr bwMode="auto">
          <a:xfrm>
            <a:off x="1512658" y="0"/>
            <a:ext cx="5398697" cy="6858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Types of Java Exceptions</a:t>
            </a:r>
            <a:endParaRPr lang="en-US" dirty="0"/>
          </a:p>
        </p:txBody>
      </p:sp>
      <p:sp>
        <p:nvSpPr>
          <p:cNvPr id="3" name="Content Placeholder 2"/>
          <p:cNvSpPr>
            <a:spLocks noGrp="1"/>
          </p:cNvSpPr>
          <p:nvPr>
            <p:ph idx="1"/>
          </p:nvPr>
        </p:nvSpPr>
        <p:spPr>
          <a:xfrm>
            <a:off x="457200" y="1143000"/>
            <a:ext cx="8229600" cy="5410200"/>
          </a:xfrm>
        </p:spPr>
        <p:txBody>
          <a:bodyPr>
            <a:normAutofit/>
          </a:bodyPr>
          <a:lstStyle/>
          <a:p>
            <a:pPr algn="just"/>
            <a:r>
              <a:rPr lang="en-US" sz="2400" dirty="0" smtClean="0"/>
              <a:t>There </a:t>
            </a:r>
            <a:r>
              <a:rPr lang="en-US" sz="2400" dirty="0"/>
              <a:t>are mainly two types of exceptions: checked and unchecked. Here, an error is considered as the unchecked exception. According to Oracle, there are three types of exceptions:</a:t>
            </a:r>
          </a:p>
          <a:p>
            <a:pPr algn="just"/>
            <a:r>
              <a:rPr lang="en-US" sz="2400" dirty="0"/>
              <a:t>Checked Exception</a:t>
            </a:r>
          </a:p>
          <a:p>
            <a:pPr algn="just"/>
            <a:r>
              <a:rPr lang="en-US" sz="2400" dirty="0"/>
              <a:t>Unchecked Exception</a:t>
            </a:r>
          </a:p>
          <a:p>
            <a:pPr algn="just"/>
            <a:r>
              <a:rPr lang="en-US" sz="2400" dirty="0"/>
              <a:t>Error</a:t>
            </a:r>
          </a:p>
          <a:p>
            <a:pPr algn="just"/>
            <a:endParaRPr lang="en-US" sz="2400" dirty="0"/>
          </a:p>
        </p:txBody>
      </p:sp>
      <p:pic>
        <p:nvPicPr>
          <p:cNvPr id="4098" name="Picture 2" descr="Types of Java Exceptions"/>
          <p:cNvPicPr>
            <a:picLocks noChangeAspect="1" noChangeArrowheads="1"/>
          </p:cNvPicPr>
          <p:nvPr/>
        </p:nvPicPr>
        <p:blipFill>
          <a:blip r:embed="rId2"/>
          <a:srcRect/>
          <a:stretch>
            <a:fillRect/>
          </a:stretch>
        </p:blipFill>
        <p:spPr bwMode="auto">
          <a:xfrm>
            <a:off x="3962400" y="2819400"/>
            <a:ext cx="4152900" cy="382066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92162"/>
          </a:xfrm>
        </p:spPr>
        <p:txBody>
          <a:bodyPr>
            <a:normAutofit/>
          </a:bodyPr>
          <a:lstStyle/>
          <a:p>
            <a:r>
              <a:rPr lang="en-US" sz="2800" dirty="0" smtClean="0"/>
              <a:t>Difference between Checked and Unchecked Exceptions</a:t>
            </a:r>
            <a:endParaRPr lang="en-US" sz="2800"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buNone/>
            </a:pPr>
            <a:r>
              <a:rPr lang="en-US" b="1" u="sng" dirty="0" smtClean="0"/>
              <a:t>1</a:t>
            </a:r>
            <a:r>
              <a:rPr lang="en-US" b="1" u="sng" dirty="0"/>
              <a:t>) Checked Exception</a:t>
            </a:r>
          </a:p>
          <a:p>
            <a:pPr algn="just">
              <a:buNone/>
            </a:pPr>
            <a:r>
              <a:rPr lang="en-US" dirty="0"/>
              <a:t>The classes which directly inherit </a:t>
            </a:r>
            <a:r>
              <a:rPr lang="en-US" dirty="0" err="1"/>
              <a:t>Throwable</a:t>
            </a:r>
            <a:r>
              <a:rPr lang="en-US" dirty="0"/>
              <a:t> class except </a:t>
            </a:r>
            <a:r>
              <a:rPr lang="en-US" dirty="0" err="1"/>
              <a:t>RuntimeException</a:t>
            </a:r>
            <a:r>
              <a:rPr lang="en-US" dirty="0"/>
              <a:t> and Error are known as checked exceptions e.g. </a:t>
            </a:r>
            <a:r>
              <a:rPr lang="en-US" dirty="0" err="1"/>
              <a:t>IOException</a:t>
            </a:r>
            <a:r>
              <a:rPr lang="en-US" dirty="0"/>
              <a:t>, </a:t>
            </a:r>
            <a:r>
              <a:rPr lang="en-US" dirty="0" err="1"/>
              <a:t>SQLException</a:t>
            </a:r>
            <a:r>
              <a:rPr lang="en-US" dirty="0"/>
              <a:t> etc. Checked exceptions are checked at compile-time.</a:t>
            </a:r>
          </a:p>
          <a:p>
            <a:pPr algn="just">
              <a:buNone/>
            </a:pPr>
            <a:r>
              <a:rPr lang="en-US" b="1" u="sng" dirty="0"/>
              <a:t>2) Unchecked Exception</a:t>
            </a:r>
          </a:p>
          <a:p>
            <a:pPr algn="just">
              <a:buNone/>
            </a:pPr>
            <a:r>
              <a:rPr lang="en-US" dirty="0"/>
              <a:t>The classes which inherit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Unchecked exceptions are not checked at compile-time, but they are checked at runtime.</a:t>
            </a:r>
          </a:p>
          <a:p>
            <a:pPr algn="just">
              <a:buNone/>
            </a:pPr>
            <a:r>
              <a:rPr lang="en-US" b="1" u="sng" dirty="0"/>
              <a:t>3) Error</a:t>
            </a:r>
          </a:p>
          <a:p>
            <a:pPr algn="just">
              <a:buNone/>
            </a:pPr>
            <a:r>
              <a:rPr lang="en-US" dirty="0"/>
              <a:t>Error is irrecoverable e.g. </a:t>
            </a:r>
            <a:r>
              <a:rPr lang="en-US" dirty="0" err="1"/>
              <a:t>OutOfMemoryError</a:t>
            </a:r>
            <a:r>
              <a:rPr lang="en-US" dirty="0"/>
              <a:t>, </a:t>
            </a:r>
            <a:r>
              <a:rPr lang="en-US" dirty="0" err="1"/>
              <a:t>VirtualMachineError</a:t>
            </a:r>
            <a:r>
              <a:rPr lang="en-US" dirty="0"/>
              <a:t>, </a:t>
            </a:r>
            <a:r>
              <a:rPr lang="en-US" dirty="0" err="1"/>
              <a:t>AssertionError</a:t>
            </a:r>
            <a:r>
              <a:rPr lang="en-US" dirty="0"/>
              <a:t> etc.</a:t>
            </a:r>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6857999"/>
        </p:xfrm>
        <a:graphic>
          <a:graphicData uri="http://schemas.openxmlformats.org/drawingml/2006/table">
            <a:tbl>
              <a:tblPr/>
              <a:tblGrid>
                <a:gridCol w="4566678"/>
                <a:gridCol w="4577322"/>
              </a:tblGrid>
              <a:tr h="359627">
                <a:tc>
                  <a:txBody>
                    <a:bodyPr/>
                    <a:lstStyle/>
                    <a:p>
                      <a:pPr algn="l" fontAlgn="t"/>
                      <a:r>
                        <a:rPr lang="en-US" sz="1800" b="0" dirty="0">
                          <a:solidFill>
                            <a:srgbClr val="FFFFFF"/>
                          </a:solidFill>
                        </a:rPr>
                        <a:t>Checked Exception</a:t>
                      </a:r>
                    </a:p>
                  </a:txBody>
                  <a:tcPr marL="55308" marR="55308" marT="27654" marB="27654">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C0D350"/>
                      </a:solidFill>
                      <a:prstDash val="solid"/>
                      <a:round/>
                      <a:headEnd type="none" w="med" len="med"/>
                      <a:tailEnd type="none" w="med" len="med"/>
                    </a:lnB>
                    <a:solidFill>
                      <a:srgbClr val="3D3D3D"/>
                    </a:solidFill>
                  </a:tcPr>
                </a:tc>
                <a:tc>
                  <a:txBody>
                    <a:bodyPr/>
                    <a:lstStyle/>
                    <a:p>
                      <a:pPr algn="l" fontAlgn="t"/>
                      <a:r>
                        <a:rPr lang="en-US" sz="1800" b="0">
                          <a:solidFill>
                            <a:srgbClr val="FFFFFF"/>
                          </a:solidFill>
                        </a:rPr>
                        <a:t>Unchecked Exception</a:t>
                      </a:r>
                    </a:p>
                  </a:txBody>
                  <a:tcPr marL="55308" marR="55308" marT="27654" marB="27654">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20C433"/>
                      </a:solidFill>
                      <a:prstDash val="solid"/>
                      <a:round/>
                      <a:headEnd type="none" w="med" len="med"/>
                      <a:tailEnd type="none" w="med" len="med"/>
                    </a:lnB>
                    <a:solidFill>
                      <a:srgbClr val="3D3D3D"/>
                    </a:solidFill>
                  </a:tcPr>
                </a:tc>
              </a:tr>
              <a:tr h="719256">
                <a:tc>
                  <a:txBody>
                    <a:bodyPr/>
                    <a:lstStyle/>
                    <a:p>
                      <a:pPr fontAlgn="t"/>
                      <a:r>
                        <a:rPr lang="en-US" sz="1800" dirty="0">
                          <a:solidFill>
                            <a:srgbClr val="111111"/>
                          </a:solidFill>
                        </a:rPr>
                        <a:t>Checked exceptions occur at compile time.</a:t>
                      </a:r>
                    </a:p>
                  </a:txBody>
                  <a:tcPr marL="55308" marR="55308" marT="55308" marB="55308">
                    <a:lnL w="9525" cap="flat" cmpd="sng" algn="ctr">
                      <a:solidFill>
                        <a:srgbClr val="C0D350"/>
                      </a:solidFill>
                      <a:prstDash val="solid"/>
                      <a:round/>
                      <a:headEnd type="none" w="med" len="med"/>
                      <a:tailEnd type="none" w="med" len="med"/>
                    </a:lnL>
                    <a:lnR w="9525" cap="flat" cmpd="sng" algn="ctr">
                      <a:solidFill>
                        <a:srgbClr val="20C433"/>
                      </a:solidFill>
                      <a:prstDash val="solid"/>
                      <a:round/>
                      <a:headEnd type="none" w="med" len="med"/>
                      <a:tailEnd type="none" w="med" len="med"/>
                    </a:lnR>
                    <a:lnT w="9525" cap="flat" cmpd="sng" algn="ctr">
                      <a:solidFill>
                        <a:srgbClr val="C0D350"/>
                      </a:solidFill>
                      <a:prstDash val="solid"/>
                      <a:round/>
                      <a:headEnd type="none" w="med" len="med"/>
                      <a:tailEnd type="none" w="med" len="med"/>
                    </a:lnT>
                    <a:lnB w="9525" cap="flat" cmpd="sng" algn="ctr">
                      <a:solidFill>
                        <a:srgbClr val="B00797"/>
                      </a:solidFill>
                      <a:prstDash val="solid"/>
                      <a:round/>
                      <a:headEnd type="none" w="med" len="med"/>
                      <a:tailEnd type="none" w="med" len="med"/>
                    </a:lnB>
                    <a:solidFill>
                      <a:srgbClr val="FFFFFF"/>
                    </a:solidFill>
                  </a:tcPr>
                </a:tc>
                <a:tc>
                  <a:txBody>
                    <a:bodyPr/>
                    <a:lstStyle/>
                    <a:p>
                      <a:pPr fontAlgn="t"/>
                      <a:r>
                        <a:rPr lang="en-US" sz="1800">
                          <a:solidFill>
                            <a:srgbClr val="111111"/>
                          </a:solidFill>
                        </a:rPr>
                        <a:t>Unchecked exceptions occur at runtime.</a:t>
                      </a:r>
                    </a:p>
                  </a:txBody>
                  <a:tcPr marL="55308" marR="55308" marT="55308" marB="55308">
                    <a:lnL w="9525" cap="flat" cmpd="sng" algn="ctr">
                      <a:solidFill>
                        <a:srgbClr val="20C433"/>
                      </a:solidFill>
                      <a:prstDash val="solid"/>
                      <a:round/>
                      <a:headEnd type="none" w="med" len="med"/>
                      <a:tailEnd type="none" w="med" len="med"/>
                    </a:lnL>
                    <a:lnR w="9525" cap="flat" cmpd="sng" algn="ctr">
                      <a:solidFill>
                        <a:srgbClr val="20C433"/>
                      </a:solidFill>
                      <a:prstDash val="solid"/>
                      <a:round/>
                      <a:headEnd type="none" w="med" len="med"/>
                      <a:tailEnd type="none" w="med" len="med"/>
                    </a:lnR>
                    <a:lnT w="9525" cap="flat" cmpd="sng" algn="ctr">
                      <a:solidFill>
                        <a:srgbClr val="20C433"/>
                      </a:solidFill>
                      <a:prstDash val="solid"/>
                      <a:round/>
                      <a:headEnd type="none" w="med" len="med"/>
                      <a:tailEnd type="none" w="med" len="med"/>
                    </a:lnT>
                    <a:lnB w="9525" cap="flat" cmpd="sng" algn="ctr">
                      <a:solidFill>
                        <a:srgbClr val="700B94"/>
                      </a:solidFill>
                      <a:prstDash val="solid"/>
                      <a:round/>
                      <a:headEnd type="none" w="med" len="med"/>
                      <a:tailEnd type="none" w="med" len="med"/>
                    </a:lnB>
                    <a:solidFill>
                      <a:srgbClr val="FFFFFF"/>
                    </a:solidFill>
                  </a:tcPr>
                </a:tc>
              </a:tr>
              <a:tr h="719256">
                <a:tc>
                  <a:txBody>
                    <a:bodyPr/>
                    <a:lstStyle/>
                    <a:p>
                      <a:pPr fontAlgn="t"/>
                      <a:r>
                        <a:rPr lang="en-US" sz="1800" dirty="0">
                          <a:solidFill>
                            <a:srgbClr val="111111"/>
                          </a:solidFill>
                        </a:rPr>
                        <a:t>A checked exception is checked by the compiler.</a:t>
                      </a:r>
                    </a:p>
                  </a:txBody>
                  <a:tcPr marL="55308" marR="55308" marT="55308" marB="55308">
                    <a:lnL w="9525" cap="flat" cmpd="sng" algn="ctr">
                      <a:solidFill>
                        <a:srgbClr val="B00797"/>
                      </a:solidFill>
                      <a:prstDash val="solid"/>
                      <a:round/>
                      <a:headEnd type="none" w="med" len="med"/>
                      <a:tailEnd type="none" w="med" len="med"/>
                    </a:lnL>
                    <a:lnR w="9525" cap="flat" cmpd="sng" algn="ctr">
                      <a:solidFill>
                        <a:srgbClr val="700B94"/>
                      </a:solidFill>
                      <a:prstDash val="solid"/>
                      <a:round/>
                      <a:headEnd type="none" w="med" len="med"/>
                      <a:tailEnd type="none" w="med" len="med"/>
                    </a:lnR>
                    <a:lnT w="9525" cap="flat" cmpd="sng" algn="ctr">
                      <a:solidFill>
                        <a:srgbClr val="B00797"/>
                      </a:solidFill>
                      <a:prstDash val="solid"/>
                      <a:round/>
                      <a:headEnd type="none" w="med" len="med"/>
                      <a:tailEnd type="none" w="med" len="med"/>
                    </a:lnT>
                    <a:lnB w="9525" cap="flat" cmpd="sng" algn="ctr">
                      <a:solidFill>
                        <a:srgbClr val="902F01"/>
                      </a:solidFill>
                      <a:prstDash val="solid"/>
                      <a:round/>
                      <a:headEnd type="none" w="med" len="med"/>
                      <a:tailEnd type="none" w="med" len="med"/>
                    </a:lnB>
                    <a:solidFill>
                      <a:srgbClr val="FFFFFF"/>
                    </a:solidFill>
                  </a:tcPr>
                </a:tc>
                <a:tc>
                  <a:txBody>
                    <a:bodyPr/>
                    <a:lstStyle/>
                    <a:p>
                      <a:pPr fontAlgn="t"/>
                      <a:r>
                        <a:rPr lang="en-US" sz="1800">
                          <a:solidFill>
                            <a:srgbClr val="111111"/>
                          </a:solidFill>
                        </a:rPr>
                        <a:t>The compiler does not check these type of exception.</a:t>
                      </a:r>
                    </a:p>
                  </a:txBody>
                  <a:tcPr marL="55308" marR="55308" marT="55308" marB="55308">
                    <a:lnL w="9525" cap="flat" cmpd="sng" algn="ctr">
                      <a:solidFill>
                        <a:srgbClr val="700B94"/>
                      </a:solidFill>
                      <a:prstDash val="solid"/>
                      <a:round/>
                      <a:headEnd type="none" w="med" len="med"/>
                      <a:tailEnd type="none" w="med" len="med"/>
                    </a:lnL>
                    <a:lnR w="9525" cap="flat" cmpd="sng" algn="ctr">
                      <a:solidFill>
                        <a:srgbClr val="700B94"/>
                      </a:solidFill>
                      <a:prstDash val="solid"/>
                      <a:round/>
                      <a:headEnd type="none" w="med" len="med"/>
                      <a:tailEnd type="none" w="med" len="med"/>
                    </a:lnR>
                    <a:lnT w="9525" cap="flat" cmpd="sng" algn="ctr">
                      <a:solidFill>
                        <a:srgbClr val="700B94"/>
                      </a:solidFill>
                      <a:prstDash val="solid"/>
                      <a:round/>
                      <a:headEnd type="none" w="med" len="med"/>
                      <a:tailEnd type="none" w="med" len="med"/>
                    </a:lnT>
                    <a:lnB w="9525" cap="flat" cmpd="sng" algn="ctr">
                      <a:solidFill>
                        <a:srgbClr val="308FF4"/>
                      </a:solidFill>
                      <a:prstDash val="solid"/>
                      <a:round/>
                      <a:headEnd type="none" w="med" len="med"/>
                      <a:tailEnd type="none" w="med" len="med"/>
                    </a:lnB>
                    <a:solidFill>
                      <a:srgbClr val="FFFFFF"/>
                    </a:solidFill>
                  </a:tcPr>
                </a:tc>
              </a:tr>
              <a:tr h="1253136">
                <a:tc>
                  <a:txBody>
                    <a:bodyPr/>
                    <a:lstStyle/>
                    <a:p>
                      <a:pPr fontAlgn="t"/>
                      <a:r>
                        <a:rPr lang="en-US" sz="1800">
                          <a:solidFill>
                            <a:srgbClr val="111111"/>
                          </a:solidFill>
                        </a:rPr>
                        <a:t>These types of exception can be handled at the time of compilation.</a:t>
                      </a:r>
                    </a:p>
                  </a:txBody>
                  <a:tcPr marL="55308" marR="55308" marT="55308" marB="55308">
                    <a:lnL w="9525" cap="flat" cmpd="sng" algn="ctr">
                      <a:solidFill>
                        <a:srgbClr val="902F01"/>
                      </a:solidFill>
                      <a:prstDash val="solid"/>
                      <a:round/>
                      <a:headEnd type="none" w="med" len="med"/>
                      <a:tailEnd type="none" w="med" len="med"/>
                    </a:lnL>
                    <a:lnR w="9525" cap="flat" cmpd="sng" algn="ctr">
                      <a:solidFill>
                        <a:srgbClr val="308FF4"/>
                      </a:solidFill>
                      <a:prstDash val="solid"/>
                      <a:round/>
                      <a:headEnd type="none" w="med" len="med"/>
                      <a:tailEnd type="none" w="med" len="med"/>
                    </a:lnR>
                    <a:lnT w="9525" cap="flat" cmpd="sng" algn="ctr">
                      <a:solidFill>
                        <a:srgbClr val="902F01"/>
                      </a:solidFill>
                      <a:prstDash val="solid"/>
                      <a:round/>
                      <a:headEnd type="none" w="med" len="med"/>
                      <a:tailEnd type="none" w="med" len="med"/>
                    </a:lnT>
                    <a:lnB w="9525" cap="flat" cmpd="sng" algn="ctr">
                      <a:solidFill>
                        <a:srgbClr val="B02401"/>
                      </a:solidFill>
                      <a:prstDash val="solid"/>
                      <a:round/>
                      <a:headEnd type="none" w="med" len="med"/>
                      <a:tailEnd type="none" w="med" len="med"/>
                    </a:lnB>
                    <a:solidFill>
                      <a:srgbClr val="FFFFFF"/>
                    </a:solidFill>
                  </a:tcPr>
                </a:tc>
                <a:tc>
                  <a:txBody>
                    <a:bodyPr/>
                    <a:lstStyle/>
                    <a:p>
                      <a:pPr fontAlgn="t"/>
                      <a:r>
                        <a:rPr lang="en-US" sz="1800" dirty="0">
                          <a:solidFill>
                            <a:srgbClr val="111111"/>
                          </a:solidFill>
                        </a:rPr>
                        <a:t>These types of exceptions cannot be a catch or handle at the time of compilation, because they get generated by the mistakes in the program.</a:t>
                      </a:r>
                    </a:p>
                  </a:txBody>
                  <a:tcPr marL="55308" marR="55308" marT="55308" marB="55308">
                    <a:lnL w="9525" cap="flat" cmpd="sng" algn="ctr">
                      <a:solidFill>
                        <a:srgbClr val="308FF4"/>
                      </a:solidFill>
                      <a:prstDash val="solid"/>
                      <a:round/>
                      <a:headEnd type="none" w="med" len="med"/>
                      <a:tailEnd type="none" w="med" len="med"/>
                    </a:lnL>
                    <a:lnR w="9525" cap="flat" cmpd="sng" algn="ctr">
                      <a:solidFill>
                        <a:srgbClr val="308FF4"/>
                      </a:solidFill>
                      <a:prstDash val="solid"/>
                      <a:round/>
                      <a:headEnd type="none" w="med" len="med"/>
                      <a:tailEnd type="none" w="med" len="med"/>
                    </a:lnR>
                    <a:lnT w="9525" cap="flat" cmpd="sng" algn="ctr">
                      <a:solidFill>
                        <a:srgbClr val="308FF4"/>
                      </a:solidFill>
                      <a:prstDash val="solid"/>
                      <a:round/>
                      <a:headEnd type="none" w="med" len="med"/>
                      <a:tailEnd type="none" w="med" len="med"/>
                    </a:lnT>
                    <a:lnB w="9525" cap="flat" cmpd="sng" algn="ctr">
                      <a:solidFill>
                        <a:srgbClr val="702E01"/>
                      </a:solidFill>
                      <a:prstDash val="solid"/>
                      <a:round/>
                      <a:headEnd type="none" w="med" len="med"/>
                      <a:tailEnd type="none" w="med" len="med"/>
                    </a:lnB>
                    <a:solidFill>
                      <a:srgbClr val="FFFFFF"/>
                    </a:solidFill>
                  </a:tcPr>
                </a:tc>
              </a:tr>
              <a:tr h="719256">
                <a:tc>
                  <a:txBody>
                    <a:bodyPr/>
                    <a:lstStyle/>
                    <a:p>
                      <a:pPr fontAlgn="t"/>
                      <a:r>
                        <a:rPr lang="en-US" sz="1800">
                          <a:solidFill>
                            <a:srgbClr val="111111"/>
                          </a:solidFill>
                        </a:rPr>
                        <a:t>They are the sub-class of the exception class.</a:t>
                      </a:r>
                    </a:p>
                  </a:txBody>
                  <a:tcPr marL="55308" marR="55308" marT="55308" marB="55308">
                    <a:lnL w="9525" cap="flat" cmpd="sng" algn="ctr">
                      <a:solidFill>
                        <a:srgbClr val="B02401"/>
                      </a:solidFill>
                      <a:prstDash val="solid"/>
                      <a:round/>
                      <a:headEnd type="none" w="med" len="med"/>
                      <a:tailEnd type="none" w="med" len="med"/>
                    </a:lnL>
                    <a:lnR w="9525" cap="flat" cmpd="sng" algn="ctr">
                      <a:solidFill>
                        <a:srgbClr val="702E01"/>
                      </a:solidFill>
                      <a:prstDash val="solid"/>
                      <a:round/>
                      <a:headEnd type="none" w="med" len="med"/>
                      <a:tailEnd type="none" w="med" len="med"/>
                    </a:lnR>
                    <a:lnT w="9525" cap="flat" cmpd="sng" algn="ctr">
                      <a:solidFill>
                        <a:srgbClr val="B02401"/>
                      </a:solidFill>
                      <a:prstDash val="solid"/>
                      <a:round/>
                      <a:headEnd type="none" w="med" len="med"/>
                      <a:tailEnd type="none" w="med" len="med"/>
                    </a:lnT>
                    <a:lnB w="9525" cap="flat" cmpd="sng" algn="ctr">
                      <a:solidFill>
                        <a:srgbClr val="40F501"/>
                      </a:solidFill>
                      <a:prstDash val="solid"/>
                      <a:round/>
                      <a:headEnd type="none" w="med" len="med"/>
                      <a:tailEnd type="none" w="med" len="med"/>
                    </a:lnB>
                    <a:solidFill>
                      <a:srgbClr val="FFFFFF"/>
                    </a:solidFill>
                  </a:tcPr>
                </a:tc>
                <a:tc>
                  <a:txBody>
                    <a:bodyPr/>
                    <a:lstStyle/>
                    <a:p>
                      <a:pPr fontAlgn="t"/>
                      <a:r>
                        <a:rPr lang="en-US" sz="1800">
                          <a:solidFill>
                            <a:srgbClr val="111111"/>
                          </a:solidFill>
                        </a:rPr>
                        <a:t>They are runtime exceptions and hence are not a part of the Exception class.</a:t>
                      </a:r>
                    </a:p>
                  </a:txBody>
                  <a:tcPr marL="55308" marR="55308" marT="55308" marB="55308">
                    <a:lnL w="9525" cap="flat" cmpd="sng" algn="ctr">
                      <a:solidFill>
                        <a:srgbClr val="702E01"/>
                      </a:solidFill>
                      <a:prstDash val="solid"/>
                      <a:round/>
                      <a:headEnd type="none" w="med" len="med"/>
                      <a:tailEnd type="none" w="med" len="med"/>
                    </a:lnL>
                    <a:lnR w="9525" cap="flat" cmpd="sng" algn="ctr">
                      <a:solidFill>
                        <a:srgbClr val="702E01"/>
                      </a:solidFill>
                      <a:prstDash val="solid"/>
                      <a:round/>
                      <a:headEnd type="none" w="med" len="med"/>
                      <a:tailEnd type="none" w="med" len="med"/>
                    </a:lnR>
                    <a:lnT w="9525" cap="flat" cmpd="sng" algn="ctr">
                      <a:solidFill>
                        <a:srgbClr val="702E01"/>
                      </a:solidFill>
                      <a:prstDash val="solid"/>
                      <a:round/>
                      <a:headEnd type="none" w="med" len="med"/>
                      <a:tailEnd type="none" w="med" len="med"/>
                    </a:lnT>
                    <a:lnB w="9525" cap="flat" cmpd="sng" algn="ctr">
                      <a:solidFill>
                        <a:srgbClr val="20212D"/>
                      </a:solidFill>
                      <a:prstDash val="solid"/>
                      <a:round/>
                      <a:headEnd type="none" w="med" len="med"/>
                      <a:tailEnd type="none" w="med" len="med"/>
                    </a:lnB>
                    <a:solidFill>
                      <a:srgbClr val="FFFFFF"/>
                    </a:solidFill>
                  </a:tcPr>
                </a:tc>
              </a:tr>
              <a:tr h="719256">
                <a:tc>
                  <a:txBody>
                    <a:bodyPr/>
                    <a:lstStyle/>
                    <a:p>
                      <a:pPr fontAlgn="t"/>
                      <a:r>
                        <a:rPr lang="en-US" sz="1800">
                          <a:solidFill>
                            <a:srgbClr val="111111"/>
                          </a:solidFill>
                        </a:rPr>
                        <a:t>Here, the JVM needs the exception to catch and handle.</a:t>
                      </a:r>
                    </a:p>
                  </a:txBody>
                  <a:tcPr marL="55308" marR="55308" marT="55308" marB="55308">
                    <a:lnL w="9525" cap="flat" cmpd="sng" algn="ctr">
                      <a:solidFill>
                        <a:srgbClr val="40F501"/>
                      </a:solidFill>
                      <a:prstDash val="solid"/>
                      <a:round/>
                      <a:headEnd type="none" w="med" len="med"/>
                      <a:tailEnd type="none" w="med" len="med"/>
                    </a:lnL>
                    <a:lnR w="9525" cap="flat" cmpd="sng" algn="ctr">
                      <a:solidFill>
                        <a:srgbClr val="20212D"/>
                      </a:solidFill>
                      <a:prstDash val="solid"/>
                      <a:round/>
                      <a:headEnd type="none" w="med" len="med"/>
                      <a:tailEnd type="none" w="med" len="med"/>
                    </a:lnR>
                    <a:lnT w="9525" cap="flat" cmpd="sng" algn="ctr">
                      <a:solidFill>
                        <a:srgbClr val="40F501"/>
                      </a:solidFill>
                      <a:prstDash val="solid"/>
                      <a:round/>
                      <a:headEnd type="none" w="med" len="med"/>
                      <a:tailEnd type="none" w="med" len="med"/>
                    </a:lnT>
                    <a:lnB w="9525" cap="flat" cmpd="sng" algn="ctr">
                      <a:solidFill>
                        <a:srgbClr val="E0812D"/>
                      </a:solidFill>
                      <a:prstDash val="solid"/>
                      <a:round/>
                      <a:headEnd type="none" w="med" len="med"/>
                      <a:tailEnd type="none" w="med" len="med"/>
                    </a:lnB>
                    <a:solidFill>
                      <a:srgbClr val="FFFFFF"/>
                    </a:solidFill>
                  </a:tcPr>
                </a:tc>
                <a:tc>
                  <a:txBody>
                    <a:bodyPr/>
                    <a:lstStyle/>
                    <a:p>
                      <a:pPr fontAlgn="t"/>
                      <a:r>
                        <a:rPr lang="en-US" sz="1800">
                          <a:solidFill>
                            <a:srgbClr val="111111"/>
                          </a:solidFill>
                        </a:rPr>
                        <a:t>Here, the JVM does not require the exception to catch and handle.</a:t>
                      </a:r>
                    </a:p>
                  </a:txBody>
                  <a:tcPr marL="55308" marR="55308" marT="55308" marB="55308">
                    <a:lnL w="9525" cap="flat" cmpd="sng" algn="ctr">
                      <a:solidFill>
                        <a:srgbClr val="20212D"/>
                      </a:solidFill>
                      <a:prstDash val="solid"/>
                      <a:round/>
                      <a:headEnd type="none" w="med" len="med"/>
                      <a:tailEnd type="none" w="med" len="med"/>
                    </a:lnL>
                    <a:lnR w="9525" cap="flat" cmpd="sng" algn="ctr">
                      <a:solidFill>
                        <a:srgbClr val="20212D"/>
                      </a:solidFill>
                      <a:prstDash val="solid"/>
                      <a:round/>
                      <a:headEnd type="none" w="med" len="med"/>
                      <a:tailEnd type="none" w="med" len="med"/>
                    </a:lnR>
                    <a:lnT w="9525" cap="flat" cmpd="sng" algn="ctr">
                      <a:solidFill>
                        <a:srgbClr val="20212D"/>
                      </a:solidFill>
                      <a:prstDash val="solid"/>
                      <a:round/>
                      <a:headEnd type="none" w="med" len="med"/>
                      <a:tailEnd type="none" w="med" len="med"/>
                    </a:lnT>
                    <a:lnB w="9525" cap="flat" cmpd="sng" algn="ctr">
                      <a:solidFill>
                        <a:srgbClr val="D0F501"/>
                      </a:solidFill>
                      <a:prstDash val="solid"/>
                      <a:round/>
                      <a:headEnd type="none" w="med" len="med"/>
                      <a:tailEnd type="none" w="med" len="med"/>
                    </a:lnB>
                    <a:solidFill>
                      <a:srgbClr val="FFFFFF"/>
                    </a:solidFill>
                  </a:tcPr>
                </a:tc>
              </a:tr>
              <a:tr h="2368212">
                <a:tc>
                  <a:txBody>
                    <a:bodyPr/>
                    <a:lstStyle/>
                    <a:p>
                      <a:pPr fontAlgn="t">
                        <a:buFont typeface="Arial"/>
                        <a:buChar char="•"/>
                      </a:pPr>
                      <a:r>
                        <a:rPr lang="en-US" sz="1800">
                          <a:solidFill>
                            <a:srgbClr val="111111"/>
                          </a:solidFill>
                        </a:rPr>
                        <a:t>Examples of Checked exceptions:File Not Found Exception</a:t>
                      </a:r>
                    </a:p>
                    <a:p>
                      <a:pPr fontAlgn="t">
                        <a:buFont typeface="Arial"/>
                        <a:buChar char="•"/>
                      </a:pPr>
                      <a:r>
                        <a:rPr lang="en-US" sz="1800">
                          <a:solidFill>
                            <a:srgbClr val="111111"/>
                          </a:solidFill>
                        </a:rPr>
                        <a:t>No Such Field Exception</a:t>
                      </a:r>
                    </a:p>
                    <a:p>
                      <a:pPr fontAlgn="t">
                        <a:buFont typeface="Arial"/>
                        <a:buChar char="•"/>
                      </a:pPr>
                      <a:r>
                        <a:rPr lang="en-US" sz="1800">
                          <a:solidFill>
                            <a:srgbClr val="111111"/>
                          </a:solidFill>
                        </a:rPr>
                        <a:t>Interrupted Exception</a:t>
                      </a:r>
                    </a:p>
                    <a:p>
                      <a:pPr fontAlgn="t">
                        <a:buFont typeface="Arial"/>
                        <a:buChar char="•"/>
                      </a:pPr>
                      <a:r>
                        <a:rPr lang="en-US" sz="1800">
                          <a:solidFill>
                            <a:srgbClr val="111111"/>
                          </a:solidFill>
                        </a:rPr>
                        <a:t>No Such Method Exception</a:t>
                      </a:r>
                    </a:p>
                    <a:p>
                      <a:pPr fontAlgn="t">
                        <a:buFont typeface="Arial"/>
                        <a:buChar char="•"/>
                      </a:pPr>
                      <a:r>
                        <a:rPr lang="en-US" sz="1800">
                          <a:solidFill>
                            <a:srgbClr val="111111"/>
                          </a:solidFill>
                        </a:rPr>
                        <a:t>Class Not Found Exception</a:t>
                      </a:r>
                    </a:p>
                  </a:txBody>
                  <a:tcPr marL="55308" marR="55308" marT="55308" marB="55308">
                    <a:lnL w="9525" cap="flat" cmpd="sng" algn="ctr">
                      <a:solidFill>
                        <a:srgbClr val="E0812D"/>
                      </a:solidFill>
                      <a:prstDash val="solid"/>
                      <a:round/>
                      <a:headEnd type="none" w="med" len="med"/>
                      <a:tailEnd type="none" w="med" len="med"/>
                    </a:lnL>
                    <a:lnR w="9525" cap="flat" cmpd="sng" algn="ctr">
                      <a:solidFill>
                        <a:srgbClr val="D0F501"/>
                      </a:solidFill>
                      <a:prstDash val="solid"/>
                      <a:round/>
                      <a:headEnd type="none" w="med" len="med"/>
                      <a:tailEnd type="none" w="med" len="med"/>
                    </a:lnR>
                    <a:lnT w="9525" cap="flat" cmpd="sng" algn="ctr">
                      <a:solidFill>
                        <a:srgbClr val="E0812D"/>
                      </a:solidFill>
                      <a:prstDash val="solid"/>
                      <a:round/>
                      <a:headEnd type="none" w="med" len="med"/>
                      <a:tailEnd type="none" w="med" len="med"/>
                    </a:lnT>
                    <a:lnB w="9525" cap="flat" cmpd="sng" algn="ctr">
                      <a:solidFill>
                        <a:srgbClr val="E0812D"/>
                      </a:solidFill>
                      <a:prstDash val="solid"/>
                      <a:round/>
                      <a:headEnd type="none" w="med" len="med"/>
                      <a:tailEnd type="none" w="med" len="med"/>
                    </a:lnB>
                    <a:solidFill>
                      <a:srgbClr val="FFFFFF"/>
                    </a:solidFill>
                  </a:tcPr>
                </a:tc>
                <a:tc>
                  <a:txBody>
                    <a:bodyPr/>
                    <a:lstStyle/>
                    <a:p>
                      <a:pPr fontAlgn="t">
                        <a:buFont typeface="Arial"/>
                        <a:buChar char="•"/>
                      </a:pPr>
                      <a:r>
                        <a:rPr lang="en-US" sz="1800" dirty="0">
                          <a:solidFill>
                            <a:srgbClr val="111111"/>
                          </a:solidFill>
                        </a:rPr>
                        <a:t>Examples of Unchecked </a:t>
                      </a:r>
                      <a:r>
                        <a:rPr lang="en-US" sz="1800" dirty="0" err="1">
                          <a:solidFill>
                            <a:srgbClr val="111111"/>
                          </a:solidFill>
                        </a:rPr>
                        <a:t>Exceptions:No</a:t>
                      </a:r>
                      <a:r>
                        <a:rPr lang="en-US" sz="1800" dirty="0">
                          <a:solidFill>
                            <a:srgbClr val="111111"/>
                          </a:solidFill>
                        </a:rPr>
                        <a:t> Such Element Exception</a:t>
                      </a:r>
                    </a:p>
                    <a:p>
                      <a:pPr fontAlgn="t">
                        <a:buFont typeface="Arial"/>
                        <a:buChar char="•"/>
                      </a:pPr>
                      <a:r>
                        <a:rPr lang="en-US" sz="1800" dirty="0">
                          <a:solidFill>
                            <a:srgbClr val="111111"/>
                          </a:solidFill>
                        </a:rPr>
                        <a:t>Undeclared </a:t>
                      </a:r>
                      <a:r>
                        <a:rPr lang="en-US" sz="1800" dirty="0" err="1">
                          <a:solidFill>
                            <a:srgbClr val="111111"/>
                          </a:solidFill>
                        </a:rPr>
                        <a:t>Throwable</a:t>
                      </a:r>
                      <a:r>
                        <a:rPr lang="en-US" sz="1800" dirty="0">
                          <a:solidFill>
                            <a:srgbClr val="111111"/>
                          </a:solidFill>
                        </a:rPr>
                        <a:t> Exception</a:t>
                      </a:r>
                    </a:p>
                    <a:p>
                      <a:pPr fontAlgn="t">
                        <a:buFont typeface="Arial"/>
                        <a:buChar char="•"/>
                      </a:pPr>
                      <a:r>
                        <a:rPr lang="en-US" sz="1800" dirty="0">
                          <a:solidFill>
                            <a:srgbClr val="111111"/>
                          </a:solidFill>
                        </a:rPr>
                        <a:t>Empty Stack Exception</a:t>
                      </a:r>
                    </a:p>
                    <a:p>
                      <a:pPr fontAlgn="t">
                        <a:buFont typeface="Arial"/>
                        <a:buChar char="•"/>
                      </a:pPr>
                      <a:r>
                        <a:rPr lang="en-US" sz="1800" dirty="0">
                          <a:solidFill>
                            <a:srgbClr val="111111"/>
                          </a:solidFill>
                        </a:rPr>
                        <a:t>Arithmetic Exception</a:t>
                      </a:r>
                    </a:p>
                    <a:p>
                      <a:pPr fontAlgn="t">
                        <a:buFont typeface="Arial"/>
                        <a:buChar char="•"/>
                      </a:pPr>
                      <a:r>
                        <a:rPr lang="en-US" sz="1800" dirty="0">
                          <a:solidFill>
                            <a:srgbClr val="111111"/>
                          </a:solidFill>
                        </a:rPr>
                        <a:t>Null Pointer Exception</a:t>
                      </a:r>
                    </a:p>
                    <a:p>
                      <a:pPr fontAlgn="t">
                        <a:buFont typeface="Arial"/>
                        <a:buChar char="•"/>
                      </a:pPr>
                      <a:r>
                        <a:rPr lang="en-US" sz="1800" dirty="0">
                          <a:solidFill>
                            <a:srgbClr val="111111"/>
                          </a:solidFill>
                        </a:rPr>
                        <a:t>Array Index Out of Bounds Exception</a:t>
                      </a:r>
                    </a:p>
                    <a:p>
                      <a:pPr fontAlgn="t">
                        <a:buFont typeface="Arial"/>
                        <a:buChar char="•"/>
                      </a:pPr>
                      <a:r>
                        <a:rPr lang="en-US" sz="1800" dirty="0">
                          <a:solidFill>
                            <a:srgbClr val="111111"/>
                          </a:solidFill>
                        </a:rPr>
                        <a:t>Security Exception</a:t>
                      </a:r>
                    </a:p>
                  </a:txBody>
                  <a:tcPr marL="55308" marR="55308" marT="55308" marB="55308">
                    <a:lnL w="9525" cap="flat" cmpd="sng" algn="ctr">
                      <a:solidFill>
                        <a:srgbClr val="D0F501"/>
                      </a:solidFill>
                      <a:prstDash val="solid"/>
                      <a:round/>
                      <a:headEnd type="none" w="med" len="med"/>
                      <a:tailEnd type="none" w="med" len="med"/>
                    </a:lnL>
                    <a:lnR w="9525" cap="flat" cmpd="sng" algn="ctr">
                      <a:solidFill>
                        <a:srgbClr val="D0F501"/>
                      </a:solidFill>
                      <a:prstDash val="solid"/>
                      <a:round/>
                      <a:headEnd type="none" w="med" len="med"/>
                      <a:tailEnd type="none" w="med" len="med"/>
                    </a:lnR>
                    <a:lnT w="9525" cap="flat" cmpd="sng" algn="ctr">
                      <a:solidFill>
                        <a:srgbClr val="D0F501"/>
                      </a:solidFill>
                      <a:prstDash val="solid"/>
                      <a:round/>
                      <a:headEnd type="none" w="med" len="med"/>
                      <a:tailEnd type="none" w="med" len="med"/>
                    </a:lnT>
                    <a:lnB w="9525" cap="flat" cmpd="sng" algn="ctr">
                      <a:solidFill>
                        <a:srgbClr val="D0F501"/>
                      </a:solidFill>
                      <a:prstDash val="solid"/>
                      <a:round/>
                      <a:headEnd type="none" w="med" len="med"/>
                      <a:tailEnd type="none" w="med" len="med"/>
                    </a:lnB>
                    <a:solidFill>
                      <a:srgbClr val="FFFFFF"/>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2051</Words>
  <Application>Microsoft Office PowerPoint</Application>
  <PresentationFormat>On-screen Show (4:3)</PresentationFormat>
  <Paragraphs>630</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Exception Handling in Java</vt:lpstr>
      <vt:lpstr>Exception Handling in Java</vt:lpstr>
      <vt:lpstr>What is Exception in Java</vt:lpstr>
      <vt:lpstr>Advantage of Exception Handling</vt:lpstr>
      <vt:lpstr>Hierarchy of Java Exception classes</vt:lpstr>
      <vt:lpstr>Slide 6</vt:lpstr>
      <vt:lpstr>Types of Java Exceptions</vt:lpstr>
      <vt:lpstr>Difference between Checked and Unchecked Exceptions</vt:lpstr>
      <vt:lpstr>Slide 9</vt:lpstr>
      <vt:lpstr>Java Exception Keywords</vt:lpstr>
      <vt:lpstr>Slide 11</vt:lpstr>
      <vt:lpstr>Slide 12</vt:lpstr>
      <vt:lpstr>Java Exception Handling Example  : program without Exception Handling </vt:lpstr>
      <vt:lpstr>Java Exception Handling Example</vt:lpstr>
      <vt:lpstr>Slide 15</vt:lpstr>
      <vt:lpstr>Common Scenarios of Java Exceptions</vt:lpstr>
      <vt:lpstr>Slide 17</vt:lpstr>
      <vt:lpstr>Java try-catch block</vt:lpstr>
      <vt:lpstr>Syntax of Java try-catch</vt:lpstr>
      <vt:lpstr>Syntax of try-finally block</vt:lpstr>
      <vt:lpstr>java catch block</vt:lpstr>
      <vt:lpstr> </vt:lpstr>
      <vt:lpstr>Solution by exception handling</vt:lpstr>
      <vt:lpstr>Example 3 In this example, we also kept the code in a try block that will not throw an exception.</vt:lpstr>
      <vt:lpstr>Example 4 Here, we handle the exception using the parent class exception.</vt:lpstr>
      <vt:lpstr>Example 5 Let's see an example to print a custom message on exception.</vt:lpstr>
      <vt:lpstr>Example 6 Let's see an example to resolve the exception in a catch block.</vt:lpstr>
      <vt:lpstr>Example 7 In this example, along with try block, we also enclose exception code in a catch block.</vt:lpstr>
      <vt:lpstr>Slide 29</vt:lpstr>
      <vt:lpstr>Example 8</vt:lpstr>
      <vt:lpstr>Internal working of java try-catch block</vt:lpstr>
      <vt:lpstr>Slide 32</vt:lpstr>
      <vt:lpstr>Java catch multiple exceptions</vt:lpstr>
      <vt:lpstr>Java Multi-catch block</vt:lpstr>
      <vt:lpstr>Slide 35</vt:lpstr>
      <vt:lpstr>In this example, try block contains two exceptions. But at a time only one exception occurs and its corresponding catch block is invoked.</vt:lpstr>
      <vt:lpstr>In this example, we generate NullPointerException, but didn't provide the corresponding exception type. In such case, the catch block containing the parent exception class Exception will invoked.</vt:lpstr>
      <vt:lpstr>an example, to handle the exception without maintaining the order of exceptions (i.e. from most specific to most general)</vt:lpstr>
      <vt:lpstr>Java Nested try block</vt:lpstr>
      <vt:lpstr> Syntax: </vt:lpstr>
      <vt:lpstr>Slide 41</vt:lpstr>
      <vt:lpstr>Java finally block</vt:lpstr>
      <vt:lpstr>Case 1: the java finally example where exception doesn't occur.</vt:lpstr>
      <vt:lpstr>Case 2: the java finally example where exception occurs and not handled.</vt:lpstr>
      <vt:lpstr>Case 3: the java finally example where exception occurs and handled.</vt:lpstr>
      <vt:lpstr>Slide 46</vt:lpstr>
      <vt:lpstr>Java throw exception</vt:lpstr>
      <vt:lpstr>java throw keyword example</vt:lpstr>
      <vt:lpstr>Java throws keyword</vt:lpstr>
      <vt:lpstr>Slide 50</vt:lpstr>
      <vt:lpstr>Difference between throw and throws in Java</vt:lpstr>
      <vt:lpstr>Difference between final, finally and finalize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Birla Institute of Applied Sciences</dc:creator>
  <cp:lastModifiedBy>adin</cp:lastModifiedBy>
  <cp:revision>77</cp:revision>
  <dcterms:created xsi:type="dcterms:W3CDTF">2019-08-27T04:07:01Z</dcterms:created>
  <dcterms:modified xsi:type="dcterms:W3CDTF">2019-10-03T18:24:55Z</dcterms:modified>
</cp:coreProperties>
</file>