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69" r:id="rId14"/>
    <p:sldId id="270" r:id="rId15"/>
    <p:sldId id="271" r:id="rId16"/>
    <p:sldId id="272" r:id="rId17"/>
    <p:sldId id="273" r:id="rId18"/>
    <p:sldId id="274" r:id="rId19"/>
    <p:sldId id="275" r:id="rId20"/>
    <p:sldId id="276" r:id="rId21"/>
    <p:sldId id="280"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D34F8A-32E9-42DD-B2D5-6DA2972E871F}" type="datetimeFigureOut">
              <a:rPr lang="en-US" smtClean="0"/>
              <a:pPr/>
              <a:t>11/7/2019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C16DB-4628-492A-9D1D-C9984B4EDE2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6DB3998-F882-4127-9205-2CB9778FDFEB}" type="slidenum">
              <a:rPr lang="en-US"/>
              <a:pPr/>
              <a:t>6</a:t>
            </a:fld>
            <a:endParaRPr lang="en-US" dirty="0"/>
          </a:p>
        </p:txBody>
      </p:sp>
      <p:sp>
        <p:nvSpPr>
          <p:cNvPr id="111619" name="Rectangle 2"/>
          <p:cNvSpPr>
            <a:spLocks noGrp="1" noRot="1" noChangeAspect="1" noChangeArrowheads="1" noTextEdit="1"/>
          </p:cNvSpPr>
          <p:nvPr>
            <p:ph type="sldImg"/>
          </p:nvPr>
        </p:nvSpPr>
        <p:spPr>
          <a:xfrm>
            <a:off x="1150938" y="692150"/>
            <a:ext cx="4556125" cy="3416300"/>
          </a:xfrm>
          <a:ln cap="flat"/>
        </p:spPr>
      </p:sp>
      <p:sp>
        <p:nvSpPr>
          <p:cNvPr id="111620"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E89BD-2FD6-4861-B769-57FD71D90512}" type="datetimeFigureOut">
              <a:rPr lang="en-US" smtClean="0"/>
              <a:pPr/>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2C0C4-4285-4BF1-B201-F7243FD070A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E89BD-2FD6-4861-B769-57FD71D90512}" type="datetimeFigureOut">
              <a:rPr lang="en-US" smtClean="0"/>
              <a:pPr/>
              <a:t>11/7/2019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2C0C4-4285-4BF1-B201-F7243FD070A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86600" cy="1470025"/>
          </a:xfrm>
        </p:spPr>
        <p:txBody>
          <a:bodyPr/>
          <a:lstStyle/>
          <a:p>
            <a:pPr algn="r"/>
            <a:r>
              <a:rPr lang="en-US" dirty="0"/>
              <a:t>Java </a:t>
            </a:r>
            <a:r>
              <a:rPr lang="en-US" dirty="0" smtClean="0"/>
              <a:t>Arrays</a:t>
            </a:r>
            <a:endParaRPr lang="en-US" dirty="0"/>
          </a:p>
        </p:txBody>
      </p:sp>
      <p:sp>
        <p:nvSpPr>
          <p:cNvPr id="3" name="Subtitle 2"/>
          <p:cNvSpPr>
            <a:spLocks noGrp="1"/>
          </p:cNvSpPr>
          <p:nvPr>
            <p:ph type="subTitle" idx="1"/>
          </p:nvPr>
        </p:nvSpPr>
        <p:spPr/>
        <p:txBody>
          <a:bodyPr/>
          <a:lstStyle/>
          <a:p>
            <a:pPr algn="r"/>
            <a:r>
              <a:rPr lang="en-US" dirty="0" smtClean="0"/>
              <a:t>Instructor :Prashant Mishra</a:t>
            </a:r>
          </a:p>
          <a:p>
            <a:pPr algn="r"/>
            <a:r>
              <a:rPr lang="en-US" dirty="0" smtClean="0"/>
              <a:t>BIAS Bhimtal</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Example of Java </a:t>
            </a:r>
            <a:r>
              <a:rPr lang="en-US" dirty="0" smtClean="0"/>
              <a:t>Array</a:t>
            </a:r>
            <a:endParaRPr lang="en-US" dirty="0"/>
          </a:p>
        </p:txBody>
      </p:sp>
      <p:sp>
        <p:nvSpPr>
          <p:cNvPr id="3" name="Content Placeholder 2"/>
          <p:cNvSpPr>
            <a:spLocks noGrp="1"/>
          </p:cNvSpPr>
          <p:nvPr>
            <p:ph idx="1"/>
          </p:nvPr>
        </p:nvSpPr>
        <p:spPr>
          <a:xfrm>
            <a:off x="457200" y="1066800"/>
            <a:ext cx="8229600" cy="5486400"/>
          </a:xfrm>
        </p:spPr>
        <p:txBody>
          <a:bodyPr>
            <a:normAutofit fontScale="70000" lnSpcReduction="20000"/>
          </a:bodyPr>
          <a:lstStyle/>
          <a:p>
            <a:pPr>
              <a:buNone/>
            </a:pPr>
            <a:r>
              <a:rPr lang="en-US" dirty="0"/>
              <a:t>//Java Program to illustrate how to declare, instantiate, initialize  </a:t>
            </a:r>
          </a:p>
          <a:p>
            <a:pPr>
              <a:buNone/>
            </a:pPr>
            <a:r>
              <a:rPr lang="en-US" dirty="0"/>
              <a:t>//and traverse the Java array.  </a:t>
            </a:r>
          </a:p>
          <a:p>
            <a:pPr>
              <a:buNone/>
            </a:pPr>
            <a:r>
              <a:rPr lang="en-US" b="1" dirty="0"/>
              <a:t>class</a:t>
            </a:r>
            <a:r>
              <a:rPr lang="en-US" dirty="0"/>
              <a:t> Testarray{  </a:t>
            </a:r>
          </a:p>
          <a:p>
            <a:pPr>
              <a:buNone/>
            </a:pPr>
            <a:r>
              <a:rPr lang="en-US" b="1" dirty="0"/>
              <a:t>public</a:t>
            </a:r>
            <a:r>
              <a:rPr lang="en-US" dirty="0"/>
              <a:t> </a:t>
            </a:r>
            <a:r>
              <a:rPr lang="en-US" b="1" dirty="0"/>
              <a:t>static</a:t>
            </a:r>
            <a:r>
              <a:rPr lang="en-US" dirty="0"/>
              <a:t> </a:t>
            </a:r>
            <a:r>
              <a:rPr lang="en-US" b="1" dirty="0"/>
              <a:t>void</a:t>
            </a:r>
            <a:r>
              <a:rPr lang="en-US" dirty="0"/>
              <a:t> main(String args[]){  </a:t>
            </a:r>
          </a:p>
          <a:p>
            <a:pPr>
              <a:buNone/>
            </a:pPr>
            <a:r>
              <a:rPr lang="en-US" b="1" dirty="0"/>
              <a:t>int</a:t>
            </a:r>
            <a:r>
              <a:rPr lang="en-US" dirty="0"/>
              <a:t> a[]=</a:t>
            </a:r>
            <a:r>
              <a:rPr lang="en-US" b="1" dirty="0"/>
              <a:t>new</a:t>
            </a:r>
            <a:r>
              <a:rPr lang="en-US" dirty="0"/>
              <a:t> </a:t>
            </a:r>
            <a:r>
              <a:rPr lang="en-US" b="1" dirty="0"/>
              <a:t>int</a:t>
            </a:r>
            <a:r>
              <a:rPr lang="en-US" dirty="0"/>
              <a:t>[5];//declaration and instantiation  </a:t>
            </a:r>
          </a:p>
          <a:p>
            <a:pPr>
              <a:buNone/>
            </a:pPr>
            <a:r>
              <a:rPr lang="en-US" dirty="0"/>
              <a:t>a[0]=10;//initialization  </a:t>
            </a:r>
          </a:p>
          <a:p>
            <a:pPr>
              <a:buNone/>
            </a:pPr>
            <a:r>
              <a:rPr lang="en-US" dirty="0"/>
              <a:t>a[1]=20;  </a:t>
            </a:r>
          </a:p>
          <a:p>
            <a:pPr>
              <a:buNone/>
            </a:pPr>
            <a:r>
              <a:rPr lang="en-US" dirty="0"/>
              <a:t>a[2]=70;  </a:t>
            </a:r>
          </a:p>
          <a:p>
            <a:pPr>
              <a:buNone/>
            </a:pPr>
            <a:r>
              <a:rPr lang="en-US" dirty="0"/>
              <a:t>a[3]=40;  </a:t>
            </a:r>
          </a:p>
          <a:p>
            <a:pPr>
              <a:buNone/>
            </a:pPr>
            <a:r>
              <a:rPr lang="en-US" dirty="0"/>
              <a:t>a[4]=50;  </a:t>
            </a:r>
          </a:p>
          <a:p>
            <a:pPr>
              <a:buNone/>
            </a:pPr>
            <a:r>
              <a:rPr lang="en-US" dirty="0"/>
              <a:t>//traversing array  </a:t>
            </a:r>
          </a:p>
          <a:p>
            <a:pPr>
              <a:buNone/>
            </a:pPr>
            <a:r>
              <a:rPr lang="en-US" b="1" dirty="0"/>
              <a:t>for</a:t>
            </a:r>
            <a:r>
              <a:rPr lang="en-US" dirty="0"/>
              <a:t>(</a:t>
            </a:r>
            <a:r>
              <a:rPr lang="en-US" b="1" dirty="0"/>
              <a:t>int</a:t>
            </a:r>
            <a:r>
              <a:rPr lang="en-US" dirty="0"/>
              <a:t> i=0;i&lt;a.length;i++)//length is the property of array  </a:t>
            </a:r>
          </a:p>
          <a:p>
            <a:pPr>
              <a:buNone/>
            </a:pPr>
            <a:r>
              <a:rPr lang="en-US" dirty="0"/>
              <a:t>System.out.println(a[i]);  </a:t>
            </a:r>
          </a:p>
          <a:p>
            <a:pPr>
              <a:buNone/>
            </a:pPr>
            <a:r>
              <a:rPr lang="en-US" dirty="0"/>
              <a:t>}}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For-each Loop for Java </a:t>
            </a:r>
            <a:r>
              <a:rPr lang="en-US" dirty="0" smtClean="0"/>
              <a:t>Array</a:t>
            </a:r>
            <a:endParaRPr lang="en-US" dirty="0"/>
          </a:p>
        </p:txBody>
      </p:sp>
      <p:sp>
        <p:nvSpPr>
          <p:cNvPr id="3" name="Content Placeholder 2"/>
          <p:cNvSpPr>
            <a:spLocks noGrp="1"/>
          </p:cNvSpPr>
          <p:nvPr>
            <p:ph idx="1"/>
          </p:nvPr>
        </p:nvSpPr>
        <p:spPr>
          <a:xfrm>
            <a:off x="457200" y="990600"/>
            <a:ext cx="3657600" cy="5135563"/>
          </a:xfrm>
        </p:spPr>
        <p:txBody>
          <a:bodyPr>
            <a:normAutofit/>
          </a:bodyPr>
          <a:lstStyle/>
          <a:p>
            <a:pPr>
              <a:buNone/>
            </a:pPr>
            <a:r>
              <a:rPr lang="en-US" sz="2000" dirty="0"/>
              <a:t>We can also print the Java array using </a:t>
            </a:r>
            <a:r>
              <a:rPr lang="en-US" sz="2000" b="1" dirty="0"/>
              <a:t>for-each loop</a:t>
            </a:r>
            <a:r>
              <a:rPr lang="en-US" sz="2000" dirty="0"/>
              <a:t>. The Java for-each loop prints the array elements one by one. It holds an array element in a variable, then executes the body of the loop.</a:t>
            </a:r>
          </a:p>
          <a:p>
            <a:pPr>
              <a:buNone/>
            </a:pPr>
            <a:r>
              <a:rPr lang="en-US" sz="2000" dirty="0"/>
              <a:t>The syntax of the for-each loop is given below</a:t>
            </a:r>
            <a:r>
              <a:rPr lang="en-US" sz="2000" dirty="0" smtClean="0"/>
              <a:t>:</a:t>
            </a:r>
          </a:p>
          <a:p>
            <a:pPr>
              <a:buNone/>
            </a:pPr>
            <a:r>
              <a:rPr lang="en-US" sz="2000" b="1" dirty="0"/>
              <a:t>for</a:t>
            </a:r>
            <a:r>
              <a:rPr lang="en-US" sz="2000" dirty="0"/>
              <a:t>(data_type variable:array){  </a:t>
            </a:r>
          </a:p>
          <a:p>
            <a:pPr>
              <a:buNone/>
            </a:pPr>
            <a:r>
              <a:rPr lang="en-US" sz="2000" dirty="0"/>
              <a:t>//body of the loop  </a:t>
            </a:r>
          </a:p>
          <a:p>
            <a:pPr>
              <a:buNone/>
            </a:pPr>
            <a:r>
              <a:rPr lang="en-US" sz="2000" dirty="0"/>
              <a:t>} </a:t>
            </a:r>
            <a:endParaRPr lang="en-US" sz="2000" dirty="0" smtClean="0"/>
          </a:p>
          <a:p>
            <a:pPr>
              <a:buNone/>
            </a:pPr>
            <a:r>
              <a:rPr lang="en-US" sz="2000" dirty="0"/>
              <a:t> </a:t>
            </a:r>
          </a:p>
          <a:p>
            <a:pPr>
              <a:buNone/>
            </a:pPr>
            <a:endParaRPr lang="en-US" sz="2000" dirty="0"/>
          </a:p>
          <a:p>
            <a:pPr>
              <a:buNone/>
            </a:pPr>
            <a:endParaRPr lang="en-US" sz="2000" dirty="0"/>
          </a:p>
        </p:txBody>
      </p:sp>
      <p:sp>
        <p:nvSpPr>
          <p:cNvPr id="4" name="Rectangle 3"/>
          <p:cNvSpPr/>
          <p:nvPr/>
        </p:nvSpPr>
        <p:spPr>
          <a:xfrm>
            <a:off x="4191000" y="1143000"/>
            <a:ext cx="4800600" cy="3785652"/>
          </a:xfrm>
          <a:prstGeom prst="rect">
            <a:avLst/>
          </a:prstGeom>
        </p:spPr>
        <p:txBody>
          <a:bodyPr wrap="square">
            <a:spAutoFit/>
          </a:bodyPr>
          <a:lstStyle/>
          <a:p>
            <a:r>
              <a:rPr lang="en-US" sz="2400" dirty="0"/>
              <a:t>//Java Program to print the array </a:t>
            </a:r>
            <a:endParaRPr lang="en-US" sz="2400" dirty="0" smtClean="0"/>
          </a:p>
          <a:p>
            <a:r>
              <a:rPr lang="en-US" sz="2400" dirty="0" smtClean="0"/>
              <a:t>//elements</a:t>
            </a:r>
            <a:r>
              <a:rPr lang="en-US" sz="2400" dirty="0"/>
              <a:t> using </a:t>
            </a:r>
            <a:r>
              <a:rPr lang="en-US" sz="2400" dirty="0" smtClean="0"/>
              <a:t>for-each</a:t>
            </a:r>
            <a:r>
              <a:rPr lang="en-US" sz="2400" dirty="0"/>
              <a:t> loop  </a:t>
            </a:r>
          </a:p>
          <a:p>
            <a:r>
              <a:rPr lang="en-US" sz="2400" b="1" dirty="0"/>
              <a:t>class</a:t>
            </a:r>
            <a:r>
              <a:rPr lang="en-US" sz="2400" dirty="0"/>
              <a:t> Testarray1{  </a:t>
            </a:r>
          </a:p>
          <a:p>
            <a:r>
              <a:rPr lang="en-US" sz="2400" b="1" dirty="0"/>
              <a:t>public</a:t>
            </a:r>
            <a:r>
              <a:rPr lang="en-US" sz="2400" dirty="0"/>
              <a:t> </a:t>
            </a:r>
            <a:r>
              <a:rPr lang="en-US" sz="2400" b="1" dirty="0"/>
              <a:t>static</a:t>
            </a:r>
            <a:r>
              <a:rPr lang="en-US" sz="2400" dirty="0"/>
              <a:t> </a:t>
            </a:r>
            <a:r>
              <a:rPr lang="en-US" sz="2400" b="1" dirty="0"/>
              <a:t>void</a:t>
            </a:r>
            <a:r>
              <a:rPr lang="en-US" sz="2400" dirty="0"/>
              <a:t> main(String args[]){  </a:t>
            </a:r>
          </a:p>
          <a:p>
            <a:r>
              <a:rPr lang="en-US" sz="2400" b="1" dirty="0"/>
              <a:t>int</a:t>
            </a:r>
            <a:r>
              <a:rPr lang="en-US" sz="2400" dirty="0"/>
              <a:t> arr[]={33,3,4,5};  </a:t>
            </a:r>
          </a:p>
          <a:p>
            <a:r>
              <a:rPr lang="en-US" sz="2400" dirty="0"/>
              <a:t>//printing array using for-each loop  </a:t>
            </a:r>
          </a:p>
          <a:p>
            <a:r>
              <a:rPr lang="en-US" sz="2400" b="1" dirty="0"/>
              <a:t>for</a:t>
            </a:r>
            <a:r>
              <a:rPr lang="en-US" sz="2400" dirty="0"/>
              <a:t>(</a:t>
            </a:r>
            <a:r>
              <a:rPr lang="en-US" sz="2400" b="1" dirty="0"/>
              <a:t>int</a:t>
            </a:r>
            <a:r>
              <a:rPr lang="en-US" sz="2400" dirty="0"/>
              <a:t> i:arr)  </a:t>
            </a:r>
          </a:p>
          <a:p>
            <a:r>
              <a:rPr lang="en-US" sz="2400" dirty="0"/>
              <a:t>System.out.println(i);  </a:t>
            </a:r>
          </a:p>
          <a:p>
            <a:r>
              <a:rPr lang="en-US" sz="2400" dirty="0"/>
              <a:t>}}  </a:t>
            </a:r>
          </a:p>
        </p:txBody>
      </p:sp>
      <p:sp>
        <p:nvSpPr>
          <p:cNvPr id="38913" name="Rectangle 1"/>
          <p:cNvSpPr>
            <a:spLocks noChangeArrowheads="1"/>
          </p:cNvSpPr>
          <p:nvPr/>
        </p:nvSpPr>
        <p:spPr bwMode="auto">
          <a:xfrm>
            <a:off x="4648200" y="4724400"/>
            <a:ext cx="3810000" cy="1938992"/>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5</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Passing Array to a Method in </a:t>
            </a:r>
            <a:r>
              <a:rPr lang="en-US" dirty="0" smtClean="0"/>
              <a:t>Java</a:t>
            </a:r>
            <a:endParaRPr lang="en-US" dirty="0"/>
          </a:p>
        </p:txBody>
      </p:sp>
      <p:sp>
        <p:nvSpPr>
          <p:cNvPr id="3" name="Content Placeholder 2"/>
          <p:cNvSpPr>
            <a:spLocks noGrp="1"/>
          </p:cNvSpPr>
          <p:nvPr>
            <p:ph idx="1"/>
          </p:nvPr>
        </p:nvSpPr>
        <p:spPr>
          <a:xfrm>
            <a:off x="457200" y="1066800"/>
            <a:ext cx="8229600" cy="5638800"/>
          </a:xfrm>
        </p:spPr>
        <p:txBody>
          <a:bodyPr>
            <a:normAutofit fontScale="62500" lnSpcReduction="20000"/>
          </a:bodyPr>
          <a:lstStyle/>
          <a:p>
            <a:pPr>
              <a:buNone/>
            </a:pPr>
            <a:r>
              <a:rPr lang="en-US" dirty="0" smtClean="0"/>
              <a:t>//</a:t>
            </a:r>
            <a:r>
              <a:rPr lang="en-US" dirty="0"/>
              <a:t>Java Program to demonstrate the way of passing an array  </a:t>
            </a:r>
          </a:p>
          <a:p>
            <a:pPr>
              <a:buNone/>
            </a:pPr>
            <a:r>
              <a:rPr lang="en-US" dirty="0"/>
              <a:t>//to method.  </a:t>
            </a:r>
          </a:p>
          <a:p>
            <a:pPr>
              <a:buNone/>
            </a:pPr>
            <a:r>
              <a:rPr lang="en-US" b="1" dirty="0"/>
              <a:t>class</a:t>
            </a:r>
            <a:r>
              <a:rPr lang="en-US" dirty="0"/>
              <a:t> Testarray2{  </a:t>
            </a:r>
          </a:p>
          <a:p>
            <a:pPr>
              <a:buNone/>
            </a:pPr>
            <a:r>
              <a:rPr lang="en-US" dirty="0"/>
              <a:t>//creating a method which receives an array as a parameter  </a:t>
            </a:r>
          </a:p>
          <a:p>
            <a:pPr>
              <a:buNone/>
            </a:pPr>
            <a:r>
              <a:rPr lang="en-US" b="1" dirty="0"/>
              <a:t>static</a:t>
            </a:r>
            <a:r>
              <a:rPr lang="en-US" dirty="0"/>
              <a:t> </a:t>
            </a:r>
            <a:r>
              <a:rPr lang="en-US" b="1" dirty="0"/>
              <a:t>void</a:t>
            </a:r>
            <a:r>
              <a:rPr lang="en-US" dirty="0"/>
              <a:t> min(</a:t>
            </a:r>
            <a:r>
              <a:rPr lang="en-US" b="1" dirty="0"/>
              <a:t>int</a:t>
            </a:r>
            <a:r>
              <a:rPr lang="en-US" dirty="0"/>
              <a:t> arr[]){  </a:t>
            </a:r>
          </a:p>
          <a:p>
            <a:pPr>
              <a:buNone/>
            </a:pPr>
            <a:r>
              <a:rPr lang="en-US" b="1" dirty="0"/>
              <a:t>int</a:t>
            </a:r>
            <a:r>
              <a:rPr lang="en-US" dirty="0"/>
              <a:t> min=arr[0];  </a:t>
            </a:r>
          </a:p>
          <a:p>
            <a:pPr>
              <a:buNone/>
            </a:pPr>
            <a:r>
              <a:rPr lang="en-US" b="1" dirty="0"/>
              <a:t>for</a:t>
            </a:r>
            <a:r>
              <a:rPr lang="en-US" dirty="0"/>
              <a:t>(</a:t>
            </a:r>
            <a:r>
              <a:rPr lang="en-US" b="1" dirty="0"/>
              <a:t>int</a:t>
            </a:r>
            <a:r>
              <a:rPr lang="en-US" dirty="0"/>
              <a:t> i=1;i&lt;arr.length;i++)  </a:t>
            </a:r>
          </a:p>
          <a:p>
            <a:pPr>
              <a:buNone/>
            </a:pPr>
            <a:r>
              <a:rPr lang="en-US" dirty="0"/>
              <a:t> </a:t>
            </a:r>
            <a:r>
              <a:rPr lang="en-US" b="1" dirty="0"/>
              <a:t>if</a:t>
            </a:r>
            <a:r>
              <a:rPr lang="en-US" dirty="0"/>
              <a:t>(min&gt;arr[i])  </a:t>
            </a:r>
          </a:p>
          <a:p>
            <a:pPr>
              <a:buNone/>
            </a:pPr>
            <a:r>
              <a:rPr lang="en-US" dirty="0"/>
              <a:t>  min=arr[i];  </a:t>
            </a:r>
          </a:p>
          <a:p>
            <a:pPr>
              <a:buNone/>
            </a:pPr>
            <a:r>
              <a:rPr lang="en-US" dirty="0"/>
              <a:t>  </a:t>
            </a:r>
          </a:p>
          <a:p>
            <a:pPr>
              <a:buNone/>
            </a:pPr>
            <a:r>
              <a:rPr lang="en-US" dirty="0"/>
              <a:t>System.out.println(min);  </a:t>
            </a:r>
          </a:p>
          <a:p>
            <a:pPr>
              <a:buNone/>
            </a:pP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args[]){  </a:t>
            </a:r>
          </a:p>
          <a:p>
            <a:pPr>
              <a:buNone/>
            </a:pPr>
            <a:r>
              <a:rPr lang="en-US" b="1" dirty="0"/>
              <a:t>int</a:t>
            </a:r>
            <a:r>
              <a:rPr lang="en-US" dirty="0"/>
              <a:t> a[]={33,3,4,5};//declaring and initializing an array  </a:t>
            </a:r>
          </a:p>
          <a:p>
            <a:pPr>
              <a:buNone/>
            </a:pPr>
            <a:r>
              <a:rPr lang="en-US" dirty="0"/>
              <a:t>min(a);//passing array to method  </a:t>
            </a:r>
          </a:p>
          <a:p>
            <a:pPr>
              <a:buNone/>
            </a:pPr>
            <a:r>
              <a:rPr lang="en-US" dirty="0"/>
              <a:t>}}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Anonymous Array in </a:t>
            </a:r>
            <a:r>
              <a:rPr lang="en-US" dirty="0" smtClean="0"/>
              <a:t>Java</a:t>
            </a:r>
            <a:endParaRPr lang="en-US" dirty="0"/>
          </a:p>
        </p:txBody>
      </p:sp>
      <p:sp>
        <p:nvSpPr>
          <p:cNvPr id="3" name="Content Placeholder 2"/>
          <p:cNvSpPr>
            <a:spLocks noGrp="1"/>
          </p:cNvSpPr>
          <p:nvPr>
            <p:ph idx="1"/>
          </p:nvPr>
        </p:nvSpPr>
        <p:spPr>
          <a:xfrm>
            <a:off x="457200" y="838200"/>
            <a:ext cx="8534400" cy="5105400"/>
          </a:xfrm>
        </p:spPr>
        <p:txBody>
          <a:bodyPr>
            <a:normAutofit fontScale="62500" lnSpcReduction="20000"/>
          </a:bodyPr>
          <a:lstStyle/>
          <a:p>
            <a:pPr>
              <a:buNone/>
            </a:pPr>
            <a:r>
              <a:rPr lang="en-US" dirty="0" smtClean="0"/>
              <a:t>Java supports the feature of an anonymous array, so you don't need to declare the array while passing an array to the method.</a:t>
            </a:r>
          </a:p>
          <a:p>
            <a:pPr>
              <a:buNone/>
            </a:pPr>
            <a:r>
              <a:rPr lang="en-US" sz="2600" b="1" u="sng" dirty="0"/>
              <a:t>//Java Program to demonstrate the way of passing an anonymous </a:t>
            </a:r>
            <a:r>
              <a:rPr lang="en-US" sz="2600" b="1" u="sng" dirty="0" smtClean="0"/>
              <a:t>array to</a:t>
            </a:r>
            <a:r>
              <a:rPr lang="en-US" sz="2600" b="1" u="sng" dirty="0"/>
              <a:t> method.</a:t>
            </a:r>
            <a:r>
              <a:rPr lang="en-US" u="sng" dirty="0"/>
              <a:t>  </a:t>
            </a:r>
          </a:p>
          <a:p>
            <a:pPr>
              <a:buNone/>
            </a:pPr>
            <a:endParaRPr lang="en-US" b="1" dirty="0" smtClean="0"/>
          </a:p>
          <a:p>
            <a:pPr>
              <a:buNone/>
            </a:pPr>
            <a:r>
              <a:rPr lang="en-US" sz="3800" b="1" dirty="0" smtClean="0"/>
              <a:t>public</a:t>
            </a:r>
            <a:r>
              <a:rPr lang="en-US" sz="3800" dirty="0"/>
              <a:t> </a:t>
            </a:r>
            <a:r>
              <a:rPr lang="en-US" sz="3800" b="1" dirty="0"/>
              <a:t>class</a:t>
            </a:r>
            <a:r>
              <a:rPr lang="en-US" sz="3800" dirty="0"/>
              <a:t> TestAnonymousArray{  </a:t>
            </a:r>
          </a:p>
          <a:p>
            <a:pPr>
              <a:buNone/>
            </a:pPr>
            <a:r>
              <a:rPr lang="en-US" b="1" dirty="0"/>
              <a:t>//creating a method which receives an array as a parameter  </a:t>
            </a:r>
          </a:p>
          <a:p>
            <a:pPr>
              <a:buNone/>
            </a:pPr>
            <a:r>
              <a:rPr lang="en-US" sz="3800" b="1" dirty="0"/>
              <a:t>static</a:t>
            </a:r>
            <a:r>
              <a:rPr lang="en-US" sz="3800" dirty="0"/>
              <a:t> </a:t>
            </a:r>
            <a:r>
              <a:rPr lang="en-US" sz="3800" b="1" dirty="0"/>
              <a:t>void</a:t>
            </a:r>
            <a:r>
              <a:rPr lang="en-US" sz="3800" dirty="0"/>
              <a:t> printArray(</a:t>
            </a:r>
            <a:r>
              <a:rPr lang="en-US" sz="3800" b="1" dirty="0"/>
              <a:t>int</a:t>
            </a:r>
            <a:r>
              <a:rPr lang="en-US" sz="3800" dirty="0"/>
              <a:t> arr[]){  </a:t>
            </a:r>
          </a:p>
          <a:p>
            <a:pPr>
              <a:buNone/>
            </a:pPr>
            <a:r>
              <a:rPr lang="en-US" sz="3800" b="1" dirty="0"/>
              <a:t>for</a:t>
            </a:r>
            <a:r>
              <a:rPr lang="en-US" sz="3800" dirty="0"/>
              <a:t>(</a:t>
            </a:r>
            <a:r>
              <a:rPr lang="en-US" sz="3800" b="1" dirty="0"/>
              <a:t>int</a:t>
            </a:r>
            <a:r>
              <a:rPr lang="en-US" sz="3800" dirty="0"/>
              <a:t> i=0;i&lt;arr.length;i++)  </a:t>
            </a:r>
          </a:p>
          <a:p>
            <a:pPr>
              <a:buNone/>
            </a:pPr>
            <a:r>
              <a:rPr lang="en-US" sz="3800" dirty="0"/>
              <a:t>System.out.println(arr[i]);  </a:t>
            </a:r>
          </a:p>
          <a:p>
            <a:pPr>
              <a:buNone/>
            </a:pPr>
            <a:r>
              <a:rPr lang="en-US" sz="3800" dirty="0"/>
              <a:t>}  </a:t>
            </a:r>
          </a:p>
          <a:p>
            <a:pPr>
              <a:buNone/>
            </a:pPr>
            <a:r>
              <a:rPr lang="en-US" sz="3800" dirty="0"/>
              <a:t>  </a:t>
            </a:r>
          </a:p>
          <a:p>
            <a:pPr>
              <a:buNone/>
            </a:pPr>
            <a:r>
              <a:rPr lang="en-US" sz="3800" b="1" dirty="0"/>
              <a:t>public</a:t>
            </a:r>
            <a:r>
              <a:rPr lang="en-US" sz="3800" dirty="0"/>
              <a:t> </a:t>
            </a:r>
            <a:r>
              <a:rPr lang="en-US" sz="3800" b="1" dirty="0"/>
              <a:t>static</a:t>
            </a:r>
            <a:r>
              <a:rPr lang="en-US" sz="3800" dirty="0"/>
              <a:t> </a:t>
            </a:r>
            <a:r>
              <a:rPr lang="en-US" sz="3800" b="1" dirty="0"/>
              <a:t>void</a:t>
            </a:r>
            <a:r>
              <a:rPr lang="en-US" sz="3800" dirty="0"/>
              <a:t> main(String args[]){  </a:t>
            </a:r>
          </a:p>
          <a:p>
            <a:pPr>
              <a:buNone/>
            </a:pPr>
            <a:r>
              <a:rPr lang="en-US" sz="3800" dirty="0"/>
              <a:t>printArray(</a:t>
            </a:r>
            <a:r>
              <a:rPr lang="en-US" sz="3800" b="1" dirty="0"/>
              <a:t>new</a:t>
            </a:r>
            <a:r>
              <a:rPr lang="en-US" sz="3800" dirty="0"/>
              <a:t> </a:t>
            </a:r>
            <a:r>
              <a:rPr lang="en-US" sz="3800" b="1" dirty="0"/>
              <a:t>int</a:t>
            </a:r>
            <a:r>
              <a:rPr lang="en-US" sz="3800" dirty="0"/>
              <a:t>[]{10,22,44,66});</a:t>
            </a:r>
            <a:r>
              <a:rPr lang="en-US" sz="2900" b="1" dirty="0"/>
              <a:t>//passing anonymous array to method  </a:t>
            </a:r>
          </a:p>
          <a:p>
            <a:pPr>
              <a:buNone/>
            </a:pPr>
            <a:r>
              <a:rPr lang="en-US" sz="3800" dirty="0" smtClean="0"/>
              <a:t>}}</a:t>
            </a:r>
            <a:endParaRPr lang="en-US" dirty="0"/>
          </a:p>
        </p:txBody>
      </p:sp>
      <p:sp>
        <p:nvSpPr>
          <p:cNvPr id="43009" name="Rectangle 1"/>
          <p:cNvSpPr>
            <a:spLocks noChangeArrowheads="1"/>
          </p:cNvSpPr>
          <p:nvPr/>
        </p:nvSpPr>
        <p:spPr bwMode="auto">
          <a:xfrm>
            <a:off x="3124200" y="5410200"/>
            <a:ext cx="4572000" cy="1323439"/>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 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 44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Unicode MS" pitchFamily="34" charset="-128"/>
                <a:cs typeface="Arial" pitchFamily="34" charset="0"/>
              </a:rPr>
              <a:t>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66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Returning Array from the </a:t>
            </a:r>
            <a:r>
              <a:rPr lang="en-US" dirty="0" smtClean="0"/>
              <a:t>Method</a:t>
            </a:r>
            <a:endParaRPr lang="en-US" dirty="0"/>
          </a:p>
        </p:txBody>
      </p:sp>
      <p:sp>
        <p:nvSpPr>
          <p:cNvPr id="3" name="Content Placeholder 2"/>
          <p:cNvSpPr>
            <a:spLocks noGrp="1"/>
          </p:cNvSpPr>
          <p:nvPr>
            <p:ph idx="1"/>
          </p:nvPr>
        </p:nvSpPr>
        <p:spPr>
          <a:xfrm>
            <a:off x="457200" y="1143000"/>
            <a:ext cx="6781800" cy="5486400"/>
          </a:xfrm>
        </p:spPr>
        <p:txBody>
          <a:bodyPr>
            <a:normAutofit fontScale="70000" lnSpcReduction="20000"/>
          </a:bodyPr>
          <a:lstStyle/>
          <a:p>
            <a:pPr>
              <a:buNone/>
            </a:pPr>
            <a:r>
              <a:rPr lang="en-US" dirty="0"/>
              <a:t>//Java Program to return an array from the method  </a:t>
            </a:r>
          </a:p>
          <a:p>
            <a:pPr>
              <a:buNone/>
            </a:pPr>
            <a:r>
              <a:rPr lang="en-US" b="1" dirty="0"/>
              <a:t>class</a:t>
            </a:r>
            <a:r>
              <a:rPr lang="en-US" dirty="0"/>
              <a:t> TestReturnArray{  </a:t>
            </a:r>
          </a:p>
          <a:p>
            <a:pPr>
              <a:buNone/>
            </a:pPr>
            <a:r>
              <a:rPr lang="en-US" dirty="0"/>
              <a:t>//creating method which returns an array  </a:t>
            </a:r>
          </a:p>
          <a:p>
            <a:pPr>
              <a:buNone/>
            </a:pPr>
            <a:r>
              <a:rPr lang="en-US" b="1" dirty="0"/>
              <a:t>static</a:t>
            </a:r>
            <a:r>
              <a:rPr lang="en-US" dirty="0"/>
              <a:t> </a:t>
            </a:r>
            <a:r>
              <a:rPr lang="en-US" b="1" dirty="0"/>
              <a:t>int</a:t>
            </a:r>
            <a:r>
              <a:rPr lang="en-US" dirty="0"/>
              <a:t>[] get(){  </a:t>
            </a:r>
          </a:p>
          <a:p>
            <a:pPr>
              <a:buNone/>
            </a:pPr>
            <a:r>
              <a:rPr lang="en-US" b="1" dirty="0"/>
              <a:t>return</a:t>
            </a:r>
            <a:r>
              <a:rPr lang="en-US" dirty="0"/>
              <a:t> </a:t>
            </a:r>
            <a:r>
              <a:rPr lang="en-US" b="1" dirty="0"/>
              <a:t>new</a:t>
            </a:r>
            <a:r>
              <a:rPr lang="en-US" dirty="0"/>
              <a:t> </a:t>
            </a:r>
            <a:r>
              <a:rPr lang="en-US" b="1" dirty="0"/>
              <a:t>int</a:t>
            </a:r>
            <a:r>
              <a:rPr lang="en-US" dirty="0"/>
              <a:t>[]{10,30,50,90,60};  </a:t>
            </a:r>
          </a:p>
          <a:p>
            <a:pPr>
              <a:buNone/>
            </a:pP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args[]){  </a:t>
            </a:r>
          </a:p>
          <a:p>
            <a:pPr>
              <a:buNone/>
            </a:pPr>
            <a:r>
              <a:rPr lang="en-US" dirty="0"/>
              <a:t>//calling method which returns an array  </a:t>
            </a:r>
          </a:p>
          <a:p>
            <a:pPr>
              <a:buNone/>
            </a:pPr>
            <a:r>
              <a:rPr lang="en-US" b="1" dirty="0"/>
              <a:t>int</a:t>
            </a:r>
            <a:r>
              <a:rPr lang="en-US" dirty="0"/>
              <a:t> arr[]=get();  </a:t>
            </a:r>
          </a:p>
          <a:p>
            <a:pPr>
              <a:buNone/>
            </a:pPr>
            <a:r>
              <a:rPr lang="en-US" dirty="0"/>
              <a:t>//printing the values of an array  </a:t>
            </a:r>
          </a:p>
          <a:p>
            <a:pPr>
              <a:buNone/>
            </a:pPr>
            <a:r>
              <a:rPr lang="en-US" b="1" dirty="0"/>
              <a:t>for</a:t>
            </a:r>
            <a:r>
              <a:rPr lang="en-US" dirty="0"/>
              <a:t>(</a:t>
            </a:r>
            <a:r>
              <a:rPr lang="en-US" b="1" dirty="0"/>
              <a:t>int</a:t>
            </a:r>
            <a:r>
              <a:rPr lang="en-US" dirty="0"/>
              <a:t> i=0;i&lt;arr.length;i++)  </a:t>
            </a:r>
          </a:p>
          <a:p>
            <a:pPr>
              <a:buNone/>
            </a:pPr>
            <a:r>
              <a:rPr lang="en-US" dirty="0"/>
              <a:t>System.out.println(arr[i]);  </a:t>
            </a:r>
          </a:p>
          <a:p>
            <a:pPr>
              <a:buNone/>
            </a:pPr>
            <a:r>
              <a:rPr lang="en-US" dirty="0"/>
              <a:t>}}  </a:t>
            </a:r>
          </a:p>
          <a:p>
            <a:pPr>
              <a:buNone/>
            </a:pPr>
            <a:endParaRPr lang="en-US" dirty="0"/>
          </a:p>
        </p:txBody>
      </p:sp>
      <p:sp>
        <p:nvSpPr>
          <p:cNvPr id="41985" name="Rectangle 1"/>
          <p:cNvSpPr>
            <a:spLocks noChangeArrowheads="1"/>
          </p:cNvSpPr>
          <p:nvPr/>
        </p:nvSpPr>
        <p:spPr bwMode="auto">
          <a:xfrm>
            <a:off x="7315200" y="4038600"/>
            <a:ext cx="1524000" cy="1938992"/>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60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ArrayIndexOutOfBoundsException</a:t>
            </a:r>
            <a:endParaRPr lang="en-US" dirty="0"/>
          </a:p>
        </p:txBody>
      </p:sp>
      <p:sp>
        <p:nvSpPr>
          <p:cNvPr id="3" name="Content Placeholder 2"/>
          <p:cNvSpPr>
            <a:spLocks noGrp="1"/>
          </p:cNvSpPr>
          <p:nvPr>
            <p:ph idx="1"/>
          </p:nvPr>
        </p:nvSpPr>
        <p:spPr>
          <a:xfrm>
            <a:off x="228600" y="1143000"/>
            <a:ext cx="8763000" cy="5334000"/>
          </a:xfrm>
        </p:spPr>
        <p:txBody>
          <a:bodyPr>
            <a:normAutofit/>
          </a:bodyPr>
          <a:lstStyle/>
          <a:p>
            <a:pPr>
              <a:buNone/>
            </a:pPr>
            <a:r>
              <a:rPr lang="en-US" sz="2000" dirty="0"/>
              <a:t>The Java Virtual Machine (JVM) throws an ArrayIndexOutOfBoundsException if length of the array in negative, equal to the array size or greater than the array </a:t>
            </a:r>
            <a:r>
              <a:rPr lang="en-US" sz="2000" dirty="0" smtClean="0"/>
              <a:t>size </a:t>
            </a:r>
            <a:r>
              <a:rPr lang="en-US" sz="2000" dirty="0"/>
              <a:t>while traversing the array</a:t>
            </a:r>
            <a:r>
              <a:rPr lang="en-US" sz="2000" dirty="0" smtClean="0"/>
              <a:t>.</a:t>
            </a:r>
          </a:p>
          <a:p>
            <a:pPr>
              <a:buNone/>
            </a:pPr>
            <a:r>
              <a:rPr lang="en-US" sz="2000" dirty="0" smtClean="0"/>
              <a:t>-------------------------------------------------------------------------------------------------------------</a:t>
            </a:r>
          </a:p>
          <a:p>
            <a:pPr>
              <a:buNone/>
            </a:pPr>
            <a:r>
              <a:rPr lang="en-US" sz="2000" dirty="0"/>
              <a:t>//Java Program to demonstrate the case of   </a:t>
            </a:r>
          </a:p>
          <a:p>
            <a:pPr>
              <a:buNone/>
            </a:pPr>
            <a:r>
              <a:rPr lang="en-US" sz="2000" dirty="0"/>
              <a:t>//ArrayIndexOutOfBoundsException in a Java Array.  </a:t>
            </a:r>
          </a:p>
          <a:p>
            <a:pPr>
              <a:buNone/>
            </a:pPr>
            <a:r>
              <a:rPr lang="en-US" sz="2000" b="1" dirty="0"/>
              <a:t>public</a:t>
            </a:r>
            <a:r>
              <a:rPr lang="en-US" sz="2000" dirty="0"/>
              <a:t> </a:t>
            </a:r>
            <a:r>
              <a:rPr lang="en-US" sz="2000" b="1" dirty="0"/>
              <a:t>class</a:t>
            </a:r>
            <a:r>
              <a:rPr lang="en-US" sz="2000" dirty="0"/>
              <a:t> TestArrayException{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args[]){  </a:t>
            </a:r>
          </a:p>
          <a:p>
            <a:pPr>
              <a:buNone/>
            </a:pPr>
            <a:r>
              <a:rPr lang="en-US" sz="2000" b="1" dirty="0"/>
              <a:t>int</a:t>
            </a:r>
            <a:r>
              <a:rPr lang="en-US" sz="2000" dirty="0"/>
              <a:t> arr[]={50,60,70,80};  </a:t>
            </a:r>
          </a:p>
          <a:p>
            <a:pPr>
              <a:buNone/>
            </a:pPr>
            <a:r>
              <a:rPr lang="en-US" sz="2000" b="1" dirty="0"/>
              <a:t>for</a:t>
            </a:r>
            <a:r>
              <a:rPr lang="en-US" sz="2000" dirty="0"/>
              <a:t>(</a:t>
            </a:r>
            <a:r>
              <a:rPr lang="en-US" sz="2000" b="1" dirty="0"/>
              <a:t>int</a:t>
            </a:r>
            <a:r>
              <a:rPr lang="en-US" sz="2000" dirty="0"/>
              <a:t> i=0;i&lt;=arr.length;i++){  </a:t>
            </a:r>
          </a:p>
          <a:p>
            <a:pPr>
              <a:buNone/>
            </a:pPr>
            <a:r>
              <a:rPr lang="en-US" sz="2000" dirty="0"/>
              <a:t>System.out.println(arr[i]);  </a:t>
            </a:r>
          </a:p>
          <a:p>
            <a:pPr>
              <a:buNone/>
            </a:pPr>
            <a:r>
              <a:rPr lang="en-US" sz="2000" dirty="0"/>
              <a:t>}  </a:t>
            </a:r>
          </a:p>
          <a:p>
            <a:pPr>
              <a:buNone/>
            </a:pPr>
            <a:r>
              <a:rPr lang="en-US" sz="2000" dirty="0"/>
              <a:t>}}  </a:t>
            </a:r>
          </a:p>
          <a:p>
            <a:pPr>
              <a:buNone/>
            </a:pPr>
            <a:endParaRPr lang="en-US" sz="2000" dirty="0"/>
          </a:p>
        </p:txBody>
      </p:sp>
      <p:sp>
        <p:nvSpPr>
          <p:cNvPr id="45057" name="Rectangle 1"/>
          <p:cNvSpPr>
            <a:spLocks noChangeArrowheads="1"/>
          </p:cNvSpPr>
          <p:nvPr/>
        </p:nvSpPr>
        <p:spPr bwMode="auto">
          <a:xfrm>
            <a:off x="3429000" y="4114800"/>
            <a:ext cx="5410200" cy="2062103"/>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Exception in thread "main" java.lang.ArrayIndexOutOfBoundsException: 4 at TestArrayException.main(TestArrayException.java:5)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 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 70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 80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Multidimensional Array in </a:t>
            </a:r>
            <a:r>
              <a:rPr lang="en-US" dirty="0" smtClean="0"/>
              <a:t>Java</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dirty="0"/>
              <a:t>In such case, data is stored in row and column based index (also known as matrix form).</a:t>
            </a:r>
          </a:p>
          <a:p>
            <a:pPr>
              <a:buNone/>
            </a:pPr>
            <a:r>
              <a:rPr lang="en-US" sz="2800" b="1" dirty="0"/>
              <a:t>Syntax to Declare Multidimensional Array in Java</a:t>
            </a:r>
            <a:endParaRPr lang="en-US" sz="2800" dirty="0"/>
          </a:p>
          <a:p>
            <a:r>
              <a:rPr lang="en-US" dirty="0"/>
              <a:t>dataType[][] arrayRefVar; (or)  </a:t>
            </a:r>
          </a:p>
          <a:p>
            <a:r>
              <a:rPr lang="en-US" dirty="0"/>
              <a:t>dataType [][]arrayRefVar; (or)  </a:t>
            </a:r>
          </a:p>
          <a:p>
            <a:r>
              <a:rPr lang="en-US" dirty="0"/>
              <a:t>dataType arrayRefVar[][]; (or)  </a:t>
            </a:r>
          </a:p>
          <a:p>
            <a:r>
              <a:rPr lang="en-US" dirty="0"/>
              <a:t>dataType []arrayRefVar[];   </a:t>
            </a:r>
          </a:p>
          <a:p>
            <a:pPr>
              <a:buNone/>
            </a:pPr>
            <a:r>
              <a:rPr lang="en-US" sz="2600" b="1" dirty="0"/>
              <a:t>Example to instantiate Multidimensional Array in Java</a:t>
            </a:r>
            <a:endParaRPr lang="en-US" sz="2600" dirty="0"/>
          </a:p>
          <a:p>
            <a:pPr>
              <a:buNone/>
            </a:pPr>
            <a:r>
              <a:rPr lang="en-US" b="1" dirty="0"/>
              <a:t>int</a:t>
            </a:r>
            <a:r>
              <a:rPr lang="en-US" dirty="0"/>
              <a:t>[][] arr=</a:t>
            </a:r>
            <a:r>
              <a:rPr lang="en-US" b="1" dirty="0"/>
              <a:t>new</a:t>
            </a:r>
            <a:r>
              <a:rPr lang="en-US" dirty="0"/>
              <a:t> </a:t>
            </a:r>
            <a:r>
              <a:rPr lang="en-US" b="1" dirty="0"/>
              <a:t>int</a:t>
            </a:r>
            <a:r>
              <a:rPr lang="en-US" dirty="0"/>
              <a:t>[3][3];//3 row and 3 column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63562"/>
          </a:xfrm>
        </p:spPr>
        <p:txBody>
          <a:bodyPr>
            <a:normAutofit fontScale="90000"/>
          </a:bodyPr>
          <a:lstStyle/>
          <a:p>
            <a:r>
              <a:rPr lang="en-US" dirty="0"/>
              <a:t>Example of Multidimensional Java </a:t>
            </a:r>
            <a:r>
              <a:rPr lang="en-US" dirty="0" smtClean="0"/>
              <a:t>Array</a:t>
            </a:r>
            <a:endParaRPr lang="en-US" dirty="0"/>
          </a:p>
        </p:txBody>
      </p:sp>
      <p:sp>
        <p:nvSpPr>
          <p:cNvPr id="3" name="Content Placeholder 2"/>
          <p:cNvSpPr>
            <a:spLocks noGrp="1"/>
          </p:cNvSpPr>
          <p:nvPr>
            <p:ph idx="1"/>
          </p:nvPr>
        </p:nvSpPr>
        <p:spPr>
          <a:xfrm>
            <a:off x="457200" y="990600"/>
            <a:ext cx="8229600" cy="5135563"/>
          </a:xfrm>
          <a:ln>
            <a:solidFill>
              <a:schemeClr val="accent1"/>
            </a:solidFill>
          </a:ln>
        </p:spPr>
        <p:txBody>
          <a:bodyPr>
            <a:normAutofit fontScale="77500" lnSpcReduction="20000"/>
          </a:bodyPr>
          <a:lstStyle/>
          <a:p>
            <a:pPr>
              <a:buNone/>
            </a:pPr>
            <a:r>
              <a:rPr lang="en-US" dirty="0"/>
              <a:t>//Java Program to illustrate the use of multidimensional array  </a:t>
            </a:r>
          </a:p>
          <a:p>
            <a:pPr>
              <a:buNone/>
            </a:pPr>
            <a:r>
              <a:rPr lang="en-US" b="1" dirty="0"/>
              <a:t>class</a:t>
            </a:r>
            <a:r>
              <a:rPr lang="en-US" dirty="0"/>
              <a:t> Testarray3{  </a:t>
            </a:r>
          </a:p>
          <a:p>
            <a:pPr>
              <a:buNone/>
            </a:pPr>
            <a:r>
              <a:rPr lang="en-US" b="1" dirty="0"/>
              <a:t>public</a:t>
            </a:r>
            <a:r>
              <a:rPr lang="en-US" dirty="0"/>
              <a:t> </a:t>
            </a:r>
            <a:r>
              <a:rPr lang="en-US" b="1" dirty="0"/>
              <a:t>static</a:t>
            </a:r>
            <a:r>
              <a:rPr lang="en-US" dirty="0"/>
              <a:t> </a:t>
            </a:r>
            <a:r>
              <a:rPr lang="en-US" b="1" dirty="0"/>
              <a:t>void</a:t>
            </a:r>
            <a:r>
              <a:rPr lang="en-US" dirty="0"/>
              <a:t> main(String args[]){  </a:t>
            </a:r>
          </a:p>
          <a:p>
            <a:pPr>
              <a:buNone/>
            </a:pPr>
            <a:r>
              <a:rPr lang="en-US" dirty="0"/>
              <a:t>//declaring and initializing 2D array  </a:t>
            </a:r>
          </a:p>
          <a:p>
            <a:pPr>
              <a:buNone/>
            </a:pPr>
            <a:r>
              <a:rPr lang="en-US" b="1" dirty="0"/>
              <a:t>int</a:t>
            </a:r>
            <a:r>
              <a:rPr lang="en-US" dirty="0"/>
              <a:t> arr[][]={{1,2,3},{2,4,5},{4,4,5}};  </a:t>
            </a:r>
          </a:p>
          <a:p>
            <a:pPr>
              <a:buNone/>
            </a:pPr>
            <a:r>
              <a:rPr lang="en-US" dirty="0"/>
              <a:t>//printing 2D array  </a:t>
            </a:r>
          </a:p>
          <a:p>
            <a:pPr>
              <a:buNone/>
            </a:pPr>
            <a:r>
              <a:rPr lang="en-US" b="1" dirty="0"/>
              <a:t>for</a:t>
            </a:r>
            <a:r>
              <a:rPr lang="en-US" dirty="0"/>
              <a:t>(</a:t>
            </a:r>
            <a:r>
              <a:rPr lang="en-US" b="1" dirty="0"/>
              <a:t>int</a:t>
            </a:r>
            <a:r>
              <a:rPr lang="en-US" dirty="0"/>
              <a:t> i=0;i&lt;3;i++){  </a:t>
            </a:r>
          </a:p>
          <a:p>
            <a:pPr>
              <a:buNone/>
            </a:pPr>
            <a:r>
              <a:rPr lang="en-US" dirty="0"/>
              <a:t> </a:t>
            </a:r>
            <a:r>
              <a:rPr lang="en-US" b="1" dirty="0"/>
              <a:t>for</a:t>
            </a:r>
            <a:r>
              <a:rPr lang="en-US" dirty="0"/>
              <a:t>(</a:t>
            </a:r>
            <a:r>
              <a:rPr lang="en-US" b="1" dirty="0"/>
              <a:t>int</a:t>
            </a:r>
            <a:r>
              <a:rPr lang="en-US" dirty="0"/>
              <a:t> j=0;j&lt;3;j++){  </a:t>
            </a:r>
          </a:p>
          <a:p>
            <a:pPr>
              <a:buNone/>
            </a:pPr>
            <a:r>
              <a:rPr lang="en-US" dirty="0"/>
              <a:t>   System.out.print(arr[i][j]+" ");  </a:t>
            </a:r>
          </a:p>
          <a:p>
            <a:pPr>
              <a:buNone/>
            </a:pPr>
            <a:r>
              <a:rPr lang="en-US" dirty="0"/>
              <a:t> }  </a:t>
            </a:r>
          </a:p>
          <a:p>
            <a:pPr>
              <a:buNone/>
            </a:pPr>
            <a:r>
              <a:rPr lang="en-US" dirty="0"/>
              <a:t> System.out.println();  </a:t>
            </a:r>
          </a:p>
          <a:p>
            <a:pPr>
              <a:buNone/>
            </a:pPr>
            <a:r>
              <a:rPr lang="en-US" dirty="0"/>
              <a:t>}  </a:t>
            </a:r>
          </a:p>
          <a:p>
            <a:pPr>
              <a:buNone/>
            </a:pPr>
            <a:r>
              <a:rPr lang="en-US" dirty="0"/>
              <a:t>}}  </a:t>
            </a:r>
          </a:p>
          <a:p>
            <a:pPr>
              <a:buNone/>
            </a:pPr>
            <a:endParaRPr lang="en-US" dirty="0"/>
          </a:p>
        </p:txBody>
      </p:sp>
      <p:sp>
        <p:nvSpPr>
          <p:cNvPr id="46081" name="Rectangle 1"/>
          <p:cNvSpPr>
            <a:spLocks noChangeArrowheads="1"/>
          </p:cNvSpPr>
          <p:nvPr/>
        </p:nvSpPr>
        <p:spPr bwMode="auto">
          <a:xfrm>
            <a:off x="5791200" y="4876800"/>
            <a:ext cx="2819400" cy="1200329"/>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1 2 3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2 4 5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4 4 5</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Jagged Array in </a:t>
            </a:r>
            <a:r>
              <a:rPr lang="en-US" dirty="0" smtClean="0"/>
              <a:t>Java</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buNone/>
            </a:pPr>
            <a:r>
              <a:rPr lang="en-US" sz="3600" dirty="0"/>
              <a:t>If we are creating odd number of columns in a 2D array, it is known as a jagged array. In other words, it is an array of arrays with different number of columns.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4724400" cy="6858000"/>
          </a:xfrm>
        </p:spPr>
        <p:txBody>
          <a:bodyPr>
            <a:normAutofit fontScale="55000" lnSpcReduction="20000"/>
          </a:bodyPr>
          <a:lstStyle/>
          <a:p>
            <a:pPr>
              <a:buNone/>
            </a:pPr>
            <a:r>
              <a:rPr lang="en-US" dirty="0"/>
              <a:t>//Java Program to illustrate the jagged array  </a:t>
            </a:r>
          </a:p>
          <a:p>
            <a:pPr>
              <a:buNone/>
            </a:pPr>
            <a:r>
              <a:rPr lang="en-US" b="1" dirty="0"/>
              <a:t>class</a:t>
            </a:r>
            <a:r>
              <a:rPr lang="en-US" dirty="0"/>
              <a:t> TestJaggedArray{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args){  </a:t>
            </a:r>
          </a:p>
          <a:p>
            <a:pPr>
              <a:buNone/>
            </a:pPr>
            <a:r>
              <a:rPr lang="en-US" dirty="0"/>
              <a:t>        //declaring a 2D array with odd columns  </a:t>
            </a:r>
          </a:p>
          <a:p>
            <a:pPr>
              <a:buNone/>
            </a:pPr>
            <a:r>
              <a:rPr lang="en-US" dirty="0"/>
              <a:t>        </a:t>
            </a:r>
            <a:r>
              <a:rPr lang="en-US" b="1" dirty="0"/>
              <a:t>int</a:t>
            </a:r>
            <a:r>
              <a:rPr lang="en-US" dirty="0"/>
              <a:t> arr[][] = </a:t>
            </a:r>
            <a:r>
              <a:rPr lang="en-US" b="1" dirty="0"/>
              <a:t>new</a:t>
            </a:r>
            <a:r>
              <a:rPr lang="en-US" dirty="0"/>
              <a:t> </a:t>
            </a:r>
            <a:r>
              <a:rPr lang="en-US" b="1" dirty="0"/>
              <a:t>int</a:t>
            </a:r>
            <a:r>
              <a:rPr lang="en-US" dirty="0"/>
              <a:t>[3][];  </a:t>
            </a:r>
          </a:p>
          <a:p>
            <a:pPr>
              <a:buNone/>
            </a:pPr>
            <a:r>
              <a:rPr lang="en-US" dirty="0"/>
              <a:t>        arr[0] = </a:t>
            </a:r>
            <a:r>
              <a:rPr lang="en-US" b="1" dirty="0"/>
              <a:t>new</a:t>
            </a:r>
            <a:r>
              <a:rPr lang="en-US" dirty="0"/>
              <a:t> </a:t>
            </a:r>
            <a:r>
              <a:rPr lang="en-US" b="1" dirty="0"/>
              <a:t>int</a:t>
            </a:r>
            <a:r>
              <a:rPr lang="en-US" dirty="0"/>
              <a:t>[3];  </a:t>
            </a:r>
          </a:p>
          <a:p>
            <a:pPr>
              <a:buNone/>
            </a:pPr>
            <a:r>
              <a:rPr lang="en-US" dirty="0"/>
              <a:t>        arr[1] = </a:t>
            </a:r>
            <a:r>
              <a:rPr lang="en-US" b="1" dirty="0"/>
              <a:t>new</a:t>
            </a:r>
            <a:r>
              <a:rPr lang="en-US" dirty="0"/>
              <a:t> </a:t>
            </a:r>
            <a:r>
              <a:rPr lang="en-US" b="1" dirty="0"/>
              <a:t>int</a:t>
            </a:r>
            <a:r>
              <a:rPr lang="en-US" dirty="0"/>
              <a:t>[4];  </a:t>
            </a:r>
          </a:p>
          <a:p>
            <a:pPr>
              <a:buNone/>
            </a:pPr>
            <a:r>
              <a:rPr lang="en-US" dirty="0"/>
              <a:t>        arr[2] = </a:t>
            </a:r>
            <a:r>
              <a:rPr lang="en-US" b="1" dirty="0"/>
              <a:t>new</a:t>
            </a:r>
            <a:r>
              <a:rPr lang="en-US" dirty="0"/>
              <a:t> </a:t>
            </a:r>
            <a:r>
              <a:rPr lang="en-US" b="1" dirty="0"/>
              <a:t>int</a:t>
            </a:r>
            <a:r>
              <a:rPr lang="en-US" dirty="0"/>
              <a:t>[2];  </a:t>
            </a:r>
          </a:p>
          <a:p>
            <a:pPr>
              <a:buNone/>
            </a:pPr>
            <a:r>
              <a:rPr lang="en-US" dirty="0"/>
              <a:t>        //initializing a jagged array  </a:t>
            </a:r>
          </a:p>
          <a:p>
            <a:pPr>
              <a:buNone/>
            </a:pPr>
            <a:r>
              <a:rPr lang="en-US" dirty="0"/>
              <a:t>        </a:t>
            </a:r>
            <a:r>
              <a:rPr lang="en-US" b="1" dirty="0"/>
              <a:t>int</a:t>
            </a:r>
            <a:r>
              <a:rPr lang="en-US" dirty="0"/>
              <a:t> count = 0;  </a:t>
            </a:r>
          </a:p>
          <a:p>
            <a:pPr>
              <a:buNone/>
            </a:pPr>
            <a:r>
              <a:rPr lang="en-US" dirty="0"/>
              <a:t>        </a:t>
            </a:r>
            <a:r>
              <a:rPr lang="en-US" b="1" dirty="0"/>
              <a:t>for</a:t>
            </a:r>
            <a:r>
              <a:rPr lang="en-US" dirty="0"/>
              <a:t> (</a:t>
            </a:r>
            <a:r>
              <a:rPr lang="en-US" b="1" dirty="0"/>
              <a:t>int</a:t>
            </a:r>
            <a:r>
              <a:rPr lang="en-US" dirty="0"/>
              <a:t> i=0; i&lt;arr.length; i++)  </a:t>
            </a:r>
          </a:p>
          <a:p>
            <a:pPr>
              <a:buNone/>
            </a:pPr>
            <a:r>
              <a:rPr lang="en-US" dirty="0"/>
              <a:t>            </a:t>
            </a:r>
            <a:r>
              <a:rPr lang="en-US" b="1" dirty="0"/>
              <a:t>for</a:t>
            </a:r>
            <a:r>
              <a:rPr lang="en-US" dirty="0"/>
              <a:t>(</a:t>
            </a:r>
            <a:r>
              <a:rPr lang="en-US" b="1" dirty="0"/>
              <a:t>int</a:t>
            </a:r>
            <a:r>
              <a:rPr lang="en-US" dirty="0"/>
              <a:t> j=0; j&lt;arr[i].length; j++)  </a:t>
            </a:r>
          </a:p>
          <a:p>
            <a:pPr>
              <a:buNone/>
            </a:pPr>
            <a:r>
              <a:rPr lang="en-US" dirty="0"/>
              <a:t>                arr[i][j] = count++;  </a:t>
            </a:r>
          </a:p>
          <a:p>
            <a:pPr>
              <a:buNone/>
            </a:pPr>
            <a:r>
              <a:rPr lang="en-US" dirty="0"/>
              <a:t>   </a:t>
            </a:r>
          </a:p>
          <a:p>
            <a:pPr>
              <a:buNone/>
            </a:pPr>
            <a:r>
              <a:rPr lang="en-US" dirty="0"/>
              <a:t>        //printing the data of a jagged array   </a:t>
            </a:r>
          </a:p>
          <a:p>
            <a:pPr>
              <a:buNone/>
            </a:pPr>
            <a:r>
              <a:rPr lang="en-US" dirty="0"/>
              <a:t>        </a:t>
            </a:r>
            <a:r>
              <a:rPr lang="en-US" b="1" dirty="0"/>
              <a:t>for</a:t>
            </a:r>
            <a:r>
              <a:rPr lang="en-US" dirty="0"/>
              <a:t> (</a:t>
            </a:r>
            <a:r>
              <a:rPr lang="en-US" b="1" dirty="0"/>
              <a:t>int</a:t>
            </a:r>
            <a:r>
              <a:rPr lang="en-US" dirty="0"/>
              <a:t> i=0; i&lt;arr.length; i++){  </a:t>
            </a:r>
          </a:p>
          <a:p>
            <a:pPr>
              <a:buNone/>
            </a:pPr>
            <a:r>
              <a:rPr lang="en-US" dirty="0"/>
              <a:t>            </a:t>
            </a:r>
            <a:r>
              <a:rPr lang="en-US" b="1" dirty="0"/>
              <a:t>for</a:t>
            </a:r>
            <a:r>
              <a:rPr lang="en-US" dirty="0"/>
              <a:t> (</a:t>
            </a:r>
            <a:r>
              <a:rPr lang="en-US" b="1" dirty="0"/>
              <a:t>int</a:t>
            </a:r>
            <a:r>
              <a:rPr lang="en-US" dirty="0"/>
              <a:t> j=0; j&lt;arr[i].length; j++){  </a:t>
            </a:r>
          </a:p>
          <a:p>
            <a:pPr>
              <a:buNone/>
            </a:pPr>
            <a:r>
              <a:rPr lang="en-US" dirty="0"/>
              <a:t>                System.out.print(arr[i][j]+" ");  </a:t>
            </a:r>
          </a:p>
          <a:p>
            <a:pPr>
              <a:buNone/>
            </a:pPr>
            <a:r>
              <a:rPr lang="en-US" dirty="0"/>
              <a:t>            }  </a:t>
            </a:r>
          </a:p>
          <a:p>
            <a:pPr>
              <a:buNone/>
            </a:pPr>
            <a:r>
              <a:rPr lang="en-US" dirty="0"/>
              <a:t>            System.out.println();//new line  </a:t>
            </a:r>
          </a:p>
          <a:p>
            <a:pPr>
              <a:buNone/>
            </a:pPr>
            <a:r>
              <a:rPr lang="en-US" dirty="0"/>
              <a:t>        }  </a:t>
            </a:r>
          </a:p>
          <a:p>
            <a:pPr>
              <a:buNone/>
            </a:pPr>
            <a:r>
              <a:rPr lang="en-US" dirty="0"/>
              <a:t>    }  </a:t>
            </a:r>
          </a:p>
          <a:p>
            <a:pPr>
              <a:buNone/>
            </a:pPr>
            <a:r>
              <a:rPr lang="en-US" dirty="0"/>
              <a:t>}  </a:t>
            </a:r>
          </a:p>
          <a:p>
            <a:pPr>
              <a:buNone/>
            </a:pPr>
            <a:endParaRPr lang="en-US" dirty="0"/>
          </a:p>
        </p:txBody>
      </p:sp>
      <p:sp>
        <p:nvSpPr>
          <p:cNvPr id="48129" name="Rectangle 1"/>
          <p:cNvSpPr>
            <a:spLocks noChangeArrowheads="1"/>
          </p:cNvSpPr>
          <p:nvPr/>
        </p:nvSpPr>
        <p:spPr bwMode="auto">
          <a:xfrm>
            <a:off x="5562600" y="4191000"/>
            <a:ext cx="3429000" cy="1815882"/>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0 1 2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3 4 5 6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7 8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rmAutofit fontScale="85000" lnSpcReduction="10000"/>
          </a:bodyPr>
          <a:lstStyle/>
          <a:p>
            <a:pPr>
              <a:buNone/>
            </a:pPr>
            <a:r>
              <a:rPr lang="en-US" dirty="0"/>
              <a:t>Normally, an array is a collection of similar type of elements which have a contiguous memory location.</a:t>
            </a:r>
          </a:p>
          <a:p>
            <a:pPr>
              <a:buNone/>
            </a:pPr>
            <a:r>
              <a:rPr lang="en-US" b="1" dirty="0"/>
              <a:t>Java array</a:t>
            </a:r>
            <a:r>
              <a:rPr lang="en-US" dirty="0"/>
              <a:t> is an object which contains elements of a similar data type. Additionally, The elements of an array are stored in a contiguous memory location. It is a data structure where we store similar elements. We can store only a fixed set of elements in a Java array.</a:t>
            </a:r>
          </a:p>
          <a:p>
            <a:pPr>
              <a:buNone/>
            </a:pPr>
            <a:r>
              <a:rPr lang="en-US" dirty="0"/>
              <a:t>Array in Java is index-based, the first element of the array is stored at the 0th index, 2nd element is stored on 1st index and so on.</a:t>
            </a:r>
          </a:p>
          <a:p>
            <a:pPr>
              <a:buNone/>
            </a:pPr>
            <a:endParaRPr lang="en-US" dirty="0"/>
          </a:p>
        </p:txBody>
      </p:sp>
      <p:pic>
        <p:nvPicPr>
          <p:cNvPr id="3074" name="Picture 2" descr="Java array"/>
          <p:cNvPicPr>
            <a:picLocks noChangeAspect="1" noChangeArrowheads="1"/>
          </p:cNvPicPr>
          <p:nvPr/>
        </p:nvPicPr>
        <p:blipFill>
          <a:blip r:embed="rId2"/>
          <a:srcRect/>
          <a:stretch>
            <a:fillRect/>
          </a:stretch>
        </p:blipFill>
        <p:spPr bwMode="auto">
          <a:xfrm>
            <a:off x="1524000" y="4419600"/>
            <a:ext cx="5943600" cy="220002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What is the class name of Java array?</a:t>
            </a:r>
            <a:endParaRPr lang="en-US" dirty="0"/>
          </a:p>
        </p:txBody>
      </p:sp>
      <p:sp>
        <p:nvSpPr>
          <p:cNvPr id="3" name="Content Placeholder 2"/>
          <p:cNvSpPr>
            <a:spLocks noGrp="1"/>
          </p:cNvSpPr>
          <p:nvPr>
            <p:ph idx="1"/>
          </p:nvPr>
        </p:nvSpPr>
        <p:spPr>
          <a:xfrm>
            <a:off x="457200" y="1143000"/>
            <a:ext cx="8229600" cy="5562600"/>
          </a:xfrm>
        </p:spPr>
        <p:txBody>
          <a:bodyPr>
            <a:normAutofit fontScale="92500" lnSpcReduction="20000"/>
          </a:bodyPr>
          <a:lstStyle/>
          <a:p>
            <a:pPr>
              <a:buNone/>
            </a:pPr>
            <a:r>
              <a:rPr lang="en-US" sz="2400" dirty="0" smtClean="0"/>
              <a:t>In </a:t>
            </a:r>
            <a:r>
              <a:rPr lang="en-US" sz="2400" dirty="0"/>
              <a:t>Java, an array is an object. For array object, a proxy class is created whose name can be obtained by getClass().getName() method on the object</a:t>
            </a:r>
            <a:r>
              <a:rPr lang="en-US" sz="2400" dirty="0" smtClean="0"/>
              <a:t>.</a:t>
            </a:r>
          </a:p>
          <a:p>
            <a:pPr>
              <a:buNone/>
            </a:pPr>
            <a:r>
              <a:rPr lang="en-US" sz="2400" dirty="0" smtClean="0"/>
              <a:t>--------------------------------------------------------------------------------------------</a:t>
            </a:r>
          </a:p>
          <a:p>
            <a:pPr>
              <a:buNone/>
            </a:pPr>
            <a:r>
              <a:rPr lang="en-US" sz="2400" dirty="0" smtClean="0"/>
              <a:t>//</a:t>
            </a:r>
            <a:r>
              <a:rPr lang="en-US" sz="2400" dirty="0"/>
              <a:t>Java Program to get the class name of array in Java  </a:t>
            </a:r>
          </a:p>
          <a:p>
            <a:pPr>
              <a:buNone/>
            </a:pPr>
            <a:r>
              <a:rPr lang="en-US" sz="2400" b="1" dirty="0"/>
              <a:t>class</a:t>
            </a:r>
            <a:r>
              <a:rPr lang="en-US" sz="2400" dirty="0"/>
              <a:t> Testarray4{  </a:t>
            </a:r>
          </a:p>
          <a:p>
            <a:pPr>
              <a:buNone/>
            </a:pPr>
            <a:r>
              <a:rPr lang="en-US" sz="2400" b="1" dirty="0"/>
              <a:t>public</a:t>
            </a:r>
            <a:r>
              <a:rPr lang="en-US" sz="2400" dirty="0"/>
              <a:t> </a:t>
            </a:r>
            <a:r>
              <a:rPr lang="en-US" sz="2400" b="1" dirty="0"/>
              <a:t>static</a:t>
            </a:r>
            <a:r>
              <a:rPr lang="en-US" sz="2400" dirty="0"/>
              <a:t> </a:t>
            </a:r>
            <a:r>
              <a:rPr lang="en-US" sz="2400" b="1" dirty="0"/>
              <a:t>void</a:t>
            </a:r>
            <a:r>
              <a:rPr lang="en-US" sz="2400" dirty="0"/>
              <a:t> main(String args[]){  </a:t>
            </a:r>
          </a:p>
          <a:p>
            <a:pPr>
              <a:buNone/>
            </a:pPr>
            <a:r>
              <a:rPr lang="en-US" sz="2400" dirty="0"/>
              <a:t>//declaration and initialization of array  </a:t>
            </a:r>
          </a:p>
          <a:p>
            <a:pPr>
              <a:buNone/>
            </a:pPr>
            <a:r>
              <a:rPr lang="en-US" sz="2400" b="1" dirty="0"/>
              <a:t>int</a:t>
            </a:r>
            <a:r>
              <a:rPr lang="en-US" sz="2400" dirty="0"/>
              <a:t> arr[]={4,4,5};  </a:t>
            </a:r>
          </a:p>
          <a:p>
            <a:pPr>
              <a:buNone/>
            </a:pPr>
            <a:r>
              <a:rPr lang="en-US" sz="2400" dirty="0"/>
              <a:t>//getting the class name of Java array  </a:t>
            </a:r>
          </a:p>
          <a:p>
            <a:pPr>
              <a:buNone/>
            </a:pPr>
            <a:r>
              <a:rPr lang="en-US" sz="2400" dirty="0"/>
              <a:t>Class c=arr.getClass();  </a:t>
            </a:r>
          </a:p>
          <a:p>
            <a:pPr>
              <a:buNone/>
            </a:pPr>
            <a:r>
              <a:rPr lang="en-US" sz="2400" dirty="0"/>
              <a:t>String name=c.getName();  </a:t>
            </a:r>
          </a:p>
          <a:p>
            <a:pPr>
              <a:buNone/>
            </a:pPr>
            <a:r>
              <a:rPr lang="en-US" sz="2400" dirty="0"/>
              <a:t>//printing the class name of Java array   </a:t>
            </a:r>
          </a:p>
          <a:p>
            <a:pPr>
              <a:buNone/>
            </a:pPr>
            <a:r>
              <a:rPr lang="en-US" sz="2400" dirty="0"/>
              <a:t>System.out.println(name);  </a:t>
            </a:r>
          </a:p>
          <a:p>
            <a:pPr>
              <a:buNone/>
            </a:pPr>
            <a:r>
              <a:rPr lang="en-US" sz="2400" dirty="0"/>
              <a:t>  </a:t>
            </a:r>
          </a:p>
          <a:p>
            <a:pPr>
              <a:buNone/>
            </a:pPr>
            <a:r>
              <a:rPr lang="en-US" sz="2400" dirty="0"/>
              <a:t>}}  </a:t>
            </a:r>
          </a:p>
          <a:p>
            <a:pPr>
              <a:buNone/>
            </a:pPr>
            <a:endParaRPr lang="en-US" sz="2400" dirty="0"/>
          </a:p>
          <a:p>
            <a:pPr>
              <a:buNone/>
            </a:pPr>
            <a:endParaRPr lang="en-US" sz="2400" dirty="0"/>
          </a:p>
        </p:txBody>
      </p:sp>
      <p:sp>
        <p:nvSpPr>
          <p:cNvPr id="5121" name="Rectangle 1"/>
          <p:cNvSpPr>
            <a:spLocks noChangeArrowheads="1"/>
          </p:cNvSpPr>
          <p:nvPr/>
        </p:nvSpPr>
        <p:spPr bwMode="auto">
          <a:xfrm>
            <a:off x="6553200" y="5105400"/>
            <a:ext cx="1592103" cy="954107"/>
          </a:xfrm>
          <a:prstGeom prst="rect">
            <a:avLst/>
          </a:prstGeom>
          <a:noFill/>
          <a:ln w="9525">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I</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Copying a Java Array</a:t>
            </a:r>
            <a:endParaRPr lang="en-US" dirty="0"/>
          </a:p>
        </p:txBody>
      </p:sp>
      <p:sp>
        <p:nvSpPr>
          <p:cNvPr id="3" name="Content Placeholder 2"/>
          <p:cNvSpPr>
            <a:spLocks noGrp="1"/>
          </p:cNvSpPr>
          <p:nvPr>
            <p:ph idx="1"/>
          </p:nvPr>
        </p:nvSpPr>
        <p:spPr>
          <a:xfrm>
            <a:off x="228600" y="1600200"/>
            <a:ext cx="8458200" cy="4525963"/>
          </a:xfrm>
        </p:spPr>
        <p:txBody>
          <a:bodyPr/>
          <a:lstStyle/>
          <a:p>
            <a:pPr>
              <a:buNone/>
            </a:pPr>
            <a:r>
              <a:rPr lang="en-US" dirty="0" smtClean="0"/>
              <a:t>We can copy an array to another by the arraycopy() method of System class.</a:t>
            </a:r>
          </a:p>
          <a:p>
            <a:pPr>
              <a:buNone/>
            </a:pPr>
            <a:r>
              <a:rPr lang="en-US" b="1" dirty="0" smtClean="0"/>
              <a:t>Syntax of arraycopy method</a:t>
            </a:r>
            <a:endParaRPr lang="en-US" dirty="0" smtClean="0"/>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arraycopy(  </a:t>
            </a:r>
          </a:p>
          <a:p>
            <a:pPr>
              <a:buNone/>
            </a:pPr>
            <a:r>
              <a:rPr lang="en-US" sz="2800" dirty="0" smtClean="0"/>
              <a:t>Object src, </a:t>
            </a:r>
            <a:r>
              <a:rPr lang="en-US" sz="2800" b="1" dirty="0" smtClean="0"/>
              <a:t>int</a:t>
            </a:r>
            <a:r>
              <a:rPr lang="en-US" sz="2800" dirty="0" smtClean="0"/>
              <a:t> srcPos,Object dest, </a:t>
            </a:r>
            <a:r>
              <a:rPr lang="en-US" sz="2800" b="1" dirty="0" smtClean="0"/>
              <a:t>int</a:t>
            </a:r>
            <a:r>
              <a:rPr lang="en-US" sz="2800" dirty="0" smtClean="0"/>
              <a:t> destPos, </a:t>
            </a:r>
            <a:r>
              <a:rPr lang="en-US" sz="2800" b="1" dirty="0" smtClean="0"/>
              <a:t>int</a:t>
            </a:r>
            <a:r>
              <a:rPr lang="en-US" sz="2800" dirty="0" smtClean="0"/>
              <a:t> length</a:t>
            </a:r>
            <a:r>
              <a:rPr lang="en-US" dirty="0" smtClean="0"/>
              <a:t>  </a:t>
            </a:r>
          </a:p>
          <a:p>
            <a:pPr>
              <a:buNone/>
            </a:pPr>
            <a:r>
              <a:rPr lang="en-US" dirty="0" smtClean="0"/>
              <a:t>)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39762"/>
          </a:xfrm>
        </p:spPr>
        <p:txBody>
          <a:bodyPr>
            <a:normAutofit fontScale="90000"/>
          </a:bodyPr>
          <a:lstStyle/>
          <a:p>
            <a:r>
              <a:rPr lang="en-US" dirty="0"/>
              <a:t>Example of Copying an Array in </a:t>
            </a:r>
            <a:r>
              <a:rPr lang="en-US" dirty="0" smtClean="0"/>
              <a:t>Java</a:t>
            </a: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buNone/>
            </a:pPr>
            <a:r>
              <a:rPr lang="en-US" dirty="0"/>
              <a:t>//Java Program to copy a source array into a destination array in Java  </a:t>
            </a:r>
          </a:p>
          <a:p>
            <a:pPr>
              <a:buNone/>
            </a:pPr>
            <a:r>
              <a:rPr lang="en-US" b="1" dirty="0"/>
              <a:t>class</a:t>
            </a:r>
            <a:r>
              <a:rPr lang="en-US" dirty="0"/>
              <a:t> TestArrayCopyDemo {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args) {  </a:t>
            </a:r>
          </a:p>
          <a:p>
            <a:pPr>
              <a:buNone/>
            </a:pPr>
            <a:r>
              <a:rPr lang="en-US" dirty="0"/>
              <a:t>        //declaring a source array  </a:t>
            </a:r>
          </a:p>
          <a:p>
            <a:pPr>
              <a:buNone/>
            </a:pPr>
            <a:r>
              <a:rPr lang="en-US" dirty="0"/>
              <a:t>        </a:t>
            </a:r>
            <a:r>
              <a:rPr lang="en-US" b="1" dirty="0"/>
              <a:t>char</a:t>
            </a:r>
            <a:r>
              <a:rPr lang="en-US" dirty="0"/>
              <a:t>[] </a:t>
            </a:r>
            <a:r>
              <a:rPr lang="en-US" dirty="0" smtClean="0"/>
              <a:t>copyFrom</a:t>
            </a:r>
            <a:r>
              <a:rPr lang="en-US" dirty="0"/>
              <a:t> = { 'd', 'e', 'c', 'a', 'f', 'f', 'e',  </a:t>
            </a:r>
          </a:p>
          <a:p>
            <a:pPr>
              <a:buNone/>
            </a:pPr>
            <a:r>
              <a:rPr lang="en-US" dirty="0"/>
              <a:t>                'i', 'n', 'a', 't', 'e', 'd' };  </a:t>
            </a:r>
          </a:p>
          <a:p>
            <a:pPr>
              <a:buNone/>
            </a:pPr>
            <a:r>
              <a:rPr lang="en-US" dirty="0"/>
              <a:t>        //declaring a destination array  </a:t>
            </a:r>
          </a:p>
          <a:p>
            <a:pPr>
              <a:buNone/>
            </a:pPr>
            <a:r>
              <a:rPr lang="en-US" dirty="0"/>
              <a:t>        </a:t>
            </a:r>
            <a:r>
              <a:rPr lang="en-US" b="1" dirty="0"/>
              <a:t>char</a:t>
            </a:r>
            <a:r>
              <a:rPr lang="en-US" dirty="0"/>
              <a:t>[] copyTo = </a:t>
            </a:r>
            <a:r>
              <a:rPr lang="en-US" b="1" dirty="0"/>
              <a:t>new</a:t>
            </a:r>
            <a:r>
              <a:rPr lang="en-US" dirty="0"/>
              <a:t> </a:t>
            </a:r>
            <a:r>
              <a:rPr lang="en-US" b="1" dirty="0"/>
              <a:t>char</a:t>
            </a:r>
            <a:r>
              <a:rPr lang="en-US" dirty="0"/>
              <a:t>[7];  </a:t>
            </a:r>
          </a:p>
          <a:p>
            <a:pPr>
              <a:buNone/>
            </a:pPr>
            <a:r>
              <a:rPr lang="en-US" dirty="0"/>
              <a:t>        //copying array using System.arraycopy() method  </a:t>
            </a:r>
          </a:p>
          <a:p>
            <a:pPr>
              <a:buNone/>
            </a:pPr>
            <a:r>
              <a:rPr lang="en-US" dirty="0"/>
              <a:t>        System.arraycopy(copyFrom, 2, copyTo, 0, 7);  </a:t>
            </a:r>
          </a:p>
          <a:p>
            <a:pPr>
              <a:buNone/>
            </a:pPr>
            <a:r>
              <a:rPr lang="en-US" dirty="0"/>
              <a:t>        //printing the destination array  </a:t>
            </a:r>
          </a:p>
          <a:p>
            <a:pPr>
              <a:buNone/>
            </a:pPr>
            <a:r>
              <a:rPr lang="en-US" dirty="0"/>
              <a:t>        System.out.println(String.valueOf(copyTo));  </a:t>
            </a:r>
          </a:p>
          <a:p>
            <a:pPr>
              <a:buNone/>
            </a:pPr>
            <a:r>
              <a:rPr lang="en-US" dirty="0"/>
              <a:t>    }  </a:t>
            </a:r>
          </a:p>
          <a:p>
            <a:pPr>
              <a:buNone/>
            </a:pPr>
            <a:r>
              <a:rPr lang="en-US" dirty="0"/>
              <a:t>}  </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15962"/>
          </a:xfrm>
        </p:spPr>
        <p:txBody>
          <a:bodyPr>
            <a:normAutofit fontScale="90000"/>
          </a:bodyPr>
          <a:lstStyle/>
          <a:p>
            <a:r>
              <a:rPr lang="en-US" dirty="0" smtClean="0"/>
              <a:t>Cloning an Array in Java</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buNone/>
            </a:pPr>
            <a:r>
              <a:rPr lang="en-US" dirty="0" smtClean="0"/>
              <a:t>Since</a:t>
            </a:r>
            <a:r>
              <a:rPr lang="en-US" dirty="0"/>
              <a:t>, Java array implements the Cloneable interface, we can create the clone of the Java array. If we create the clone of a single-dimensional array, it creates the deep copy of the Java array. It means, it will copy the actual value. But, if we create the clone of a multidimensional array, it creates the shallow copy of the Java array which means it copies the references.</a:t>
            </a:r>
          </a:p>
          <a:p>
            <a:pPr algn="just">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5257800" cy="5668963"/>
          </a:xfrm>
        </p:spPr>
        <p:txBody>
          <a:bodyPr>
            <a:normAutofit fontScale="62500" lnSpcReduction="20000"/>
          </a:bodyPr>
          <a:lstStyle/>
          <a:p>
            <a:pPr>
              <a:buNone/>
            </a:pPr>
            <a:r>
              <a:rPr lang="en-US" dirty="0"/>
              <a:t>//Java Program to clone the array  </a:t>
            </a:r>
          </a:p>
          <a:p>
            <a:pPr>
              <a:buNone/>
            </a:pPr>
            <a:r>
              <a:rPr lang="en-US" b="1" dirty="0"/>
              <a:t>class</a:t>
            </a:r>
            <a:r>
              <a:rPr lang="en-US" dirty="0"/>
              <a:t> Testarray1{  </a:t>
            </a:r>
          </a:p>
          <a:p>
            <a:pPr>
              <a:buNone/>
            </a:pPr>
            <a:r>
              <a:rPr lang="en-US" b="1" dirty="0"/>
              <a:t>public</a:t>
            </a:r>
            <a:r>
              <a:rPr lang="en-US" dirty="0"/>
              <a:t> </a:t>
            </a:r>
            <a:r>
              <a:rPr lang="en-US" b="1" dirty="0"/>
              <a:t>static</a:t>
            </a:r>
            <a:r>
              <a:rPr lang="en-US" dirty="0"/>
              <a:t> </a:t>
            </a:r>
            <a:r>
              <a:rPr lang="en-US" b="1" dirty="0"/>
              <a:t>void</a:t>
            </a:r>
            <a:r>
              <a:rPr lang="en-US" dirty="0"/>
              <a:t> main(String args[]){  </a:t>
            </a:r>
          </a:p>
          <a:p>
            <a:pPr>
              <a:buNone/>
            </a:pPr>
            <a:r>
              <a:rPr lang="en-US" b="1" dirty="0"/>
              <a:t>int</a:t>
            </a:r>
            <a:r>
              <a:rPr lang="en-US" dirty="0"/>
              <a:t> arr[]={33,3,4,5};  </a:t>
            </a:r>
          </a:p>
          <a:p>
            <a:pPr>
              <a:buNone/>
            </a:pPr>
            <a:r>
              <a:rPr lang="en-US" dirty="0"/>
              <a:t>System.out.println("Printing original array:");  </a:t>
            </a:r>
          </a:p>
          <a:p>
            <a:pPr>
              <a:buNone/>
            </a:pPr>
            <a:r>
              <a:rPr lang="en-US" b="1" dirty="0"/>
              <a:t>for</a:t>
            </a:r>
            <a:r>
              <a:rPr lang="en-US" dirty="0"/>
              <a:t>(</a:t>
            </a:r>
            <a:r>
              <a:rPr lang="en-US" b="1" dirty="0"/>
              <a:t>int</a:t>
            </a:r>
            <a:r>
              <a:rPr lang="en-US" dirty="0"/>
              <a:t> i:arr)  </a:t>
            </a:r>
          </a:p>
          <a:p>
            <a:pPr>
              <a:buNone/>
            </a:pPr>
            <a:r>
              <a:rPr lang="en-US" dirty="0"/>
              <a:t>System.out.println(i);  </a:t>
            </a:r>
          </a:p>
          <a:p>
            <a:pPr>
              <a:buNone/>
            </a:pPr>
            <a:r>
              <a:rPr lang="en-US" dirty="0"/>
              <a:t>  </a:t>
            </a:r>
          </a:p>
          <a:p>
            <a:pPr>
              <a:buNone/>
            </a:pPr>
            <a:r>
              <a:rPr lang="en-US" dirty="0"/>
              <a:t>System.out.println("Printing clone of the array:");  </a:t>
            </a:r>
          </a:p>
          <a:p>
            <a:pPr>
              <a:buNone/>
            </a:pPr>
            <a:r>
              <a:rPr lang="en-US" b="1" dirty="0"/>
              <a:t>int</a:t>
            </a:r>
            <a:r>
              <a:rPr lang="en-US" dirty="0"/>
              <a:t> carr[]=arr.clone();  </a:t>
            </a:r>
          </a:p>
          <a:p>
            <a:pPr>
              <a:buNone/>
            </a:pPr>
            <a:r>
              <a:rPr lang="en-US" b="1" dirty="0"/>
              <a:t>for</a:t>
            </a:r>
            <a:r>
              <a:rPr lang="en-US" dirty="0"/>
              <a:t>(</a:t>
            </a:r>
            <a:r>
              <a:rPr lang="en-US" b="1" dirty="0"/>
              <a:t>int</a:t>
            </a:r>
            <a:r>
              <a:rPr lang="en-US" dirty="0"/>
              <a:t> i:carr)  </a:t>
            </a:r>
          </a:p>
          <a:p>
            <a:pPr>
              <a:buNone/>
            </a:pPr>
            <a:r>
              <a:rPr lang="en-US" dirty="0"/>
              <a:t>System.out.println(i);  </a:t>
            </a:r>
          </a:p>
          <a:p>
            <a:pPr>
              <a:buNone/>
            </a:pPr>
            <a:r>
              <a:rPr lang="en-US" dirty="0"/>
              <a:t>  </a:t>
            </a:r>
          </a:p>
          <a:p>
            <a:pPr>
              <a:buNone/>
            </a:pPr>
            <a:r>
              <a:rPr lang="en-US" dirty="0"/>
              <a:t>System.out.println("Are both equal?");  </a:t>
            </a:r>
          </a:p>
          <a:p>
            <a:pPr>
              <a:buNone/>
            </a:pPr>
            <a:r>
              <a:rPr lang="en-US" dirty="0"/>
              <a:t>System.out.println(arr==carr);  </a:t>
            </a:r>
          </a:p>
          <a:p>
            <a:pPr>
              <a:buNone/>
            </a:pPr>
            <a:r>
              <a:rPr lang="en-US" dirty="0"/>
              <a:t>  </a:t>
            </a:r>
          </a:p>
          <a:p>
            <a:pPr>
              <a:buNone/>
            </a:pPr>
            <a:r>
              <a:rPr lang="en-US" dirty="0"/>
              <a:t>}}  </a:t>
            </a:r>
          </a:p>
          <a:p>
            <a:pPr>
              <a:buNone/>
            </a:pPr>
            <a:endParaRPr lang="en-US" dirty="0"/>
          </a:p>
        </p:txBody>
      </p:sp>
      <p:sp>
        <p:nvSpPr>
          <p:cNvPr id="50177" name="Rectangle 1"/>
          <p:cNvSpPr>
            <a:spLocks noChangeArrowheads="1"/>
          </p:cNvSpPr>
          <p:nvPr/>
        </p:nvSpPr>
        <p:spPr bwMode="auto">
          <a:xfrm>
            <a:off x="5334000" y="2971800"/>
            <a:ext cx="3505200" cy="341632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Printing original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Printing clone of the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Are both equal? false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a:buNone/>
            </a:pPr>
            <a:r>
              <a:rPr lang="en-US" b="1" dirty="0" smtClean="0"/>
              <a:t>Advantages</a:t>
            </a:r>
          </a:p>
          <a:p>
            <a:r>
              <a:rPr lang="en-US" b="1" dirty="0" smtClean="0"/>
              <a:t>Code </a:t>
            </a:r>
            <a:r>
              <a:rPr lang="en-US" b="1" dirty="0"/>
              <a:t>Optimization:</a:t>
            </a:r>
            <a:r>
              <a:rPr lang="en-US" dirty="0"/>
              <a:t> It makes the code optimized, we can retrieve or sort the data efficiently.</a:t>
            </a:r>
          </a:p>
          <a:p>
            <a:r>
              <a:rPr lang="en-US" b="1" dirty="0"/>
              <a:t>Random access:</a:t>
            </a:r>
            <a:r>
              <a:rPr lang="en-US" dirty="0"/>
              <a:t> We can get any data located at an index position.</a:t>
            </a:r>
          </a:p>
          <a:p>
            <a:pPr>
              <a:buNone/>
            </a:pPr>
            <a:r>
              <a:rPr lang="en-US" b="1" dirty="0"/>
              <a:t>Disadvantages</a:t>
            </a:r>
          </a:p>
          <a:p>
            <a:r>
              <a:rPr lang="en-US" b="1" dirty="0"/>
              <a:t>Size Limit:</a:t>
            </a:r>
            <a:r>
              <a:rPr lang="en-US" dirty="0"/>
              <a:t> We can store only the fixed size of elements in the array. It doesn't grow its size at runtime. To solve this problem, collection framework is used in Java which grows automatically.</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Types of Array in java</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There </a:t>
            </a:r>
            <a:r>
              <a:rPr lang="en-US" dirty="0"/>
              <a:t>are two types of array.</a:t>
            </a:r>
          </a:p>
          <a:p>
            <a:r>
              <a:rPr lang="en-US" dirty="0"/>
              <a:t>Single Dimensional Array</a:t>
            </a:r>
          </a:p>
          <a:p>
            <a:r>
              <a:rPr lang="en-US" dirty="0"/>
              <a:t>Multidimensional Array</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Syntax to Declare an Array in Java</a:t>
            </a:r>
            <a:endParaRPr lang="en-US" dirty="0"/>
          </a:p>
        </p:txBody>
      </p:sp>
      <p:sp>
        <p:nvSpPr>
          <p:cNvPr id="3" name="Content Placeholder 2"/>
          <p:cNvSpPr>
            <a:spLocks noGrp="1"/>
          </p:cNvSpPr>
          <p:nvPr>
            <p:ph idx="1"/>
          </p:nvPr>
        </p:nvSpPr>
        <p:spPr/>
        <p:txBody>
          <a:bodyPr/>
          <a:lstStyle/>
          <a:p>
            <a:pPr>
              <a:buNone/>
            </a:pPr>
            <a:r>
              <a:rPr lang="en-US" dirty="0" smtClean="0"/>
              <a:t>dataType</a:t>
            </a:r>
            <a:r>
              <a:rPr lang="en-US" dirty="0"/>
              <a:t>[] arr; (or)  </a:t>
            </a:r>
          </a:p>
          <a:p>
            <a:pPr>
              <a:buNone/>
            </a:pPr>
            <a:r>
              <a:rPr lang="en-US" dirty="0"/>
              <a:t>dataType []arr; (or)  </a:t>
            </a:r>
          </a:p>
          <a:p>
            <a:pPr>
              <a:buNone/>
            </a:pPr>
            <a:r>
              <a:rPr lang="en-US" dirty="0"/>
              <a:t>dataType arr[];  </a:t>
            </a:r>
          </a:p>
          <a:p>
            <a:pPr>
              <a:buNone/>
            </a:pPr>
            <a:r>
              <a:rPr lang="en-US" b="1" dirty="0"/>
              <a:t>Instantiation of an Array in Java</a:t>
            </a:r>
            <a:endParaRPr lang="en-US" dirty="0"/>
          </a:p>
          <a:p>
            <a:pPr>
              <a:buNone/>
            </a:pPr>
            <a:r>
              <a:rPr lang="en-US" dirty="0"/>
              <a:t>arrayRefVar=</a:t>
            </a:r>
            <a:r>
              <a:rPr lang="en-US" b="1" dirty="0"/>
              <a:t>new</a:t>
            </a:r>
            <a:r>
              <a:rPr lang="en-US" dirty="0"/>
              <a:t> datatype[size];  </a:t>
            </a:r>
            <a:endParaRPr lang="en-US" dirty="0" smtClean="0"/>
          </a:p>
          <a:p>
            <a:pPr>
              <a:buNone/>
            </a:pPr>
            <a:r>
              <a:rPr lang="en-US" b="1" dirty="0"/>
              <a:t>Instantiation of an Array in Java</a:t>
            </a:r>
            <a:endParaRPr lang="en-US" dirty="0"/>
          </a:p>
          <a:p>
            <a:pPr>
              <a:buNone/>
            </a:pPr>
            <a:r>
              <a:rPr lang="en-US" dirty="0"/>
              <a:t>arrayRefVar=</a:t>
            </a:r>
            <a:r>
              <a:rPr lang="en-US" b="1" dirty="0"/>
              <a:t>new</a:t>
            </a:r>
            <a:r>
              <a:rPr lang="en-US" dirty="0"/>
              <a:t> datatype[size];  </a:t>
            </a:r>
          </a:p>
          <a:p>
            <a:pPr>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685800" y="304800"/>
            <a:ext cx="7772400" cy="838200"/>
          </a:xfrm>
          <a:noFill/>
        </p:spPr>
        <p:txBody>
          <a:bodyPr/>
          <a:lstStyle/>
          <a:p>
            <a:r>
              <a:rPr lang="en-US" dirty="0" smtClean="0"/>
              <a:t>Declaring Array Variables</a:t>
            </a:r>
          </a:p>
        </p:txBody>
      </p:sp>
      <p:sp>
        <p:nvSpPr>
          <p:cNvPr id="39940" name="Rectangle 3"/>
          <p:cNvSpPr>
            <a:spLocks noGrp="1" noChangeArrowheads="1"/>
          </p:cNvSpPr>
          <p:nvPr>
            <p:ph idx="1"/>
          </p:nvPr>
        </p:nvSpPr>
        <p:spPr>
          <a:xfrm>
            <a:off x="609600" y="1371600"/>
            <a:ext cx="7696200" cy="4724400"/>
          </a:xfrm>
          <a:noFill/>
        </p:spPr>
        <p:txBody>
          <a:bodyPr/>
          <a:lstStyle/>
          <a:p>
            <a:r>
              <a:rPr lang="en-US" sz="2600" dirty="0" smtClean="0">
                <a:latin typeface="Courier New" pitchFamily="49" charset="0"/>
              </a:rPr>
              <a:t>datatype[] arrayRefVar;</a:t>
            </a:r>
            <a:endParaRPr lang="en-US" sz="2400" dirty="0" smtClean="0">
              <a:latin typeface="Courier New" pitchFamily="49" charset="0"/>
            </a:endParaRPr>
          </a:p>
          <a:p>
            <a:pPr>
              <a:spcBef>
                <a:spcPct val="50000"/>
              </a:spcBef>
              <a:buFont typeface="Monotype Sorts" pitchFamily="2" charset="2"/>
              <a:buNone/>
            </a:pPr>
            <a:r>
              <a:rPr lang="en-US" sz="2800" dirty="0" smtClean="0"/>
              <a:t>	</a:t>
            </a:r>
            <a:r>
              <a:rPr lang="en-US" sz="2600" dirty="0" smtClean="0"/>
              <a:t>Example: </a:t>
            </a:r>
          </a:p>
          <a:p>
            <a:pPr>
              <a:spcBef>
                <a:spcPct val="50000"/>
              </a:spcBef>
              <a:buFont typeface="Monotype Sorts" pitchFamily="2" charset="2"/>
              <a:buNone/>
            </a:pPr>
            <a:r>
              <a:rPr lang="en-US" sz="2600" dirty="0" smtClean="0"/>
              <a:t>    </a:t>
            </a:r>
            <a:r>
              <a:rPr lang="en-US" sz="2400" dirty="0" smtClean="0">
                <a:latin typeface="Courier New" pitchFamily="49" charset="0"/>
              </a:rPr>
              <a:t>double[] myList;</a:t>
            </a:r>
            <a:endParaRPr lang="en-US" sz="2400" dirty="0" smtClean="0"/>
          </a:p>
          <a:p>
            <a:pPr>
              <a:buFont typeface="Monotype Sorts" pitchFamily="2" charset="2"/>
              <a:buNone/>
            </a:pPr>
            <a:endParaRPr lang="en-US" sz="2800" dirty="0" smtClean="0">
              <a:latin typeface="Courier New" pitchFamily="49" charset="0"/>
            </a:endParaRPr>
          </a:p>
          <a:p>
            <a:r>
              <a:rPr lang="en-US" sz="2600" dirty="0" smtClean="0">
                <a:latin typeface="Courier New" pitchFamily="49" charset="0"/>
              </a:rPr>
              <a:t>datatype arrayRefVar[]; </a:t>
            </a:r>
            <a:r>
              <a:rPr lang="en-US" sz="2600" u="sng" dirty="0" smtClean="0">
                <a:solidFill>
                  <a:srgbClr val="FF6600"/>
                </a:solidFill>
                <a:cs typeface="Courier New" pitchFamily="49" charset="0"/>
              </a:rPr>
              <a:t>// This style is allowed, but not preferred</a:t>
            </a:r>
            <a:endParaRPr lang="en-US" sz="2400" dirty="0" smtClean="0">
              <a:solidFill>
                <a:srgbClr val="FF6600"/>
              </a:solidFill>
            </a:endParaRPr>
          </a:p>
          <a:p>
            <a:pPr algn="just">
              <a:spcBef>
                <a:spcPct val="50000"/>
              </a:spcBef>
              <a:buFont typeface="Monotype Sorts" pitchFamily="2" charset="2"/>
              <a:buNone/>
            </a:pPr>
            <a:r>
              <a:rPr lang="en-US" sz="2800" dirty="0" smtClean="0"/>
              <a:t>	</a:t>
            </a:r>
            <a:r>
              <a:rPr lang="en-US" sz="2600" dirty="0" smtClean="0"/>
              <a:t>Example: </a:t>
            </a:r>
          </a:p>
          <a:p>
            <a:pPr algn="just">
              <a:spcBef>
                <a:spcPct val="50000"/>
              </a:spcBef>
              <a:buFont typeface="Monotype Sorts" pitchFamily="2" charset="2"/>
              <a:buNone/>
            </a:pPr>
            <a:r>
              <a:rPr lang="en-US" sz="2600" dirty="0" smtClean="0"/>
              <a:t>    </a:t>
            </a:r>
            <a:r>
              <a:rPr lang="en-US" sz="2400" dirty="0" smtClean="0">
                <a:latin typeface="Courier New" pitchFamily="49" charset="0"/>
              </a:rPr>
              <a:t>double myList[];</a:t>
            </a:r>
          </a:p>
        </p:txBody>
      </p:sp>
      <p:sp>
        <p:nvSpPr>
          <p:cNvPr id="39938" name="Slide Number Placeholder 4"/>
          <p:cNvSpPr>
            <a:spLocks noGrp="1"/>
          </p:cNvSpPr>
          <p:nvPr>
            <p:ph type="sldNum" sz="quarter" idx="12"/>
          </p:nvPr>
        </p:nvSpPr>
        <p:spPr>
          <a:noFill/>
        </p:spPr>
        <p:txBody>
          <a:bodyPr/>
          <a:lstStyle/>
          <a:p>
            <a:fld id="{926077AE-A561-43A7-ADA6-60BAB046430B}" type="slidenum">
              <a:rPr lang="en-US"/>
              <a:pPr/>
              <a:t>6</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5800" y="228600"/>
            <a:ext cx="7772400" cy="990600"/>
          </a:xfrm>
          <a:noFill/>
        </p:spPr>
        <p:txBody>
          <a:bodyPr/>
          <a:lstStyle/>
          <a:p>
            <a:r>
              <a:rPr lang="en-US" dirty="0" smtClean="0"/>
              <a:t>Creating Arrays</a:t>
            </a:r>
          </a:p>
        </p:txBody>
      </p:sp>
      <p:sp>
        <p:nvSpPr>
          <p:cNvPr id="40964" name="Rectangle 3"/>
          <p:cNvSpPr>
            <a:spLocks noGrp="1" noChangeArrowheads="1"/>
          </p:cNvSpPr>
          <p:nvPr>
            <p:ph idx="1"/>
          </p:nvPr>
        </p:nvSpPr>
        <p:spPr>
          <a:xfrm>
            <a:off x="152400" y="1371600"/>
            <a:ext cx="8839200" cy="4114800"/>
          </a:xfrm>
          <a:noFill/>
        </p:spPr>
        <p:txBody>
          <a:bodyPr/>
          <a:lstStyle/>
          <a:p>
            <a:pPr>
              <a:buFont typeface="Monotype Sorts" pitchFamily="2" charset="2"/>
              <a:buNone/>
            </a:pPr>
            <a:r>
              <a:rPr lang="en-US" sz="2800" dirty="0" smtClean="0">
                <a:latin typeface="Courier New" pitchFamily="49" charset="0"/>
              </a:rPr>
              <a:t>arrayRefVar = new datatype[arraySize];</a:t>
            </a:r>
            <a:endParaRPr lang="en-US" dirty="0" smtClean="0"/>
          </a:p>
          <a:p>
            <a:pPr>
              <a:buFont typeface="Monotype Sorts" pitchFamily="2" charset="2"/>
              <a:buNone/>
            </a:pPr>
            <a:endParaRPr lang="en-US" dirty="0" smtClean="0"/>
          </a:p>
          <a:p>
            <a:pPr>
              <a:buFont typeface="Monotype Sorts" pitchFamily="2" charset="2"/>
              <a:buNone/>
            </a:pPr>
            <a:r>
              <a:rPr lang="en-US" sz="2800" dirty="0" smtClean="0"/>
              <a:t>Example:</a:t>
            </a:r>
            <a:endParaRPr lang="en-US" dirty="0" smtClean="0"/>
          </a:p>
          <a:p>
            <a:pPr>
              <a:buFont typeface="Monotype Sorts" pitchFamily="2" charset="2"/>
              <a:buNone/>
            </a:pPr>
            <a:r>
              <a:rPr lang="en-US" sz="2600" dirty="0" smtClean="0">
                <a:latin typeface="Courier New" pitchFamily="49" charset="0"/>
              </a:rPr>
              <a:t>myList = new double[10];</a:t>
            </a:r>
            <a:endParaRPr lang="en-US" dirty="0" smtClean="0"/>
          </a:p>
          <a:p>
            <a:pPr>
              <a:buFont typeface="Monotype Sorts" pitchFamily="2" charset="2"/>
              <a:buNone/>
            </a:pPr>
            <a:endParaRPr lang="en-US" dirty="0" smtClean="0"/>
          </a:p>
          <a:p>
            <a:pPr>
              <a:buFont typeface="Monotype Sorts" pitchFamily="2" charset="2"/>
              <a:buNone/>
            </a:pPr>
            <a:r>
              <a:rPr lang="en-US" sz="2600" dirty="0" smtClean="0">
                <a:latin typeface="Courier New" pitchFamily="49" charset="0"/>
              </a:rPr>
              <a:t>myList[0]</a:t>
            </a:r>
            <a:r>
              <a:rPr lang="en-US" dirty="0" smtClean="0"/>
              <a:t> references the first element in the array.</a:t>
            </a:r>
          </a:p>
          <a:p>
            <a:pPr>
              <a:buFont typeface="Monotype Sorts" pitchFamily="2" charset="2"/>
              <a:buNone/>
            </a:pPr>
            <a:r>
              <a:rPr lang="en-US" sz="2600" dirty="0" smtClean="0">
                <a:latin typeface="Courier New" pitchFamily="49" charset="0"/>
              </a:rPr>
              <a:t>myList[9]</a:t>
            </a:r>
            <a:r>
              <a:rPr lang="en-US" dirty="0" smtClean="0"/>
              <a:t> references the last element in the array.</a:t>
            </a:r>
          </a:p>
        </p:txBody>
      </p:sp>
      <p:sp>
        <p:nvSpPr>
          <p:cNvPr id="40962" name="Slide Number Placeholder 4"/>
          <p:cNvSpPr>
            <a:spLocks noGrp="1"/>
          </p:cNvSpPr>
          <p:nvPr>
            <p:ph type="sldNum" sz="quarter" idx="12"/>
          </p:nvPr>
        </p:nvSpPr>
        <p:spPr>
          <a:noFill/>
        </p:spPr>
        <p:txBody>
          <a:bodyPr/>
          <a:lstStyle/>
          <a:p>
            <a:fld id="{47E883E6-3C35-4504-987A-B25734048D23}" type="slidenum">
              <a:rPr lang="en-US"/>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a:xfrm>
            <a:off x="214282" y="381000"/>
            <a:ext cx="8548718" cy="5791200"/>
          </a:xfrm>
          <a:noFill/>
        </p:spPr>
        <p:txBody>
          <a:bodyPr>
            <a:normAutofit/>
          </a:bodyPr>
          <a:lstStyle/>
          <a:p>
            <a:pPr>
              <a:buNone/>
            </a:pPr>
            <a:r>
              <a:rPr lang="en-US" u="sng" dirty="0" smtClean="0"/>
              <a:t>Declaring and Creating in One Step</a:t>
            </a:r>
            <a:endParaRPr lang="en-US" b="1" u="sng" dirty="0" smtClean="0">
              <a:latin typeface="Arial Narrow" pitchFamily="34" charset="0"/>
            </a:endParaRPr>
          </a:p>
          <a:p>
            <a:pPr>
              <a:buNone/>
            </a:pPr>
            <a:r>
              <a:rPr lang="en-US" sz="2000" b="1" dirty="0" smtClean="0">
                <a:latin typeface="Arial Narrow" pitchFamily="34" charset="0"/>
              </a:rPr>
              <a:t>datatype[ ]  arrayRefVar = new datatype[arraySize];</a:t>
            </a:r>
          </a:p>
          <a:p>
            <a:pPr>
              <a:spcBef>
                <a:spcPct val="75000"/>
              </a:spcBef>
              <a:buNone/>
            </a:pPr>
            <a:r>
              <a:rPr lang="en-US" sz="2600" b="1" dirty="0" smtClean="0">
                <a:latin typeface="Arial Narrow" pitchFamily="34" charset="0"/>
              </a:rPr>
              <a:t> 	</a:t>
            </a:r>
            <a:r>
              <a:rPr lang="en-US" sz="2400" b="1" dirty="0" smtClean="0">
                <a:latin typeface="Arial Narrow" pitchFamily="34" charset="0"/>
              </a:rPr>
              <a:t>double[ ] myList = new double[10];</a:t>
            </a:r>
            <a:endParaRPr lang="en-US" sz="2600" b="1" dirty="0" smtClean="0">
              <a:latin typeface="Arial Narrow" pitchFamily="34" charset="0"/>
            </a:endParaRPr>
          </a:p>
          <a:p>
            <a:pPr>
              <a:spcBef>
                <a:spcPct val="150000"/>
              </a:spcBef>
              <a:buNone/>
            </a:pPr>
            <a:r>
              <a:rPr lang="en-US" sz="2000" b="1" dirty="0" smtClean="0">
                <a:latin typeface="Arial Narrow" pitchFamily="34" charset="0"/>
              </a:rPr>
              <a:t>datatype arrayRefVar[ ] = new datatype[arraySize];</a:t>
            </a:r>
          </a:p>
          <a:p>
            <a:pPr>
              <a:spcBef>
                <a:spcPct val="75000"/>
              </a:spcBef>
              <a:buNone/>
            </a:pPr>
            <a:r>
              <a:rPr lang="en-US" sz="2600" b="1" dirty="0" smtClean="0">
                <a:latin typeface="Arial Narrow" pitchFamily="34" charset="0"/>
              </a:rPr>
              <a:t>	</a:t>
            </a:r>
            <a:r>
              <a:rPr lang="en-US" sz="2400" b="1" dirty="0" smtClean="0">
                <a:latin typeface="Arial Narrow" pitchFamily="34" charset="0"/>
              </a:rPr>
              <a:t>double myList[ ] = new double[10];</a:t>
            </a:r>
          </a:p>
          <a:p>
            <a:pPr>
              <a:spcBef>
                <a:spcPct val="75000"/>
              </a:spcBef>
              <a:buNone/>
            </a:pPr>
            <a:r>
              <a:rPr lang="en-US" sz="2800" u="sng" dirty="0" smtClean="0"/>
              <a:t>Declaration, Instantiation and Initialization of Java Array</a:t>
            </a:r>
          </a:p>
          <a:p>
            <a:pPr>
              <a:spcBef>
                <a:spcPct val="75000"/>
              </a:spcBef>
              <a:buNone/>
            </a:pPr>
            <a:r>
              <a:rPr lang="en-US" sz="2800" b="1" dirty="0" smtClean="0"/>
              <a:t>int</a:t>
            </a:r>
            <a:r>
              <a:rPr lang="en-US" sz="2800" dirty="0" smtClean="0"/>
              <a:t> a[]={33,3,4,5};</a:t>
            </a:r>
            <a:r>
              <a:rPr lang="en-US" sz="2200" dirty="0" smtClean="0"/>
              <a:t>//declaration, instantiation and initialization  </a:t>
            </a:r>
          </a:p>
          <a:p>
            <a:pPr>
              <a:spcBef>
                <a:spcPct val="75000"/>
              </a:spcBef>
              <a:buNone/>
            </a:pPr>
            <a:endParaRPr lang="en-US" sz="2800" dirty="0" smtClean="0"/>
          </a:p>
          <a:p>
            <a:pPr>
              <a:spcBef>
                <a:spcPct val="75000"/>
              </a:spcBef>
              <a:buNone/>
            </a:pPr>
            <a:endParaRPr lang="en-US" sz="2600" b="1" dirty="0" smtClean="0">
              <a:latin typeface="Arial Narrow" pitchFamily="34" charset="0"/>
            </a:endParaRPr>
          </a:p>
        </p:txBody>
      </p:sp>
      <p:sp>
        <p:nvSpPr>
          <p:cNvPr id="41986" name="Slide Number Placeholder 4"/>
          <p:cNvSpPr>
            <a:spLocks noGrp="1"/>
          </p:cNvSpPr>
          <p:nvPr>
            <p:ph type="sldNum" sz="quarter" idx="12"/>
          </p:nvPr>
        </p:nvSpPr>
        <p:spPr>
          <a:noFill/>
        </p:spPr>
        <p:txBody>
          <a:bodyPr/>
          <a:lstStyle/>
          <a:p>
            <a:fld id="{B0A90080-30E2-41FE-BB65-EC8BB9E2323D}" type="slidenum">
              <a:rPr lang="en-US"/>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85800" y="0"/>
            <a:ext cx="7772400" cy="1428750"/>
          </a:xfrm>
          <a:noFill/>
        </p:spPr>
        <p:txBody>
          <a:bodyPr/>
          <a:lstStyle/>
          <a:p>
            <a:r>
              <a:rPr lang="en-US" dirty="0" smtClean="0"/>
              <a:t>The Length of an Array</a:t>
            </a:r>
          </a:p>
        </p:txBody>
      </p:sp>
      <p:sp>
        <p:nvSpPr>
          <p:cNvPr id="43012" name="Rectangle 3"/>
          <p:cNvSpPr>
            <a:spLocks noGrp="1" noChangeArrowheads="1"/>
          </p:cNvSpPr>
          <p:nvPr>
            <p:ph idx="1"/>
          </p:nvPr>
        </p:nvSpPr>
        <p:spPr>
          <a:xfrm>
            <a:off x="228600" y="1447800"/>
            <a:ext cx="8686800" cy="4114800"/>
          </a:xfrm>
          <a:noFill/>
        </p:spPr>
        <p:txBody>
          <a:bodyPr/>
          <a:lstStyle/>
          <a:p>
            <a:pPr marL="0" indent="0" algn="just">
              <a:buFont typeface="Monotype Sorts" pitchFamily="2" charset="2"/>
              <a:buNone/>
            </a:pPr>
            <a:r>
              <a:rPr lang="en-US" sz="3000" dirty="0" smtClean="0"/>
              <a:t>Once an array is created, its size is fixed. It cannot be changed. You can find its size using</a:t>
            </a:r>
          </a:p>
          <a:p>
            <a:pPr marL="0" indent="0" algn="just">
              <a:buFont typeface="Monotype Sorts" pitchFamily="2" charset="2"/>
              <a:buNone/>
            </a:pPr>
            <a:endParaRPr lang="en-US" dirty="0" smtClean="0"/>
          </a:p>
          <a:p>
            <a:pPr lvl="2" algn="just">
              <a:buFont typeface="Monotype Sorts" pitchFamily="2" charset="2"/>
              <a:buNone/>
            </a:pPr>
            <a:r>
              <a:rPr lang="en-US" dirty="0" smtClean="0"/>
              <a:t>arrayRefVar.length</a:t>
            </a:r>
          </a:p>
          <a:p>
            <a:pPr lvl="2" algn="just">
              <a:buFont typeface="Monotype Sorts" pitchFamily="2" charset="2"/>
              <a:buNone/>
            </a:pPr>
            <a:endParaRPr lang="en-US" dirty="0" smtClean="0"/>
          </a:p>
          <a:p>
            <a:pPr marL="0" indent="0" algn="just">
              <a:buFont typeface="Monotype Sorts" pitchFamily="2" charset="2"/>
              <a:buNone/>
            </a:pPr>
            <a:r>
              <a:rPr lang="en-US" dirty="0" smtClean="0"/>
              <a:t>For example,</a:t>
            </a:r>
          </a:p>
          <a:p>
            <a:pPr marL="0" indent="0" algn="just">
              <a:buFont typeface="Monotype Sorts" pitchFamily="2" charset="2"/>
              <a:buNone/>
            </a:pPr>
            <a:endParaRPr lang="en-US" dirty="0" smtClean="0"/>
          </a:p>
          <a:p>
            <a:pPr lvl="2" algn="just">
              <a:buFont typeface="Monotype Sorts" pitchFamily="2" charset="2"/>
              <a:buNone/>
            </a:pPr>
            <a:r>
              <a:rPr lang="en-US" dirty="0" smtClean="0"/>
              <a:t>myList.length returns 10</a:t>
            </a:r>
          </a:p>
        </p:txBody>
      </p:sp>
      <p:sp>
        <p:nvSpPr>
          <p:cNvPr id="43010" name="Slide Number Placeholder 4"/>
          <p:cNvSpPr>
            <a:spLocks noGrp="1"/>
          </p:cNvSpPr>
          <p:nvPr>
            <p:ph type="sldNum" sz="quarter" idx="12"/>
          </p:nvPr>
        </p:nvSpPr>
        <p:spPr>
          <a:noFill/>
        </p:spPr>
        <p:txBody>
          <a:bodyPr/>
          <a:lstStyle/>
          <a:p>
            <a:fld id="{F4A50243-55B2-485E-A344-E195C826BCA5}" type="slidenum">
              <a:rPr lang="en-US"/>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609</Words>
  <Application>Microsoft Office PowerPoint</Application>
  <PresentationFormat>On-screen Show (4:3)</PresentationFormat>
  <Paragraphs>296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Java Arrays</vt:lpstr>
      <vt:lpstr>Slide 2</vt:lpstr>
      <vt:lpstr>Slide 3</vt:lpstr>
      <vt:lpstr>Types of Array in java</vt:lpstr>
      <vt:lpstr>Syntax to Declare an Array in Java</vt:lpstr>
      <vt:lpstr>Declaring Array Variables</vt:lpstr>
      <vt:lpstr>Creating Arrays</vt:lpstr>
      <vt:lpstr>Slide 8</vt:lpstr>
      <vt:lpstr>The Length of an Array</vt:lpstr>
      <vt:lpstr>Example of Java Array</vt:lpstr>
      <vt:lpstr>For-each Loop for Java Array</vt:lpstr>
      <vt:lpstr>Passing Array to a Method in Java</vt:lpstr>
      <vt:lpstr>Anonymous Array in Java</vt:lpstr>
      <vt:lpstr>Returning Array from the Method</vt:lpstr>
      <vt:lpstr>ArrayIndexOutOfBoundsException</vt:lpstr>
      <vt:lpstr>Multidimensional Array in Java</vt:lpstr>
      <vt:lpstr>Example of Multidimensional Java Array</vt:lpstr>
      <vt:lpstr>Jagged Array in Java</vt:lpstr>
      <vt:lpstr>Slide 19</vt:lpstr>
      <vt:lpstr>What is the class name of Java array?</vt:lpstr>
      <vt:lpstr>Copying a Java Array</vt:lpstr>
      <vt:lpstr>Example of Copying an Array in Java</vt:lpstr>
      <vt:lpstr>Cloning an Array in Java</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Arrays</dc:title>
  <dc:creator>Birla Institute of Applied Sciences</dc:creator>
  <cp:lastModifiedBy>adin</cp:lastModifiedBy>
  <cp:revision>25</cp:revision>
  <dcterms:created xsi:type="dcterms:W3CDTF">2019-08-28T09:28:03Z</dcterms:created>
  <dcterms:modified xsi:type="dcterms:W3CDTF">2019-11-07T18:13:53Z</dcterms:modified>
</cp:coreProperties>
</file>