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566" autoAdjust="0"/>
  </p:normalViewPr>
  <p:slideViewPr>
    <p:cSldViewPr>
      <p:cViewPr varScale="1">
        <p:scale>
          <a:sx n="72" d="100"/>
          <a:sy n="72" d="100"/>
        </p:scale>
        <p:origin x="-132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1B351-169A-42F4-8745-DDD79207725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B351-169A-42F4-8745-DDD79207725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B351-169A-42F4-8745-DDD79207725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B351-169A-42F4-8745-DDD79207725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1B351-169A-42F4-8745-DDD79207725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71B351-169A-42F4-8745-DDD79207725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1B351-169A-42F4-8745-DDD79207725F}"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1B351-169A-42F4-8745-DDD79207725F}"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1B351-169A-42F4-8745-DDD79207725F}"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1B351-169A-42F4-8745-DDD79207725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1B351-169A-42F4-8745-DDD79207725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B7D7-DD9C-4F96-B5D9-7BBE62950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1B351-169A-42F4-8745-DDD79207725F}"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EB7D7-DD9C-4F96-B5D9-7BBE62950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69975"/>
          </a:xfrm>
        </p:spPr>
        <p:txBody>
          <a:bodyPr>
            <a:noAutofit/>
          </a:bodyPr>
          <a:lstStyle/>
          <a:p>
            <a:r>
              <a:rPr lang="en-US" sz="6600" b="1" dirty="0" smtClean="0"/>
              <a:t> Java JDBC</a:t>
            </a:r>
            <a:endParaRPr lang="en-US" sz="6600" b="1"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smtClean="0"/>
              <a:t>Bhimtal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smtClean="0"/>
              <a:t>1) JDBC-ODBC bridge driver</a:t>
            </a:r>
            <a:endParaRPr lang="en-US" dirty="0"/>
          </a:p>
        </p:txBody>
      </p:sp>
      <p:sp>
        <p:nvSpPr>
          <p:cNvPr id="3" name="Content Placeholder 2"/>
          <p:cNvSpPr>
            <a:spLocks noGrp="1"/>
          </p:cNvSpPr>
          <p:nvPr>
            <p:ph idx="1"/>
          </p:nvPr>
        </p:nvSpPr>
        <p:spPr>
          <a:xfrm>
            <a:off x="228600" y="990601"/>
            <a:ext cx="8686800" cy="2057399"/>
          </a:xfrm>
        </p:spPr>
        <p:txBody>
          <a:bodyPr>
            <a:normAutofit/>
          </a:bodyPr>
          <a:lstStyle/>
          <a:p>
            <a:pPr algn="just">
              <a:buNone/>
            </a:pPr>
            <a:r>
              <a:rPr lang="en-US" sz="2800" dirty="0" smtClean="0"/>
              <a:t>The JDBC-ODBC bridge driver uses ODBC driver to connect to the database. The JDBC-ODBC bridge driver converts JDBC method calls into the ODBC function calls. This is now discouraged because of thin driver.</a:t>
            </a:r>
            <a:endParaRPr lang="en-US" sz="2800" dirty="0"/>
          </a:p>
        </p:txBody>
      </p:sp>
      <p:pic>
        <p:nvPicPr>
          <p:cNvPr id="26626" name="Picture 2" descr="bridge driver"/>
          <p:cNvPicPr>
            <a:picLocks noChangeAspect="1" noChangeArrowheads="1"/>
          </p:cNvPicPr>
          <p:nvPr/>
        </p:nvPicPr>
        <p:blipFill>
          <a:blip r:embed="rId2"/>
          <a:srcRect/>
          <a:stretch>
            <a:fillRect/>
          </a:stretch>
        </p:blipFill>
        <p:spPr bwMode="auto">
          <a:xfrm>
            <a:off x="762000" y="2895599"/>
            <a:ext cx="7391400" cy="378944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buNone/>
            </a:pPr>
            <a:r>
              <a:rPr lang="en-US" dirty="0" smtClean="0"/>
              <a:t>Oracle does not support the JDBC-ODBC Bridge from Java 8. Oracle recommends that you use JDBC drivers provided by the vendor of your database instead of the JDBC-ODBC Bridge.</a:t>
            </a:r>
          </a:p>
          <a:p>
            <a:pPr algn="just">
              <a:buNone/>
            </a:pPr>
            <a:r>
              <a:rPr lang="en-US" u="sng" dirty="0" smtClean="0"/>
              <a:t>Advantages:</a:t>
            </a:r>
          </a:p>
          <a:p>
            <a:pPr algn="just">
              <a:buNone/>
            </a:pPr>
            <a:r>
              <a:rPr lang="en-US" dirty="0" smtClean="0"/>
              <a:t>easy to use.</a:t>
            </a:r>
          </a:p>
          <a:p>
            <a:pPr algn="just">
              <a:buNone/>
            </a:pPr>
            <a:r>
              <a:rPr lang="en-US" dirty="0" smtClean="0"/>
              <a:t>can be easily connected to any database.</a:t>
            </a:r>
          </a:p>
          <a:p>
            <a:pPr algn="just">
              <a:buNone/>
            </a:pPr>
            <a:r>
              <a:rPr lang="en-US" u="sng" dirty="0" smtClean="0"/>
              <a:t>Disadvantages:</a:t>
            </a:r>
          </a:p>
          <a:p>
            <a:pPr algn="just">
              <a:buNone/>
            </a:pPr>
            <a:r>
              <a:rPr lang="en-US" dirty="0" smtClean="0"/>
              <a:t>Performance degraded because JDBC method call is converted into the ODBC function calls.</a:t>
            </a:r>
          </a:p>
          <a:p>
            <a:pPr algn="just">
              <a:buNone/>
            </a:pPr>
            <a:r>
              <a:rPr lang="en-US" dirty="0" smtClean="0"/>
              <a:t>The ODBC driver needs to be installed on the client machine.</a:t>
            </a:r>
          </a:p>
          <a:p>
            <a:pPr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2) Native-API driver</a:t>
            </a:r>
            <a:endParaRPr lang="en-US" b="1" dirty="0"/>
          </a:p>
        </p:txBody>
      </p:sp>
      <p:sp>
        <p:nvSpPr>
          <p:cNvPr id="3" name="Content Placeholder 2"/>
          <p:cNvSpPr>
            <a:spLocks noGrp="1"/>
          </p:cNvSpPr>
          <p:nvPr>
            <p:ph idx="1"/>
          </p:nvPr>
        </p:nvSpPr>
        <p:spPr>
          <a:xfrm>
            <a:off x="304800" y="1066800"/>
            <a:ext cx="8534400" cy="5334000"/>
          </a:xfrm>
        </p:spPr>
        <p:txBody>
          <a:bodyPr>
            <a:noAutofit/>
          </a:bodyPr>
          <a:lstStyle/>
          <a:p>
            <a:pPr algn="just">
              <a:buNone/>
            </a:pPr>
            <a:r>
              <a:rPr lang="en-US" sz="2800" dirty="0" smtClean="0"/>
              <a:t>The Native API driver uses the client-side libraries of the database. The driver converts JDBC method calls into native calls of the database API. It is not written entirely in java .</a:t>
            </a:r>
          </a:p>
          <a:p>
            <a:pPr algn="just">
              <a:buNone/>
            </a:pPr>
            <a:r>
              <a:rPr lang="en-US" sz="2800" u="sng" dirty="0" smtClean="0"/>
              <a:t>Advantage</a:t>
            </a:r>
            <a:r>
              <a:rPr lang="en-US" sz="2800" dirty="0" smtClean="0"/>
              <a:t>:</a:t>
            </a:r>
          </a:p>
          <a:p>
            <a:pPr algn="just">
              <a:buNone/>
            </a:pPr>
            <a:r>
              <a:rPr lang="en-US" sz="2800" dirty="0" smtClean="0"/>
              <a:t>performance upgraded than JDBC-ODBC bridge driver.</a:t>
            </a:r>
          </a:p>
          <a:p>
            <a:pPr algn="just">
              <a:buNone/>
            </a:pPr>
            <a:r>
              <a:rPr lang="en-US" sz="2800" u="sng" dirty="0" smtClean="0"/>
              <a:t>Disadvantage:</a:t>
            </a:r>
          </a:p>
          <a:p>
            <a:pPr algn="just">
              <a:buNone/>
            </a:pPr>
            <a:r>
              <a:rPr lang="en-US" sz="2800" dirty="0" smtClean="0"/>
              <a:t>The Native driver needs to be installed on the each client machine.</a:t>
            </a:r>
          </a:p>
          <a:p>
            <a:pPr algn="just">
              <a:buNone/>
            </a:pPr>
            <a:r>
              <a:rPr lang="en-US" sz="2800" dirty="0" smtClean="0"/>
              <a:t>The Vendor client library needs to be installed on client machine.</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Native-API driver"/>
          <p:cNvPicPr>
            <a:picLocks noChangeAspect="1" noChangeArrowheads="1"/>
          </p:cNvPicPr>
          <p:nvPr/>
        </p:nvPicPr>
        <p:blipFill>
          <a:blip r:embed="rId2"/>
          <a:srcRect/>
          <a:stretch>
            <a:fillRect/>
          </a:stretch>
        </p:blipFill>
        <p:spPr bwMode="auto">
          <a:xfrm>
            <a:off x="228600" y="304800"/>
            <a:ext cx="8382000" cy="556866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3) Network Protocol driver</a:t>
            </a:r>
            <a:endParaRPr lang="en-US" b="1" dirty="0"/>
          </a:p>
        </p:txBody>
      </p:sp>
      <p:sp>
        <p:nvSpPr>
          <p:cNvPr id="3" name="Content Placeholder 2"/>
          <p:cNvSpPr>
            <a:spLocks noGrp="1"/>
          </p:cNvSpPr>
          <p:nvPr>
            <p:ph idx="1"/>
          </p:nvPr>
        </p:nvSpPr>
        <p:spPr>
          <a:xfrm>
            <a:off x="457200" y="1143000"/>
            <a:ext cx="8229600" cy="5334000"/>
          </a:xfrm>
        </p:spPr>
        <p:txBody>
          <a:bodyPr>
            <a:noAutofit/>
          </a:bodyPr>
          <a:lstStyle/>
          <a:p>
            <a:pPr algn="just">
              <a:buNone/>
            </a:pPr>
            <a:r>
              <a:rPr lang="en-US" sz="2400" dirty="0" smtClean="0"/>
              <a:t>The Network Protocol driver uses middleware (application server) that converts JDBC calls directly or indirectly into the vendor-specific database protocol. It is fully written in java.</a:t>
            </a:r>
          </a:p>
          <a:p>
            <a:pPr algn="just">
              <a:buNone/>
            </a:pPr>
            <a:r>
              <a:rPr lang="en-US" sz="2400" u="sng" dirty="0" smtClean="0"/>
              <a:t>Advantage</a:t>
            </a:r>
            <a:r>
              <a:rPr lang="en-US" sz="2400" dirty="0" smtClean="0"/>
              <a:t>:</a:t>
            </a:r>
          </a:p>
          <a:p>
            <a:pPr algn="just">
              <a:buNone/>
            </a:pPr>
            <a:r>
              <a:rPr lang="en-US" sz="2400" dirty="0" smtClean="0"/>
              <a:t>No client side library is required because of application server that can perform many tasks like auditing, load balancing, logging etc.</a:t>
            </a:r>
          </a:p>
          <a:p>
            <a:pPr algn="just">
              <a:buNone/>
            </a:pPr>
            <a:r>
              <a:rPr lang="en-US" sz="2400" u="sng" dirty="0" smtClean="0"/>
              <a:t>Disadvantages:</a:t>
            </a:r>
          </a:p>
          <a:p>
            <a:pPr algn="just">
              <a:buNone/>
            </a:pPr>
            <a:r>
              <a:rPr lang="en-US" sz="2400" dirty="0" smtClean="0"/>
              <a:t>Network support is required on client machine.</a:t>
            </a:r>
          </a:p>
          <a:p>
            <a:pPr algn="just">
              <a:buNone/>
            </a:pPr>
            <a:r>
              <a:rPr lang="en-US" sz="2400" dirty="0" smtClean="0"/>
              <a:t>Requires database-specific coding to be done in the middle tier.</a:t>
            </a:r>
          </a:p>
          <a:p>
            <a:pPr algn="just">
              <a:buNone/>
            </a:pPr>
            <a:r>
              <a:rPr lang="en-US" sz="2400" dirty="0" smtClean="0"/>
              <a:t>Maintenance of Network Protocol driver becomes costly because it requires database-specific coding to be done in the middle tier.</a:t>
            </a:r>
          </a:p>
          <a:p>
            <a:pPr algn="just">
              <a:buNone/>
            </a:pPr>
            <a:r>
              <a:rPr lang="en-US" sz="2400" dirty="0" smtClean="0"/>
              <a:t/>
            </a:r>
            <a:br>
              <a:rPr lang="en-US" sz="2400" dirty="0" smtClean="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Network Protocol driver"/>
          <p:cNvPicPr>
            <a:picLocks noChangeAspect="1" noChangeArrowheads="1"/>
          </p:cNvPicPr>
          <p:nvPr/>
        </p:nvPicPr>
        <p:blipFill>
          <a:blip r:embed="rId2"/>
          <a:srcRect/>
          <a:stretch>
            <a:fillRect/>
          </a:stretch>
        </p:blipFill>
        <p:spPr bwMode="auto">
          <a:xfrm>
            <a:off x="228600" y="685799"/>
            <a:ext cx="8763000" cy="531569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63562"/>
          </a:xfrm>
        </p:spPr>
        <p:txBody>
          <a:bodyPr>
            <a:normAutofit fontScale="90000"/>
          </a:bodyPr>
          <a:lstStyle/>
          <a:p>
            <a:r>
              <a:rPr lang="en-US" b="1" dirty="0" smtClean="0"/>
              <a:t>4) Thin driver</a:t>
            </a:r>
            <a:endParaRPr lang="en-US"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buNone/>
            </a:pPr>
            <a:r>
              <a:rPr lang="en-US" dirty="0" smtClean="0"/>
              <a:t>The thin driver converts JDBC calls directly into the vendor-specific database protocol. That is why it is known as thin driver. It is fully written in Java language.</a:t>
            </a:r>
          </a:p>
          <a:p>
            <a:pPr algn="just">
              <a:buNone/>
            </a:pPr>
            <a:r>
              <a:rPr lang="en-US" u="sng" dirty="0" smtClean="0"/>
              <a:t>Advantage</a:t>
            </a:r>
            <a:r>
              <a:rPr lang="en-US" dirty="0" smtClean="0"/>
              <a:t>:</a:t>
            </a:r>
          </a:p>
          <a:p>
            <a:pPr algn="just">
              <a:buNone/>
            </a:pPr>
            <a:r>
              <a:rPr lang="en-US" dirty="0" smtClean="0"/>
              <a:t>Better performance than all other drivers.</a:t>
            </a:r>
          </a:p>
          <a:p>
            <a:pPr algn="just">
              <a:buNone/>
            </a:pPr>
            <a:r>
              <a:rPr lang="en-US" dirty="0" smtClean="0"/>
              <a:t>No software is required at client side or server side.</a:t>
            </a:r>
          </a:p>
          <a:p>
            <a:pPr algn="just">
              <a:buNone/>
            </a:pPr>
            <a:r>
              <a:rPr lang="en-US" u="sng" dirty="0" smtClean="0"/>
              <a:t>Disadvantage:</a:t>
            </a:r>
          </a:p>
          <a:p>
            <a:pPr algn="just">
              <a:buNone/>
            </a:pPr>
            <a:r>
              <a:rPr lang="en-US" dirty="0" smtClean="0"/>
              <a:t>Drivers depend on the Database.</a:t>
            </a:r>
          </a:p>
          <a:p>
            <a:pPr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Thin driver"/>
          <p:cNvPicPr>
            <a:picLocks noChangeAspect="1" noChangeArrowheads="1"/>
          </p:cNvPicPr>
          <p:nvPr/>
        </p:nvPicPr>
        <p:blipFill>
          <a:blip r:embed="rId2"/>
          <a:srcRect/>
          <a:stretch>
            <a:fillRect/>
          </a:stretch>
        </p:blipFill>
        <p:spPr bwMode="auto">
          <a:xfrm>
            <a:off x="381000" y="609599"/>
            <a:ext cx="7391400" cy="603438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609600"/>
          </a:xfrm>
        </p:spPr>
        <p:txBody>
          <a:bodyPr>
            <a:normAutofit fontScale="90000"/>
          </a:bodyPr>
          <a:lstStyle/>
          <a:p>
            <a:r>
              <a:rPr lang="en-US" dirty="0" smtClean="0"/>
              <a:t>Java Database Connectivity with 5 Steps</a:t>
            </a:r>
            <a:endParaRPr lang="en-US" dirty="0"/>
          </a:p>
        </p:txBody>
      </p:sp>
      <p:sp>
        <p:nvSpPr>
          <p:cNvPr id="3" name="Content Placeholder 2"/>
          <p:cNvSpPr>
            <a:spLocks noGrp="1"/>
          </p:cNvSpPr>
          <p:nvPr>
            <p:ph idx="1"/>
          </p:nvPr>
        </p:nvSpPr>
        <p:spPr>
          <a:xfrm>
            <a:off x="304800" y="838200"/>
            <a:ext cx="3962400" cy="4754563"/>
          </a:xfrm>
          <a:ln>
            <a:solidFill>
              <a:schemeClr val="accent1"/>
            </a:solidFill>
          </a:ln>
        </p:spPr>
        <p:txBody>
          <a:bodyPr>
            <a:normAutofit fontScale="85000" lnSpcReduction="10000"/>
          </a:bodyPr>
          <a:lstStyle/>
          <a:p>
            <a:pPr algn="just"/>
            <a:r>
              <a:rPr lang="en-US" dirty="0" smtClean="0"/>
              <a:t>There are 5 steps to connect any java application with the database using JDBC. These steps are as follows :</a:t>
            </a:r>
          </a:p>
          <a:p>
            <a:pPr algn="just"/>
            <a:r>
              <a:rPr lang="en-US" dirty="0" smtClean="0"/>
              <a:t>Register the Driver class</a:t>
            </a:r>
          </a:p>
          <a:p>
            <a:pPr algn="just"/>
            <a:r>
              <a:rPr lang="en-US" dirty="0" smtClean="0"/>
              <a:t>Create connection</a:t>
            </a:r>
          </a:p>
          <a:p>
            <a:pPr algn="just"/>
            <a:r>
              <a:rPr lang="en-US" dirty="0" smtClean="0"/>
              <a:t>Create statement</a:t>
            </a:r>
          </a:p>
          <a:p>
            <a:pPr algn="just"/>
            <a:r>
              <a:rPr lang="en-US" dirty="0" smtClean="0"/>
              <a:t>Execute queries</a:t>
            </a:r>
          </a:p>
          <a:p>
            <a:pPr algn="just"/>
            <a:r>
              <a:rPr lang="en-US" dirty="0" smtClean="0"/>
              <a:t>Close connection</a:t>
            </a:r>
          </a:p>
          <a:p>
            <a:pPr algn="just">
              <a:buNone/>
            </a:pPr>
            <a:endParaRPr lang="en-US" dirty="0"/>
          </a:p>
        </p:txBody>
      </p:sp>
      <p:pic>
        <p:nvPicPr>
          <p:cNvPr id="35842" name="Picture 2" descr="Java Database Connectivity Steps"/>
          <p:cNvPicPr>
            <a:picLocks noChangeAspect="1" noChangeArrowheads="1"/>
          </p:cNvPicPr>
          <p:nvPr/>
        </p:nvPicPr>
        <p:blipFill>
          <a:blip r:embed="rId2"/>
          <a:srcRect/>
          <a:stretch>
            <a:fillRect/>
          </a:stretch>
        </p:blipFill>
        <p:spPr bwMode="auto">
          <a:xfrm>
            <a:off x="4490822" y="838200"/>
            <a:ext cx="4653178" cy="4724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Java JDBC</a:t>
            </a:r>
            <a:endParaRPr lang="en-US" b="1" dirty="0"/>
          </a:p>
        </p:txBody>
      </p:sp>
      <p:sp>
        <p:nvSpPr>
          <p:cNvPr id="3" name="Content Placeholder 2"/>
          <p:cNvSpPr>
            <a:spLocks noGrp="1"/>
          </p:cNvSpPr>
          <p:nvPr>
            <p:ph idx="1"/>
          </p:nvPr>
        </p:nvSpPr>
        <p:spPr>
          <a:xfrm>
            <a:off x="457200" y="1066800"/>
            <a:ext cx="8229600" cy="5334000"/>
          </a:xfrm>
        </p:spPr>
        <p:txBody>
          <a:bodyPr>
            <a:normAutofit fontScale="92500" lnSpcReduction="10000"/>
          </a:bodyPr>
          <a:lstStyle/>
          <a:p>
            <a:pPr algn="just">
              <a:buNone/>
            </a:pPr>
            <a:r>
              <a:rPr lang="en-US" dirty="0" smtClean="0"/>
              <a:t>JDBC stands for Java Database Connectivity. JDBC is a Java API to connect and execute the query with the database. It is a part of JavaSE (Java Standard Edition). JDBC API uses JDBC drivers to connect with the database. There are four types of JDBC drivers:</a:t>
            </a:r>
          </a:p>
          <a:p>
            <a:pPr algn="just">
              <a:buNone/>
            </a:pPr>
            <a:endParaRPr lang="en-US" dirty="0" smtClean="0"/>
          </a:p>
          <a:p>
            <a:pPr algn="just">
              <a:buNone/>
            </a:pPr>
            <a:r>
              <a:rPr lang="en-US" dirty="0" smtClean="0"/>
              <a:t>JDBC-ODBC Bridge Driver,</a:t>
            </a:r>
          </a:p>
          <a:p>
            <a:pPr algn="just">
              <a:buNone/>
            </a:pPr>
            <a:r>
              <a:rPr lang="en-US" dirty="0" smtClean="0"/>
              <a:t>Native Driver,</a:t>
            </a:r>
          </a:p>
          <a:p>
            <a:pPr algn="just">
              <a:buNone/>
            </a:pPr>
            <a:r>
              <a:rPr lang="en-US" dirty="0" smtClean="0"/>
              <a:t>Network Protocol Driver, and</a:t>
            </a:r>
          </a:p>
          <a:p>
            <a:pPr algn="just">
              <a:buNone/>
            </a:pPr>
            <a:r>
              <a:rPr lang="en-US" dirty="0" smtClean="0"/>
              <a:t>Thin Driver</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Why Should We Use JDBC</a:t>
            </a:r>
            <a:endParaRPr lang="en-US" b="1" dirty="0"/>
          </a:p>
        </p:txBody>
      </p:sp>
      <p:sp>
        <p:nvSpPr>
          <p:cNvPr id="3" name="Content Placeholder 2"/>
          <p:cNvSpPr>
            <a:spLocks noGrp="1"/>
          </p:cNvSpPr>
          <p:nvPr>
            <p:ph idx="1"/>
          </p:nvPr>
        </p:nvSpPr>
        <p:spPr>
          <a:xfrm>
            <a:off x="228600" y="1066800"/>
            <a:ext cx="8610600" cy="5257800"/>
          </a:xfrm>
        </p:spPr>
        <p:txBody>
          <a:bodyPr>
            <a:normAutofit fontScale="92500" lnSpcReduction="20000"/>
          </a:bodyPr>
          <a:lstStyle/>
          <a:p>
            <a:pPr algn="just"/>
            <a:r>
              <a:rPr lang="en-US" dirty="0" smtClean="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pPr algn="just"/>
            <a:r>
              <a:rPr lang="en-US" dirty="0" smtClean="0"/>
              <a:t>We can use JDBC API to handle database using Java program and can perform the following activities:</a:t>
            </a:r>
          </a:p>
          <a:p>
            <a:pPr algn="just"/>
            <a:r>
              <a:rPr lang="en-US" dirty="0" smtClean="0"/>
              <a:t>Connect to the database</a:t>
            </a:r>
          </a:p>
          <a:p>
            <a:pPr algn="just"/>
            <a:r>
              <a:rPr lang="en-US" dirty="0" smtClean="0"/>
              <a:t>Execute queries and update statements to the database</a:t>
            </a:r>
          </a:p>
          <a:p>
            <a:pPr algn="just"/>
            <a:r>
              <a:rPr lang="en-US" dirty="0" smtClean="0"/>
              <a:t>Retrieve the result received from the database.</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What is API</a:t>
            </a:r>
            <a:endParaRPr lang="en-US" b="1" dirty="0"/>
          </a:p>
        </p:txBody>
      </p:sp>
      <p:sp>
        <p:nvSpPr>
          <p:cNvPr id="3" name="Content Placeholder 2"/>
          <p:cNvSpPr>
            <a:spLocks noGrp="1"/>
          </p:cNvSpPr>
          <p:nvPr>
            <p:ph idx="1"/>
          </p:nvPr>
        </p:nvSpPr>
        <p:spPr>
          <a:xfrm>
            <a:off x="457200" y="1143000"/>
            <a:ext cx="8229600" cy="5334000"/>
          </a:xfrm>
        </p:spPr>
        <p:txBody>
          <a:bodyPr>
            <a:normAutofit/>
          </a:bodyPr>
          <a:lstStyle/>
          <a:p>
            <a:pPr algn="just">
              <a:buNone/>
            </a:pPr>
            <a:r>
              <a:rPr lang="en-US" dirty="0" smtClean="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JDBC Product Components</a:t>
            </a:r>
            <a:endParaRPr lang="en-US" dirty="0"/>
          </a:p>
        </p:txBody>
      </p:sp>
      <p:sp>
        <p:nvSpPr>
          <p:cNvPr id="3" name="Content Placeholder 2"/>
          <p:cNvSpPr>
            <a:spLocks noGrp="1"/>
          </p:cNvSpPr>
          <p:nvPr>
            <p:ph idx="1"/>
          </p:nvPr>
        </p:nvSpPr>
        <p:spPr>
          <a:xfrm>
            <a:off x="228600" y="838200"/>
            <a:ext cx="8686800" cy="5791200"/>
          </a:xfrm>
        </p:spPr>
        <p:txBody>
          <a:bodyPr>
            <a:noAutofit/>
          </a:bodyPr>
          <a:lstStyle/>
          <a:p>
            <a:pPr algn="just">
              <a:buNone/>
            </a:pPr>
            <a:r>
              <a:rPr lang="en-US" sz="2000" dirty="0" smtClean="0"/>
              <a:t>JDBC includes four components:</a:t>
            </a:r>
          </a:p>
          <a:p>
            <a:pPr algn="just">
              <a:buNone/>
            </a:pPr>
            <a:r>
              <a:rPr lang="en-US" sz="2000" b="1" dirty="0" smtClean="0"/>
              <a:t>The JDBC API</a:t>
            </a:r>
            <a:r>
              <a:rPr lang="en-US" sz="2000" dirty="0" smtClean="0"/>
              <a:t> —  The JDBC™ API provides programmatic access to relational data from the Java™ programming language. Using the JDBC API, applications can execute SQL statements, retrieve results, and propagate changes back to an underlying data source. The JDBC API can also interact with multiple data sources in a distributed, heterogeneous environment.</a:t>
            </a:r>
          </a:p>
          <a:p>
            <a:pPr algn="just">
              <a:buNone/>
            </a:pPr>
            <a:r>
              <a:rPr lang="en-US" sz="2000" dirty="0" smtClean="0"/>
              <a:t>The JDBC API is part of the Java platform, which includes the </a:t>
            </a:r>
            <a:r>
              <a:rPr lang="en-US" sz="2000" i="1" dirty="0" smtClean="0"/>
              <a:t>Java™ Standard Edition</a:t>
            </a:r>
            <a:r>
              <a:rPr lang="en-US" sz="2000" dirty="0" smtClean="0"/>
              <a:t> (Java™ SE ) and the </a:t>
            </a:r>
            <a:r>
              <a:rPr lang="en-US" sz="2000" i="1" dirty="0" smtClean="0"/>
              <a:t>Java™ Enterprise Edition</a:t>
            </a:r>
            <a:r>
              <a:rPr lang="en-US" sz="2000" dirty="0" smtClean="0"/>
              <a:t> (Java™ EE). The JDBC 4.0 API is divided into two packages: java.sql and javax.sql. Both packages are included in the Java SE and Java EE platforms.</a:t>
            </a:r>
          </a:p>
          <a:p>
            <a:pPr algn="just">
              <a:buNone/>
            </a:pPr>
            <a:r>
              <a:rPr lang="en-US" sz="2000" b="1" dirty="0" smtClean="0"/>
              <a:t>JDBC Driver Manager</a:t>
            </a:r>
            <a:r>
              <a:rPr lang="en-US" sz="2000" dirty="0" smtClean="0"/>
              <a:t> —  The JDBC </a:t>
            </a:r>
            <a:r>
              <a:rPr lang="en-US" sz="2000" dirty="0" err="1" smtClean="0"/>
              <a:t>DriverManager</a:t>
            </a:r>
            <a:r>
              <a:rPr lang="en-US" sz="2000" dirty="0" smtClean="0"/>
              <a:t> class defines objects which can connect Java applications to a JDBC driver. </a:t>
            </a:r>
            <a:r>
              <a:rPr lang="en-US" sz="2000" dirty="0" err="1" smtClean="0"/>
              <a:t>DriverManager</a:t>
            </a:r>
            <a:r>
              <a:rPr lang="en-US" sz="2000" dirty="0" smtClean="0"/>
              <a:t> has traditionally been the backbone of the JDBC architecture. It is quite small and simple.</a:t>
            </a:r>
          </a:p>
          <a:p>
            <a:pPr algn="just">
              <a:buNone/>
            </a:pPr>
            <a:r>
              <a:rPr lang="en-US" sz="2000" dirty="0" smtClean="0"/>
              <a:t>The Standard Extension packages </a:t>
            </a:r>
            <a:r>
              <a:rPr lang="en-US" sz="2000" dirty="0" err="1" smtClean="0"/>
              <a:t>javax.naming</a:t>
            </a:r>
            <a:r>
              <a:rPr lang="en-US" sz="2000" dirty="0" smtClean="0"/>
              <a:t> and javax.sql let you use a </a:t>
            </a:r>
            <a:r>
              <a:rPr lang="en-US" sz="2000" dirty="0" err="1" smtClean="0"/>
              <a:t>DataSource</a:t>
            </a:r>
            <a:r>
              <a:rPr lang="en-US" sz="2000" dirty="0" smtClean="0"/>
              <a:t> object registered with a </a:t>
            </a:r>
            <a:r>
              <a:rPr lang="en-US" sz="2000" i="1" dirty="0" smtClean="0"/>
              <a:t>Java Naming and Directory Interface</a:t>
            </a:r>
            <a:r>
              <a:rPr lang="en-US" sz="2000" dirty="0" smtClean="0"/>
              <a:t>™ (JNDI) naming service to establish a connection with a data source. You can use either connecting mechanism, but using a </a:t>
            </a:r>
            <a:r>
              <a:rPr lang="en-US" sz="2000" dirty="0" err="1" smtClean="0"/>
              <a:t>DataSource</a:t>
            </a:r>
            <a:r>
              <a:rPr lang="en-US" sz="2000" dirty="0" smtClean="0"/>
              <a:t> object is recommended whenever possible.</a:t>
            </a:r>
          </a:p>
          <a:p>
            <a:pPr algn="just">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b="1" dirty="0" smtClean="0"/>
              <a:t>JDBC Test Suite</a:t>
            </a:r>
            <a:r>
              <a:rPr lang="en-US" dirty="0" smtClean="0"/>
              <a:t> —  The JDBC driver test suite helps you to determine that JDBC drivers will run your program. These tests are not comprehensive or exhaustive, but they do exercise many of the important features in the JDBC API.</a:t>
            </a:r>
          </a:p>
          <a:p>
            <a:pPr algn="just"/>
            <a:r>
              <a:rPr lang="en-US" b="1" dirty="0" smtClean="0"/>
              <a:t>JDBC-ODBC Bridge</a:t>
            </a:r>
            <a:r>
              <a:rPr lang="en-US" dirty="0" smtClean="0"/>
              <a:t> —  The Java Software bridge provides JDBC access via ODBC drivers. Note that you need to load ODBC binary code onto each client machine that uses this driver. As a result, the ODBC driver is most appropriate on a corporate network where client installations are not a major problem, or for application server code written in Java in a three-tier architecture.</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JDBC Architecture</a:t>
            </a:r>
            <a:endParaRPr lang="en-US" dirty="0"/>
          </a:p>
        </p:txBody>
      </p:sp>
      <p:sp>
        <p:nvSpPr>
          <p:cNvPr id="3" name="Content Placeholder 2"/>
          <p:cNvSpPr>
            <a:spLocks noGrp="1"/>
          </p:cNvSpPr>
          <p:nvPr>
            <p:ph idx="1"/>
          </p:nvPr>
        </p:nvSpPr>
        <p:spPr>
          <a:xfrm>
            <a:off x="0" y="762000"/>
            <a:ext cx="5867400" cy="5897563"/>
          </a:xfrm>
          <a:ln>
            <a:solidFill>
              <a:schemeClr val="accent1"/>
            </a:solidFill>
          </a:ln>
        </p:spPr>
        <p:txBody>
          <a:bodyPr>
            <a:normAutofit fontScale="70000" lnSpcReduction="20000"/>
          </a:bodyPr>
          <a:lstStyle/>
          <a:p>
            <a:pPr algn="just"/>
            <a:r>
              <a:rPr lang="en-US" b="1" dirty="0" smtClean="0"/>
              <a:t>two-tier and Three-tier Processing Models</a:t>
            </a:r>
          </a:p>
          <a:p>
            <a:pPr algn="just"/>
            <a:r>
              <a:rPr lang="en-US" dirty="0" smtClean="0"/>
              <a:t>The JDBC API supports both two-tier and three-tier processing models for database access.</a:t>
            </a:r>
          </a:p>
          <a:p>
            <a:pPr algn="just">
              <a:buNone/>
            </a:pPr>
            <a:r>
              <a:rPr lang="en-US" dirty="0" smtClean="0"/>
              <a:t/>
            </a:r>
            <a:br>
              <a:rPr lang="en-US" dirty="0" smtClean="0"/>
            </a:br>
            <a:r>
              <a:rPr lang="en-US" dirty="0" smtClean="0"/>
              <a:t>In the two-tier model, a Java applet or application talks directly to the data source. This requires a JDBC driver that can communicate with the particular data source being accessed. A user's commands are delivered to the database or other data source, and the results of those statements are sent back to the user. The data source may be located on another machine to which the user is connected via a network. This is referred to as a client/server configuration, with the user's machine as the client, and the machine housing the data source as the server. The network can be an intranet, which, for example, connects employees within a corporation, or it can be the Internet.</a:t>
            </a:r>
          </a:p>
          <a:p>
            <a:pPr algn="just">
              <a:buNone/>
            </a:pPr>
            <a:endParaRPr lang="en-US" dirty="0"/>
          </a:p>
        </p:txBody>
      </p:sp>
      <p:pic>
        <p:nvPicPr>
          <p:cNvPr id="3074" name="Picture 2" descr="The DBMS-proprietary protocol provides two-way communication between the client machine and the database server"/>
          <p:cNvPicPr>
            <a:picLocks noChangeAspect="1" noChangeArrowheads="1"/>
          </p:cNvPicPr>
          <p:nvPr/>
        </p:nvPicPr>
        <p:blipFill>
          <a:blip r:embed="rId2"/>
          <a:srcRect/>
          <a:stretch>
            <a:fillRect/>
          </a:stretch>
        </p:blipFill>
        <p:spPr bwMode="auto">
          <a:xfrm>
            <a:off x="5867400" y="1676400"/>
            <a:ext cx="3276600" cy="150219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5029200" cy="6477000"/>
          </a:xfrm>
          <a:ln>
            <a:solidFill>
              <a:schemeClr val="accent1"/>
            </a:solidFill>
          </a:ln>
        </p:spPr>
        <p:txBody>
          <a:bodyPr>
            <a:normAutofit fontScale="77500" lnSpcReduction="20000"/>
          </a:bodyPr>
          <a:lstStyle/>
          <a:p>
            <a:pPr algn="just">
              <a:buNone/>
            </a:pPr>
            <a:r>
              <a:rPr lang="en-US" dirty="0" smtClean="0"/>
              <a:t>In the three-tier model, commands are sent to a "middle tier" of services, which then sends the commands to the data source. The data source processes the commands and sends the results back to the middle tier, which then sends them to the user. MIS directors find the three-tier model very attractive because the middle tier makes it possible to maintain control over access and the kinds of updates that can be made to corporate data. Another advantage is that it simplifies the deployment of applications. Finally, in many cases, the three-tier architecture can provide performance advantages.</a:t>
            </a:r>
          </a:p>
          <a:p>
            <a:pPr algn="just">
              <a:buNone/>
            </a:pPr>
            <a:endParaRPr lang="en-US" dirty="0"/>
          </a:p>
        </p:txBody>
      </p:sp>
      <p:pic>
        <p:nvPicPr>
          <p:cNvPr id="2050" name="Picture 2" descr="The DBMS-proprietary protocol provides two-way communication between the database server and the server machine. HTTP, RMI, CORBA or other calls provide two way communication between the server machine and the client machine"/>
          <p:cNvPicPr>
            <a:picLocks noChangeAspect="1" noChangeArrowheads="1"/>
          </p:cNvPicPr>
          <p:nvPr/>
        </p:nvPicPr>
        <p:blipFill>
          <a:blip r:embed="rId2"/>
          <a:srcRect/>
          <a:stretch>
            <a:fillRect/>
          </a:stretch>
        </p:blipFill>
        <p:spPr bwMode="auto">
          <a:xfrm>
            <a:off x="5257800" y="228599"/>
            <a:ext cx="3886200" cy="2508367"/>
          </a:xfrm>
          <a:prstGeom prst="rect">
            <a:avLst/>
          </a:prstGeom>
          <a:noFill/>
        </p:spPr>
      </p:pic>
      <p:sp>
        <p:nvSpPr>
          <p:cNvPr id="5" name="Rectangle 4"/>
          <p:cNvSpPr/>
          <p:nvPr/>
        </p:nvSpPr>
        <p:spPr>
          <a:xfrm>
            <a:off x="5486400" y="2971800"/>
            <a:ext cx="3429000" cy="646331"/>
          </a:xfrm>
          <a:prstGeom prst="rect">
            <a:avLst/>
          </a:prstGeom>
        </p:spPr>
        <p:txBody>
          <a:bodyPr wrap="square">
            <a:spAutoFit/>
          </a:bodyPr>
          <a:lstStyle/>
          <a:p>
            <a:pPr algn="just">
              <a:buNone/>
            </a:pPr>
            <a:r>
              <a:rPr lang="en-US" b="1" i="1" dirty="0" smtClean="0"/>
              <a:t>Figure 2: Three-tier Architecture for Data Access.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JDBC Driver</a:t>
            </a:r>
            <a:endParaRPr lang="en-US" b="1" dirty="0"/>
          </a:p>
        </p:txBody>
      </p:sp>
      <p:sp>
        <p:nvSpPr>
          <p:cNvPr id="3" name="Content Placeholder 2"/>
          <p:cNvSpPr>
            <a:spLocks noGrp="1"/>
          </p:cNvSpPr>
          <p:nvPr>
            <p:ph idx="1"/>
          </p:nvPr>
        </p:nvSpPr>
        <p:spPr>
          <a:xfrm>
            <a:off x="457200" y="990600"/>
            <a:ext cx="8229600" cy="5135563"/>
          </a:xfrm>
        </p:spPr>
        <p:txBody>
          <a:bodyPr/>
          <a:lstStyle/>
          <a:p>
            <a:pPr algn="just">
              <a:buNone/>
            </a:pPr>
            <a:r>
              <a:rPr lang="en-US" dirty="0" smtClean="0"/>
              <a:t>JDBC Driver is a software component that enables java application to interact with the database. There are 4 types of JDBC drivers :</a:t>
            </a:r>
          </a:p>
          <a:p>
            <a:pPr algn="just">
              <a:buNone/>
            </a:pPr>
            <a:r>
              <a:rPr lang="en-US" dirty="0" smtClean="0"/>
              <a:t>JDBC-ODBC bridge driver</a:t>
            </a:r>
          </a:p>
          <a:p>
            <a:pPr algn="just">
              <a:buNone/>
            </a:pPr>
            <a:r>
              <a:rPr lang="en-US" dirty="0" smtClean="0"/>
              <a:t>Native-API driver (partially java driver)</a:t>
            </a:r>
          </a:p>
          <a:p>
            <a:pPr algn="just">
              <a:buNone/>
            </a:pPr>
            <a:r>
              <a:rPr lang="en-US" dirty="0" smtClean="0"/>
              <a:t>Network Protocol driver (fully java driver)</a:t>
            </a:r>
          </a:p>
          <a:p>
            <a:pPr algn="just">
              <a:buNone/>
            </a:pPr>
            <a:r>
              <a:rPr lang="en-US" dirty="0" smtClean="0"/>
              <a:t>Thin driver (fully java driver)</a:t>
            </a:r>
          </a:p>
          <a:p>
            <a:pPr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836</Words>
  <Application>Microsoft Office PowerPoint</Application>
  <PresentationFormat>On-screen Show (4:3)</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Java JDBC</vt:lpstr>
      <vt:lpstr>Java JDBC</vt:lpstr>
      <vt:lpstr>Why Should We Use JDBC</vt:lpstr>
      <vt:lpstr>What is API</vt:lpstr>
      <vt:lpstr>JDBC Product Components</vt:lpstr>
      <vt:lpstr>Slide 6</vt:lpstr>
      <vt:lpstr>JDBC Architecture</vt:lpstr>
      <vt:lpstr>Slide 8</vt:lpstr>
      <vt:lpstr>JDBC Driver</vt:lpstr>
      <vt:lpstr>1) JDBC-ODBC bridge driver</vt:lpstr>
      <vt:lpstr>Slide 11</vt:lpstr>
      <vt:lpstr>2) Native-API driver</vt:lpstr>
      <vt:lpstr>Slide 13</vt:lpstr>
      <vt:lpstr>3) Network Protocol driver</vt:lpstr>
      <vt:lpstr>Slide 15</vt:lpstr>
      <vt:lpstr>4) Thin driver</vt:lpstr>
      <vt:lpstr>Slide 17</vt:lpstr>
      <vt:lpstr>Java Database Connectivity with 5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JDBC</dc:title>
  <dc:creator>adin</dc:creator>
  <cp:lastModifiedBy>Birla Institute of Applied Sciences</cp:lastModifiedBy>
  <cp:revision>23</cp:revision>
  <dcterms:created xsi:type="dcterms:W3CDTF">2019-08-24T12:47:38Z</dcterms:created>
  <dcterms:modified xsi:type="dcterms:W3CDTF">2019-11-07T10:44:03Z</dcterms:modified>
</cp:coreProperties>
</file>