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5" r:id="rId4"/>
    <p:sldId id="296" r:id="rId5"/>
    <p:sldId id="297" r:id="rId6"/>
    <p:sldId id="298"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99" r:id="rId33"/>
    <p:sldId id="300" r:id="rId34"/>
    <p:sldId id="301" r:id="rId35"/>
    <p:sldId id="302" r:id="rId36"/>
    <p:sldId id="303" r:id="rId37"/>
    <p:sldId id="304" r:id="rId38"/>
    <p:sldId id="305" r:id="rId39"/>
    <p:sldId id="306" r:id="rId40"/>
    <p:sldId id="307"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774" autoAdjust="0"/>
  </p:normalViewPr>
  <p:slideViewPr>
    <p:cSldViewPr>
      <p:cViewPr varScale="1">
        <p:scale>
          <a:sx n="71" d="100"/>
          <a:sy n="71" d="100"/>
        </p:scale>
        <p:origin x="-135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F5DD85-1BBE-4398-84D1-EBC70E0A9C61}"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A3803-175A-4E02-959F-CD245EBBB0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5DD85-1BBE-4398-84D1-EBC70E0A9C61}"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A3803-175A-4E02-959F-CD245EBBB0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5DD85-1BBE-4398-84D1-EBC70E0A9C61}"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A3803-175A-4E02-959F-CD245EBBB0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5DD85-1BBE-4398-84D1-EBC70E0A9C61}"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A3803-175A-4E02-959F-CD245EBBB0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F5DD85-1BBE-4398-84D1-EBC70E0A9C61}"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A3803-175A-4E02-959F-CD245EBBB0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F5DD85-1BBE-4398-84D1-EBC70E0A9C61}" type="datetimeFigureOut">
              <a:rPr lang="en-US" smtClean="0"/>
              <a:pPr/>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A3803-175A-4E02-959F-CD245EBBB0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F5DD85-1BBE-4398-84D1-EBC70E0A9C61}" type="datetimeFigureOut">
              <a:rPr lang="en-US" smtClean="0"/>
              <a:pPr/>
              <a:t>8/18/2019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A3803-175A-4E02-959F-CD245EBBB0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F5DD85-1BBE-4398-84D1-EBC70E0A9C61}" type="datetimeFigureOut">
              <a:rPr lang="en-US" smtClean="0"/>
              <a:pPr/>
              <a:t>8/18/2019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A3803-175A-4E02-959F-CD245EBBB0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5DD85-1BBE-4398-84D1-EBC70E0A9C61}" type="datetimeFigureOut">
              <a:rPr lang="en-US" smtClean="0"/>
              <a:pPr/>
              <a:t>8/18/2019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9A3803-175A-4E02-959F-CD245EBBB0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5DD85-1BBE-4398-84D1-EBC70E0A9C61}" type="datetimeFigureOut">
              <a:rPr lang="en-US" smtClean="0"/>
              <a:pPr/>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A3803-175A-4E02-959F-CD245EBBB0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5DD85-1BBE-4398-84D1-EBC70E0A9C61}" type="datetimeFigureOut">
              <a:rPr lang="en-US" smtClean="0"/>
              <a:pPr/>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A3803-175A-4E02-959F-CD245EBBB0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5DD85-1BBE-4398-84D1-EBC70E0A9C61}" type="datetimeFigureOut">
              <a:rPr lang="en-US" smtClean="0"/>
              <a:pPr/>
              <a:t>8/18/2019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A3803-175A-4E02-959F-CD245EBBB0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086600" cy="1470025"/>
          </a:xfrm>
        </p:spPr>
        <p:txBody>
          <a:bodyPr/>
          <a:lstStyle/>
          <a:p>
            <a:pPr algn="r"/>
            <a:r>
              <a:rPr lang="en-US" dirty="0"/>
              <a:t>Java OOPs Concepts</a:t>
            </a:r>
          </a:p>
        </p:txBody>
      </p:sp>
      <p:sp>
        <p:nvSpPr>
          <p:cNvPr id="3" name="Subtitle 2"/>
          <p:cNvSpPr>
            <a:spLocks noGrp="1"/>
          </p:cNvSpPr>
          <p:nvPr>
            <p:ph type="subTitle" idx="1"/>
          </p:nvPr>
        </p:nvSpPr>
        <p:spPr/>
        <p:txBody>
          <a:bodyPr/>
          <a:lstStyle/>
          <a:p>
            <a:pPr algn="r"/>
            <a:r>
              <a:rPr lang="en-US" dirty="0" smtClean="0"/>
              <a:t>Instructor :</a:t>
            </a:r>
            <a:r>
              <a:rPr lang="en-US" dirty="0" err="1" smtClean="0"/>
              <a:t>Prashant</a:t>
            </a:r>
            <a:r>
              <a:rPr lang="en-US" dirty="0" smtClean="0"/>
              <a:t> </a:t>
            </a:r>
            <a:r>
              <a:rPr lang="en-US" dirty="0" err="1" smtClean="0"/>
              <a:t>Mishra</a:t>
            </a:r>
            <a:endParaRPr lang="en-US" dirty="0" smtClean="0"/>
          </a:p>
          <a:p>
            <a:pPr algn="r"/>
            <a:r>
              <a:rPr lang="en-US" dirty="0" smtClean="0"/>
              <a:t>BIAS </a:t>
            </a:r>
            <a:r>
              <a:rPr lang="en-US" dirty="0" err="1" smtClean="0"/>
              <a:t>Bhimtal</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Class</a:t>
            </a:r>
            <a:endParaRPr lang="en-US" dirty="0"/>
          </a:p>
        </p:txBody>
      </p:sp>
      <p:sp>
        <p:nvSpPr>
          <p:cNvPr id="3" name="Content Placeholder 2"/>
          <p:cNvSpPr>
            <a:spLocks noGrp="1"/>
          </p:cNvSpPr>
          <p:nvPr>
            <p:ph idx="1"/>
          </p:nvPr>
        </p:nvSpPr>
        <p:spPr/>
        <p:txBody>
          <a:bodyPr/>
          <a:lstStyle/>
          <a:p>
            <a:pPr algn="just">
              <a:buNone/>
            </a:pPr>
            <a:r>
              <a:rPr lang="en-US" i="1" dirty="0" smtClean="0"/>
              <a:t>Collection </a:t>
            </a:r>
            <a:r>
              <a:rPr lang="en-US" i="1" dirty="0"/>
              <a:t>of objects</a:t>
            </a:r>
            <a:r>
              <a:rPr lang="en-US" dirty="0"/>
              <a:t> is called class. It is a logical entity.</a:t>
            </a:r>
          </a:p>
          <a:p>
            <a:pPr algn="just">
              <a:buNone/>
            </a:pPr>
            <a:r>
              <a:rPr lang="en-US" dirty="0"/>
              <a:t>A class can also be defined as a blueprint from which you can create an individual object. Class doesn't consume any space.</a:t>
            </a:r>
          </a:p>
          <a:p>
            <a:pPr algn="just">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Inheritance</a:t>
            </a:r>
            <a:endParaRPr lang="en-US" dirty="0"/>
          </a:p>
        </p:txBody>
      </p:sp>
      <p:sp>
        <p:nvSpPr>
          <p:cNvPr id="3" name="Content Placeholder 2"/>
          <p:cNvSpPr>
            <a:spLocks noGrp="1"/>
          </p:cNvSpPr>
          <p:nvPr>
            <p:ph idx="1"/>
          </p:nvPr>
        </p:nvSpPr>
        <p:spPr/>
        <p:txBody>
          <a:bodyPr/>
          <a:lstStyle/>
          <a:p>
            <a:pPr algn="just">
              <a:buNone/>
            </a:pPr>
            <a:r>
              <a:rPr lang="en-US" i="1" dirty="0" smtClean="0"/>
              <a:t>When </a:t>
            </a:r>
            <a:r>
              <a:rPr lang="en-US" i="1" dirty="0"/>
              <a:t>one object acquires all the properties and behaviors of a parent object</a:t>
            </a:r>
            <a:r>
              <a:rPr lang="en-US" dirty="0"/>
              <a:t>, it is known as inheritance. It provides code reusability. It is used to achieve runtime polymorphism.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Polymorphism</a:t>
            </a:r>
            <a:endParaRPr lang="en-US" dirty="0"/>
          </a:p>
        </p:txBody>
      </p:sp>
      <p:sp>
        <p:nvSpPr>
          <p:cNvPr id="3" name="Content Placeholder 2"/>
          <p:cNvSpPr>
            <a:spLocks noGrp="1"/>
          </p:cNvSpPr>
          <p:nvPr>
            <p:ph idx="1"/>
          </p:nvPr>
        </p:nvSpPr>
        <p:spPr>
          <a:xfrm>
            <a:off x="228600" y="1295400"/>
            <a:ext cx="8229600" cy="4525963"/>
          </a:xfrm>
        </p:spPr>
        <p:txBody>
          <a:bodyPr>
            <a:normAutofit fontScale="92500"/>
          </a:bodyPr>
          <a:lstStyle/>
          <a:p>
            <a:pPr algn="just"/>
            <a:r>
              <a:rPr lang="en-US" dirty="0" smtClean="0"/>
              <a:t>If</a:t>
            </a:r>
            <a:r>
              <a:rPr lang="en-US" dirty="0"/>
              <a:t> </a:t>
            </a:r>
            <a:r>
              <a:rPr lang="en-US" i="1" dirty="0"/>
              <a:t>one task is performed in different ways</a:t>
            </a:r>
            <a:r>
              <a:rPr lang="en-US" dirty="0"/>
              <a:t>, it is known as polymorphism. For example: to convince the customer differently, to draw something, for example, shape, triangle, rectangle, etc.</a:t>
            </a:r>
          </a:p>
          <a:p>
            <a:pPr algn="just"/>
            <a:r>
              <a:rPr lang="en-US" dirty="0"/>
              <a:t>In Java, we use method overloading and method overriding to achieve polymorphism.</a:t>
            </a:r>
          </a:p>
          <a:p>
            <a:pPr algn="just"/>
            <a:r>
              <a:rPr lang="en-US" dirty="0"/>
              <a:t>Another example can be to speak something; for example, a cat speaks meow, dog barks woof, etc.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i="1" dirty="0" smtClean="0"/>
              <a:t>Abstraction</a:t>
            </a:r>
            <a:endParaRPr lang="en-US" dirty="0"/>
          </a:p>
        </p:txBody>
      </p:sp>
      <p:sp>
        <p:nvSpPr>
          <p:cNvPr id="3" name="Content Placeholder 2"/>
          <p:cNvSpPr>
            <a:spLocks noGrp="1"/>
          </p:cNvSpPr>
          <p:nvPr>
            <p:ph idx="1"/>
          </p:nvPr>
        </p:nvSpPr>
        <p:spPr/>
        <p:txBody>
          <a:bodyPr/>
          <a:lstStyle/>
          <a:p>
            <a:pPr algn="just">
              <a:buNone/>
            </a:pPr>
            <a:r>
              <a:rPr lang="en-US" i="1" dirty="0" smtClean="0"/>
              <a:t>Hiding </a:t>
            </a:r>
            <a:r>
              <a:rPr lang="en-US" i="1" dirty="0"/>
              <a:t>internal details and showing functionality</a:t>
            </a:r>
            <a:r>
              <a:rPr lang="en-US" dirty="0"/>
              <a:t> is known as abstraction. For example phone call, we don't know the internal processing.</a:t>
            </a:r>
          </a:p>
          <a:p>
            <a:pPr algn="just">
              <a:buNone/>
            </a:pPr>
            <a:r>
              <a:rPr lang="en-US" dirty="0"/>
              <a:t>In Java, we use abstract class and interface to achieve abstraction.</a:t>
            </a:r>
          </a:p>
          <a:p>
            <a:pPr algn="just">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Encapsulation</a:t>
            </a:r>
            <a:endParaRPr lang="en-US" dirty="0"/>
          </a:p>
        </p:txBody>
      </p:sp>
      <p:sp>
        <p:nvSpPr>
          <p:cNvPr id="3" name="Content Placeholder 2"/>
          <p:cNvSpPr>
            <a:spLocks noGrp="1"/>
          </p:cNvSpPr>
          <p:nvPr>
            <p:ph idx="1"/>
          </p:nvPr>
        </p:nvSpPr>
        <p:spPr/>
        <p:txBody>
          <a:bodyPr>
            <a:normAutofit/>
          </a:bodyPr>
          <a:lstStyle/>
          <a:p>
            <a:pPr algn="just">
              <a:buNone/>
            </a:pPr>
            <a:r>
              <a:rPr lang="en-US" i="1" dirty="0" smtClean="0"/>
              <a:t>Binding </a:t>
            </a:r>
            <a:r>
              <a:rPr lang="en-US" i="1" dirty="0"/>
              <a:t>(or wrapping) code and data together into a single unit are known as encapsulation</a:t>
            </a:r>
            <a:r>
              <a:rPr lang="en-US" dirty="0"/>
              <a:t>. For example, a capsule, it is wrapped with different medicines.</a:t>
            </a:r>
          </a:p>
          <a:p>
            <a:pPr algn="just">
              <a:buNone/>
            </a:pPr>
            <a:r>
              <a:rPr lang="en-US" dirty="0"/>
              <a:t>A java class is the example of encapsulation. Java bean is the fully encapsulated class because all the data members are private here.</a:t>
            </a:r>
          </a:p>
          <a:p>
            <a:pPr algn="just">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Coupling</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Coupling </a:t>
            </a:r>
            <a:r>
              <a:rPr lang="en-US" dirty="0"/>
              <a:t>refers to the knowledge or information or dependency of another class. It arises when classes are aware of each other. If a class has the details information of another class, there is strong coupling. In Java, we use private, protected, and public modifiers to display the visibility level of a class, method, and field. You can use interfaces for the weaker coupling because there is no concrete implementation.</a:t>
            </a:r>
          </a:p>
          <a:p>
            <a:pPr algn="just">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Cohesion</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Cohesion </a:t>
            </a:r>
            <a:r>
              <a:rPr lang="en-US" dirty="0"/>
              <a:t>refers to the level of a component which performs a single well-defined task. A single well-defined task is done by a highly cohesive method. The weakly cohesive method will split the task into separate parts. The java.io package is a highly cohesive package because it has I/O related classes and interface. However, the </a:t>
            </a:r>
            <a:r>
              <a:rPr lang="en-US" dirty="0" err="1"/>
              <a:t>java.util</a:t>
            </a:r>
            <a:r>
              <a:rPr lang="en-US" dirty="0"/>
              <a:t> package is a weakly cohesive package because it has unrelated classes and interfaces.</a:t>
            </a:r>
          </a:p>
          <a:p>
            <a:pPr algn="just">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Association</a:t>
            </a:r>
            <a:endParaRPr lang="en-US" dirty="0"/>
          </a:p>
        </p:txBody>
      </p:sp>
      <p:sp>
        <p:nvSpPr>
          <p:cNvPr id="3" name="Content Placeholder 2"/>
          <p:cNvSpPr>
            <a:spLocks noGrp="1"/>
          </p:cNvSpPr>
          <p:nvPr>
            <p:ph idx="1"/>
          </p:nvPr>
        </p:nvSpPr>
        <p:spPr>
          <a:xfrm>
            <a:off x="457200" y="1219200"/>
            <a:ext cx="8229600" cy="5135563"/>
          </a:xfrm>
        </p:spPr>
        <p:txBody>
          <a:bodyPr>
            <a:normAutofit fontScale="77500" lnSpcReduction="20000"/>
          </a:bodyPr>
          <a:lstStyle/>
          <a:p>
            <a:pPr algn="just">
              <a:buNone/>
            </a:pPr>
            <a:r>
              <a:rPr lang="en-US" dirty="0" smtClean="0"/>
              <a:t>Association </a:t>
            </a:r>
            <a:r>
              <a:rPr lang="en-US" dirty="0"/>
              <a:t>represents the relationship between the objects. Here, one object can be associated with one object or many objects. There can be four types of association between the objects:</a:t>
            </a:r>
          </a:p>
          <a:p>
            <a:pPr lvl="0" algn="just">
              <a:buNone/>
            </a:pPr>
            <a:r>
              <a:rPr lang="en-US" dirty="0"/>
              <a:t>One to One</a:t>
            </a:r>
          </a:p>
          <a:p>
            <a:pPr lvl="0" algn="just">
              <a:buNone/>
            </a:pPr>
            <a:r>
              <a:rPr lang="en-US" dirty="0"/>
              <a:t>One to Many</a:t>
            </a:r>
          </a:p>
          <a:p>
            <a:pPr lvl="0" algn="just">
              <a:buNone/>
            </a:pPr>
            <a:r>
              <a:rPr lang="en-US" dirty="0"/>
              <a:t>Many to One, and</a:t>
            </a:r>
          </a:p>
          <a:p>
            <a:pPr lvl="0" algn="just">
              <a:buNone/>
            </a:pPr>
            <a:r>
              <a:rPr lang="en-US" dirty="0"/>
              <a:t>Many to Many</a:t>
            </a:r>
          </a:p>
          <a:p>
            <a:pPr algn="just">
              <a:buNone/>
            </a:pPr>
            <a:r>
              <a:rPr lang="en-US" dirty="0"/>
              <a:t>Let's understand the relationship with real-time examples. For example, One country can have one prime minister (one to one), and a prime minister can have many ministers (one to many). Also, many MP's can have one prime minister (many to one), and many ministers can have many departments (many to many).</a:t>
            </a:r>
          </a:p>
          <a:p>
            <a:pPr algn="just">
              <a:buNone/>
            </a:pPr>
            <a:r>
              <a:rPr lang="en-US" dirty="0"/>
              <a:t>Association can be </a:t>
            </a:r>
            <a:r>
              <a:rPr lang="en-US" dirty="0" smtClean="0"/>
              <a:t>unidirectional </a:t>
            </a:r>
            <a:r>
              <a:rPr lang="en-US" dirty="0"/>
              <a:t>or bidirectional.</a:t>
            </a:r>
          </a:p>
          <a:p>
            <a:pPr algn="just">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Aggregation</a:t>
            </a:r>
            <a:endParaRPr lang="en-US" dirty="0"/>
          </a:p>
        </p:txBody>
      </p:sp>
      <p:sp>
        <p:nvSpPr>
          <p:cNvPr id="3" name="Content Placeholder 2"/>
          <p:cNvSpPr>
            <a:spLocks noGrp="1"/>
          </p:cNvSpPr>
          <p:nvPr>
            <p:ph idx="1"/>
          </p:nvPr>
        </p:nvSpPr>
        <p:spPr/>
        <p:txBody>
          <a:bodyPr>
            <a:normAutofit/>
          </a:bodyPr>
          <a:lstStyle/>
          <a:p>
            <a:pPr algn="just"/>
            <a:r>
              <a:rPr lang="en-US" dirty="0" smtClean="0"/>
              <a:t>Aggregation </a:t>
            </a:r>
            <a:r>
              <a:rPr lang="en-US" dirty="0"/>
              <a:t>is a way to achieve Association. Aggregation represents the relationship where one object contains other objects as a part of its state. It represents the weak relationship between objects. It is also termed as a </a:t>
            </a:r>
            <a:r>
              <a:rPr lang="en-US" i="1" dirty="0"/>
              <a:t>has-a</a:t>
            </a:r>
            <a:r>
              <a:rPr lang="en-US" dirty="0"/>
              <a:t> relationship in Java. Like, inheritance represents the </a:t>
            </a:r>
            <a:r>
              <a:rPr lang="en-US" i="1" dirty="0"/>
              <a:t>is-a</a:t>
            </a:r>
            <a:r>
              <a:rPr lang="en-US" dirty="0"/>
              <a:t> relationship. It is another way to reuse objects.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Composition</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The </a:t>
            </a:r>
            <a:r>
              <a:rPr lang="en-US" dirty="0"/>
              <a:t>composition is also a way to achieve Association. The composition represents the relationship where one object contains other objects as a part of its state. There is a strong relationship between the containing object and the dependent object. It is the state where containing objects do not have an independent existence. If you delete the parent object, all the child objects will be deleted automatically.</a:t>
            </a:r>
          </a:p>
          <a:p>
            <a:pPr algn="just">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382000" cy="6019800"/>
          </a:xfrm>
        </p:spPr>
        <p:txBody>
          <a:bodyPr>
            <a:normAutofit/>
          </a:bodyPr>
          <a:lstStyle/>
          <a:p>
            <a:pPr algn="just">
              <a:buNone/>
            </a:pPr>
            <a:r>
              <a:rPr lang="en-US" sz="2200" dirty="0"/>
              <a:t>Object-Oriented Programming is a paradigm that provides many concepts, such as </a:t>
            </a:r>
            <a:r>
              <a:rPr lang="en-US" sz="2200" b="1" dirty="0"/>
              <a:t>inheritance</a:t>
            </a:r>
            <a:r>
              <a:rPr lang="en-US" sz="2200" dirty="0"/>
              <a:t>, </a:t>
            </a:r>
            <a:r>
              <a:rPr lang="en-US" sz="2200" b="1" dirty="0" smtClean="0"/>
              <a:t>data     </a:t>
            </a:r>
            <a:r>
              <a:rPr lang="en-US" sz="2200" b="1" dirty="0"/>
              <a:t>binding</a:t>
            </a:r>
            <a:r>
              <a:rPr lang="en-US" sz="2200" dirty="0"/>
              <a:t>, </a:t>
            </a:r>
            <a:r>
              <a:rPr lang="en-US" sz="2200" b="1" dirty="0"/>
              <a:t>polymorphism</a:t>
            </a:r>
            <a:r>
              <a:rPr lang="en-US" sz="2200" dirty="0"/>
              <a:t>, etc</a:t>
            </a:r>
            <a:r>
              <a:rPr lang="en-US" sz="2200" dirty="0" smtClean="0"/>
              <a:t>.</a:t>
            </a:r>
          </a:p>
          <a:p>
            <a:pPr algn="just">
              <a:buNone/>
            </a:pPr>
            <a:endParaRPr lang="en-US" sz="2200" dirty="0"/>
          </a:p>
          <a:p>
            <a:pPr algn="just">
              <a:buNone/>
            </a:pPr>
            <a:r>
              <a:rPr lang="en-US" sz="2200" b="1" dirty="0" err="1"/>
              <a:t>Simula</a:t>
            </a:r>
            <a:r>
              <a:rPr lang="en-US" sz="2200" dirty="0"/>
              <a:t> is considered the first object-oriented programming language. The programming paradigm where everything is represented as an object is known as a truly object-oriented programming language</a:t>
            </a:r>
            <a:r>
              <a:rPr lang="en-US" sz="2200" dirty="0" smtClean="0"/>
              <a:t>.</a:t>
            </a:r>
          </a:p>
          <a:p>
            <a:pPr algn="just">
              <a:buNone/>
            </a:pPr>
            <a:endParaRPr lang="en-US" sz="2200" dirty="0"/>
          </a:p>
          <a:p>
            <a:pPr algn="just">
              <a:buNone/>
            </a:pPr>
            <a:r>
              <a:rPr lang="en-US" sz="2200" b="1" dirty="0"/>
              <a:t>Smalltalk</a:t>
            </a:r>
            <a:r>
              <a:rPr lang="en-US" sz="2200" dirty="0"/>
              <a:t> is considered the first truly object-oriented programming language.</a:t>
            </a:r>
          </a:p>
          <a:p>
            <a:pPr algn="just">
              <a:buNone/>
            </a:pPr>
            <a:endParaRPr lang="en-US" sz="2200" dirty="0" smtClean="0"/>
          </a:p>
          <a:p>
            <a:pPr algn="just">
              <a:buNone/>
            </a:pPr>
            <a:r>
              <a:rPr lang="en-US" sz="2200" dirty="0" smtClean="0"/>
              <a:t>The </a:t>
            </a:r>
            <a:r>
              <a:rPr lang="en-US" sz="2200" dirty="0"/>
              <a:t>popular object-oriented </a:t>
            </a:r>
            <a:r>
              <a:rPr lang="en-US" sz="2200" dirty="0" smtClean="0"/>
              <a:t>languages are</a:t>
            </a:r>
            <a:r>
              <a:rPr lang="en-US" sz="2200" dirty="0"/>
              <a:t> Java, C#, PHP, Python, C++, etc</a:t>
            </a:r>
            <a:r>
              <a:rPr lang="en-US" sz="2200" dirty="0" smtClean="0"/>
              <a:t>.</a:t>
            </a:r>
          </a:p>
          <a:p>
            <a:pPr algn="just">
              <a:buNone/>
            </a:pPr>
            <a:endParaRPr lang="en-US" sz="2200" dirty="0"/>
          </a:p>
          <a:p>
            <a:pPr algn="just">
              <a:buNone/>
            </a:pPr>
            <a:r>
              <a:rPr lang="en-US" sz="2200" dirty="0"/>
              <a:t>The main aim of object-oriented programming is to implement real-world entities, for example, object, classes, abstraction, inheritance, polymorphism, etc.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t>Java Naming conventions</a:t>
            </a: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algn="just"/>
            <a:r>
              <a:rPr lang="en-US" dirty="0" smtClean="0"/>
              <a:t>Java </a:t>
            </a:r>
            <a:r>
              <a:rPr lang="en-US" dirty="0"/>
              <a:t>naming convention is a rule to follow as you decide what to name your identifiers such as class, package, variable, constant, method, etc.</a:t>
            </a:r>
          </a:p>
          <a:p>
            <a:pPr algn="just"/>
            <a:r>
              <a:rPr lang="en-US" dirty="0"/>
              <a:t>But, it is not forced to follow. So, it is known as convention not rule. These conventions are suggested by several Java communities such as Sun Microsystems and Netscape.</a:t>
            </a:r>
          </a:p>
          <a:p>
            <a:pPr algn="just"/>
            <a:r>
              <a:rPr lang="en-US" dirty="0"/>
              <a:t>All the classes, interfaces, packages, methods and fields of Java programming language are given according to the Java naming convention. If you fail to follow these conventions, it may generate confusion or erroneous </a:t>
            </a:r>
            <a:r>
              <a:rPr lang="en-US" dirty="0" smtClean="0"/>
              <a:t>code</a:t>
            </a:r>
          </a:p>
          <a:p>
            <a:pPr algn="just"/>
            <a:endParaRPr lang="en-US" dirty="0"/>
          </a:p>
          <a:p>
            <a:pPr algn="just">
              <a:buNone/>
            </a:pPr>
            <a:r>
              <a:rPr lang="en-US" b="1" u="sng" dirty="0"/>
              <a:t>Advantage of naming conventions in java</a:t>
            </a:r>
          </a:p>
          <a:p>
            <a:pPr algn="just"/>
            <a:r>
              <a:rPr lang="en-US" dirty="0"/>
              <a:t>By using standard Java naming conventions, you make your code easier to read for yourself and other programmers. Readability of Java program is very important. It indicates that less time is spent to figure out what the code does.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key rules that must be followed by every identifier:</a:t>
            </a:r>
            <a:endParaRPr lang="en-US" sz="2800" dirty="0"/>
          </a:p>
        </p:txBody>
      </p:sp>
      <p:sp>
        <p:nvSpPr>
          <p:cNvPr id="3" name="Content Placeholder 2"/>
          <p:cNvSpPr>
            <a:spLocks noGrp="1"/>
          </p:cNvSpPr>
          <p:nvPr>
            <p:ph idx="1"/>
          </p:nvPr>
        </p:nvSpPr>
        <p:spPr/>
        <p:txBody>
          <a:bodyPr/>
          <a:lstStyle/>
          <a:p>
            <a:pPr lvl="0" algn="just"/>
            <a:r>
              <a:rPr lang="en-US" dirty="0" smtClean="0"/>
              <a:t>The </a:t>
            </a:r>
            <a:r>
              <a:rPr lang="en-US" dirty="0"/>
              <a:t>name must not contain any white spaces.</a:t>
            </a:r>
          </a:p>
          <a:p>
            <a:pPr lvl="0" algn="just"/>
            <a:r>
              <a:rPr lang="en-US" dirty="0"/>
              <a:t>The name should not start with special characters like &amp; (ampersand), $ (dollar), _ (underscore).</a:t>
            </a:r>
          </a:p>
          <a:p>
            <a:pPr algn="just"/>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dirty="0"/>
              <a:t>some other rules that should be followed by identifiers.</a:t>
            </a:r>
          </a:p>
        </p:txBody>
      </p:sp>
      <p:sp>
        <p:nvSpPr>
          <p:cNvPr id="3" name="Content Placeholder 2"/>
          <p:cNvSpPr>
            <a:spLocks noGrp="1"/>
          </p:cNvSpPr>
          <p:nvPr>
            <p:ph idx="1"/>
          </p:nvPr>
        </p:nvSpPr>
        <p:spPr>
          <a:xfrm>
            <a:off x="457200" y="838200"/>
            <a:ext cx="8229600" cy="5791200"/>
          </a:xfrm>
        </p:spPr>
        <p:txBody>
          <a:bodyPr>
            <a:normAutofit fontScale="55000" lnSpcReduction="20000"/>
          </a:bodyPr>
          <a:lstStyle/>
          <a:p>
            <a:pPr>
              <a:buNone/>
            </a:pPr>
            <a:r>
              <a:rPr lang="en-US" b="1" u="sng" dirty="0"/>
              <a:t>Class</a:t>
            </a:r>
          </a:p>
          <a:p>
            <a:pPr lvl="0">
              <a:buNone/>
            </a:pPr>
            <a:r>
              <a:rPr lang="en-US" dirty="0"/>
              <a:t>It should start with the uppercase letter.</a:t>
            </a:r>
          </a:p>
          <a:p>
            <a:pPr lvl="0">
              <a:buNone/>
            </a:pPr>
            <a:r>
              <a:rPr lang="en-US" dirty="0"/>
              <a:t>It should be a noun such as Color, Button, System, Thread, etc.</a:t>
            </a:r>
          </a:p>
          <a:p>
            <a:pPr lvl="0">
              <a:buNone/>
            </a:pPr>
            <a:r>
              <a:rPr lang="en-US" dirty="0"/>
              <a:t>Use appropriate words, instead of acronyms.</a:t>
            </a:r>
          </a:p>
          <a:p>
            <a:pPr lvl="0">
              <a:buNone/>
            </a:pPr>
            <a:r>
              <a:rPr lang="en-US" b="1" dirty="0"/>
              <a:t>Example: -</a:t>
            </a:r>
            <a:endParaRPr lang="en-US" dirty="0"/>
          </a:p>
          <a:p>
            <a:pPr lvl="0">
              <a:buNone/>
            </a:pPr>
            <a:r>
              <a:rPr lang="en-US" b="1" dirty="0"/>
              <a:t>public</a:t>
            </a:r>
            <a:r>
              <a:rPr lang="en-US" dirty="0"/>
              <a:t> </a:t>
            </a:r>
            <a:r>
              <a:rPr lang="en-US" b="1" dirty="0"/>
              <a:t>class</a:t>
            </a:r>
            <a:r>
              <a:rPr lang="en-US" dirty="0"/>
              <a:t> Employee  </a:t>
            </a:r>
          </a:p>
          <a:p>
            <a:pPr lvl="0">
              <a:buNone/>
            </a:pPr>
            <a:r>
              <a:rPr lang="en-US" dirty="0"/>
              <a:t>{  </a:t>
            </a:r>
          </a:p>
          <a:p>
            <a:pPr lvl="0">
              <a:buNone/>
            </a:pPr>
            <a:r>
              <a:rPr lang="en-US" dirty="0"/>
              <a:t>//code snippet  </a:t>
            </a:r>
          </a:p>
          <a:p>
            <a:pPr lvl="0">
              <a:buNone/>
            </a:pPr>
            <a:r>
              <a:rPr lang="en-US" dirty="0"/>
              <a:t>} </a:t>
            </a:r>
            <a:endParaRPr lang="en-US" dirty="0" smtClean="0"/>
          </a:p>
          <a:p>
            <a:pPr lvl="0">
              <a:buNone/>
            </a:pPr>
            <a:r>
              <a:rPr lang="en-US" dirty="0"/>
              <a:t> </a:t>
            </a:r>
          </a:p>
          <a:p>
            <a:pPr>
              <a:buNone/>
            </a:pPr>
            <a:r>
              <a:rPr lang="en-US" b="1" u="sng" dirty="0"/>
              <a:t>Interface</a:t>
            </a:r>
          </a:p>
          <a:p>
            <a:pPr lvl="0">
              <a:buNone/>
            </a:pPr>
            <a:r>
              <a:rPr lang="en-US" dirty="0"/>
              <a:t>It should start with the uppercase letter.</a:t>
            </a:r>
          </a:p>
          <a:p>
            <a:pPr lvl="0">
              <a:buNone/>
            </a:pPr>
            <a:r>
              <a:rPr lang="en-US" dirty="0"/>
              <a:t>It should be an adjective such as </a:t>
            </a:r>
            <a:r>
              <a:rPr lang="en-US" dirty="0" err="1"/>
              <a:t>Runnable</a:t>
            </a:r>
            <a:r>
              <a:rPr lang="en-US" dirty="0"/>
              <a:t>, Remote, </a:t>
            </a:r>
            <a:r>
              <a:rPr lang="en-US" dirty="0" err="1"/>
              <a:t>ActionListener</a:t>
            </a:r>
            <a:r>
              <a:rPr lang="en-US" dirty="0"/>
              <a:t>.</a:t>
            </a:r>
          </a:p>
          <a:p>
            <a:pPr lvl="0">
              <a:buNone/>
            </a:pPr>
            <a:r>
              <a:rPr lang="en-US" dirty="0"/>
              <a:t>Use appropriate words, instead of acronyms.</a:t>
            </a:r>
          </a:p>
          <a:p>
            <a:pPr lvl="0">
              <a:buNone/>
            </a:pPr>
            <a:r>
              <a:rPr lang="en-US" b="1" dirty="0"/>
              <a:t>Example: -</a:t>
            </a:r>
            <a:endParaRPr lang="en-US" dirty="0"/>
          </a:p>
          <a:p>
            <a:pPr lvl="0">
              <a:buNone/>
            </a:pPr>
            <a:r>
              <a:rPr lang="en-US" b="1" dirty="0"/>
              <a:t>interface</a:t>
            </a:r>
            <a:r>
              <a:rPr lang="en-US" dirty="0"/>
              <a:t> Printable  </a:t>
            </a:r>
          </a:p>
          <a:p>
            <a:pPr lvl="0">
              <a:buNone/>
            </a:pPr>
            <a:r>
              <a:rPr lang="en-US" dirty="0"/>
              <a:t>{  </a:t>
            </a:r>
          </a:p>
          <a:p>
            <a:pPr lvl="0">
              <a:buNone/>
            </a:pPr>
            <a:r>
              <a:rPr lang="en-US" dirty="0"/>
              <a:t>//code snippet  </a:t>
            </a:r>
          </a:p>
          <a:p>
            <a:pPr>
              <a:buNone/>
            </a:pPr>
            <a:r>
              <a:rPr lang="en-US" dirty="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Method</a:t>
            </a:r>
            <a:endParaRPr lang="en-US" dirty="0"/>
          </a:p>
        </p:txBody>
      </p:sp>
      <p:sp>
        <p:nvSpPr>
          <p:cNvPr id="3" name="Content Placeholder 2"/>
          <p:cNvSpPr>
            <a:spLocks noGrp="1"/>
          </p:cNvSpPr>
          <p:nvPr>
            <p:ph idx="1"/>
          </p:nvPr>
        </p:nvSpPr>
        <p:spPr/>
        <p:txBody>
          <a:bodyPr>
            <a:normAutofit fontScale="70000" lnSpcReduction="20000"/>
          </a:bodyPr>
          <a:lstStyle/>
          <a:p>
            <a:pPr lvl="0" algn="just">
              <a:buNone/>
            </a:pPr>
            <a:r>
              <a:rPr lang="en-US" dirty="0" smtClean="0"/>
              <a:t>It </a:t>
            </a:r>
            <a:r>
              <a:rPr lang="en-US" dirty="0"/>
              <a:t>should start with lowercase letter.</a:t>
            </a:r>
          </a:p>
          <a:p>
            <a:pPr lvl="0" algn="just">
              <a:buNone/>
            </a:pPr>
            <a:r>
              <a:rPr lang="en-US" dirty="0"/>
              <a:t>It should be a verb such as main(), print(), </a:t>
            </a:r>
            <a:r>
              <a:rPr lang="en-US" dirty="0" err="1"/>
              <a:t>println</a:t>
            </a:r>
            <a:r>
              <a:rPr lang="en-US" dirty="0"/>
              <a:t>().</a:t>
            </a:r>
          </a:p>
          <a:p>
            <a:pPr lvl="0" algn="just">
              <a:buNone/>
            </a:pPr>
            <a:r>
              <a:rPr lang="en-US" dirty="0"/>
              <a:t>If the name contains multiple words, start it with a lowercase letter followed by an uppercase letter such as </a:t>
            </a:r>
            <a:r>
              <a:rPr lang="en-US" dirty="0" err="1"/>
              <a:t>actionPerformed</a:t>
            </a:r>
            <a:r>
              <a:rPr lang="en-US" dirty="0"/>
              <a:t>().</a:t>
            </a:r>
          </a:p>
          <a:p>
            <a:pPr lvl="0" algn="just">
              <a:buNone/>
            </a:pPr>
            <a:r>
              <a:rPr lang="en-US" b="1" dirty="0"/>
              <a:t>Example:-</a:t>
            </a:r>
            <a:endParaRPr lang="en-US" dirty="0"/>
          </a:p>
          <a:p>
            <a:pPr lvl="0" algn="just">
              <a:buNone/>
            </a:pPr>
            <a:r>
              <a:rPr lang="en-US" dirty="0"/>
              <a:t> </a:t>
            </a:r>
            <a:r>
              <a:rPr lang="en-US" b="1" dirty="0"/>
              <a:t>class</a:t>
            </a:r>
            <a:r>
              <a:rPr lang="en-US" dirty="0"/>
              <a:t> Employee  </a:t>
            </a:r>
          </a:p>
          <a:p>
            <a:pPr lvl="0" algn="just">
              <a:buNone/>
            </a:pPr>
            <a:r>
              <a:rPr lang="en-US" dirty="0"/>
              <a:t>{  </a:t>
            </a:r>
          </a:p>
          <a:p>
            <a:pPr lvl="0" algn="just">
              <a:buNone/>
            </a:pPr>
            <a:r>
              <a:rPr lang="en-US" dirty="0"/>
              <a:t>//method  </a:t>
            </a:r>
          </a:p>
          <a:p>
            <a:pPr lvl="0" algn="just">
              <a:buNone/>
            </a:pPr>
            <a:r>
              <a:rPr lang="en-US" b="1" dirty="0"/>
              <a:t>void</a:t>
            </a:r>
            <a:r>
              <a:rPr lang="en-US" dirty="0"/>
              <a:t> draw()  </a:t>
            </a:r>
          </a:p>
          <a:p>
            <a:pPr lvl="0" algn="just">
              <a:buNone/>
            </a:pPr>
            <a:r>
              <a:rPr lang="en-US" dirty="0"/>
              <a:t>{  </a:t>
            </a:r>
          </a:p>
          <a:p>
            <a:pPr lvl="0" algn="just">
              <a:buNone/>
            </a:pPr>
            <a:r>
              <a:rPr lang="en-US" dirty="0"/>
              <a:t>//code snippet  </a:t>
            </a:r>
          </a:p>
          <a:p>
            <a:pPr lvl="0" algn="just">
              <a:buNone/>
            </a:pPr>
            <a:r>
              <a:rPr lang="en-US" dirty="0"/>
              <a:t>}  </a:t>
            </a:r>
          </a:p>
          <a:p>
            <a:pPr lvl="0" algn="just">
              <a:buNone/>
            </a:pPr>
            <a:r>
              <a:rPr lang="en-US" dirty="0"/>
              <a:t>}  </a:t>
            </a:r>
          </a:p>
          <a:p>
            <a:pPr algn="just">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Variable</a:t>
            </a:r>
            <a:endParaRPr lang="en-US" dirty="0"/>
          </a:p>
        </p:txBody>
      </p:sp>
      <p:sp>
        <p:nvSpPr>
          <p:cNvPr id="3" name="Content Placeholder 2"/>
          <p:cNvSpPr>
            <a:spLocks noGrp="1"/>
          </p:cNvSpPr>
          <p:nvPr>
            <p:ph idx="1"/>
          </p:nvPr>
        </p:nvSpPr>
        <p:spPr/>
        <p:txBody>
          <a:bodyPr>
            <a:normAutofit fontScale="70000" lnSpcReduction="20000"/>
          </a:bodyPr>
          <a:lstStyle/>
          <a:p>
            <a:pPr lvl="0" algn="just">
              <a:buNone/>
            </a:pPr>
            <a:r>
              <a:rPr lang="en-US" dirty="0" smtClean="0"/>
              <a:t>It </a:t>
            </a:r>
            <a:r>
              <a:rPr lang="en-US" dirty="0"/>
              <a:t>should start with a lowercase letter such as id, name.</a:t>
            </a:r>
          </a:p>
          <a:p>
            <a:pPr lvl="0" algn="just">
              <a:buNone/>
            </a:pPr>
            <a:r>
              <a:rPr lang="en-US" dirty="0"/>
              <a:t>It should not start with the special characters like &amp; (ampersand), $ (dollar), _ (underscore).</a:t>
            </a:r>
          </a:p>
          <a:p>
            <a:pPr lvl="0" algn="just">
              <a:buNone/>
            </a:pPr>
            <a:r>
              <a:rPr lang="en-US" dirty="0"/>
              <a:t>If the name contains multiple words, start it with the lowercase letter followed by an uppercase letter such as </a:t>
            </a:r>
            <a:r>
              <a:rPr lang="en-US" dirty="0" err="1"/>
              <a:t>firstName</a:t>
            </a:r>
            <a:r>
              <a:rPr lang="en-US" dirty="0"/>
              <a:t>, </a:t>
            </a:r>
            <a:r>
              <a:rPr lang="en-US" dirty="0" err="1"/>
              <a:t>lastName</a:t>
            </a:r>
            <a:r>
              <a:rPr lang="en-US" dirty="0"/>
              <a:t>.</a:t>
            </a:r>
          </a:p>
          <a:p>
            <a:pPr lvl="0" algn="just">
              <a:buNone/>
            </a:pPr>
            <a:r>
              <a:rPr lang="en-US" dirty="0"/>
              <a:t>Avoid using one-character variables such as x, y, z.</a:t>
            </a:r>
          </a:p>
          <a:p>
            <a:pPr lvl="0" algn="just">
              <a:buNone/>
            </a:pPr>
            <a:r>
              <a:rPr lang="en-US" b="1" dirty="0"/>
              <a:t>Example :-</a:t>
            </a:r>
            <a:endParaRPr lang="en-US" dirty="0"/>
          </a:p>
          <a:p>
            <a:pPr lvl="0" algn="just">
              <a:buNone/>
            </a:pPr>
            <a:r>
              <a:rPr lang="en-US" dirty="0"/>
              <a:t>  </a:t>
            </a:r>
            <a:r>
              <a:rPr lang="en-US" b="1" dirty="0"/>
              <a:t>class</a:t>
            </a:r>
            <a:r>
              <a:rPr lang="en-US" dirty="0"/>
              <a:t> Employee  </a:t>
            </a:r>
          </a:p>
          <a:p>
            <a:pPr lvl="0" algn="just">
              <a:buNone/>
            </a:pPr>
            <a:r>
              <a:rPr lang="en-US" dirty="0"/>
              <a:t>{  </a:t>
            </a:r>
          </a:p>
          <a:p>
            <a:pPr lvl="0" algn="just">
              <a:buNone/>
            </a:pPr>
            <a:r>
              <a:rPr lang="en-US" dirty="0"/>
              <a:t>//variable  </a:t>
            </a:r>
          </a:p>
          <a:p>
            <a:pPr lvl="0" algn="just">
              <a:buNone/>
            </a:pPr>
            <a:r>
              <a:rPr lang="en-US" b="1" dirty="0" err="1"/>
              <a:t>int</a:t>
            </a:r>
            <a:r>
              <a:rPr lang="en-US" dirty="0"/>
              <a:t> id;  </a:t>
            </a:r>
          </a:p>
          <a:p>
            <a:pPr lvl="0" algn="just">
              <a:buNone/>
            </a:pPr>
            <a:r>
              <a:rPr lang="en-US" dirty="0"/>
              <a:t>//code snippet  </a:t>
            </a:r>
          </a:p>
          <a:p>
            <a:pPr algn="just">
              <a:buNone/>
            </a:pPr>
            <a:r>
              <a:rPr lang="en-US" dirty="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Package</a:t>
            </a:r>
            <a:endParaRPr lang="en-US" dirty="0"/>
          </a:p>
        </p:txBody>
      </p:sp>
      <p:sp>
        <p:nvSpPr>
          <p:cNvPr id="3" name="Content Placeholder 2"/>
          <p:cNvSpPr>
            <a:spLocks noGrp="1"/>
          </p:cNvSpPr>
          <p:nvPr>
            <p:ph idx="1"/>
          </p:nvPr>
        </p:nvSpPr>
        <p:spPr/>
        <p:txBody>
          <a:bodyPr>
            <a:normAutofit fontScale="92500" lnSpcReduction="10000"/>
          </a:bodyPr>
          <a:lstStyle/>
          <a:p>
            <a:pPr lvl="0" algn="just">
              <a:buNone/>
            </a:pPr>
            <a:r>
              <a:rPr lang="en-US" dirty="0" smtClean="0"/>
              <a:t>It </a:t>
            </a:r>
            <a:r>
              <a:rPr lang="en-US" dirty="0"/>
              <a:t>should be a lowercase letter such as java, lang.</a:t>
            </a:r>
          </a:p>
          <a:p>
            <a:pPr lvl="0">
              <a:buNone/>
            </a:pPr>
            <a:r>
              <a:rPr lang="en-US" dirty="0"/>
              <a:t>If the name contains multiple words, it should be separated by dots (.) such as </a:t>
            </a:r>
            <a:r>
              <a:rPr lang="en-US" dirty="0" err="1"/>
              <a:t>java.util</a:t>
            </a:r>
            <a:r>
              <a:rPr lang="en-US" dirty="0"/>
              <a:t>, </a:t>
            </a:r>
            <a:r>
              <a:rPr lang="en-US" dirty="0" err="1"/>
              <a:t>java.lang</a:t>
            </a:r>
            <a:r>
              <a:rPr lang="en-US" dirty="0"/>
              <a:t>.</a:t>
            </a:r>
          </a:p>
          <a:p>
            <a:pPr lvl="0">
              <a:buNone/>
            </a:pPr>
            <a:r>
              <a:rPr lang="en-US" b="1" dirty="0"/>
              <a:t>Example :-</a:t>
            </a:r>
            <a:endParaRPr lang="en-US" dirty="0"/>
          </a:p>
          <a:p>
            <a:pPr lvl="0">
              <a:buNone/>
            </a:pPr>
            <a:r>
              <a:rPr lang="en-US" b="1" dirty="0"/>
              <a:t>package</a:t>
            </a:r>
            <a:r>
              <a:rPr lang="en-US" dirty="0"/>
              <a:t> </a:t>
            </a:r>
            <a:r>
              <a:rPr lang="en-US" dirty="0" err="1"/>
              <a:t>com.javatpoint</a:t>
            </a:r>
            <a:r>
              <a:rPr lang="en-US" dirty="0"/>
              <a:t>; //package  </a:t>
            </a:r>
          </a:p>
          <a:p>
            <a:pPr lvl="0">
              <a:buNone/>
            </a:pPr>
            <a:r>
              <a:rPr lang="en-US" b="1" dirty="0"/>
              <a:t>class</a:t>
            </a:r>
            <a:r>
              <a:rPr lang="en-US" dirty="0"/>
              <a:t> Employee  </a:t>
            </a:r>
          </a:p>
          <a:p>
            <a:pPr lvl="0">
              <a:buNone/>
            </a:pPr>
            <a:r>
              <a:rPr lang="en-US" dirty="0"/>
              <a:t>{  </a:t>
            </a:r>
          </a:p>
          <a:p>
            <a:pPr lvl="0">
              <a:buNone/>
            </a:pPr>
            <a:r>
              <a:rPr lang="en-US" dirty="0"/>
              <a:t>//code snippet  </a:t>
            </a:r>
          </a:p>
          <a:p>
            <a:pPr>
              <a:buNone/>
            </a:pPr>
            <a:r>
              <a:rPr lang="en-US" dirty="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Constant</a:t>
            </a:r>
            <a:endParaRPr lang="en-US" dirty="0"/>
          </a:p>
        </p:txBody>
      </p:sp>
      <p:sp>
        <p:nvSpPr>
          <p:cNvPr id="3" name="Content Placeholder 2"/>
          <p:cNvSpPr>
            <a:spLocks noGrp="1"/>
          </p:cNvSpPr>
          <p:nvPr>
            <p:ph idx="1"/>
          </p:nvPr>
        </p:nvSpPr>
        <p:spPr/>
        <p:txBody>
          <a:bodyPr>
            <a:normAutofit fontScale="85000" lnSpcReduction="20000"/>
          </a:bodyPr>
          <a:lstStyle/>
          <a:p>
            <a:pPr lvl="0" algn="just">
              <a:buNone/>
            </a:pPr>
            <a:r>
              <a:rPr lang="en-US" dirty="0" smtClean="0"/>
              <a:t>It </a:t>
            </a:r>
            <a:r>
              <a:rPr lang="en-US" dirty="0"/>
              <a:t>should be in uppercase letters such as RED, YELLOW.</a:t>
            </a:r>
          </a:p>
          <a:p>
            <a:pPr lvl="0" algn="just">
              <a:buNone/>
            </a:pPr>
            <a:r>
              <a:rPr lang="en-US" dirty="0"/>
              <a:t>If the name contains multiple words, it should be separated by an underscore(_) such as MAX_PRIORITY.</a:t>
            </a:r>
          </a:p>
          <a:p>
            <a:pPr lvl="0" algn="just">
              <a:buNone/>
            </a:pPr>
            <a:r>
              <a:rPr lang="en-US" dirty="0"/>
              <a:t>It may contain digits but not as the first letter.</a:t>
            </a:r>
          </a:p>
          <a:p>
            <a:pPr lvl="0" algn="just">
              <a:buNone/>
            </a:pPr>
            <a:r>
              <a:rPr lang="en-US" b="1" dirty="0"/>
              <a:t>Example :-</a:t>
            </a:r>
            <a:endParaRPr lang="en-US" dirty="0"/>
          </a:p>
          <a:p>
            <a:pPr lvl="0" algn="just">
              <a:buNone/>
            </a:pPr>
            <a:r>
              <a:rPr lang="en-US" b="1" dirty="0"/>
              <a:t>class</a:t>
            </a:r>
            <a:r>
              <a:rPr lang="en-US" dirty="0"/>
              <a:t> Employee  </a:t>
            </a:r>
          </a:p>
          <a:p>
            <a:pPr lvl="0" algn="just">
              <a:buNone/>
            </a:pPr>
            <a:r>
              <a:rPr lang="en-US" dirty="0"/>
              <a:t>{  </a:t>
            </a:r>
          </a:p>
          <a:p>
            <a:pPr lvl="0" algn="just">
              <a:buNone/>
            </a:pPr>
            <a:r>
              <a:rPr lang="en-US" dirty="0"/>
              <a:t>//constant  </a:t>
            </a:r>
          </a:p>
          <a:p>
            <a:pPr lvl="0" algn="just">
              <a:buNone/>
            </a:pPr>
            <a:r>
              <a:rPr lang="en-US" dirty="0"/>
              <a:t> </a:t>
            </a:r>
            <a:r>
              <a:rPr lang="en-US" b="1" dirty="0"/>
              <a:t>static</a:t>
            </a:r>
            <a:r>
              <a:rPr lang="en-US" dirty="0"/>
              <a:t> </a:t>
            </a:r>
            <a:r>
              <a:rPr lang="en-US" b="1" dirty="0"/>
              <a:t>final</a:t>
            </a:r>
            <a:r>
              <a:rPr lang="en-US" dirty="0"/>
              <a:t> </a:t>
            </a:r>
            <a:r>
              <a:rPr lang="en-US" b="1" dirty="0" err="1"/>
              <a:t>int</a:t>
            </a:r>
            <a:r>
              <a:rPr lang="en-US" dirty="0"/>
              <a:t> MIN_AGE = 18;  </a:t>
            </a:r>
          </a:p>
          <a:p>
            <a:pPr lvl="0" algn="just">
              <a:buNone/>
            </a:pPr>
            <a:r>
              <a:rPr lang="en-US" dirty="0"/>
              <a:t>//code snippet  </a:t>
            </a:r>
          </a:p>
          <a:p>
            <a:pPr algn="just">
              <a:buNone/>
            </a:pPr>
            <a:r>
              <a:rPr lang="en-US" dirty="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CamelCase in java naming conventions</a:t>
            </a:r>
            <a:endParaRPr lang="en-US" dirty="0"/>
          </a:p>
        </p:txBody>
      </p:sp>
      <p:sp>
        <p:nvSpPr>
          <p:cNvPr id="3" name="Content Placeholder 2"/>
          <p:cNvSpPr>
            <a:spLocks noGrp="1"/>
          </p:cNvSpPr>
          <p:nvPr>
            <p:ph idx="1"/>
          </p:nvPr>
        </p:nvSpPr>
        <p:spPr/>
        <p:txBody>
          <a:bodyPr/>
          <a:lstStyle/>
          <a:p>
            <a:pPr algn="just">
              <a:buNone/>
            </a:pPr>
            <a:r>
              <a:rPr lang="en-US" dirty="0" smtClean="0"/>
              <a:t>Java </a:t>
            </a:r>
            <a:r>
              <a:rPr lang="en-US" dirty="0"/>
              <a:t>follows camel-case syntax for naming the class, interface, method, and variable.</a:t>
            </a:r>
          </a:p>
          <a:p>
            <a:pPr algn="just">
              <a:buNone/>
            </a:pPr>
            <a:r>
              <a:rPr lang="en-US" dirty="0"/>
              <a:t>If the name is combined with two words, the second word will start with uppercase letter always such as </a:t>
            </a:r>
            <a:r>
              <a:rPr lang="en-US" dirty="0" err="1"/>
              <a:t>actionPerformed</a:t>
            </a:r>
            <a:r>
              <a:rPr lang="en-US" dirty="0"/>
              <a:t>(), </a:t>
            </a:r>
            <a:r>
              <a:rPr lang="en-US" dirty="0" err="1"/>
              <a:t>firstName</a:t>
            </a:r>
            <a:r>
              <a:rPr lang="en-US" dirty="0"/>
              <a:t>, </a:t>
            </a:r>
            <a:r>
              <a:rPr lang="en-US" dirty="0" err="1"/>
              <a:t>ActionEvent</a:t>
            </a:r>
            <a:r>
              <a:rPr lang="en-US" dirty="0"/>
              <a:t>, </a:t>
            </a:r>
            <a:r>
              <a:rPr lang="en-US" dirty="0" err="1"/>
              <a:t>ActionListener</a:t>
            </a:r>
            <a:r>
              <a:rPr lang="en-US" dirty="0"/>
              <a:t>, etc.</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What is a class in </a:t>
            </a:r>
            <a:r>
              <a:rPr lang="en-US" dirty="0" smtClean="0"/>
              <a:t>Java</a:t>
            </a:r>
            <a:endParaRPr lang="en-US" dirty="0"/>
          </a:p>
        </p:txBody>
      </p:sp>
      <p:sp>
        <p:nvSpPr>
          <p:cNvPr id="3" name="Content Placeholder 2"/>
          <p:cNvSpPr>
            <a:spLocks noGrp="1"/>
          </p:cNvSpPr>
          <p:nvPr>
            <p:ph idx="1"/>
          </p:nvPr>
        </p:nvSpPr>
        <p:spPr>
          <a:xfrm>
            <a:off x="228600" y="1066800"/>
            <a:ext cx="4724400" cy="4983163"/>
          </a:xfrm>
        </p:spPr>
        <p:txBody>
          <a:bodyPr>
            <a:normAutofit fontScale="85000" lnSpcReduction="20000"/>
          </a:bodyPr>
          <a:lstStyle/>
          <a:p>
            <a:pPr algn="just">
              <a:buNone/>
            </a:pPr>
            <a:r>
              <a:rPr lang="en-US" dirty="0"/>
              <a:t>A class is a group of objects which have common properties. It is a template or blueprint from which objects are created. It is a logical entity. It can't be physical.</a:t>
            </a:r>
          </a:p>
          <a:p>
            <a:pPr algn="just">
              <a:buNone/>
            </a:pPr>
            <a:r>
              <a:rPr lang="en-US" dirty="0"/>
              <a:t>A class in Java can contain:</a:t>
            </a:r>
          </a:p>
          <a:p>
            <a:pPr lvl="0" algn="just"/>
            <a:r>
              <a:rPr lang="en-US" b="1" dirty="0"/>
              <a:t>Fields</a:t>
            </a:r>
            <a:endParaRPr lang="en-US" dirty="0"/>
          </a:p>
          <a:p>
            <a:pPr lvl="0" algn="just"/>
            <a:r>
              <a:rPr lang="en-US" b="1" dirty="0"/>
              <a:t>Methods</a:t>
            </a:r>
            <a:endParaRPr lang="en-US" dirty="0"/>
          </a:p>
          <a:p>
            <a:pPr lvl="0" algn="just"/>
            <a:r>
              <a:rPr lang="en-US" b="1" dirty="0"/>
              <a:t>Constructors</a:t>
            </a:r>
            <a:endParaRPr lang="en-US" dirty="0"/>
          </a:p>
          <a:p>
            <a:pPr lvl="0" algn="just"/>
            <a:r>
              <a:rPr lang="en-US" b="1" dirty="0"/>
              <a:t>Blocks</a:t>
            </a:r>
            <a:endParaRPr lang="en-US" dirty="0"/>
          </a:p>
          <a:p>
            <a:pPr lvl="0" algn="just"/>
            <a:r>
              <a:rPr lang="en-US" b="1" dirty="0"/>
              <a:t>Nested class and interface</a:t>
            </a:r>
            <a:endParaRPr lang="en-US" dirty="0"/>
          </a:p>
          <a:p>
            <a:pPr algn="just"/>
            <a:endParaRPr lang="en-US" dirty="0"/>
          </a:p>
        </p:txBody>
      </p:sp>
      <p:pic>
        <p:nvPicPr>
          <p:cNvPr id="4" name="Picture 3" descr="Class in Java"/>
          <p:cNvPicPr/>
          <p:nvPr/>
        </p:nvPicPr>
        <p:blipFill>
          <a:blip r:embed="rId2"/>
          <a:srcRect/>
          <a:stretch>
            <a:fillRect/>
          </a:stretch>
        </p:blipFill>
        <p:spPr bwMode="auto">
          <a:xfrm>
            <a:off x="5334000" y="1219200"/>
            <a:ext cx="33528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What is an object in </a:t>
            </a:r>
            <a:r>
              <a:rPr lang="en-US" dirty="0" smtClean="0"/>
              <a:t>Java</a:t>
            </a:r>
            <a:endParaRPr lang="en-US" dirty="0"/>
          </a:p>
        </p:txBody>
      </p:sp>
      <p:pic>
        <p:nvPicPr>
          <p:cNvPr id="4" name="Picture 3" descr="object in Java"/>
          <p:cNvPicPr/>
          <p:nvPr/>
        </p:nvPicPr>
        <p:blipFill>
          <a:blip r:embed="rId2"/>
          <a:srcRect/>
          <a:stretch>
            <a:fillRect/>
          </a:stretch>
        </p:blipFill>
        <p:spPr bwMode="auto">
          <a:xfrm>
            <a:off x="457200" y="1371600"/>
            <a:ext cx="3562350" cy="3733800"/>
          </a:xfrm>
          <a:prstGeom prst="rect">
            <a:avLst/>
          </a:prstGeom>
          <a:noFill/>
          <a:ln w="9525">
            <a:noFill/>
            <a:miter lim="800000"/>
            <a:headEnd/>
            <a:tailEnd/>
          </a:ln>
        </p:spPr>
      </p:pic>
      <p:pic>
        <p:nvPicPr>
          <p:cNvPr id="5" name="Picture 4" descr="Characteristics of Object in Java"/>
          <p:cNvPicPr/>
          <p:nvPr/>
        </p:nvPicPr>
        <p:blipFill>
          <a:blip r:embed="rId3"/>
          <a:srcRect/>
          <a:stretch>
            <a:fillRect/>
          </a:stretch>
        </p:blipFill>
        <p:spPr bwMode="auto">
          <a:xfrm>
            <a:off x="4876800" y="1524000"/>
            <a:ext cx="3505200" cy="3581400"/>
          </a:xfrm>
          <a:prstGeom prst="rect">
            <a:avLst/>
          </a:prstGeom>
          <a:noFill/>
          <a:ln w="9525">
            <a:noFill/>
            <a:miter lim="800000"/>
            <a:headEnd/>
            <a:tailEnd/>
          </a:ln>
        </p:spPr>
      </p:pic>
      <p:sp>
        <p:nvSpPr>
          <p:cNvPr id="6" name="Rectangle 5"/>
          <p:cNvSpPr/>
          <p:nvPr/>
        </p:nvSpPr>
        <p:spPr>
          <a:xfrm>
            <a:off x="838200" y="5181600"/>
            <a:ext cx="7543800" cy="1477328"/>
          </a:xfrm>
          <a:prstGeom prst="rect">
            <a:avLst/>
          </a:prstGeom>
          <a:ln>
            <a:solidFill>
              <a:schemeClr val="accent1"/>
            </a:solidFill>
          </a:ln>
        </p:spPr>
        <p:txBody>
          <a:bodyPr wrap="square">
            <a:spAutoFit/>
          </a:bodyPr>
          <a:lstStyle/>
          <a:p>
            <a:pPr algn="just"/>
            <a:r>
              <a:rPr lang="en-US" dirty="0"/>
              <a:t>An entity that has state and behavior is known as an object e.g., chair, bike, marker, pen, table, car, etc. It can be physical or logical (tangible and intangible). The example of an intangible object is the banking system</a:t>
            </a:r>
            <a:r>
              <a:rPr lang="en-US" dirty="0" smtClean="0"/>
              <a:t>.</a:t>
            </a:r>
          </a:p>
          <a:p>
            <a:pPr algn="just"/>
            <a:endParaRPr lang="en-US" b="1" dirty="0" smtClean="0"/>
          </a:p>
          <a:p>
            <a:pPr algn="just"/>
            <a:r>
              <a:rPr lang="en-US" b="1" dirty="0" smtClean="0"/>
              <a:t>An </a:t>
            </a:r>
            <a:r>
              <a:rPr lang="en-US" b="1" dirty="0"/>
              <a:t>object is an instance of a class.</a:t>
            </a:r>
            <a:r>
              <a:rPr lang="en-US"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Pure Object Oriented Language</a:t>
            </a:r>
            <a:endParaRPr lang="en-US" dirty="0"/>
          </a:p>
        </p:txBody>
      </p:sp>
      <p:sp>
        <p:nvSpPr>
          <p:cNvPr id="3" name="Content Placeholder 2"/>
          <p:cNvSpPr>
            <a:spLocks noGrp="1"/>
          </p:cNvSpPr>
          <p:nvPr>
            <p:ph idx="1"/>
          </p:nvPr>
        </p:nvSpPr>
        <p:spPr>
          <a:xfrm>
            <a:off x="457200" y="1143000"/>
            <a:ext cx="8229600" cy="5562600"/>
          </a:xfrm>
        </p:spPr>
        <p:txBody>
          <a:bodyPr>
            <a:normAutofit fontScale="55000" lnSpcReduction="20000"/>
          </a:bodyPr>
          <a:lstStyle/>
          <a:p>
            <a:pPr algn="just">
              <a:buNone/>
            </a:pPr>
            <a:r>
              <a:rPr lang="en-US" dirty="0" smtClean="0"/>
              <a:t>A language is called PURE object oriented if It contains only objects and classes. In it we do access everything through 'Message Passing'. A Pure Object Oriented Language has these following characteristics, along with four basic characteristics of Object Oriented Programming.</a:t>
            </a:r>
          </a:p>
          <a:p>
            <a:pPr algn="just">
              <a:buNone/>
            </a:pPr>
            <a:endParaRPr lang="en-US" dirty="0" smtClean="0"/>
          </a:p>
          <a:p>
            <a:pPr lvl="0">
              <a:buNone/>
            </a:pPr>
            <a:r>
              <a:rPr lang="en-US" dirty="0" smtClean="0"/>
              <a:t>All predefined DATA Types are objects.</a:t>
            </a:r>
          </a:p>
          <a:p>
            <a:pPr lvl="0">
              <a:buNone/>
            </a:pPr>
            <a:r>
              <a:rPr lang="en-US" dirty="0" smtClean="0"/>
              <a:t>All user defined DATA Types are objects.</a:t>
            </a:r>
          </a:p>
          <a:p>
            <a:pPr lvl="0">
              <a:buNone/>
            </a:pPr>
            <a:r>
              <a:rPr lang="en-US" dirty="0" smtClean="0"/>
              <a:t>Data Hiding</a:t>
            </a:r>
          </a:p>
          <a:p>
            <a:pPr lvl="0">
              <a:buNone/>
            </a:pPr>
            <a:r>
              <a:rPr lang="en-US" dirty="0" smtClean="0"/>
              <a:t>Encapsulation</a:t>
            </a:r>
          </a:p>
          <a:p>
            <a:pPr lvl="0">
              <a:buNone/>
            </a:pPr>
            <a:r>
              <a:rPr lang="en-US" dirty="0" smtClean="0"/>
              <a:t>Inheritance</a:t>
            </a:r>
          </a:p>
          <a:p>
            <a:pPr lvl="0">
              <a:buNone/>
            </a:pPr>
            <a:r>
              <a:rPr lang="en-US" dirty="0" smtClean="0"/>
              <a:t>Polymorphism</a:t>
            </a:r>
          </a:p>
          <a:p>
            <a:pPr lvl="0">
              <a:buNone/>
            </a:pPr>
            <a:r>
              <a:rPr lang="en-US" dirty="0" smtClean="0"/>
              <a:t>Abstraction</a:t>
            </a:r>
          </a:p>
          <a:p>
            <a:pPr>
              <a:buNone/>
            </a:pPr>
            <a:r>
              <a:rPr lang="en-US" dirty="0" smtClean="0"/>
              <a:t>on the other hand it will not called a 'Pure Object Oriented Language' if it will contain these properties:</a:t>
            </a:r>
          </a:p>
          <a:p>
            <a:pPr lvl="0">
              <a:buNone/>
            </a:pPr>
            <a:r>
              <a:rPr lang="en-US" dirty="0" smtClean="0"/>
              <a:t>Primitive Data Type</a:t>
            </a:r>
            <a:br>
              <a:rPr lang="en-US" dirty="0" smtClean="0"/>
            </a:br>
            <a:r>
              <a:rPr lang="en-US" dirty="0" smtClean="0"/>
              <a:t/>
            </a:r>
            <a:br>
              <a:rPr lang="en-US" dirty="0" smtClean="0"/>
            </a:br>
            <a:r>
              <a:rPr lang="en-US" dirty="0" smtClean="0"/>
              <a:t>ex: </a:t>
            </a:r>
            <a:r>
              <a:rPr lang="en-US" dirty="0" err="1" smtClean="0"/>
              <a:t>int</a:t>
            </a:r>
            <a:r>
              <a:rPr lang="en-US" dirty="0" smtClean="0"/>
              <a:t>, long etc.</a:t>
            </a:r>
            <a:br>
              <a:rPr lang="en-US" dirty="0" smtClean="0"/>
            </a:br>
            <a:r>
              <a:rPr lang="en-US" dirty="0" smtClean="0"/>
              <a:t> </a:t>
            </a:r>
          </a:p>
          <a:p>
            <a:pPr lvl="0">
              <a:buNone/>
            </a:pPr>
            <a:r>
              <a:rPr lang="en-US" dirty="0" smtClean="0"/>
              <a:t>Wrapper Class</a:t>
            </a:r>
          </a:p>
          <a:p>
            <a:pPr>
              <a:buNone/>
            </a:pPr>
            <a:r>
              <a:rPr lang="en-US" b="1" dirty="0" smtClean="0"/>
              <a:t>ex</a:t>
            </a:r>
            <a:r>
              <a:rPr lang="en-US" dirty="0" smtClean="0"/>
              <a:t>: JAVA is not a 'Pure Object Oriented Language' as in contains Primitive Data Types (</a:t>
            </a:r>
            <a:r>
              <a:rPr lang="en-US" dirty="0" err="1" smtClean="0"/>
              <a:t>int</a:t>
            </a:r>
            <a:r>
              <a:rPr lang="en-US" dirty="0" smtClean="0"/>
              <a:t>, long, double) and wrapper class.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in Java</a:t>
            </a:r>
            <a:endParaRPr lang="en-US" dirty="0"/>
          </a:p>
        </p:txBody>
      </p:sp>
      <p:sp>
        <p:nvSpPr>
          <p:cNvPr id="3" name="Content Placeholder 2"/>
          <p:cNvSpPr>
            <a:spLocks noGrp="1"/>
          </p:cNvSpPr>
          <p:nvPr>
            <p:ph idx="1"/>
          </p:nvPr>
        </p:nvSpPr>
        <p:spPr/>
        <p:txBody>
          <a:bodyPr/>
          <a:lstStyle/>
          <a:p>
            <a:pPr>
              <a:buNone/>
            </a:pPr>
            <a:r>
              <a:rPr lang="en-US" dirty="0" smtClean="0"/>
              <a:t>In Java, a method is like a function which is used to expose the behavior of an object.</a:t>
            </a:r>
          </a:p>
          <a:p>
            <a:pPr>
              <a:buNone/>
            </a:pPr>
            <a:r>
              <a:rPr lang="en-US" i="1" dirty="0" smtClean="0"/>
              <a:t>Advantage of Method</a:t>
            </a:r>
            <a:endParaRPr lang="en-US" b="1" i="1" dirty="0" smtClean="0"/>
          </a:p>
          <a:p>
            <a:pPr lvl="0">
              <a:buNone/>
            </a:pPr>
            <a:r>
              <a:rPr lang="en-US" dirty="0" smtClean="0"/>
              <a:t>Code Reusability</a:t>
            </a:r>
          </a:p>
          <a:p>
            <a:pPr>
              <a:buNone/>
            </a:pPr>
            <a:r>
              <a:rPr lang="en-US" dirty="0" smtClean="0"/>
              <a:t>Code Optimization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new keyword in Java</a:t>
            </a:r>
            <a:endParaRPr lang="en-US" dirty="0"/>
          </a:p>
        </p:txBody>
      </p:sp>
      <p:sp>
        <p:nvSpPr>
          <p:cNvPr id="3" name="Content Placeholder 2"/>
          <p:cNvSpPr>
            <a:spLocks noGrp="1"/>
          </p:cNvSpPr>
          <p:nvPr>
            <p:ph idx="1"/>
          </p:nvPr>
        </p:nvSpPr>
        <p:spPr/>
        <p:txBody>
          <a:bodyPr/>
          <a:lstStyle/>
          <a:p>
            <a:pPr>
              <a:buNone/>
            </a:pPr>
            <a:r>
              <a:rPr lang="en-US" dirty="0" smtClean="0"/>
              <a:t>The new keyword is used to allocate memory at runtime. All objects get memory in Heap memory area.</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Defining a class</a:t>
            </a:r>
            <a:endParaRPr lang="en-IN" smtClean="0"/>
          </a:p>
        </p:txBody>
      </p:sp>
      <p:sp>
        <p:nvSpPr>
          <p:cNvPr id="19459" name="Content Placeholder 2"/>
          <p:cNvSpPr>
            <a:spLocks noGrp="1"/>
          </p:cNvSpPr>
          <p:nvPr>
            <p:ph idx="1"/>
          </p:nvPr>
        </p:nvSpPr>
        <p:spPr/>
        <p:txBody>
          <a:bodyPr/>
          <a:lstStyle/>
          <a:p>
            <a:pPr eaLnBrk="1" hangingPunct="1">
              <a:buFont typeface="Wingdings 2" pitchFamily="18" charset="2"/>
              <a:buNone/>
            </a:pPr>
            <a:r>
              <a:rPr lang="en-US" dirty="0" smtClean="0"/>
              <a:t>A class is a user defined  data type that serve to define its properties .</a:t>
            </a:r>
          </a:p>
          <a:p>
            <a:pPr eaLnBrk="1" hangingPunct="1">
              <a:buFont typeface="Wingdings 2" pitchFamily="18" charset="2"/>
              <a:buNone/>
            </a:pPr>
            <a:r>
              <a:rPr lang="en-US" dirty="0" smtClean="0"/>
              <a:t>Once the class is defined we can create “variables” of that type using declaration that are similar to the basic type declaration .</a:t>
            </a:r>
          </a:p>
          <a:p>
            <a:pPr eaLnBrk="1" hangingPunct="1">
              <a:buFont typeface="Wingdings 2" pitchFamily="18" charset="2"/>
              <a:buNone/>
            </a:pPr>
            <a:r>
              <a:rPr lang="en-US" dirty="0" smtClean="0"/>
              <a:t>In java these variables are termed as instance of the classes ,which are actual objects.</a:t>
            </a:r>
            <a:endParaRPr lang="en-IN" dirty="0" smtClean="0"/>
          </a:p>
        </p:txBody>
      </p:sp>
      <p:sp>
        <p:nvSpPr>
          <p:cNvPr id="4" name="Slide Number Placeholder 3"/>
          <p:cNvSpPr>
            <a:spLocks noGrp="1"/>
          </p:cNvSpPr>
          <p:nvPr>
            <p:ph type="sldNum" sz="quarter" idx="12"/>
          </p:nvPr>
        </p:nvSpPr>
        <p:spPr/>
        <p:txBody>
          <a:bodyPr/>
          <a:lstStyle/>
          <a:p>
            <a:pPr>
              <a:defRPr/>
            </a:pPr>
            <a:fld id="{A3E701E5-422F-4BD8-8675-B16B17CC477F}"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457200"/>
            <a:ext cx="8458200" cy="5668963"/>
          </a:xfrm>
        </p:spPr>
        <p:txBody>
          <a:bodyPr/>
          <a:lstStyle/>
          <a:p>
            <a:pPr eaLnBrk="1" hangingPunct="1">
              <a:buFont typeface="Wingdings 2" pitchFamily="18" charset="2"/>
              <a:buNone/>
            </a:pPr>
            <a:r>
              <a:rPr lang="en-US" smtClean="0"/>
              <a:t>The basic form of class declaration is as below:</a:t>
            </a:r>
          </a:p>
          <a:p>
            <a:pPr eaLnBrk="1" hangingPunct="1">
              <a:buFont typeface="Wingdings 2" pitchFamily="18" charset="2"/>
              <a:buNone/>
            </a:pPr>
            <a:endParaRPr lang="en-US" smtClean="0"/>
          </a:p>
          <a:p>
            <a:pPr eaLnBrk="1" hangingPunct="1">
              <a:buFont typeface="Wingdings 2" pitchFamily="18" charset="2"/>
              <a:buNone/>
            </a:pPr>
            <a:r>
              <a:rPr lang="en-US" smtClean="0"/>
              <a:t>class classname [extends superclass]</a:t>
            </a:r>
          </a:p>
          <a:p>
            <a:pPr eaLnBrk="1" hangingPunct="1">
              <a:buFont typeface="Wingdings 2" pitchFamily="18" charset="2"/>
              <a:buNone/>
            </a:pPr>
            <a:r>
              <a:rPr lang="en-US" smtClean="0"/>
              <a:t>  {</a:t>
            </a:r>
          </a:p>
          <a:p>
            <a:pPr eaLnBrk="1" hangingPunct="1">
              <a:buFont typeface="Wingdings 2" pitchFamily="18" charset="2"/>
              <a:buNone/>
            </a:pPr>
            <a:r>
              <a:rPr lang="en-US" smtClean="0"/>
              <a:t>      [variables declarations;]</a:t>
            </a:r>
          </a:p>
          <a:p>
            <a:pPr eaLnBrk="1" hangingPunct="1">
              <a:buFont typeface="Wingdings 2" pitchFamily="18" charset="2"/>
              <a:buNone/>
            </a:pPr>
            <a:r>
              <a:rPr lang="en-US" smtClean="0"/>
              <a:t>      [method declarations;]</a:t>
            </a:r>
          </a:p>
          <a:p>
            <a:pPr eaLnBrk="1" hangingPunct="1">
              <a:buFont typeface="Wingdings 2" pitchFamily="18" charset="2"/>
              <a:buNone/>
            </a:pPr>
            <a:r>
              <a:rPr lang="en-US" smtClean="0"/>
              <a:t>  }</a:t>
            </a:r>
            <a:endParaRPr lang="en-IN" smtClean="0"/>
          </a:p>
        </p:txBody>
      </p:sp>
      <p:sp>
        <p:nvSpPr>
          <p:cNvPr id="4" name="Slide Number Placeholder 3"/>
          <p:cNvSpPr>
            <a:spLocks noGrp="1"/>
          </p:cNvSpPr>
          <p:nvPr>
            <p:ph type="sldNum" sz="quarter" idx="12"/>
          </p:nvPr>
        </p:nvSpPr>
        <p:spPr/>
        <p:txBody>
          <a:bodyPr/>
          <a:lstStyle/>
          <a:p>
            <a:pPr>
              <a:defRPr/>
            </a:pPr>
            <a:fld id="{D9F4874D-E262-48EE-B736-0EF9D458B6CF}"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Adding variables</a:t>
            </a:r>
            <a:endParaRPr lang="en-IN" smtClean="0"/>
          </a:p>
        </p:txBody>
      </p:sp>
      <p:sp>
        <p:nvSpPr>
          <p:cNvPr id="21507" name="Content Placeholder 2"/>
          <p:cNvSpPr>
            <a:spLocks noGrp="1"/>
          </p:cNvSpPr>
          <p:nvPr>
            <p:ph idx="1"/>
          </p:nvPr>
        </p:nvSpPr>
        <p:spPr/>
        <p:txBody>
          <a:bodyPr/>
          <a:lstStyle/>
          <a:p>
            <a:pPr eaLnBrk="1" hangingPunct="1">
              <a:buFont typeface="Wingdings 2" pitchFamily="18" charset="2"/>
              <a:buNone/>
            </a:pPr>
            <a:r>
              <a:rPr lang="en-US" smtClean="0"/>
              <a:t>class Rectangle </a:t>
            </a:r>
          </a:p>
          <a:p>
            <a:pPr eaLnBrk="1" hangingPunct="1">
              <a:buFont typeface="Wingdings 2" pitchFamily="18" charset="2"/>
              <a:buNone/>
            </a:pPr>
            <a:r>
              <a:rPr lang="en-US" smtClean="0"/>
              <a:t>  {</a:t>
            </a:r>
          </a:p>
          <a:p>
            <a:pPr eaLnBrk="1" hangingPunct="1">
              <a:buFont typeface="Wingdings 2" pitchFamily="18" charset="2"/>
              <a:buNone/>
            </a:pPr>
            <a:r>
              <a:rPr lang="en-US" smtClean="0"/>
              <a:t>      int length ;</a:t>
            </a:r>
          </a:p>
          <a:p>
            <a:pPr eaLnBrk="1" hangingPunct="1">
              <a:buFont typeface="Wingdings 2" pitchFamily="18" charset="2"/>
              <a:buNone/>
            </a:pPr>
            <a:r>
              <a:rPr lang="en-US" smtClean="0"/>
              <a:t>      int width  ;</a:t>
            </a:r>
          </a:p>
          <a:p>
            <a:pPr eaLnBrk="1" hangingPunct="1">
              <a:buFont typeface="Wingdings 2" pitchFamily="18" charset="2"/>
              <a:buNone/>
            </a:pPr>
            <a:r>
              <a:rPr lang="en-US" smtClean="0"/>
              <a:t>  }</a:t>
            </a:r>
            <a:endParaRPr lang="en-IN" smtClean="0"/>
          </a:p>
          <a:p>
            <a:pPr eaLnBrk="1" hangingPunct="1">
              <a:buFont typeface="Wingdings 2" pitchFamily="18" charset="2"/>
              <a:buNone/>
            </a:pPr>
            <a:endParaRPr lang="en-IN" smtClean="0"/>
          </a:p>
        </p:txBody>
      </p:sp>
      <p:sp>
        <p:nvSpPr>
          <p:cNvPr id="4" name="Slide Number Placeholder 3"/>
          <p:cNvSpPr>
            <a:spLocks noGrp="1"/>
          </p:cNvSpPr>
          <p:nvPr>
            <p:ph type="sldNum" sz="quarter" idx="12"/>
          </p:nvPr>
        </p:nvSpPr>
        <p:spPr/>
        <p:txBody>
          <a:bodyPr/>
          <a:lstStyle/>
          <a:p>
            <a:pPr>
              <a:defRPr/>
            </a:pPr>
            <a:fld id="{74441428-FC0F-4479-9333-E083E5742640}"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7467600" cy="563562"/>
          </a:xfrm>
        </p:spPr>
        <p:txBody>
          <a:bodyPr>
            <a:normAutofit fontScale="90000"/>
          </a:bodyPr>
          <a:lstStyle/>
          <a:p>
            <a:pPr eaLnBrk="1" hangingPunct="1"/>
            <a:r>
              <a:rPr lang="en-US" smtClean="0"/>
              <a:t>Adding method</a:t>
            </a:r>
            <a:endParaRPr lang="en-IN" smtClean="0"/>
          </a:p>
        </p:txBody>
      </p:sp>
      <p:sp>
        <p:nvSpPr>
          <p:cNvPr id="22531" name="Content Placeholder 2"/>
          <p:cNvSpPr>
            <a:spLocks noGrp="1"/>
          </p:cNvSpPr>
          <p:nvPr>
            <p:ph idx="1"/>
          </p:nvPr>
        </p:nvSpPr>
        <p:spPr>
          <a:xfrm>
            <a:off x="457200" y="952500"/>
            <a:ext cx="8153400" cy="5676900"/>
          </a:xfrm>
        </p:spPr>
        <p:txBody>
          <a:bodyPr>
            <a:normAutofit lnSpcReduction="10000"/>
          </a:bodyPr>
          <a:lstStyle/>
          <a:p>
            <a:pPr eaLnBrk="1" hangingPunct="1">
              <a:buFont typeface="Wingdings 2" pitchFamily="18" charset="2"/>
              <a:buNone/>
            </a:pPr>
            <a:r>
              <a:rPr lang="en-US" smtClean="0"/>
              <a:t>The general form of method declaration is :</a:t>
            </a:r>
          </a:p>
          <a:p>
            <a:pPr eaLnBrk="1" hangingPunct="1">
              <a:buFont typeface="Wingdings 2" pitchFamily="18" charset="2"/>
              <a:buNone/>
            </a:pPr>
            <a:r>
              <a:rPr lang="en-US" smtClean="0"/>
              <a:t> type mehodname (parameter list)</a:t>
            </a:r>
          </a:p>
          <a:p>
            <a:pPr eaLnBrk="1" hangingPunct="1">
              <a:buFont typeface="Wingdings 2" pitchFamily="18" charset="2"/>
              <a:buNone/>
            </a:pPr>
            <a:r>
              <a:rPr lang="en-US" smtClean="0"/>
              <a:t>{</a:t>
            </a:r>
          </a:p>
          <a:p>
            <a:pPr eaLnBrk="1" hangingPunct="1">
              <a:buFont typeface="Wingdings 2" pitchFamily="18" charset="2"/>
              <a:buNone/>
            </a:pPr>
            <a:r>
              <a:rPr lang="en-US" smtClean="0"/>
              <a:t>method body;</a:t>
            </a:r>
          </a:p>
          <a:p>
            <a:pPr eaLnBrk="1" hangingPunct="1">
              <a:buFont typeface="Wingdings 2" pitchFamily="18" charset="2"/>
              <a:buNone/>
            </a:pPr>
            <a:r>
              <a:rPr lang="en-US" smtClean="0"/>
              <a:t>}</a:t>
            </a:r>
          </a:p>
          <a:p>
            <a:pPr eaLnBrk="1" hangingPunct="1">
              <a:buFont typeface="Wingdings 2" pitchFamily="18" charset="2"/>
              <a:buNone/>
            </a:pPr>
            <a:r>
              <a:rPr lang="en-US" smtClean="0"/>
              <a:t>Method declarations has four basic parts</a:t>
            </a:r>
          </a:p>
          <a:p>
            <a:pPr eaLnBrk="1" hangingPunct="1"/>
            <a:r>
              <a:rPr lang="en-US" smtClean="0"/>
              <a:t>Method name</a:t>
            </a:r>
          </a:p>
          <a:p>
            <a:pPr eaLnBrk="1" hangingPunct="1"/>
            <a:r>
              <a:rPr lang="en-US" smtClean="0"/>
              <a:t>Returns type</a:t>
            </a:r>
          </a:p>
          <a:p>
            <a:pPr eaLnBrk="1" hangingPunct="1"/>
            <a:r>
              <a:rPr lang="en-US" smtClean="0"/>
              <a:t>Parameter list</a:t>
            </a:r>
          </a:p>
          <a:p>
            <a:pPr eaLnBrk="1" hangingPunct="1"/>
            <a:r>
              <a:rPr lang="en-US" smtClean="0"/>
              <a:t>The body of the method</a:t>
            </a:r>
          </a:p>
          <a:p>
            <a:pPr eaLnBrk="1" hangingPunct="1">
              <a:buFont typeface="Wingdings 2" pitchFamily="18" charset="2"/>
              <a:buNone/>
            </a:pPr>
            <a:endParaRPr lang="en-US" smtClean="0"/>
          </a:p>
          <a:p>
            <a:pPr eaLnBrk="1" hangingPunct="1">
              <a:buFont typeface="Wingdings 2" pitchFamily="18" charset="2"/>
              <a:buNone/>
            </a:pPr>
            <a:endParaRPr lang="en-IN" smtClean="0"/>
          </a:p>
        </p:txBody>
      </p:sp>
      <p:sp>
        <p:nvSpPr>
          <p:cNvPr id="4" name="Slide Number Placeholder 3"/>
          <p:cNvSpPr>
            <a:spLocks noGrp="1"/>
          </p:cNvSpPr>
          <p:nvPr>
            <p:ph type="sldNum" sz="quarter" idx="12"/>
          </p:nvPr>
        </p:nvSpPr>
        <p:spPr/>
        <p:txBody>
          <a:bodyPr/>
          <a:lstStyle/>
          <a:p>
            <a:pPr>
              <a:defRPr/>
            </a:pPr>
            <a:fld id="{D084606D-DA8A-4135-A2F5-E1E40966CC9D}"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457200" y="266700"/>
            <a:ext cx="8191500" cy="5859463"/>
          </a:xfrm>
        </p:spPr>
        <p:txBody>
          <a:bodyPr/>
          <a:lstStyle/>
          <a:p>
            <a:pPr eaLnBrk="1" hangingPunct="1">
              <a:buFont typeface="Wingdings 2" pitchFamily="18" charset="2"/>
              <a:buNone/>
            </a:pPr>
            <a:r>
              <a:rPr lang="en-US" smtClean="0"/>
              <a:t>class Rectangle </a:t>
            </a:r>
          </a:p>
          <a:p>
            <a:pPr eaLnBrk="1" hangingPunct="1">
              <a:buFont typeface="Wingdings 2" pitchFamily="18" charset="2"/>
              <a:buNone/>
            </a:pPr>
            <a:r>
              <a:rPr lang="en-US" smtClean="0"/>
              <a:t>  {</a:t>
            </a:r>
          </a:p>
          <a:p>
            <a:pPr eaLnBrk="1" hangingPunct="1">
              <a:buFont typeface="Wingdings 2" pitchFamily="18" charset="2"/>
              <a:buNone/>
            </a:pPr>
            <a:r>
              <a:rPr lang="en-US" smtClean="0"/>
              <a:t>        int length ;</a:t>
            </a:r>
          </a:p>
          <a:p>
            <a:pPr eaLnBrk="1" hangingPunct="1">
              <a:buFont typeface="Wingdings 2" pitchFamily="18" charset="2"/>
              <a:buNone/>
            </a:pPr>
            <a:r>
              <a:rPr lang="en-US" smtClean="0"/>
              <a:t>        int width  ;</a:t>
            </a:r>
          </a:p>
          <a:p>
            <a:pPr eaLnBrk="1" hangingPunct="1">
              <a:buFont typeface="Wingdings 2" pitchFamily="18" charset="2"/>
              <a:buNone/>
            </a:pPr>
            <a:r>
              <a:rPr lang="en-US" smtClean="0"/>
              <a:t>        void getdata(int x,int y)</a:t>
            </a:r>
          </a:p>
          <a:p>
            <a:pPr eaLnBrk="1" hangingPunct="1">
              <a:buFont typeface="Wingdings 2" pitchFamily="18" charset="2"/>
              <a:buNone/>
            </a:pPr>
            <a:r>
              <a:rPr lang="en-US" smtClean="0"/>
              <a:t>      {</a:t>
            </a:r>
          </a:p>
          <a:p>
            <a:pPr eaLnBrk="1" hangingPunct="1">
              <a:buFont typeface="Wingdings 2" pitchFamily="18" charset="2"/>
              <a:buNone/>
            </a:pPr>
            <a:r>
              <a:rPr lang="en-US" smtClean="0"/>
              <a:t>      length =x;</a:t>
            </a:r>
          </a:p>
          <a:p>
            <a:pPr eaLnBrk="1" hangingPunct="1">
              <a:buFont typeface="Wingdings 2" pitchFamily="18" charset="2"/>
              <a:buNone/>
            </a:pPr>
            <a:r>
              <a:rPr lang="en-US" smtClean="0"/>
              <a:t>      width = y;</a:t>
            </a:r>
          </a:p>
          <a:p>
            <a:pPr eaLnBrk="1" hangingPunct="1">
              <a:buFont typeface="Wingdings 2" pitchFamily="18" charset="2"/>
              <a:buNone/>
            </a:pPr>
            <a:r>
              <a:rPr lang="en-US" smtClean="0"/>
              <a:t>      }</a:t>
            </a:r>
          </a:p>
          <a:p>
            <a:pPr eaLnBrk="1" hangingPunct="1">
              <a:buFont typeface="Wingdings 2" pitchFamily="18" charset="2"/>
              <a:buNone/>
            </a:pPr>
            <a:r>
              <a:rPr lang="en-US" smtClean="0"/>
              <a:t>  }</a:t>
            </a:r>
            <a:endParaRPr lang="en-IN" smtClean="0"/>
          </a:p>
          <a:p>
            <a:pPr eaLnBrk="1" hangingPunct="1">
              <a:buFont typeface="Wingdings 2" pitchFamily="18" charset="2"/>
              <a:buNone/>
            </a:pPr>
            <a:endParaRPr lang="en-IN" smtClean="0"/>
          </a:p>
        </p:txBody>
      </p:sp>
      <p:sp>
        <p:nvSpPr>
          <p:cNvPr id="4" name="Slide Number Placeholder 3"/>
          <p:cNvSpPr>
            <a:spLocks noGrp="1"/>
          </p:cNvSpPr>
          <p:nvPr>
            <p:ph type="sldNum" sz="quarter" idx="12"/>
          </p:nvPr>
        </p:nvSpPr>
        <p:spPr/>
        <p:txBody>
          <a:bodyPr/>
          <a:lstStyle/>
          <a:p>
            <a:pPr>
              <a:defRPr/>
            </a:pPr>
            <a:fld id="{318B0BBA-D609-4FD5-9427-734F19BA88B5}"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457200" y="304800"/>
            <a:ext cx="8115300" cy="6286500"/>
          </a:xfrm>
        </p:spPr>
        <p:txBody>
          <a:bodyPr/>
          <a:lstStyle/>
          <a:p>
            <a:pPr eaLnBrk="1" hangingPunct="1">
              <a:buFont typeface="Wingdings 2" pitchFamily="18" charset="2"/>
              <a:buNone/>
            </a:pPr>
            <a:r>
              <a:rPr lang="en-US" sz="2000" smtClean="0"/>
              <a:t>class Rectangle </a:t>
            </a:r>
          </a:p>
          <a:p>
            <a:pPr eaLnBrk="1" hangingPunct="1">
              <a:buFont typeface="Wingdings 2" pitchFamily="18" charset="2"/>
              <a:buNone/>
            </a:pPr>
            <a:r>
              <a:rPr lang="en-US" sz="2000" smtClean="0"/>
              <a:t>  {</a:t>
            </a:r>
          </a:p>
          <a:p>
            <a:pPr eaLnBrk="1" hangingPunct="1">
              <a:buFont typeface="Wingdings 2" pitchFamily="18" charset="2"/>
              <a:buNone/>
            </a:pPr>
            <a:r>
              <a:rPr lang="en-US" sz="2000" smtClean="0"/>
              <a:t>        int length ;</a:t>
            </a:r>
          </a:p>
          <a:p>
            <a:pPr eaLnBrk="1" hangingPunct="1">
              <a:buFont typeface="Wingdings 2" pitchFamily="18" charset="2"/>
              <a:buNone/>
            </a:pPr>
            <a:r>
              <a:rPr lang="en-US" sz="2000" smtClean="0"/>
              <a:t>        int width  ;</a:t>
            </a:r>
          </a:p>
          <a:p>
            <a:pPr eaLnBrk="1" hangingPunct="1">
              <a:buFont typeface="Wingdings 2" pitchFamily="18" charset="2"/>
              <a:buNone/>
            </a:pPr>
            <a:r>
              <a:rPr lang="en-US" sz="2000" smtClean="0"/>
              <a:t>        void getdata(int x,int y)</a:t>
            </a:r>
          </a:p>
          <a:p>
            <a:pPr eaLnBrk="1" hangingPunct="1">
              <a:buFont typeface="Wingdings 2" pitchFamily="18" charset="2"/>
              <a:buNone/>
            </a:pPr>
            <a:r>
              <a:rPr lang="en-US" sz="2000" smtClean="0"/>
              <a:t>         {</a:t>
            </a:r>
          </a:p>
          <a:p>
            <a:pPr eaLnBrk="1" hangingPunct="1">
              <a:buFont typeface="Wingdings 2" pitchFamily="18" charset="2"/>
              <a:buNone/>
            </a:pPr>
            <a:r>
              <a:rPr lang="en-US" sz="2000" smtClean="0"/>
              <a:t>           length=x;</a:t>
            </a:r>
          </a:p>
          <a:p>
            <a:pPr eaLnBrk="1" hangingPunct="1">
              <a:buFont typeface="Wingdings 2" pitchFamily="18" charset="2"/>
              <a:buNone/>
            </a:pPr>
            <a:r>
              <a:rPr lang="en-US" sz="2000" smtClean="0"/>
              <a:t>            width = y;</a:t>
            </a:r>
          </a:p>
          <a:p>
            <a:pPr eaLnBrk="1" hangingPunct="1">
              <a:buFont typeface="Wingdings 2" pitchFamily="18" charset="2"/>
              <a:buNone/>
            </a:pPr>
            <a:r>
              <a:rPr lang="en-US" sz="2000" smtClean="0"/>
              <a:t>         }</a:t>
            </a:r>
          </a:p>
          <a:p>
            <a:pPr eaLnBrk="1" hangingPunct="1">
              <a:buFont typeface="Wingdings 2" pitchFamily="18" charset="2"/>
              <a:buNone/>
            </a:pPr>
            <a:r>
              <a:rPr lang="en-US" sz="2000" smtClean="0"/>
              <a:t>         int rectArea()</a:t>
            </a:r>
          </a:p>
          <a:p>
            <a:pPr eaLnBrk="1" hangingPunct="1">
              <a:buFont typeface="Wingdings 2" pitchFamily="18" charset="2"/>
              <a:buNone/>
            </a:pPr>
            <a:r>
              <a:rPr lang="en-US" sz="2000" smtClean="0"/>
              <a:t>         {</a:t>
            </a:r>
          </a:p>
          <a:p>
            <a:pPr eaLnBrk="1" hangingPunct="1">
              <a:buFont typeface="Wingdings 2" pitchFamily="18" charset="2"/>
              <a:buNone/>
            </a:pPr>
            <a:r>
              <a:rPr lang="en-US" sz="2000" smtClean="0"/>
              <a:t>           int area  = length*width;</a:t>
            </a:r>
          </a:p>
          <a:p>
            <a:pPr eaLnBrk="1" hangingPunct="1">
              <a:buFont typeface="Wingdings 2" pitchFamily="18" charset="2"/>
              <a:buNone/>
            </a:pPr>
            <a:r>
              <a:rPr lang="en-US" sz="2000" smtClean="0"/>
              <a:t>            return(area);</a:t>
            </a:r>
          </a:p>
          <a:p>
            <a:pPr eaLnBrk="1" hangingPunct="1">
              <a:buFont typeface="Wingdings 2" pitchFamily="18" charset="2"/>
              <a:buNone/>
            </a:pPr>
            <a:r>
              <a:rPr lang="en-US" sz="2000" smtClean="0"/>
              <a:t>         }</a:t>
            </a:r>
          </a:p>
          <a:p>
            <a:pPr eaLnBrk="1" hangingPunct="1">
              <a:buFont typeface="Wingdings 2" pitchFamily="18" charset="2"/>
              <a:buNone/>
            </a:pPr>
            <a:r>
              <a:rPr lang="en-US" sz="2000" smtClean="0"/>
              <a:t>  }</a:t>
            </a:r>
            <a:endParaRPr lang="en-IN" sz="2000" smtClean="0"/>
          </a:p>
          <a:p>
            <a:pPr eaLnBrk="1" hangingPunct="1">
              <a:buFont typeface="Wingdings 2" pitchFamily="18" charset="2"/>
              <a:buNone/>
            </a:pPr>
            <a:endParaRPr lang="en-IN" sz="2000" smtClean="0"/>
          </a:p>
        </p:txBody>
      </p:sp>
      <p:sp>
        <p:nvSpPr>
          <p:cNvPr id="4" name="Slide Number Placeholder 3"/>
          <p:cNvSpPr>
            <a:spLocks noGrp="1"/>
          </p:cNvSpPr>
          <p:nvPr>
            <p:ph type="sldNum" sz="quarter" idx="12"/>
          </p:nvPr>
        </p:nvSpPr>
        <p:spPr/>
        <p:txBody>
          <a:bodyPr/>
          <a:lstStyle/>
          <a:p>
            <a:pPr>
              <a:defRPr/>
            </a:pPr>
            <a:fld id="{B6B4C8C9-BD12-4F41-95CE-B525A7E64843}"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4638"/>
            <a:ext cx="8458200" cy="601662"/>
          </a:xfrm>
        </p:spPr>
        <p:txBody>
          <a:bodyPr/>
          <a:lstStyle/>
          <a:p>
            <a:pPr eaLnBrk="1" hangingPunct="1"/>
            <a:r>
              <a:rPr lang="en-US" smtClean="0"/>
              <a:t>Creating objects</a:t>
            </a:r>
            <a:endParaRPr lang="en-IN" smtClean="0"/>
          </a:p>
        </p:txBody>
      </p:sp>
      <p:sp>
        <p:nvSpPr>
          <p:cNvPr id="25603" name="Content Placeholder 2"/>
          <p:cNvSpPr>
            <a:spLocks noGrp="1"/>
          </p:cNvSpPr>
          <p:nvPr>
            <p:ph idx="1"/>
          </p:nvPr>
        </p:nvSpPr>
        <p:spPr>
          <a:xfrm>
            <a:off x="304800" y="1066800"/>
            <a:ext cx="8420100" cy="5791200"/>
          </a:xfrm>
        </p:spPr>
        <p:txBody>
          <a:bodyPr/>
          <a:lstStyle/>
          <a:p>
            <a:pPr eaLnBrk="1" hangingPunct="1">
              <a:buFont typeface="Wingdings 2" pitchFamily="18" charset="2"/>
              <a:buNone/>
            </a:pPr>
            <a:r>
              <a:rPr lang="en-US" sz="2800" smtClean="0"/>
              <a:t>Objects in java are created using the </a:t>
            </a:r>
            <a:r>
              <a:rPr lang="en-US" sz="2800" b="1" smtClean="0"/>
              <a:t>new </a:t>
            </a:r>
            <a:r>
              <a:rPr lang="en-US" sz="2800" smtClean="0"/>
              <a:t>operator .</a:t>
            </a:r>
          </a:p>
          <a:p>
            <a:pPr eaLnBrk="1" hangingPunct="1">
              <a:buFont typeface="Wingdings 2" pitchFamily="18" charset="2"/>
              <a:buNone/>
            </a:pPr>
            <a:r>
              <a:rPr lang="en-US" sz="2800" smtClean="0"/>
              <a:t>The new operator creates an objects of the specified class and returns a reference to that objects.</a:t>
            </a:r>
          </a:p>
          <a:p>
            <a:pPr eaLnBrk="1" hangingPunct="1">
              <a:buFont typeface="Wingdings 2" pitchFamily="18" charset="2"/>
              <a:buNone/>
            </a:pPr>
            <a:r>
              <a:rPr lang="en-US" sz="2800" smtClean="0"/>
              <a:t>Ex.</a:t>
            </a:r>
          </a:p>
          <a:p>
            <a:pPr eaLnBrk="1" hangingPunct="1">
              <a:buFont typeface="Wingdings 2" pitchFamily="18" charset="2"/>
              <a:buNone/>
            </a:pPr>
            <a:r>
              <a:rPr lang="en-US" sz="2800" smtClean="0"/>
              <a:t>Rectangle rect1;               //declare</a:t>
            </a:r>
          </a:p>
          <a:p>
            <a:pPr eaLnBrk="1" hangingPunct="1">
              <a:buFont typeface="Wingdings 2" pitchFamily="18" charset="2"/>
              <a:buNone/>
            </a:pPr>
            <a:r>
              <a:rPr lang="en-US" sz="2800" smtClean="0"/>
              <a:t> rect1 = new rectangle();  //instantiate</a:t>
            </a:r>
          </a:p>
          <a:p>
            <a:pPr eaLnBrk="1" hangingPunct="1">
              <a:buFont typeface="Wingdings 2" pitchFamily="18" charset="2"/>
              <a:buNone/>
            </a:pPr>
            <a:endParaRPr lang="en-US" sz="2800" smtClean="0"/>
          </a:p>
          <a:p>
            <a:pPr eaLnBrk="1" hangingPunct="1">
              <a:buFont typeface="Wingdings 2" pitchFamily="18" charset="2"/>
              <a:buNone/>
            </a:pPr>
            <a:endParaRPr lang="en-US" sz="2800" smtClean="0"/>
          </a:p>
          <a:p>
            <a:pPr eaLnBrk="1" hangingPunct="1">
              <a:buFont typeface="Wingdings 2" pitchFamily="18" charset="2"/>
              <a:buNone/>
            </a:pPr>
            <a:r>
              <a:rPr lang="en-US" sz="2800" smtClean="0"/>
              <a:t>The method rectangle is the default constructor of the class .we can create any no. of objects of rectangle</a:t>
            </a:r>
            <a:endParaRPr lang="en-IN" sz="2800" smtClean="0"/>
          </a:p>
        </p:txBody>
      </p:sp>
      <p:sp>
        <p:nvSpPr>
          <p:cNvPr id="4" name="Slide Number Placeholder 3"/>
          <p:cNvSpPr>
            <a:spLocks noGrp="1"/>
          </p:cNvSpPr>
          <p:nvPr>
            <p:ph type="sldNum" sz="quarter" idx="12"/>
          </p:nvPr>
        </p:nvSpPr>
        <p:spPr/>
        <p:txBody>
          <a:bodyPr/>
          <a:lstStyle/>
          <a:p>
            <a:pPr>
              <a:defRPr/>
            </a:pPr>
            <a:fld id="{CA411D23-1F3E-49EE-B8EB-EE235C92C48B}"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153400" cy="1143000"/>
          </a:xfrm>
        </p:spPr>
        <p:txBody>
          <a:bodyPr/>
          <a:lstStyle/>
          <a:p>
            <a:r>
              <a:rPr lang="en-US" smtClean="0"/>
              <a:t>Accessing class member</a:t>
            </a:r>
            <a:endParaRPr lang="en-IN" smtClean="0"/>
          </a:p>
        </p:txBody>
      </p:sp>
      <p:sp>
        <p:nvSpPr>
          <p:cNvPr id="26627" name="Content Placeholder 2"/>
          <p:cNvSpPr>
            <a:spLocks noGrp="1"/>
          </p:cNvSpPr>
          <p:nvPr>
            <p:ph idx="1"/>
          </p:nvPr>
        </p:nvSpPr>
        <p:spPr>
          <a:xfrm>
            <a:off x="457200" y="1600200"/>
            <a:ext cx="8115300" cy="4525963"/>
          </a:xfrm>
        </p:spPr>
        <p:txBody>
          <a:bodyPr/>
          <a:lstStyle/>
          <a:p>
            <a:pPr>
              <a:buFont typeface="Wingdings 2" pitchFamily="18" charset="2"/>
              <a:buNone/>
            </a:pPr>
            <a:r>
              <a:rPr lang="en-US" i="1" smtClean="0"/>
              <a:t>Objectname.variable name</a:t>
            </a:r>
          </a:p>
          <a:p>
            <a:pPr>
              <a:buFont typeface="Wingdings 2" pitchFamily="18" charset="2"/>
              <a:buNone/>
            </a:pPr>
            <a:r>
              <a:rPr lang="en-US" smtClean="0">
                <a:latin typeface="Arial Narrow" pitchFamily="34" charset="0"/>
              </a:rPr>
              <a:t>Objectname.methodname(parameter-list) ;</a:t>
            </a:r>
          </a:p>
          <a:p>
            <a:pPr>
              <a:buFont typeface="Wingdings 2" pitchFamily="18" charset="2"/>
              <a:buNone/>
            </a:pPr>
            <a:r>
              <a:rPr lang="en-US" smtClean="0">
                <a:latin typeface="Arial Narrow" pitchFamily="34" charset="0"/>
              </a:rPr>
              <a:t> rect1.length =15</a:t>
            </a:r>
            <a:endParaRPr lang="en-IN" smtClean="0">
              <a:latin typeface="Arial Narrow" pitchFamily="34" charset="0"/>
            </a:endParaRPr>
          </a:p>
        </p:txBody>
      </p:sp>
      <p:sp>
        <p:nvSpPr>
          <p:cNvPr id="4" name="Slide Number Placeholder 3"/>
          <p:cNvSpPr>
            <a:spLocks noGrp="1"/>
          </p:cNvSpPr>
          <p:nvPr>
            <p:ph type="sldNum" sz="quarter" idx="12"/>
          </p:nvPr>
        </p:nvSpPr>
        <p:spPr/>
        <p:txBody>
          <a:bodyPr/>
          <a:lstStyle/>
          <a:p>
            <a:pPr>
              <a:defRPr/>
            </a:pPr>
            <a:fld id="{1C8AF4EE-1FAE-48BB-A220-0E8C9FB86794}"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Fully Object Oriented Language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language is called FULLY object oriented if it contains all the fundamental features of object oriented programming and it can have primitive data types or not.</a:t>
            </a:r>
            <a:br>
              <a:rPr lang="en-US" dirty="0" smtClean="0"/>
            </a:br>
            <a:r>
              <a:rPr lang="en-US" dirty="0" smtClean="0"/>
              <a:t/>
            </a:r>
            <a:br>
              <a:rPr lang="en-US" dirty="0" smtClean="0"/>
            </a:br>
            <a:r>
              <a:rPr lang="en-US" b="1" dirty="0" smtClean="0"/>
              <a:t>OO properties are:</a:t>
            </a:r>
            <a:endParaRPr lang="en-US" dirty="0" smtClean="0"/>
          </a:p>
          <a:p>
            <a:pPr lvl="0"/>
            <a:r>
              <a:rPr lang="en-US" dirty="0" smtClean="0"/>
              <a:t>Encapsulation</a:t>
            </a:r>
          </a:p>
          <a:p>
            <a:pPr lvl="0"/>
            <a:r>
              <a:rPr lang="en-US" dirty="0" smtClean="0"/>
              <a:t>Inheritance</a:t>
            </a:r>
          </a:p>
          <a:p>
            <a:pPr lvl="0"/>
            <a:r>
              <a:rPr lang="en-US" dirty="0" smtClean="0"/>
              <a:t>Polymorphism</a:t>
            </a:r>
          </a:p>
          <a:p>
            <a:pPr lvl="0"/>
            <a:r>
              <a:rPr lang="en-US" dirty="0" smtClean="0"/>
              <a:t>Abstraction</a:t>
            </a:r>
          </a:p>
          <a:p>
            <a:pPr>
              <a:buNone/>
            </a:pPr>
            <a:endParaRPr lang="en-US" dirty="0" smtClean="0"/>
          </a:p>
          <a:p>
            <a:pPr>
              <a:buNone/>
            </a:pPr>
            <a:r>
              <a:rPr lang="en-US" dirty="0" smtClean="0"/>
              <a:t>Some of fully object oriented languages are, as follows:</a:t>
            </a:r>
          </a:p>
          <a:p>
            <a:pPr lvl="0"/>
            <a:r>
              <a:rPr lang="en-US" dirty="0" smtClean="0"/>
              <a:t>JAVA</a:t>
            </a:r>
          </a:p>
          <a:p>
            <a:pPr lvl="0"/>
            <a:r>
              <a:rPr lang="en-US" dirty="0" smtClean="0"/>
              <a:t>C#</a:t>
            </a:r>
          </a:p>
          <a:p>
            <a:pPr lvl="0"/>
            <a:r>
              <a:rPr lang="en-US" dirty="0" smtClean="0"/>
              <a:t>Visual Basic</a:t>
            </a:r>
          </a:p>
          <a:p>
            <a:pPr lvl="0"/>
            <a:r>
              <a:rPr lang="en-US" dirty="0" smtClean="0"/>
              <a:t>C++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152400" y="990600"/>
            <a:ext cx="3467100" cy="5016500"/>
          </a:xfrm>
          <a:prstGeom prst="rect">
            <a:avLst/>
          </a:prstGeom>
          <a:noFill/>
          <a:ln w="9525">
            <a:solidFill>
              <a:schemeClr val="accent1"/>
            </a:solidFill>
            <a:miter lim="800000"/>
            <a:headEnd/>
            <a:tailEnd/>
          </a:ln>
        </p:spPr>
        <p:txBody>
          <a:bodyPr>
            <a:spAutoFit/>
          </a:bodyPr>
          <a:lstStyle/>
          <a:p>
            <a:pPr eaLnBrk="1" hangingPunct="1">
              <a:buFont typeface="Wingdings 2" pitchFamily="18" charset="2"/>
              <a:buNone/>
            </a:pPr>
            <a:r>
              <a:rPr lang="en-US" sz="2000"/>
              <a:t>class Rect</a:t>
            </a:r>
          </a:p>
          <a:p>
            <a:pPr eaLnBrk="1" hangingPunct="1">
              <a:buFont typeface="Wingdings 2" pitchFamily="18" charset="2"/>
              <a:buNone/>
            </a:pPr>
            <a:r>
              <a:rPr lang="en-US" sz="2000"/>
              <a:t>  {</a:t>
            </a:r>
          </a:p>
          <a:p>
            <a:pPr eaLnBrk="1" hangingPunct="1">
              <a:buFont typeface="Wingdings 2" pitchFamily="18" charset="2"/>
              <a:buNone/>
            </a:pPr>
            <a:r>
              <a:rPr lang="en-US" sz="2000"/>
              <a:t>          int length;</a:t>
            </a:r>
          </a:p>
          <a:p>
            <a:pPr eaLnBrk="1" hangingPunct="1">
              <a:buFont typeface="Wingdings 2" pitchFamily="18" charset="2"/>
              <a:buNone/>
            </a:pPr>
            <a:r>
              <a:rPr lang="en-US" sz="2000"/>
              <a:t>          int width;</a:t>
            </a:r>
          </a:p>
          <a:p>
            <a:pPr eaLnBrk="1" hangingPunct="1">
              <a:buFont typeface="Wingdings 2" pitchFamily="18" charset="2"/>
              <a:buNone/>
            </a:pPr>
            <a:endParaRPr lang="en-US" sz="2000"/>
          </a:p>
          <a:p>
            <a:pPr eaLnBrk="1" hangingPunct="1">
              <a:buFont typeface="Wingdings 2" pitchFamily="18" charset="2"/>
              <a:buNone/>
            </a:pPr>
            <a:r>
              <a:rPr lang="en-US" sz="2000"/>
              <a:t>       void getdata(int x,int y)</a:t>
            </a:r>
          </a:p>
          <a:p>
            <a:pPr eaLnBrk="1" hangingPunct="1">
              <a:buFont typeface="Wingdings 2" pitchFamily="18" charset="2"/>
              <a:buNone/>
            </a:pPr>
            <a:r>
              <a:rPr lang="en-US" sz="2000"/>
              <a:t>         {</a:t>
            </a:r>
          </a:p>
          <a:p>
            <a:pPr eaLnBrk="1" hangingPunct="1">
              <a:buFont typeface="Wingdings 2" pitchFamily="18" charset="2"/>
              <a:buNone/>
            </a:pPr>
            <a:r>
              <a:rPr lang="en-US" sz="2000"/>
              <a:t>           length=x;</a:t>
            </a:r>
          </a:p>
          <a:p>
            <a:pPr eaLnBrk="1" hangingPunct="1">
              <a:buFont typeface="Wingdings 2" pitchFamily="18" charset="2"/>
              <a:buNone/>
            </a:pPr>
            <a:r>
              <a:rPr lang="en-US" sz="2000"/>
              <a:t>            width=y;</a:t>
            </a:r>
          </a:p>
          <a:p>
            <a:pPr eaLnBrk="1" hangingPunct="1">
              <a:buFont typeface="Wingdings 2" pitchFamily="18" charset="2"/>
              <a:buNone/>
            </a:pPr>
            <a:r>
              <a:rPr lang="en-US" sz="2000"/>
              <a:t>         }</a:t>
            </a:r>
          </a:p>
          <a:p>
            <a:pPr eaLnBrk="1" hangingPunct="1">
              <a:buFont typeface="Wingdings 2" pitchFamily="18" charset="2"/>
              <a:buNone/>
            </a:pPr>
            <a:r>
              <a:rPr lang="en-US" sz="2000"/>
              <a:t>         int rectArea()</a:t>
            </a:r>
          </a:p>
          <a:p>
            <a:pPr eaLnBrk="1" hangingPunct="1">
              <a:buFont typeface="Wingdings 2" pitchFamily="18" charset="2"/>
              <a:buNone/>
            </a:pPr>
            <a:r>
              <a:rPr lang="en-US" sz="2000"/>
              <a:t>         {</a:t>
            </a:r>
          </a:p>
          <a:p>
            <a:pPr eaLnBrk="1" hangingPunct="1">
              <a:buFont typeface="Wingdings 2" pitchFamily="18" charset="2"/>
              <a:buNone/>
            </a:pPr>
            <a:r>
              <a:rPr lang="en-US" sz="2000"/>
              <a:t>           int area=length*width;</a:t>
            </a:r>
          </a:p>
          <a:p>
            <a:pPr eaLnBrk="1" hangingPunct="1">
              <a:buFont typeface="Wingdings 2" pitchFamily="18" charset="2"/>
              <a:buNone/>
            </a:pPr>
            <a:r>
              <a:rPr lang="en-US" sz="2000"/>
              <a:t>            return(area);</a:t>
            </a:r>
          </a:p>
          <a:p>
            <a:pPr eaLnBrk="1" hangingPunct="1">
              <a:buFont typeface="Wingdings 2" pitchFamily="18" charset="2"/>
              <a:buNone/>
            </a:pPr>
            <a:r>
              <a:rPr lang="en-US" sz="2000"/>
              <a:t>         }</a:t>
            </a:r>
          </a:p>
          <a:p>
            <a:pPr eaLnBrk="1" hangingPunct="1">
              <a:buFont typeface="Wingdings 2" pitchFamily="18" charset="2"/>
              <a:buNone/>
            </a:pPr>
            <a:r>
              <a:rPr lang="en-US" sz="2000"/>
              <a:t>  }</a:t>
            </a:r>
          </a:p>
        </p:txBody>
      </p:sp>
      <p:sp>
        <p:nvSpPr>
          <p:cNvPr id="27651" name="Title 1"/>
          <p:cNvSpPr>
            <a:spLocks noGrp="1"/>
          </p:cNvSpPr>
          <p:nvPr>
            <p:ph type="title"/>
          </p:nvPr>
        </p:nvSpPr>
        <p:spPr>
          <a:xfrm>
            <a:off x="495300" y="0"/>
            <a:ext cx="7772400" cy="754063"/>
          </a:xfrm>
        </p:spPr>
        <p:txBody>
          <a:bodyPr/>
          <a:lstStyle/>
          <a:p>
            <a:r>
              <a:rPr lang="en-US" smtClean="0">
                <a:latin typeface="Times New Roman" pitchFamily="18" charset="0"/>
                <a:cs typeface="Times New Roman" pitchFamily="18" charset="0"/>
              </a:rPr>
              <a:t>illustration of class and object </a:t>
            </a:r>
            <a:endParaRPr lang="en-IN"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7BBF69F9-BF3B-4ED4-B45D-5BDCF5795675}" type="slidenum">
              <a:rPr lang="en-US" smtClean="0"/>
              <a:pPr>
                <a:defRPr/>
              </a:pPr>
              <a:t>40</a:t>
            </a:fld>
            <a:endParaRPr lang="en-US"/>
          </a:p>
        </p:txBody>
      </p:sp>
      <p:sp>
        <p:nvSpPr>
          <p:cNvPr id="27653" name="Rectangle 7"/>
          <p:cNvSpPr>
            <a:spLocks noChangeArrowheads="1"/>
          </p:cNvSpPr>
          <p:nvPr/>
        </p:nvSpPr>
        <p:spPr bwMode="auto">
          <a:xfrm>
            <a:off x="3810000" y="952500"/>
            <a:ext cx="5105400" cy="6002338"/>
          </a:xfrm>
          <a:prstGeom prst="rect">
            <a:avLst/>
          </a:prstGeom>
          <a:noFill/>
          <a:ln w="9525">
            <a:solidFill>
              <a:schemeClr val="accent1"/>
            </a:solidFill>
            <a:miter lim="800000"/>
            <a:headEnd/>
            <a:tailEnd/>
          </a:ln>
        </p:spPr>
        <p:txBody>
          <a:bodyPr>
            <a:spAutoFit/>
          </a:bodyPr>
          <a:lstStyle/>
          <a:p>
            <a:pPr eaLnBrk="1" hangingPunct="1">
              <a:buFont typeface="Wingdings 2" pitchFamily="18" charset="2"/>
              <a:buNone/>
            </a:pPr>
            <a:r>
              <a:rPr lang="en-US"/>
              <a:t>class RectangleArea</a:t>
            </a:r>
          </a:p>
          <a:p>
            <a:pPr eaLnBrk="1" hangingPunct="1">
              <a:buFont typeface="Wingdings 2" pitchFamily="18" charset="2"/>
              <a:buNone/>
            </a:pPr>
            <a:r>
              <a:rPr lang="en-US"/>
              <a:t>{</a:t>
            </a:r>
          </a:p>
          <a:p>
            <a:pPr eaLnBrk="1" hangingPunct="1">
              <a:buFont typeface="Wingdings 2" pitchFamily="18" charset="2"/>
              <a:buNone/>
            </a:pPr>
            <a:r>
              <a:rPr lang="en-US"/>
              <a:t> public static void main(String[]args)</a:t>
            </a:r>
          </a:p>
          <a:p>
            <a:pPr eaLnBrk="1" hangingPunct="1">
              <a:buFont typeface="Wingdings 2" pitchFamily="18" charset="2"/>
              <a:buNone/>
            </a:pPr>
            <a:r>
              <a:rPr lang="en-US"/>
              <a:t>{</a:t>
            </a:r>
          </a:p>
          <a:p>
            <a:pPr eaLnBrk="1" hangingPunct="1">
              <a:buFont typeface="Wingdings 2" pitchFamily="18" charset="2"/>
              <a:buNone/>
            </a:pPr>
            <a:r>
              <a:rPr lang="en-US"/>
              <a:t>    int area1,area2;</a:t>
            </a:r>
          </a:p>
          <a:p>
            <a:pPr eaLnBrk="1" hangingPunct="1">
              <a:buFont typeface="Wingdings 2" pitchFamily="18" charset="2"/>
              <a:buNone/>
            </a:pPr>
            <a:r>
              <a:rPr lang="en-US"/>
              <a:t>    Rect rect1=new Rect();</a:t>
            </a:r>
          </a:p>
          <a:p>
            <a:pPr eaLnBrk="1" hangingPunct="1">
              <a:buFont typeface="Wingdings 2" pitchFamily="18" charset="2"/>
              <a:buNone/>
            </a:pPr>
            <a:r>
              <a:rPr lang="en-US"/>
              <a:t>    Rect rect2=new Rect();</a:t>
            </a:r>
          </a:p>
          <a:p>
            <a:pPr eaLnBrk="1" hangingPunct="1">
              <a:buFont typeface="Wingdings 2" pitchFamily="18" charset="2"/>
              <a:buNone/>
            </a:pPr>
            <a:r>
              <a:rPr lang="en-US"/>
              <a:t>    rect1.length = 1;</a:t>
            </a:r>
          </a:p>
          <a:p>
            <a:pPr eaLnBrk="1" hangingPunct="1">
              <a:buFont typeface="Wingdings 2" pitchFamily="18" charset="2"/>
              <a:buNone/>
            </a:pPr>
            <a:r>
              <a:rPr lang="en-US"/>
              <a:t>    rect1.width = 2;</a:t>
            </a:r>
          </a:p>
          <a:p>
            <a:pPr eaLnBrk="1" hangingPunct="1">
              <a:buFont typeface="Wingdings 2" pitchFamily="18" charset="2"/>
              <a:buNone/>
            </a:pPr>
            <a:r>
              <a:rPr lang="en-US"/>
              <a:t>    area1=rect1.length*rect1.width;</a:t>
            </a:r>
          </a:p>
          <a:p>
            <a:pPr eaLnBrk="1" hangingPunct="1">
              <a:buFont typeface="Wingdings 2" pitchFamily="18" charset="2"/>
              <a:buNone/>
            </a:pPr>
            <a:r>
              <a:rPr lang="en-US"/>
              <a:t>    rect2.getdata(5,10);</a:t>
            </a:r>
          </a:p>
          <a:p>
            <a:pPr eaLnBrk="1" hangingPunct="1">
              <a:buFont typeface="Wingdings 2" pitchFamily="18" charset="2"/>
              <a:buNone/>
            </a:pPr>
            <a:r>
              <a:rPr lang="en-US"/>
              <a:t>    area2=rect2.rectArea();</a:t>
            </a:r>
          </a:p>
          <a:p>
            <a:pPr eaLnBrk="1" hangingPunct="1">
              <a:buFont typeface="Wingdings 2" pitchFamily="18" charset="2"/>
              <a:buNone/>
            </a:pPr>
            <a:r>
              <a:rPr lang="en-US"/>
              <a:t> System.out.println("area1="+area1);</a:t>
            </a:r>
          </a:p>
          <a:p>
            <a:pPr eaLnBrk="1" hangingPunct="1">
              <a:buFont typeface="Wingdings 2" pitchFamily="18" charset="2"/>
              <a:buNone/>
            </a:pPr>
            <a:r>
              <a:rPr lang="en-US"/>
              <a:t>System.out.println("area2="+area2);</a:t>
            </a:r>
          </a:p>
          <a:p>
            <a:pPr eaLnBrk="1" hangingPunct="1">
              <a:buFont typeface="Wingdings 2" pitchFamily="18" charset="2"/>
              <a:buNone/>
            </a:pPr>
            <a:r>
              <a:rPr lang="en-US"/>
              <a:t>}</a:t>
            </a:r>
          </a:p>
          <a:p>
            <a:pPr eaLnBrk="1" hangingPunct="1">
              <a:buFont typeface="Wingdings 2" pitchFamily="18" charset="2"/>
              <a:buNone/>
            </a:pPr>
            <a:r>
              <a:rPr lang="en-US"/>
              <a:t>}</a:t>
            </a:r>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a:bodyPr>
          <a:lstStyle/>
          <a:p>
            <a:r>
              <a:rPr lang="en-US" sz="3200" b="1" dirty="0" smtClean="0"/>
              <a:t>Object and Class Example: main within the class</a:t>
            </a:r>
            <a:endParaRPr lang="en-US" sz="3200" b="1" dirty="0"/>
          </a:p>
        </p:txBody>
      </p:sp>
      <p:sp>
        <p:nvSpPr>
          <p:cNvPr id="3" name="Content Placeholder 2"/>
          <p:cNvSpPr>
            <a:spLocks noGrp="1"/>
          </p:cNvSpPr>
          <p:nvPr>
            <p:ph idx="1"/>
          </p:nvPr>
        </p:nvSpPr>
        <p:spPr/>
        <p:txBody>
          <a:bodyPr>
            <a:normAutofit/>
          </a:bodyPr>
          <a:lstStyle/>
          <a:p>
            <a:pPr algn="just">
              <a:buNone/>
            </a:pPr>
            <a:r>
              <a:rPr lang="en-US" dirty="0" smtClean="0"/>
              <a:t>In this example, we have created a Student class which has two data members id and name. We are creating the object of the Student class by new keyword and printing the object's value.</a:t>
            </a:r>
          </a:p>
          <a:p>
            <a:pPr algn="just">
              <a:buNone/>
            </a:pPr>
            <a:r>
              <a:rPr lang="en-US" dirty="0" smtClean="0"/>
              <a:t>Here, we are creating a main() method inside the class.</a:t>
            </a:r>
          </a:p>
          <a:p>
            <a:pPr algn="just">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i="1" dirty="0" smtClean="0"/>
              <a:t>Student.java</a:t>
            </a:r>
            <a:endParaRPr lang="en-US" dirty="0"/>
          </a:p>
        </p:txBody>
      </p:sp>
      <p:sp>
        <p:nvSpPr>
          <p:cNvPr id="3" name="Content Placeholder 2"/>
          <p:cNvSpPr>
            <a:spLocks noGrp="1"/>
          </p:cNvSpPr>
          <p:nvPr>
            <p:ph idx="1"/>
          </p:nvPr>
        </p:nvSpPr>
        <p:spPr>
          <a:xfrm>
            <a:off x="533400" y="1219200"/>
            <a:ext cx="8229600" cy="4525963"/>
          </a:xfrm>
        </p:spPr>
        <p:txBody>
          <a:bodyPr>
            <a:normAutofit fontScale="62500" lnSpcReduction="20000"/>
          </a:bodyPr>
          <a:lstStyle/>
          <a:p>
            <a:pPr lvl="0">
              <a:buNone/>
            </a:pPr>
            <a:r>
              <a:rPr lang="en-US" dirty="0" smtClean="0"/>
              <a:t>//Java Program to illustrate how to define a class and fields  </a:t>
            </a:r>
          </a:p>
          <a:p>
            <a:pPr lvl="0">
              <a:buNone/>
            </a:pPr>
            <a:r>
              <a:rPr lang="en-US" dirty="0" smtClean="0"/>
              <a:t>//Defining a Student class.  </a:t>
            </a:r>
          </a:p>
          <a:p>
            <a:pPr lvl="0">
              <a:buNone/>
            </a:pPr>
            <a:r>
              <a:rPr lang="en-US" b="1" dirty="0" smtClean="0"/>
              <a:t>class</a:t>
            </a:r>
            <a:r>
              <a:rPr lang="en-US" dirty="0" smtClean="0"/>
              <a:t> Student{  </a:t>
            </a:r>
          </a:p>
          <a:p>
            <a:pPr lvl="0">
              <a:buNone/>
            </a:pPr>
            <a:r>
              <a:rPr lang="en-US" dirty="0" smtClean="0"/>
              <a:t> //defining fields  </a:t>
            </a:r>
          </a:p>
          <a:p>
            <a:pPr lvl="0">
              <a:buNone/>
            </a:pPr>
            <a:r>
              <a:rPr lang="en-US" dirty="0" smtClean="0"/>
              <a:t> </a:t>
            </a:r>
            <a:r>
              <a:rPr lang="en-US" b="1" dirty="0" err="1" smtClean="0"/>
              <a:t>int</a:t>
            </a:r>
            <a:r>
              <a:rPr lang="en-US" dirty="0" smtClean="0"/>
              <a:t> id;//field or data member or instance variable  </a:t>
            </a:r>
          </a:p>
          <a:p>
            <a:pPr lvl="0">
              <a:buNone/>
            </a:pPr>
            <a:r>
              <a:rPr lang="en-US" dirty="0" smtClean="0"/>
              <a:t> String name;  </a:t>
            </a:r>
          </a:p>
          <a:p>
            <a:pPr lvl="0">
              <a:buNone/>
            </a:pPr>
            <a:r>
              <a:rPr lang="en-US" dirty="0" smtClean="0"/>
              <a:t> //creating main method inside the Student class  </a:t>
            </a:r>
          </a:p>
          <a:p>
            <a:pPr lvl="0">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lvl="0">
              <a:buNone/>
            </a:pPr>
            <a:r>
              <a:rPr lang="en-US" dirty="0" smtClean="0"/>
              <a:t>  //Creating an object or instance  </a:t>
            </a:r>
          </a:p>
          <a:p>
            <a:pPr lvl="0">
              <a:buNone/>
            </a:pPr>
            <a:r>
              <a:rPr lang="en-US" dirty="0" smtClean="0"/>
              <a:t>  Student s1=</a:t>
            </a:r>
            <a:r>
              <a:rPr lang="en-US" b="1" dirty="0" smtClean="0"/>
              <a:t>new</a:t>
            </a:r>
            <a:r>
              <a:rPr lang="en-US" dirty="0" smtClean="0"/>
              <a:t> Student();//creating an object of Student  </a:t>
            </a:r>
          </a:p>
          <a:p>
            <a:pPr lvl="0">
              <a:buNone/>
            </a:pPr>
            <a:r>
              <a:rPr lang="en-US" dirty="0" smtClean="0"/>
              <a:t>  //Printing values of the object  </a:t>
            </a:r>
          </a:p>
          <a:p>
            <a:pPr lvl="0">
              <a:buNone/>
            </a:pPr>
            <a:r>
              <a:rPr lang="en-US" dirty="0" smtClean="0"/>
              <a:t>  </a:t>
            </a:r>
            <a:r>
              <a:rPr lang="en-US" dirty="0" err="1" smtClean="0"/>
              <a:t>System.out.println</a:t>
            </a:r>
            <a:r>
              <a:rPr lang="en-US" dirty="0" smtClean="0"/>
              <a:t>(s1.id);//accessing member through reference variable  </a:t>
            </a:r>
          </a:p>
          <a:p>
            <a:pPr lvl="0">
              <a:buNone/>
            </a:pPr>
            <a:r>
              <a:rPr lang="en-US" dirty="0" smtClean="0"/>
              <a:t>  </a:t>
            </a:r>
            <a:r>
              <a:rPr lang="en-US" dirty="0" err="1" smtClean="0"/>
              <a:t>System.out.println</a:t>
            </a:r>
            <a:r>
              <a:rPr lang="en-US" dirty="0" smtClean="0"/>
              <a:t>(s1.name);  </a:t>
            </a:r>
          </a:p>
          <a:p>
            <a:pPr>
              <a:buNone/>
            </a:pPr>
            <a:r>
              <a:rPr lang="en-US" dirty="0" smtClean="0"/>
              <a:t> }  </a:t>
            </a:r>
            <a:endParaRPr lang="en-US" dirty="0"/>
          </a:p>
        </p:txBody>
      </p:sp>
      <p:sp>
        <p:nvSpPr>
          <p:cNvPr id="7169" name="Rectangle 1"/>
          <p:cNvSpPr>
            <a:spLocks noChangeArrowheads="1"/>
          </p:cNvSpPr>
          <p:nvPr/>
        </p:nvSpPr>
        <p:spPr bwMode="auto">
          <a:xfrm>
            <a:off x="1143000" y="5562600"/>
            <a:ext cx="6858000" cy="1107996"/>
          </a:xfrm>
          <a:prstGeom prst="rect">
            <a:avLst/>
          </a:prstGeom>
          <a:solidFill>
            <a:srgbClr val="F9FBF9"/>
          </a:solidFill>
          <a:ln w="9525">
            <a:solidFill>
              <a:schemeClr val="accent1"/>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null</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868362"/>
          </a:xfrm>
        </p:spPr>
        <p:txBody>
          <a:bodyPr>
            <a:noAutofit/>
          </a:bodyPr>
          <a:lstStyle/>
          <a:p>
            <a:r>
              <a:rPr lang="en-US" sz="3200" dirty="0" smtClean="0"/>
              <a:t>Object and Class Example: main outside the class :</a:t>
            </a:r>
            <a:r>
              <a:rPr lang="en-US" sz="3200" i="1" dirty="0" smtClean="0"/>
              <a:t>TestStudent1.java</a:t>
            </a:r>
            <a:endParaRPr lang="en-US" sz="3200" dirty="0"/>
          </a:p>
        </p:txBody>
      </p:sp>
      <p:sp>
        <p:nvSpPr>
          <p:cNvPr id="3" name="Content Placeholder 2"/>
          <p:cNvSpPr>
            <a:spLocks noGrp="1"/>
          </p:cNvSpPr>
          <p:nvPr>
            <p:ph idx="1"/>
          </p:nvPr>
        </p:nvSpPr>
        <p:spPr/>
        <p:txBody>
          <a:bodyPr>
            <a:normAutofit fontScale="55000" lnSpcReduction="20000"/>
          </a:bodyPr>
          <a:lstStyle/>
          <a:p>
            <a:pPr lvl="0">
              <a:buNone/>
            </a:pPr>
            <a:r>
              <a:rPr lang="en-US" dirty="0" smtClean="0"/>
              <a:t>//Java Program to demonstrate having the main method in   </a:t>
            </a:r>
          </a:p>
          <a:p>
            <a:pPr lvl="0">
              <a:buNone/>
            </a:pPr>
            <a:r>
              <a:rPr lang="en-US" dirty="0" smtClean="0"/>
              <a:t>//another class  </a:t>
            </a:r>
          </a:p>
          <a:p>
            <a:pPr lvl="0">
              <a:buNone/>
            </a:pPr>
            <a:r>
              <a:rPr lang="en-US" dirty="0" smtClean="0"/>
              <a:t>//Creating Student class.  </a:t>
            </a:r>
          </a:p>
          <a:p>
            <a:pPr lvl="0">
              <a:buNone/>
            </a:pPr>
            <a:r>
              <a:rPr lang="en-US" b="1" dirty="0" smtClean="0"/>
              <a:t>class</a:t>
            </a:r>
            <a:r>
              <a:rPr lang="en-US" dirty="0" smtClean="0"/>
              <a:t> Student{  </a:t>
            </a:r>
          </a:p>
          <a:p>
            <a:pPr lvl="0">
              <a:buNone/>
            </a:pPr>
            <a:r>
              <a:rPr lang="en-US" dirty="0" smtClean="0"/>
              <a:t> </a:t>
            </a:r>
            <a:r>
              <a:rPr lang="en-US" b="1" dirty="0" err="1" smtClean="0"/>
              <a:t>int</a:t>
            </a:r>
            <a:r>
              <a:rPr lang="en-US" dirty="0" smtClean="0"/>
              <a:t> id;  </a:t>
            </a:r>
          </a:p>
          <a:p>
            <a:pPr lvl="0">
              <a:buNone/>
            </a:pPr>
            <a:r>
              <a:rPr lang="en-US" dirty="0" smtClean="0"/>
              <a:t> String name;  </a:t>
            </a:r>
          </a:p>
          <a:p>
            <a:pPr lvl="0">
              <a:buNone/>
            </a:pPr>
            <a:r>
              <a:rPr lang="en-US" dirty="0" smtClean="0"/>
              <a:t>}  </a:t>
            </a:r>
          </a:p>
          <a:p>
            <a:pPr lvl="0">
              <a:buNone/>
            </a:pPr>
            <a:r>
              <a:rPr lang="en-US" dirty="0" smtClean="0"/>
              <a:t>//Creating another class TestStudent1 which contains the main method  </a:t>
            </a:r>
          </a:p>
          <a:p>
            <a:pPr lvl="0">
              <a:buNone/>
            </a:pPr>
            <a:r>
              <a:rPr lang="en-US" b="1" dirty="0" smtClean="0"/>
              <a:t>class</a:t>
            </a:r>
            <a:r>
              <a:rPr lang="en-US" dirty="0" smtClean="0"/>
              <a:t> TestStudent1{  </a:t>
            </a:r>
          </a:p>
          <a:p>
            <a:pPr lvl="0">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lvl="0">
              <a:buNone/>
            </a:pPr>
            <a:r>
              <a:rPr lang="en-US" dirty="0" smtClean="0"/>
              <a:t>  Student s1=</a:t>
            </a:r>
            <a:r>
              <a:rPr lang="en-US" b="1" dirty="0" smtClean="0"/>
              <a:t>new</a:t>
            </a:r>
            <a:r>
              <a:rPr lang="en-US" dirty="0" smtClean="0"/>
              <a:t> Student();  </a:t>
            </a:r>
          </a:p>
          <a:p>
            <a:pPr lvl="0">
              <a:buNone/>
            </a:pPr>
            <a:r>
              <a:rPr lang="en-US" dirty="0" smtClean="0"/>
              <a:t>  </a:t>
            </a:r>
            <a:r>
              <a:rPr lang="en-US" dirty="0" err="1" smtClean="0"/>
              <a:t>System.out.println</a:t>
            </a:r>
            <a:r>
              <a:rPr lang="en-US" dirty="0" smtClean="0"/>
              <a:t>(s1.id);  </a:t>
            </a:r>
          </a:p>
          <a:p>
            <a:pPr lvl="0">
              <a:buNone/>
            </a:pPr>
            <a:r>
              <a:rPr lang="en-US" dirty="0" smtClean="0"/>
              <a:t>  </a:t>
            </a:r>
            <a:r>
              <a:rPr lang="en-US" dirty="0" err="1" smtClean="0"/>
              <a:t>System.out.println</a:t>
            </a:r>
            <a:r>
              <a:rPr lang="en-US" dirty="0" smtClean="0"/>
              <a:t>(s1.name);  </a:t>
            </a:r>
          </a:p>
          <a:p>
            <a:pPr lvl="0">
              <a:buNone/>
            </a:pPr>
            <a:r>
              <a:rPr lang="en-US" dirty="0" smtClean="0"/>
              <a:t> }  </a:t>
            </a:r>
          </a:p>
          <a:p>
            <a:pPr>
              <a:buNone/>
            </a:pPr>
            <a:r>
              <a:rPr lang="en-US" dirty="0" smtClean="0"/>
              <a:t>}  </a:t>
            </a:r>
            <a:endParaRPr lang="en-US" dirty="0"/>
          </a:p>
        </p:txBody>
      </p:sp>
      <p:sp>
        <p:nvSpPr>
          <p:cNvPr id="4" name="Rectangle 1"/>
          <p:cNvSpPr>
            <a:spLocks noChangeArrowheads="1"/>
          </p:cNvSpPr>
          <p:nvPr/>
        </p:nvSpPr>
        <p:spPr bwMode="auto">
          <a:xfrm>
            <a:off x="1143000" y="5562600"/>
            <a:ext cx="6858000" cy="1107996"/>
          </a:xfrm>
          <a:prstGeom prst="rect">
            <a:avLst/>
          </a:prstGeom>
          <a:solidFill>
            <a:srgbClr val="F9FBF9"/>
          </a:solidFill>
          <a:ln w="9525">
            <a:solidFill>
              <a:schemeClr val="accent1"/>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null</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initialize object</a:t>
            </a:r>
            <a:endParaRPr lang="en-US" dirty="0"/>
          </a:p>
        </p:txBody>
      </p:sp>
      <p:sp>
        <p:nvSpPr>
          <p:cNvPr id="3" name="Content Placeholder 2"/>
          <p:cNvSpPr>
            <a:spLocks noGrp="1"/>
          </p:cNvSpPr>
          <p:nvPr>
            <p:ph idx="1"/>
          </p:nvPr>
        </p:nvSpPr>
        <p:spPr/>
        <p:txBody>
          <a:bodyPr/>
          <a:lstStyle/>
          <a:p>
            <a:pPr lvl="0"/>
            <a:r>
              <a:rPr lang="en-US" dirty="0" smtClean="0"/>
              <a:t>By reference variable</a:t>
            </a:r>
          </a:p>
          <a:p>
            <a:pPr lvl="0"/>
            <a:r>
              <a:rPr lang="en-US" dirty="0" smtClean="0"/>
              <a:t>By method</a:t>
            </a:r>
          </a:p>
          <a:p>
            <a:r>
              <a:rPr lang="en-US" dirty="0" smtClean="0"/>
              <a:t>By constructor</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and Class Example: Initialization through reference:</a:t>
            </a:r>
            <a:r>
              <a:rPr lang="en-US" i="1" dirty="0" smtClean="0"/>
              <a:t>TestStudent2.java</a:t>
            </a:r>
            <a:endParaRPr lang="en-US" dirty="0"/>
          </a:p>
        </p:txBody>
      </p:sp>
      <p:sp>
        <p:nvSpPr>
          <p:cNvPr id="3" name="Content Placeholder 2"/>
          <p:cNvSpPr>
            <a:spLocks noGrp="1"/>
          </p:cNvSpPr>
          <p:nvPr>
            <p:ph idx="1"/>
          </p:nvPr>
        </p:nvSpPr>
        <p:spPr>
          <a:xfrm>
            <a:off x="152400" y="1600200"/>
            <a:ext cx="8763000" cy="4525963"/>
          </a:xfrm>
        </p:spPr>
        <p:txBody>
          <a:bodyPr>
            <a:normAutofit fontScale="70000" lnSpcReduction="20000"/>
          </a:bodyPr>
          <a:lstStyle/>
          <a:p>
            <a:pPr lvl="0">
              <a:buNone/>
            </a:pPr>
            <a:r>
              <a:rPr lang="en-US" b="1" dirty="0" smtClean="0"/>
              <a:t>class</a:t>
            </a:r>
            <a:r>
              <a:rPr lang="en-US" dirty="0" smtClean="0"/>
              <a:t> Student{  </a:t>
            </a:r>
          </a:p>
          <a:p>
            <a:pPr lvl="0">
              <a:buNone/>
            </a:pPr>
            <a:r>
              <a:rPr lang="en-US" dirty="0" smtClean="0"/>
              <a:t> </a:t>
            </a:r>
            <a:r>
              <a:rPr lang="en-US" b="1" dirty="0" err="1" smtClean="0"/>
              <a:t>int</a:t>
            </a:r>
            <a:r>
              <a:rPr lang="en-US" dirty="0" smtClean="0"/>
              <a:t> id;  </a:t>
            </a:r>
          </a:p>
          <a:p>
            <a:pPr lvl="0">
              <a:buNone/>
            </a:pPr>
            <a:r>
              <a:rPr lang="en-US" dirty="0" smtClean="0"/>
              <a:t> String name;  </a:t>
            </a:r>
          </a:p>
          <a:p>
            <a:pPr lvl="0">
              <a:buNone/>
            </a:pPr>
            <a:r>
              <a:rPr lang="en-US" dirty="0" smtClean="0"/>
              <a:t>}  </a:t>
            </a:r>
          </a:p>
          <a:p>
            <a:pPr lvl="0">
              <a:buNone/>
            </a:pPr>
            <a:r>
              <a:rPr lang="en-US" b="1" dirty="0" smtClean="0"/>
              <a:t>class</a:t>
            </a:r>
            <a:r>
              <a:rPr lang="en-US" dirty="0" smtClean="0"/>
              <a:t> TestStudent2{  </a:t>
            </a:r>
          </a:p>
          <a:p>
            <a:pPr lvl="0">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lvl="0">
              <a:buNone/>
            </a:pPr>
            <a:r>
              <a:rPr lang="en-US" dirty="0" smtClean="0"/>
              <a:t>  Student s1=</a:t>
            </a:r>
            <a:r>
              <a:rPr lang="en-US" b="1" dirty="0" smtClean="0"/>
              <a:t>new</a:t>
            </a:r>
            <a:r>
              <a:rPr lang="en-US" dirty="0" smtClean="0"/>
              <a:t> Student();  </a:t>
            </a:r>
          </a:p>
          <a:p>
            <a:pPr lvl="0">
              <a:buNone/>
            </a:pPr>
            <a:r>
              <a:rPr lang="en-US" dirty="0" smtClean="0"/>
              <a:t>  s1.id=101;  </a:t>
            </a:r>
          </a:p>
          <a:p>
            <a:pPr lvl="0">
              <a:buNone/>
            </a:pPr>
            <a:r>
              <a:rPr lang="en-US" dirty="0" smtClean="0"/>
              <a:t>  s1.name="</a:t>
            </a:r>
            <a:r>
              <a:rPr lang="en-US" dirty="0" err="1" smtClean="0"/>
              <a:t>Sonoo</a:t>
            </a:r>
            <a:r>
              <a:rPr lang="en-US" dirty="0" smtClean="0"/>
              <a:t>";  </a:t>
            </a:r>
          </a:p>
          <a:p>
            <a:pPr lvl="0">
              <a:buNone/>
            </a:pPr>
            <a:r>
              <a:rPr lang="en-US" dirty="0" smtClean="0"/>
              <a:t>  </a:t>
            </a:r>
            <a:r>
              <a:rPr lang="en-US" dirty="0" err="1" smtClean="0"/>
              <a:t>System.out.println</a:t>
            </a:r>
            <a:r>
              <a:rPr lang="en-US" dirty="0" smtClean="0"/>
              <a:t>(s1.id+" "+s1.name);//</a:t>
            </a:r>
            <a:r>
              <a:rPr lang="en-US" sz="2900" dirty="0" smtClean="0"/>
              <a:t>printing members with a white space  </a:t>
            </a:r>
          </a:p>
          <a:p>
            <a:pPr lvl="0">
              <a:buNone/>
            </a:pPr>
            <a:r>
              <a:rPr lang="en-US" dirty="0" smtClean="0"/>
              <a:t> }  </a:t>
            </a:r>
          </a:p>
          <a:p>
            <a:pPr>
              <a:buNone/>
            </a:pPr>
            <a:r>
              <a:rPr lang="en-US" dirty="0" smtClean="0"/>
              <a:t>}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a:bodyPr>
          <a:lstStyle/>
          <a:p>
            <a:r>
              <a:rPr lang="en-US" sz="2400" dirty="0" smtClean="0"/>
              <a:t>We can also create multiple objects and store information in it through reference variable :</a:t>
            </a:r>
            <a:r>
              <a:rPr lang="en-US" sz="2400" i="1" dirty="0" smtClean="0"/>
              <a:t>TestStudent3.java</a:t>
            </a:r>
            <a:endParaRPr lang="en-US" sz="2400" dirty="0"/>
          </a:p>
        </p:txBody>
      </p:sp>
      <p:sp>
        <p:nvSpPr>
          <p:cNvPr id="3" name="Content Placeholder 2"/>
          <p:cNvSpPr>
            <a:spLocks noGrp="1"/>
          </p:cNvSpPr>
          <p:nvPr>
            <p:ph idx="1"/>
          </p:nvPr>
        </p:nvSpPr>
        <p:spPr>
          <a:xfrm>
            <a:off x="457200" y="1447800"/>
            <a:ext cx="8229600" cy="5181600"/>
          </a:xfrm>
        </p:spPr>
        <p:txBody>
          <a:bodyPr>
            <a:normAutofit fontScale="47500" lnSpcReduction="20000"/>
          </a:bodyPr>
          <a:lstStyle/>
          <a:p>
            <a:pPr lvl="0">
              <a:buNone/>
            </a:pPr>
            <a:r>
              <a:rPr lang="en-US" b="1" dirty="0" smtClean="0"/>
              <a:t>class</a:t>
            </a:r>
            <a:r>
              <a:rPr lang="en-US" dirty="0" smtClean="0"/>
              <a:t> Student{  </a:t>
            </a:r>
          </a:p>
          <a:p>
            <a:pPr lvl="0">
              <a:buNone/>
            </a:pPr>
            <a:r>
              <a:rPr lang="en-US" dirty="0" smtClean="0"/>
              <a:t> </a:t>
            </a:r>
            <a:r>
              <a:rPr lang="en-US" b="1" dirty="0" err="1" smtClean="0"/>
              <a:t>int</a:t>
            </a:r>
            <a:r>
              <a:rPr lang="en-US" dirty="0" smtClean="0"/>
              <a:t> id;  </a:t>
            </a:r>
          </a:p>
          <a:p>
            <a:pPr lvl="0">
              <a:buNone/>
            </a:pPr>
            <a:r>
              <a:rPr lang="en-US" dirty="0" smtClean="0"/>
              <a:t> String name;  </a:t>
            </a:r>
          </a:p>
          <a:p>
            <a:pPr lvl="0">
              <a:buNone/>
            </a:pPr>
            <a:r>
              <a:rPr lang="en-US" dirty="0" smtClean="0"/>
              <a:t>}  </a:t>
            </a:r>
          </a:p>
          <a:p>
            <a:pPr lvl="0">
              <a:buNone/>
            </a:pPr>
            <a:r>
              <a:rPr lang="en-US" b="1" dirty="0" smtClean="0"/>
              <a:t>class</a:t>
            </a:r>
            <a:r>
              <a:rPr lang="en-US" dirty="0" smtClean="0"/>
              <a:t> TestStudent3{  </a:t>
            </a:r>
          </a:p>
          <a:p>
            <a:pPr lvl="0">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lvl="0">
              <a:buNone/>
            </a:pPr>
            <a:r>
              <a:rPr lang="en-US" dirty="0" smtClean="0"/>
              <a:t>  //Creating objects  </a:t>
            </a:r>
          </a:p>
          <a:p>
            <a:pPr lvl="0">
              <a:buNone/>
            </a:pPr>
            <a:r>
              <a:rPr lang="en-US" dirty="0" smtClean="0"/>
              <a:t>  Student s1=</a:t>
            </a:r>
            <a:r>
              <a:rPr lang="en-US" b="1" dirty="0" smtClean="0"/>
              <a:t>new</a:t>
            </a:r>
            <a:r>
              <a:rPr lang="en-US" dirty="0" smtClean="0"/>
              <a:t> Student();  </a:t>
            </a:r>
          </a:p>
          <a:p>
            <a:pPr lvl="0">
              <a:buNone/>
            </a:pPr>
            <a:r>
              <a:rPr lang="en-US" dirty="0" smtClean="0"/>
              <a:t>  Student s2=</a:t>
            </a:r>
            <a:r>
              <a:rPr lang="en-US" b="1" dirty="0" smtClean="0"/>
              <a:t>new</a:t>
            </a:r>
            <a:r>
              <a:rPr lang="en-US" dirty="0" smtClean="0"/>
              <a:t> Student();  </a:t>
            </a:r>
          </a:p>
          <a:p>
            <a:pPr lvl="0">
              <a:buNone/>
            </a:pPr>
            <a:r>
              <a:rPr lang="en-US" dirty="0" smtClean="0"/>
              <a:t>  //Initializing objects  </a:t>
            </a:r>
          </a:p>
          <a:p>
            <a:pPr lvl="0">
              <a:buNone/>
            </a:pPr>
            <a:r>
              <a:rPr lang="en-US" dirty="0" smtClean="0"/>
              <a:t>  s1.id=101;  </a:t>
            </a:r>
          </a:p>
          <a:p>
            <a:pPr lvl="0">
              <a:buNone/>
            </a:pPr>
            <a:r>
              <a:rPr lang="en-US" dirty="0" smtClean="0"/>
              <a:t>  s1.name="</a:t>
            </a:r>
            <a:r>
              <a:rPr lang="en-US" dirty="0" err="1" smtClean="0"/>
              <a:t>Sonoo</a:t>
            </a:r>
            <a:r>
              <a:rPr lang="en-US" dirty="0" smtClean="0"/>
              <a:t>";  </a:t>
            </a:r>
          </a:p>
          <a:p>
            <a:pPr lvl="0">
              <a:buNone/>
            </a:pPr>
            <a:r>
              <a:rPr lang="en-US" dirty="0" smtClean="0"/>
              <a:t>  s2.id=102;  </a:t>
            </a:r>
          </a:p>
          <a:p>
            <a:pPr lvl="0">
              <a:buNone/>
            </a:pPr>
            <a:r>
              <a:rPr lang="en-US" dirty="0" smtClean="0"/>
              <a:t>  s2.name="</a:t>
            </a:r>
            <a:r>
              <a:rPr lang="en-US" dirty="0" err="1" smtClean="0"/>
              <a:t>Amit</a:t>
            </a:r>
            <a:r>
              <a:rPr lang="en-US" dirty="0" smtClean="0"/>
              <a:t>";  </a:t>
            </a:r>
          </a:p>
          <a:p>
            <a:pPr lvl="0">
              <a:buNone/>
            </a:pPr>
            <a:r>
              <a:rPr lang="en-US" dirty="0" smtClean="0"/>
              <a:t>  //Printing data  </a:t>
            </a:r>
          </a:p>
          <a:p>
            <a:pPr lvl="0">
              <a:buNone/>
            </a:pPr>
            <a:r>
              <a:rPr lang="en-US" dirty="0" smtClean="0"/>
              <a:t>  </a:t>
            </a:r>
            <a:r>
              <a:rPr lang="en-US" dirty="0" err="1" smtClean="0"/>
              <a:t>System.out.println</a:t>
            </a:r>
            <a:r>
              <a:rPr lang="en-US" dirty="0" smtClean="0"/>
              <a:t>(s1.id+" "+s1.name);  </a:t>
            </a:r>
          </a:p>
          <a:p>
            <a:pPr lvl="0">
              <a:buNone/>
            </a:pPr>
            <a:r>
              <a:rPr lang="en-US" dirty="0" smtClean="0"/>
              <a:t>  </a:t>
            </a:r>
            <a:r>
              <a:rPr lang="en-US" dirty="0" err="1" smtClean="0"/>
              <a:t>System.out.println</a:t>
            </a:r>
            <a:r>
              <a:rPr lang="en-US" dirty="0" smtClean="0"/>
              <a:t>(s2.id+" "+s2.name);  </a:t>
            </a:r>
          </a:p>
          <a:p>
            <a:pPr lvl="0">
              <a:buNone/>
            </a:pPr>
            <a:r>
              <a:rPr lang="en-US" dirty="0" smtClean="0"/>
              <a:t> }  </a:t>
            </a:r>
          </a:p>
          <a:p>
            <a:pPr>
              <a:buNone/>
            </a:pPr>
            <a:r>
              <a:rPr lang="en-US" dirty="0" smtClean="0"/>
              <a: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92162"/>
          </a:xfrm>
        </p:spPr>
        <p:txBody>
          <a:bodyPr>
            <a:normAutofit fontScale="90000"/>
          </a:bodyPr>
          <a:lstStyle/>
          <a:p>
            <a:r>
              <a:rPr lang="en-US" sz="2400" dirty="0" smtClean="0"/>
              <a:t>2) Object and Class Example: Initialization through method </a:t>
            </a:r>
            <a:r>
              <a:rPr lang="en-US" sz="2400" i="1" dirty="0" smtClean="0"/>
              <a:t>: TestStudent4.java</a:t>
            </a:r>
            <a:endParaRPr lang="en-US" sz="2400" dirty="0"/>
          </a:p>
        </p:txBody>
      </p:sp>
      <p:sp>
        <p:nvSpPr>
          <p:cNvPr id="3" name="Content Placeholder 2"/>
          <p:cNvSpPr>
            <a:spLocks noGrp="1"/>
          </p:cNvSpPr>
          <p:nvPr>
            <p:ph idx="1"/>
          </p:nvPr>
        </p:nvSpPr>
        <p:spPr>
          <a:xfrm>
            <a:off x="457200" y="762000"/>
            <a:ext cx="6172200" cy="5867400"/>
          </a:xfrm>
        </p:spPr>
        <p:txBody>
          <a:bodyPr>
            <a:normAutofit fontScale="55000" lnSpcReduction="20000"/>
          </a:bodyPr>
          <a:lstStyle/>
          <a:p>
            <a:pPr lvl="0">
              <a:buNone/>
            </a:pPr>
            <a:r>
              <a:rPr lang="en-US" b="1" dirty="0" smtClean="0"/>
              <a:t>class</a:t>
            </a:r>
            <a:r>
              <a:rPr lang="en-US" dirty="0" smtClean="0"/>
              <a:t> Student{  </a:t>
            </a:r>
          </a:p>
          <a:p>
            <a:pPr lvl="0">
              <a:buNone/>
            </a:pPr>
            <a:r>
              <a:rPr lang="en-US" dirty="0" smtClean="0"/>
              <a:t> </a:t>
            </a:r>
            <a:r>
              <a:rPr lang="en-US" b="1" dirty="0" err="1" smtClean="0"/>
              <a:t>int</a:t>
            </a:r>
            <a:r>
              <a:rPr lang="en-US" dirty="0" smtClean="0"/>
              <a:t> </a:t>
            </a:r>
            <a:r>
              <a:rPr lang="en-US" dirty="0" err="1" smtClean="0"/>
              <a:t>rollno</a:t>
            </a:r>
            <a:r>
              <a:rPr lang="en-US" dirty="0" smtClean="0"/>
              <a:t>;  </a:t>
            </a:r>
          </a:p>
          <a:p>
            <a:pPr lvl="0">
              <a:buNone/>
            </a:pPr>
            <a:r>
              <a:rPr lang="en-US" dirty="0" smtClean="0"/>
              <a:t> String name;  </a:t>
            </a:r>
          </a:p>
          <a:p>
            <a:pPr lvl="0">
              <a:buNone/>
            </a:pPr>
            <a:r>
              <a:rPr lang="en-US" dirty="0" smtClean="0"/>
              <a:t> </a:t>
            </a:r>
            <a:r>
              <a:rPr lang="en-US" b="1" dirty="0" smtClean="0"/>
              <a:t>void</a:t>
            </a:r>
            <a:r>
              <a:rPr lang="en-US" dirty="0" smtClean="0"/>
              <a:t> </a:t>
            </a:r>
            <a:r>
              <a:rPr lang="en-US" dirty="0" err="1" smtClean="0"/>
              <a:t>insertRecord</a:t>
            </a:r>
            <a:r>
              <a:rPr lang="en-US" dirty="0" smtClean="0"/>
              <a:t>(</a:t>
            </a:r>
            <a:r>
              <a:rPr lang="en-US" b="1" dirty="0" err="1" smtClean="0"/>
              <a:t>int</a:t>
            </a:r>
            <a:r>
              <a:rPr lang="en-US" dirty="0" smtClean="0"/>
              <a:t> r, String n)</a:t>
            </a:r>
          </a:p>
          <a:p>
            <a:pPr lvl="0">
              <a:buNone/>
            </a:pPr>
            <a:r>
              <a:rPr lang="en-US" dirty="0" smtClean="0"/>
              <a:t>{  </a:t>
            </a:r>
          </a:p>
          <a:p>
            <a:pPr lvl="0">
              <a:buNone/>
            </a:pPr>
            <a:r>
              <a:rPr lang="en-US" dirty="0" smtClean="0"/>
              <a:t>  </a:t>
            </a:r>
            <a:r>
              <a:rPr lang="en-US" dirty="0" err="1" smtClean="0"/>
              <a:t>rollno</a:t>
            </a:r>
            <a:r>
              <a:rPr lang="en-US" dirty="0" smtClean="0"/>
              <a:t>=r;  </a:t>
            </a:r>
          </a:p>
          <a:p>
            <a:pPr lvl="0">
              <a:buNone/>
            </a:pPr>
            <a:r>
              <a:rPr lang="en-US" dirty="0" smtClean="0"/>
              <a:t>  name=n;  </a:t>
            </a:r>
          </a:p>
          <a:p>
            <a:pPr lvl="0">
              <a:buNone/>
            </a:pPr>
            <a:r>
              <a:rPr lang="en-US" dirty="0" smtClean="0"/>
              <a:t> }  </a:t>
            </a:r>
          </a:p>
          <a:p>
            <a:pPr lvl="0">
              <a:buNone/>
            </a:pPr>
            <a:r>
              <a:rPr lang="en-US" dirty="0" smtClean="0"/>
              <a:t> </a:t>
            </a:r>
            <a:r>
              <a:rPr lang="en-US" b="1" dirty="0" smtClean="0"/>
              <a:t>void</a:t>
            </a:r>
            <a:r>
              <a:rPr lang="en-US" dirty="0" smtClean="0"/>
              <a:t> </a:t>
            </a:r>
            <a:r>
              <a:rPr lang="en-US" dirty="0" err="1" smtClean="0"/>
              <a:t>displayInformation</a:t>
            </a:r>
            <a:r>
              <a:rPr lang="en-US" dirty="0" smtClean="0"/>
              <a:t>(){</a:t>
            </a:r>
            <a:r>
              <a:rPr lang="en-US" dirty="0" err="1" smtClean="0"/>
              <a:t>System.out.println</a:t>
            </a:r>
            <a:r>
              <a:rPr lang="en-US" dirty="0" smtClean="0"/>
              <a:t>(</a:t>
            </a:r>
            <a:r>
              <a:rPr lang="en-US" dirty="0" err="1" smtClean="0"/>
              <a:t>rollno</a:t>
            </a:r>
            <a:r>
              <a:rPr lang="en-US" dirty="0" smtClean="0"/>
              <a:t>+" "+name);</a:t>
            </a:r>
          </a:p>
          <a:p>
            <a:pPr lvl="0">
              <a:buNone/>
            </a:pPr>
            <a:r>
              <a:rPr lang="en-US" dirty="0" smtClean="0"/>
              <a:t>}  </a:t>
            </a:r>
          </a:p>
          <a:p>
            <a:pPr lvl="0">
              <a:buNone/>
            </a:pPr>
            <a:r>
              <a:rPr lang="en-US" dirty="0" smtClean="0"/>
              <a:t>}  </a:t>
            </a:r>
          </a:p>
          <a:p>
            <a:pPr lvl="0">
              <a:buNone/>
            </a:pPr>
            <a:r>
              <a:rPr lang="en-US" b="1" dirty="0" smtClean="0"/>
              <a:t>class</a:t>
            </a:r>
            <a:r>
              <a:rPr lang="en-US" dirty="0" smtClean="0"/>
              <a:t> TestStudent4{  </a:t>
            </a:r>
          </a:p>
          <a:p>
            <a:pPr lvl="0">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lvl="0">
              <a:buNone/>
            </a:pPr>
            <a:r>
              <a:rPr lang="en-US" dirty="0" smtClean="0"/>
              <a:t>  Student s1=</a:t>
            </a:r>
            <a:r>
              <a:rPr lang="en-US" b="1" dirty="0" smtClean="0"/>
              <a:t>new</a:t>
            </a:r>
            <a:r>
              <a:rPr lang="en-US" dirty="0" smtClean="0"/>
              <a:t> Student();  </a:t>
            </a:r>
          </a:p>
          <a:p>
            <a:pPr lvl="0">
              <a:buNone/>
            </a:pPr>
            <a:r>
              <a:rPr lang="en-US" dirty="0" smtClean="0"/>
              <a:t>  Student s2=</a:t>
            </a:r>
            <a:r>
              <a:rPr lang="en-US" b="1" dirty="0" smtClean="0"/>
              <a:t>new</a:t>
            </a:r>
            <a:r>
              <a:rPr lang="en-US" dirty="0" smtClean="0"/>
              <a:t> Student();  </a:t>
            </a:r>
          </a:p>
          <a:p>
            <a:pPr lvl="0">
              <a:buNone/>
            </a:pPr>
            <a:r>
              <a:rPr lang="en-US" dirty="0" smtClean="0"/>
              <a:t>  s1.insertRecord(111,"Karan");  </a:t>
            </a:r>
          </a:p>
          <a:p>
            <a:pPr lvl="0">
              <a:buNone/>
            </a:pPr>
            <a:r>
              <a:rPr lang="en-US" dirty="0" smtClean="0"/>
              <a:t>  s2.insertRecord(222,"Aryan");  </a:t>
            </a:r>
          </a:p>
          <a:p>
            <a:pPr lvl="0">
              <a:buNone/>
            </a:pPr>
            <a:r>
              <a:rPr lang="en-US" dirty="0" smtClean="0"/>
              <a:t>  s1.displayInformation();  </a:t>
            </a:r>
          </a:p>
          <a:p>
            <a:pPr lvl="0">
              <a:buNone/>
            </a:pPr>
            <a:r>
              <a:rPr lang="en-US" dirty="0" smtClean="0"/>
              <a:t>  s2.displayInformation();  </a:t>
            </a:r>
          </a:p>
          <a:p>
            <a:pPr lvl="0">
              <a:buNone/>
            </a:pPr>
            <a:r>
              <a:rPr lang="en-US" dirty="0" smtClean="0"/>
              <a:t> }  </a:t>
            </a:r>
          </a:p>
          <a:p>
            <a:pPr lvl="0">
              <a:buNone/>
            </a:pPr>
            <a:r>
              <a:rPr lang="en-US" dirty="0" smtClean="0"/>
              <a:t>}  </a:t>
            </a:r>
          </a:p>
          <a:p>
            <a:pPr>
              <a:buNone/>
            </a:pPr>
            <a:endParaRPr lang="en-US" dirty="0"/>
          </a:p>
        </p:txBody>
      </p:sp>
      <p:sp>
        <p:nvSpPr>
          <p:cNvPr id="2049" name="Rectangle 1"/>
          <p:cNvSpPr>
            <a:spLocks noChangeArrowheads="1"/>
          </p:cNvSpPr>
          <p:nvPr/>
        </p:nvSpPr>
        <p:spPr bwMode="auto">
          <a:xfrm>
            <a:off x="6858000" y="5257800"/>
            <a:ext cx="2286000" cy="1107996"/>
          </a:xfrm>
          <a:prstGeom prst="rect">
            <a:avLst/>
          </a:prstGeom>
          <a:solidFill>
            <a:srgbClr val="F9FBF9"/>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111  Karan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222  Aryan</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sz="2800" dirty="0" smtClean="0"/>
              <a:t>Object and Class Example: Employee</a:t>
            </a:r>
            <a:r>
              <a:rPr lang="en-US" sz="2800" b="1" dirty="0" smtClean="0"/>
              <a:t/>
            </a:r>
            <a:br>
              <a:rPr lang="en-US" sz="2800" b="1" dirty="0" smtClean="0"/>
            </a:br>
            <a:r>
              <a:rPr lang="en-US" sz="2800" i="1" dirty="0" smtClean="0"/>
              <a:t>TestEmployee.java</a:t>
            </a:r>
            <a:endParaRPr lang="en-US" sz="2800" dirty="0"/>
          </a:p>
        </p:txBody>
      </p:sp>
      <p:sp>
        <p:nvSpPr>
          <p:cNvPr id="3" name="Content Placeholder 2"/>
          <p:cNvSpPr>
            <a:spLocks noGrp="1"/>
          </p:cNvSpPr>
          <p:nvPr>
            <p:ph idx="1"/>
          </p:nvPr>
        </p:nvSpPr>
        <p:spPr>
          <a:xfrm>
            <a:off x="457200" y="838200"/>
            <a:ext cx="5486400" cy="5867400"/>
          </a:xfrm>
        </p:spPr>
        <p:txBody>
          <a:bodyPr>
            <a:normAutofit fontScale="47500" lnSpcReduction="20000"/>
          </a:bodyPr>
          <a:lstStyle/>
          <a:p>
            <a:pPr lvl="0">
              <a:buNone/>
            </a:pPr>
            <a:r>
              <a:rPr lang="en-US" dirty="0" smtClean="0"/>
              <a:t>class Employee{  </a:t>
            </a:r>
          </a:p>
          <a:p>
            <a:pPr lvl="0">
              <a:buNone/>
            </a:pPr>
            <a:r>
              <a:rPr lang="en-US" dirty="0" smtClean="0"/>
              <a:t>    </a:t>
            </a:r>
            <a:r>
              <a:rPr lang="en-US" dirty="0" err="1" smtClean="0"/>
              <a:t>int</a:t>
            </a:r>
            <a:r>
              <a:rPr lang="en-US" dirty="0" smtClean="0"/>
              <a:t> id;  </a:t>
            </a:r>
          </a:p>
          <a:p>
            <a:pPr lvl="0">
              <a:buNone/>
            </a:pPr>
            <a:r>
              <a:rPr lang="en-US" dirty="0" smtClean="0"/>
              <a:t>    String name;  </a:t>
            </a:r>
          </a:p>
          <a:p>
            <a:pPr lvl="0">
              <a:buNone/>
            </a:pPr>
            <a:r>
              <a:rPr lang="en-US" dirty="0" smtClean="0"/>
              <a:t>    float salary;  </a:t>
            </a:r>
          </a:p>
          <a:p>
            <a:pPr lvl="0">
              <a:buNone/>
            </a:pPr>
            <a:r>
              <a:rPr lang="en-US" dirty="0" smtClean="0"/>
              <a:t>    void insert(</a:t>
            </a:r>
            <a:r>
              <a:rPr lang="en-US" dirty="0" err="1" smtClean="0"/>
              <a:t>int</a:t>
            </a:r>
            <a:r>
              <a:rPr lang="en-US" dirty="0" smtClean="0"/>
              <a:t> </a:t>
            </a:r>
            <a:r>
              <a:rPr lang="en-US" dirty="0" err="1" smtClean="0"/>
              <a:t>i</a:t>
            </a:r>
            <a:r>
              <a:rPr lang="en-US" dirty="0" smtClean="0"/>
              <a:t>, String n, float s) {  </a:t>
            </a:r>
          </a:p>
          <a:p>
            <a:pPr lvl="0">
              <a:buNone/>
            </a:pPr>
            <a:r>
              <a:rPr lang="en-US" dirty="0" smtClean="0"/>
              <a:t>        id=</a:t>
            </a:r>
            <a:r>
              <a:rPr lang="en-US" dirty="0" err="1" smtClean="0"/>
              <a:t>i</a:t>
            </a:r>
            <a:r>
              <a:rPr lang="en-US" dirty="0" smtClean="0"/>
              <a:t>;  </a:t>
            </a:r>
          </a:p>
          <a:p>
            <a:pPr lvl="0">
              <a:buNone/>
            </a:pPr>
            <a:r>
              <a:rPr lang="en-US" dirty="0" smtClean="0"/>
              <a:t>        name=n;  </a:t>
            </a:r>
          </a:p>
          <a:p>
            <a:pPr lvl="0">
              <a:buNone/>
            </a:pPr>
            <a:r>
              <a:rPr lang="en-US" dirty="0" smtClean="0"/>
              <a:t>        salary=s;  </a:t>
            </a:r>
          </a:p>
          <a:p>
            <a:pPr lvl="0">
              <a:buNone/>
            </a:pPr>
            <a:r>
              <a:rPr lang="en-US" dirty="0" smtClean="0"/>
              <a:t>    }  </a:t>
            </a:r>
          </a:p>
          <a:p>
            <a:pPr lvl="0">
              <a:buNone/>
            </a:pPr>
            <a:r>
              <a:rPr lang="en-US" dirty="0" smtClean="0"/>
              <a:t>    void display(){</a:t>
            </a:r>
            <a:r>
              <a:rPr lang="en-US" dirty="0" err="1" smtClean="0"/>
              <a:t>System.out.println</a:t>
            </a:r>
            <a:r>
              <a:rPr lang="en-US" dirty="0" smtClean="0"/>
              <a:t>(id+" "+name+" "+salary);}  </a:t>
            </a:r>
          </a:p>
          <a:p>
            <a:pPr lvl="0">
              <a:buNone/>
            </a:pPr>
            <a:r>
              <a:rPr lang="en-US" dirty="0" smtClean="0"/>
              <a:t>}  </a:t>
            </a:r>
          </a:p>
          <a:p>
            <a:pPr lvl="0">
              <a:buNone/>
            </a:pPr>
            <a:r>
              <a:rPr lang="en-US" dirty="0" smtClean="0"/>
              <a:t>public class </a:t>
            </a:r>
            <a:r>
              <a:rPr lang="en-US" dirty="0" err="1" smtClean="0"/>
              <a:t>TestEmployee</a:t>
            </a:r>
            <a:r>
              <a:rPr lang="en-US" dirty="0" smtClean="0"/>
              <a:t> {  </a:t>
            </a:r>
          </a:p>
          <a:p>
            <a:pPr lvl="0">
              <a:buNone/>
            </a:pPr>
            <a:r>
              <a:rPr lang="en-US" dirty="0" smtClean="0"/>
              <a:t>public static void main(String[] </a:t>
            </a:r>
            <a:r>
              <a:rPr lang="en-US" dirty="0" err="1" smtClean="0"/>
              <a:t>args</a:t>
            </a:r>
            <a:r>
              <a:rPr lang="en-US" dirty="0" smtClean="0"/>
              <a:t>) {  </a:t>
            </a:r>
          </a:p>
          <a:p>
            <a:pPr lvl="0">
              <a:buNone/>
            </a:pPr>
            <a:r>
              <a:rPr lang="en-US" dirty="0" smtClean="0"/>
              <a:t>    Employee e1=new Employee();  </a:t>
            </a:r>
          </a:p>
          <a:p>
            <a:pPr lvl="0">
              <a:buNone/>
            </a:pPr>
            <a:r>
              <a:rPr lang="en-US" dirty="0" smtClean="0"/>
              <a:t>    Employee e2=new Employee();  </a:t>
            </a:r>
          </a:p>
          <a:p>
            <a:pPr lvl="0">
              <a:buNone/>
            </a:pPr>
            <a:r>
              <a:rPr lang="en-US" dirty="0" smtClean="0"/>
              <a:t>    Employee e3=new Employee();  </a:t>
            </a:r>
          </a:p>
          <a:p>
            <a:pPr lvl="0">
              <a:buNone/>
            </a:pPr>
            <a:r>
              <a:rPr lang="en-US" dirty="0" smtClean="0"/>
              <a:t>    e1.insert(101,"ajeet",45000);  </a:t>
            </a:r>
          </a:p>
          <a:p>
            <a:pPr lvl="0">
              <a:buNone/>
            </a:pPr>
            <a:r>
              <a:rPr lang="en-US" dirty="0" smtClean="0"/>
              <a:t>    e2.insert(102,"irfan",25000);  </a:t>
            </a:r>
          </a:p>
          <a:p>
            <a:pPr lvl="0">
              <a:buNone/>
            </a:pPr>
            <a:r>
              <a:rPr lang="en-US" dirty="0" smtClean="0"/>
              <a:t>    e3.insert(103,"nakul",55000);  </a:t>
            </a:r>
          </a:p>
          <a:p>
            <a:pPr lvl="0">
              <a:buNone/>
            </a:pPr>
            <a:r>
              <a:rPr lang="en-US" dirty="0" smtClean="0"/>
              <a:t>    e1.display();  </a:t>
            </a:r>
          </a:p>
          <a:p>
            <a:pPr lvl="0">
              <a:buNone/>
            </a:pPr>
            <a:r>
              <a:rPr lang="en-US" dirty="0" smtClean="0"/>
              <a:t>    e2.display();  </a:t>
            </a:r>
          </a:p>
          <a:p>
            <a:pPr lvl="0">
              <a:buNone/>
            </a:pPr>
            <a:r>
              <a:rPr lang="en-US" dirty="0" smtClean="0"/>
              <a:t>    e3.display();  </a:t>
            </a:r>
          </a:p>
          <a:p>
            <a:pPr lvl="0">
              <a:buNone/>
            </a:pPr>
            <a:r>
              <a:rPr lang="en-US" dirty="0" smtClean="0"/>
              <a:t>}  </a:t>
            </a:r>
          </a:p>
          <a:p>
            <a:pPr lvl="0">
              <a:buNone/>
            </a:pPr>
            <a:r>
              <a:rPr lang="en-US" dirty="0" smtClean="0"/>
              <a:t>} </a:t>
            </a:r>
            <a:endParaRPr lang="en-US" dirty="0"/>
          </a:p>
        </p:txBody>
      </p:sp>
      <p:sp>
        <p:nvSpPr>
          <p:cNvPr id="2050" name="Rectangle 2"/>
          <p:cNvSpPr>
            <a:spLocks noChangeArrowheads="1"/>
          </p:cNvSpPr>
          <p:nvPr/>
        </p:nvSpPr>
        <p:spPr bwMode="auto">
          <a:xfrm>
            <a:off x="6096000" y="4876800"/>
            <a:ext cx="3048000" cy="1477328"/>
          </a:xfrm>
          <a:prstGeom prst="rect">
            <a:avLst/>
          </a:prstGeom>
          <a:solidFill>
            <a:srgbClr val="F9FBF9"/>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101 </a:t>
            </a:r>
            <a:r>
              <a:rPr kumimoji="0" lang="en-US" sz="2400"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ajeet</a:t>
            </a: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45000.0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102 </a:t>
            </a:r>
            <a:r>
              <a:rPr kumimoji="0" lang="en-US" sz="2400"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irfan</a:t>
            </a: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25000.0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103 </a:t>
            </a:r>
            <a:r>
              <a:rPr kumimoji="0" lang="en-US" sz="2400"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nakul</a:t>
            </a: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55000.0</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15962"/>
          </a:xfrm>
        </p:spPr>
        <p:txBody>
          <a:bodyPr>
            <a:normAutofit fontScale="90000"/>
          </a:bodyPr>
          <a:lstStyle/>
          <a:p>
            <a:r>
              <a:rPr lang="en-US" sz="2800" dirty="0" smtClean="0"/>
              <a:t>Object and Class Example: Rectangle</a:t>
            </a:r>
            <a:r>
              <a:rPr lang="en-US" sz="2800" b="1" dirty="0" smtClean="0"/>
              <a:t/>
            </a:r>
            <a:br>
              <a:rPr lang="en-US" sz="2800" b="1" dirty="0" smtClean="0"/>
            </a:br>
            <a:r>
              <a:rPr lang="en-US" sz="2800" i="1" dirty="0" smtClean="0"/>
              <a:t>TestRectangle1.java</a:t>
            </a:r>
            <a:endParaRPr lang="en-US" sz="2800" dirty="0"/>
          </a:p>
        </p:txBody>
      </p:sp>
      <p:sp>
        <p:nvSpPr>
          <p:cNvPr id="3" name="Content Placeholder 2"/>
          <p:cNvSpPr>
            <a:spLocks noGrp="1"/>
          </p:cNvSpPr>
          <p:nvPr>
            <p:ph idx="1"/>
          </p:nvPr>
        </p:nvSpPr>
        <p:spPr>
          <a:xfrm>
            <a:off x="457200" y="1066800"/>
            <a:ext cx="5486400" cy="5638800"/>
          </a:xfrm>
        </p:spPr>
        <p:txBody>
          <a:bodyPr>
            <a:normAutofit fontScale="55000" lnSpcReduction="20000"/>
          </a:bodyPr>
          <a:lstStyle/>
          <a:p>
            <a:pPr lvl="0">
              <a:buNone/>
            </a:pPr>
            <a:r>
              <a:rPr lang="en-US" dirty="0" smtClean="0"/>
              <a:t>class Rectangle{</a:t>
            </a:r>
          </a:p>
          <a:p>
            <a:pPr lvl="0">
              <a:buNone/>
            </a:pPr>
            <a:r>
              <a:rPr lang="en-US" dirty="0" smtClean="0"/>
              <a:t> </a:t>
            </a:r>
            <a:r>
              <a:rPr lang="en-US" dirty="0" err="1" smtClean="0"/>
              <a:t>int</a:t>
            </a:r>
            <a:r>
              <a:rPr lang="en-US" dirty="0" smtClean="0"/>
              <a:t> length;</a:t>
            </a:r>
          </a:p>
          <a:p>
            <a:pPr lvl="0">
              <a:buNone/>
            </a:pPr>
            <a:r>
              <a:rPr lang="en-US" dirty="0" smtClean="0"/>
              <a:t> </a:t>
            </a:r>
            <a:r>
              <a:rPr lang="en-US" dirty="0" err="1" smtClean="0"/>
              <a:t>int</a:t>
            </a:r>
            <a:r>
              <a:rPr lang="en-US" dirty="0" smtClean="0"/>
              <a:t> width;</a:t>
            </a:r>
          </a:p>
          <a:p>
            <a:pPr lvl="0">
              <a:buNone/>
            </a:pPr>
            <a:r>
              <a:rPr lang="en-US" dirty="0" smtClean="0"/>
              <a:t> void insert(</a:t>
            </a:r>
            <a:r>
              <a:rPr lang="en-US" dirty="0" err="1" smtClean="0"/>
              <a:t>int</a:t>
            </a:r>
            <a:r>
              <a:rPr lang="en-US" dirty="0" smtClean="0"/>
              <a:t> l, </a:t>
            </a:r>
            <a:r>
              <a:rPr lang="en-US" dirty="0" err="1" smtClean="0"/>
              <a:t>int</a:t>
            </a:r>
            <a:r>
              <a:rPr lang="en-US" dirty="0" smtClean="0"/>
              <a:t> w){</a:t>
            </a:r>
          </a:p>
          <a:p>
            <a:pPr lvl="0">
              <a:buNone/>
            </a:pPr>
            <a:r>
              <a:rPr lang="en-US" dirty="0" smtClean="0"/>
              <a:t>  length=l;</a:t>
            </a:r>
          </a:p>
          <a:p>
            <a:pPr lvl="0">
              <a:buNone/>
            </a:pPr>
            <a:r>
              <a:rPr lang="en-US" dirty="0" smtClean="0"/>
              <a:t>  width=w;</a:t>
            </a:r>
          </a:p>
          <a:p>
            <a:pPr lvl="0">
              <a:buNone/>
            </a:pPr>
            <a:r>
              <a:rPr lang="en-US" dirty="0" smtClean="0"/>
              <a:t> }</a:t>
            </a:r>
          </a:p>
          <a:p>
            <a:pPr lvl="0">
              <a:buNone/>
            </a:pPr>
            <a:r>
              <a:rPr lang="en-US" dirty="0" smtClean="0"/>
              <a:t> void </a:t>
            </a:r>
            <a:r>
              <a:rPr lang="en-US" dirty="0" err="1" smtClean="0"/>
              <a:t>calculateArea</a:t>
            </a:r>
            <a:r>
              <a:rPr lang="en-US" dirty="0" smtClean="0"/>
              <a:t>(){</a:t>
            </a:r>
            <a:r>
              <a:rPr lang="en-US" dirty="0" err="1" smtClean="0"/>
              <a:t>System.out.println</a:t>
            </a:r>
            <a:r>
              <a:rPr lang="en-US" dirty="0" smtClean="0"/>
              <a:t>(length*width);}</a:t>
            </a:r>
          </a:p>
          <a:p>
            <a:pPr lvl="0">
              <a:buNone/>
            </a:pPr>
            <a:r>
              <a:rPr lang="en-US" dirty="0" smtClean="0"/>
              <a:t>}</a:t>
            </a:r>
          </a:p>
          <a:p>
            <a:pPr lvl="0">
              <a:buNone/>
            </a:pPr>
            <a:r>
              <a:rPr lang="en-US" dirty="0" smtClean="0"/>
              <a:t>class TestRectangle1{</a:t>
            </a:r>
          </a:p>
          <a:p>
            <a:pPr lvl="0">
              <a:buNone/>
            </a:pPr>
            <a:r>
              <a:rPr lang="en-US" dirty="0" smtClean="0"/>
              <a:t> public static void main(String </a:t>
            </a:r>
            <a:r>
              <a:rPr lang="en-US" dirty="0" err="1" smtClean="0"/>
              <a:t>args</a:t>
            </a:r>
            <a:r>
              <a:rPr lang="en-US" dirty="0" smtClean="0"/>
              <a:t>[]){</a:t>
            </a:r>
          </a:p>
          <a:p>
            <a:pPr lvl="0">
              <a:buNone/>
            </a:pPr>
            <a:r>
              <a:rPr lang="en-US" dirty="0" smtClean="0"/>
              <a:t>  Rectangle r1=new Rectangle();</a:t>
            </a:r>
          </a:p>
          <a:p>
            <a:pPr lvl="0">
              <a:buNone/>
            </a:pPr>
            <a:r>
              <a:rPr lang="en-US" dirty="0" smtClean="0"/>
              <a:t>  Rectangle r2=new Rectangle();</a:t>
            </a:r>
          </a:p>
          <a:p>
            <a:pPr lvl="0">
              <a:buNone/>
            </a:pPr>
            <a:r>
              <a:rPr lang="en-US" dirty="0" smtClean="0"/>
              <a:t>  r1.insert(11,5);</a:t>
            </a:r>
          </a:p>
          <a:p>
            <a:pPr lvl="0">
              <a:buNone/>
            </a:pPr>
            <a:r>
              <a:rPr lang="en-US" dirty="0" smtClean="0"/>
              <a:t>  r2.insert(3,15);</a:t>
            </a:r>
          </a:p>
          <a:p>
            <a:pPr lvl="0">
              <a:buNone/>
            </a:pPr>
            <a:r>
              <a:rPr lang="en-US" dirty="0" smtClean="0"/>
              <a:t>  r1.calculateArea();</a:t>
            </a:r>
          </a:p>
          <a:p>
            <a:pPr lvl="0">
              <a:buNone/>
            </a:pPr>
            <a:r>
              <a:rPr lang="en-US" dirty="0" smtClean="0"/>
              <a:t>  r2.calculateArea();</a:t>
            </a:r>
          </a:p>
          <a:p>
            <a:pPr lvl="0">
              <a:buNone/>
            </a:pPr>
            <a:r>
              <a:rPr lang="en-US" dirty="0" smtClean="0"/>
              <a:t>}</a:t>
            </a:r>
          </a:p>
          <a:p>
            <a:pPr lvl="0">
              <a:buNone/>
            </a:pPr>
            <a:r>
              <a:rPr lang="en-US" dirty="0" smtClean="0"/>
              <a:t>}</a:t>
            </a:r>
            <a:endParaRPr lang="en-US" dirty="0"/>
          </a:p>
        </p:txBody>
      </p:sp>
      <p:sp>
        <p:nvSpPr>
          <p:cNvPr id="4" name="Rectangle 1"/>
          <p:cNvSpPr>
            <a:spLocks noChangeArrowheads="1"/>
          </p:cNvSpPr>
          <p:nvPr/>
        </p:nvSpPr>
        <p:spPr bwMode="auto">
          <a:xfrm>
            <a:off x="6096000" y="5334000"/>
            <a:ext cx="2743200" cy="1107996"/>
          </a:xfrm>
          <a:prstGeom prst="rect">
            <a:avLst/>
          </a:prstGeom>
          <a:solidFill>
            <a:srgbClr val="F9FBF9"/>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45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Object Based Languages</a:t>
            </a:r>
            <a:endParaRPr lang="en-US" dirty="0"/>
          </a:p>
        </p:txBody>
      </p:sp>
      <p:sp>
        <p:nvSpPr>
          <p:cNvPr id="3" name="Content Placeholder 2"/>
          <p:cNvSpPr>
            <a:spLocks noGrp="1"/>
          </p:cNvSpPr>
          <p:nvPr>
            <p:ph idx="1"/>
          </p:nvPr>
        </p:nvSpPr>
        <p:spPr>
          <a:xfrm>
            <a:off x="457200" y="1143000"/>
            <a:ext cx="8229600" cy="4983163"/>
          </a:xfrm>
        </p:spPr>
        <p:txBody>
          <a:bodyPr/>
          <a:lstStyle/>
          <a:p>
            <a:pPr lvl="0" algn="just">
              <a:buNone/>
            </a:pPr>
            <a:r>
              <a:rPr lang="en-US" dirty="0" smtClean="0"/>
              <a:t>Object based languages supports the usage of object and encapsulation.</a:t>
            </a:r>
          </a:p>
          <a:p>
            <a:pPr lvl="0" algn="just">
              <a:buNone/>
            </a:pPr>
            <a:r>
              <a:rPr lang="en-US" dirty="0" smtClean="0"/>
              <a:t>They does not support inheritance or, polymorphism or, both.</a:t>
            </a:r>
          </a:p>
          <a:p>
            <a:pPr lvl="0" algn="just">
              <a:buNone/>
            </a:pPr>
            <a:r>
              <a:rPr lang="en-US" dirty="0" smtClean="0"/>
              <a:t>Object based languages does not supports built-in objects.</a:t>
            </a:r>
          </a:p>
          <a:p>
            <a:pPr lvl="0" algn="just">
              <a:buNone/>
            </a:pPr>
            <a:r>
              <a:rPr lang="en-US" dirty="0" err="1" smtClean="0"/>
              <a:t>Javascript</a:t>
            </a:r>
            <a:r>
              <a:rPr lang="en-US" dirty="0" smtClean="0"/>
              <a:t>, VB are the examples of object bases languages.</a:t>
            </a:r>
          </a:p>
          <a:p>
            <a:pPr algn="just">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Creating multiple objects by one type only</a:t>
            </a:r>
            <a:endParaRPr lang="en-US" sz="3600" dirty="0"/>
          </a:p>
        </p:txBody>
      </p:sp>
      <p:sp>
        <p:nvSpPr>
          <p:cNvPr id="3" name="Content Placeholder 2"/>
          <p:cNvSpPr>
            <a:spLocks noGrp="1"/>
          </p:cNvSpPr>
          <p:nvPr>
            <p:ph idx="1"/>
          </p:nvPr>
        </p:nvSpPr>
        <p:spPr>
          <a:xfrm>
            <a:off x="228600" y="1600200"/>
            <a:ext cx="8686800" cy="4525963"/>
          </a:xfrm>
        </p:spPr>
        <p:txBody>
          <a:bodyPr>
            <a:normAutofit/>
          </a:bodyPr>
          <a:lstStyle/>
          <a:p>
            <a:pPr>
              <a:buNone/>
            </a:pPr>
            <a:r>
              <a:rPr lang="en-US" sz="2800" dirty="0" smtClean="0"/>
              <a:t>We can create multiple objects by one type only as we do in case of primitives.</a:t>
            </a:r>
          </a:p>
          <a:p>
            <a:pPr>
              <a:buNone/>
            </a:pPr>
            <a:r>
              <a:rPr lang="en-US" sz="2800" dirty="0" smtClean="0"/>
              <a:t>Initialization of primitive variables:</a:t>
            </a:r>
          </a:p>
          <a:p>
            <a:pPr lvl="0">
              <a:buNone/>
            </a:pPr>
            <a:r>
              <a:rPr lang="en-US" sz="2800" b="1" dirty="0" err="1" smtClean="0"/>
              <a:t>int</a:t>
            </a:r>
            <a:r>
              <a:rPr lang="en-US" sz="2800" dirty="0" smtClean="0"/>
              <a:t> a=10, b=20;  </a:t>
            </a:r>
          </a:p>
          <a:p>
            <a:pPr>
              <a:buNone/>
            </a:pPr>
            <a:r>
              <a:rPr lang="en-US" sz="2800" dirty="0" smtClean="0"/>
              <a:t>Initialization of reference variables:</a:t>
            </a:r>
          </a:p>
          <a:p>
            <a:pPr lvl="0">
              <a:buNone/>
            </a:pPr>
            <a:r>
              <a:rPr lang="en-US" sz="2800" dirty="0" smtClean="0"/>
              <a:t>Rectangle r1=</a:t>
            </a:r>
            <a:r>
              <a:rPr lang="en-US" sz="2800" b="1" dirty="0" smtClean="0"/>
              <a:t>new</a:t>
            </a:r>
            <a:r>
              <a:rPr lang="en-US" sz="2800" dirty="0" smtClean="0"/>
              <a:t> Rectangle(), r2=</a:t>
            </a:r>
            <a:r>
              <a:rPr lang="en-US" sz="2800" b="1" dirty="0" smtClean="0"/>
              <a:t>new</a:t>
            </a:r>
            <a:r>
              <a:rPr lang="en-US" sz="2800" dirty="0" smtClean="0"/>
              <a:t> Rectangle();//creating two objects  </a:t>
            </a:r>
          </a:p>
          <a:p>
            <a:pPr>
              <a:buNone/>
            </a:pPr>
            <a:r>
              <a:rPr lang="en-US" sz="2800" dirty="0" smtClean="0"/>
              <a:t>Let's see the example:</a:t>
            </a:r>
          </a:p>
          <a:p>
            <a:pPr>
              <a:buNone/>
            </a:pPr>
            <a:endParaRPr lang="en-U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62500" lnSpcReduction="20000"/>
          </a:bodyPr>
          <a:lstStyle/>
          <a:p>
            <a:pPr>
              <a:buNone/>
            </a:pPr>
            <a:r>
              <a:rPr lang="en-US" dirty="0" smtClean="0"/>
              <a:t>//Java Program to illustrate the use of Rectangle class which  </a:t>
            </a:r>
          </a:p>
          <a:p>
            <a:pPr>
              <a:buNone/>
            </a:pPr>
            <a:r>
              <a:rPr lang="en-US" dirty="0" smtClean="0"/>
              <a:t>//has length and width data members  </a:t>
            </a:r>
          </a:p>
          <a:p>
            <a:pPr>
              <a:buNone/>
            </a:pPr>
            <a:r>
              <a:rPr lang="en-US" b="1" dirty="0" smtClean="0"/>
              <a:t>class</a:t>
            </a:r>
            <a:r>
              <a:rPr lang="en-US" dirty="0" smtClean="0"/>
              <a:t> Rectangle{  </a:t>
            </a:r>
          </a:p>
          <a:p>
            <a:pPr>
              <a:buNone/>
            </a:pPr>
            <a:r>
              <a:rPr lang="en-US" dirty="0" smtClean="0"/>
              <a:t> </a:t>
            </a:r>
            <a:r>
              <a:rPr lang="en-US" b="1" dirty="0" err="1" smtClean="0"/>
              <a:t>int</a:t>
            </a:r>
            <a:r>
              <a:rPr lang="en-US" dirty="0" smtClean="0"/>
              <a:t> length;  </a:t>
            </a:r>
          </a:p>
          <a:p>
            <a:pPr>
              <a:buNone/>
            </a:pPr>
            <a:r>
              <a:rPr lang="en-US" dirty="0" smtClean="0"/>
              <a:t> </a:t>
            </a:r>
            <a:r>
              <a:rPr lang="en-US" b="1" dirty="0" err="1" smtClean="0"/>
              <a:t>int</a:t>
            </a:r>
            <a:r>
              <a:rPr lang="en-US" dirty="0" smtClean="0"/>
              <a:t> width;  </a:t>
            </a:r>
          </a:p>
          <a:p>
            <a:pPr>
              <a:buNone/>
            </a:pPr>
            <a:r>
              <a:rPr lang="en-US" dirty="0" smtClean="0"/>
              <a:t> </a:t>
            </a:r>
            <a:r>
              <a:rPr lang="en-US" b="1" dirty="0" smtClean="0"/>
              <a:t>void</a:t>
            </a:r>
            <a:r>
              <a:rPr lang="en-US" dirty="0" smtClean="0"/>
              <a:t> insert(</a:t>
            </a:r>
            <a:r>
              <a:rPr lang="en-US" b="1" dirty="0" err="1" smtClean="0"/>
              <a:t>int</a:t>
            </a:r>
            <a:r>
              <a:rPr lang="en-US" dirty="0" smtClean="0"/>
              <a:t> </a:t>
            </a:r>
            <a:r>
              <a:rPr lang="en-US" dirty="0" err="1" smtClean="0"/>
              <a:t>l,</a:t>
            </a:r>
            <a:r>
              <a:rPr lang="en-US" b="1" dirty="0" err="1" smtClean="0"/>
              <a:t>int</a:t>
            </a:r>
            <a:r>
              <a:rPr lang="en-US" dirty="0" smtClean="0"/>
              <a:t> w){  </a:t>
            </a:r>
          </a:p>
          <a:p>
            <a:pPr>
              <a:buNone/>
            </a:pPr>
            <a:r>
              <a:rPr lang="en-US" dirty="0" smtClean="0"/>
              <a:t>  length=l;  </a:t>
            </a:r>
          </a:p>
          <a:p>
            <a:pPr>
              <a:buNone/>
            </a:pPr>
            <a:r>
              <a:rPr lang="en-US" dirty="0" smtClean="0"/>
              <a:t>  width=w;  </a:t>
            </a:r>
          </a:p>
          <a:p>
            <a:pPr>
              <a:buNone/>
            </a:pPr>
            <a:r>
              <a:rPr lang="en-US" dirty="0" smtClean="0"/>
              <a:t> }  </a:t>
            </a:r>
          </a:p>
          <a:p>
            <a:pPr>
              <a:buNone/>
            </a:pPr>
            <a:r>
              <a:rPr lang="en-US" dirty="0" smtClean="0"/>
              <a:t> </a:t>
            </a:r>
            <a:r>
              <a:rPr lang="en-US" b="1" dirty="0" smtClean="0"/>
              <a:t>void</a:t>
            </a:r>
            <a:r>
              <a:rPr lang="en-US" dirty="0" smtClean="0"/>
              <a:t> </a:t>
            </a:r>
            <a:r>
              <a:rPr lang="en-US" dirty="0" err="1" smtClean="0"/>
              <a:t>calculateArea</a:t>
            </a:r>
            <a:r>
              <a:rPr lang="en-US" dirty="0" smtClean="0"/>
              <a:t>(){</a:t>
            </a:r>
            <a:r>
              <a:rPr lang="en-US" dirty="0" err="1" smtClean="0"/>
              <a:t>System.out.println</a:t>
            </a:r>
            <a:r>
              <a:rPr lang="en-US" dirty="0" smtClean="0"/>
              <a:t>(length*width);}  </a:t>
            </a:r>
          </a:p>
          <a:p>
            <a:pPr>
              <a:buNone/>
            </a:pPr>
            <a:r>
              <a:rPr lang="en-US" dirty="0" smtClean="0"/>
              <a:t>}  </a:t>
            </a:r>
          </a:p>
          <a:p>
            <a:pPr>
              <a:buNone/>
            </a:pPr>
            <a:r>
              <a:rPr lang="en-US" b="1" dirty="0" smtClean="0"/>
              <a:t>class</a:t>
            </a:r>
            <a:r>
              <a:rPr lang="en-US" dirty="0" smtClean="0"/>
              <a:t> TestRectangle2{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Rectangle r1=</a:t>
            </a:r>
            <a:r>
              <a:rPr lang="en-US" b="1" dirty="0" smtClean="0"/>
              <a:t>new</a:t>
            </a:r>
            <a:r>
              <a:rPr lang="en-US" dirty="0" smtClean="0"/>
              <a:t> Rectangle(),r2=</a:t>
            </a:r>
            <a:r>
              <a:rPr lang="en-US" b="1" dirty="0" smtClean="0"/>
              <a:t>new</a:t>
            </a:r>
            <a:r>
              <a:rPr lang="en-US" dirty="0" smtClean="0"/>
              <a:t> Rectangle();//creating two objects  </a:t>
            </a:r>
          </a:p>
          <a:p>
            <a:pPr>
              <a:buNone/>
            </a:pPr>
            <a:r>
              <a:rPr lang="en-US" dirty="0" smtClean="0"/>
              <a:t>  r1.insert(11,5);  </a:t>
            </a:r>
          </a:p>
          <a:p>
            <a:pPr>
              <a:buNone/>
            </a:pPr>
            <a:r>
              <a:rPr lang="en-US" dirty="0" smtClean="0"/>
              <a:t>  r2.insert(3,15);  </a:t>
            </a:r>
          </a:p>
          <a:p>
            <a:pPr>
              <a:buNone/>
            </a:pPr>
            <a:r>
              <a:rPr lang="en-US" dirty="0" smtClean="0"/>
              <a:t>  r1.calculateArea();  </a:t>
            </a:r>
          </a:p>
          <a:p>
            <a:pPr>
              <a:buNone/>
            </a:pPr>
            <a:r>
              <a:rPr lang="en-US" dirty="0" smtClean="0"/>
              <a:t>  r2.calculateArea();  </a:t>
            </a:r>
          </a:p>
          <a:p>
            <a:pPr>
              <a:buNone/>
            </a:pPr>
            <a:r>
              <a:rPr lang="en-US" dirty="0" smtClean="0"/>
              <a:t>}  </a:t>
            </a:r>
          </a:p>
          <a:p>
            <a:pPr>
              <a:buNone/>
            </a:pPr>
            <a:r>
              <a:rPr lang="en-US" dirty="0" smtClean="0"/>
              <a:t>}  </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Autofit/>
          </a:bodyPr>
          <a:lstStyle/>
          <a:p>
            <a:pPr algn="l"/>
            <a:r>
              <a:rPr lang="en-US" sz="3200" dirty="0" smtClean="0"/>
              <a:t>Real World Example: Account-</a:t>
            </a:r>
            <a:r>
              <a:rPr lang="en-US" sz="3200" i="1" dirty="0" smtClean="0"/>
              <a:t>TestAccount.java</a:t>
            </a:r>
            <a:endParaRPr lang="en-US" sz="3200" dirty="0"/>
          </a:p>
        </p:txBody>
      </p:sp>
      <p:sp>
        <p:nvSpPr>
          <p:cNvPr id="3" name="Content Placeholder 2"/>
          <p:cNvSpPr>
            <a:spLocks noGrp="1"/>
          </p:cNvSpPr>
          <p:nvPr>
            <p:ph idx="1"/>
          </p:nvPr>
        </p:nvSpPr>
        <p:spPr>
          <a:xfrm>
            <a:off x="533400" y="609600"/>
            <a:ext cx="4038600" cy="5791200"/>
          </a:xfrm>
          <a:ln>
            <a:solidFill>
              <a:schemeClr val="accent1"/>
            </a:solidFill>
          </a:ln>
        </p:spPr>
        <p:txBody>
          <a:bodyPr>
            <a:normAutofit fontScale="47500" lnSpcReduction="20000"/>
          </a:bodyPr>
          <a:lstStyle/>
          <a:p>
            <a:pPr>
              <a:buNone/>
            </a:pPr>
            <a:r>
              <a:rPr lang="en-US" b="1" dirty="0" smtClean="0"/>
              <a:t>class</a:t>
            </a:r>
            <a:r>
              <a:rPr lang="en-US" dirty="0" smtClean="0"/>
              <a:t> Account{  </a:t>
            </a:r>
          </a:p>
          <a:p>
            <a:pPr>
              <a:buNone/>
            </a:pPr>
            <a:r>
              <a:rPr lang="en-US" b="1" dirty="0" err="1" smtClean="0"/>
              <a:t>int</a:t>
            </a:r>
            <a:r>
              <a:rPr lang="en-US" dirty="0" smtClean="0"/>
              <a:t> </a:t>
            </a:r>
            <a:r>
              <a:rPr lang="en-US" dirty="0" err="1" smtClean="0"/>
              <a:t>acc_no</a:t>
            </a:r>
            <a:r>
              <a:rPr lang="en-US" dirty="0" smtClean="0"/>
              <a:t>;  </a:t>
            </a:r>
          </a:p>
          <a:p>
            <a:pPr>
              <a:buNone/>
            </a:pPr>
            <a:r>
              <a:rPr lang="en-US" dirty="0" smtClean="0"/>
              <a:t>String name;  </a:t>
            </a:r>
          </a:p>
          <a:p>
            <a:pPr>
              <a:buNone/>
            </a:pPr>
            <a:r>
              <a:rPr lang="en-US" b="1" dirty="0" smtClean="0"/>
              <a:t>float</a:t>
            </a:r>
            <a:r>
              <a:rPr lang="en-US" dirty="0" smtClean="0"/>
              <a:t> amount;  </a:t>
            </a:r>
          </a:p>
          <a:p>
            <a:pPr>
              <a:buNone/>
            </a:pPr>
            <a:r>
              <a:rPr lang="en-US" dirty="0" smtClean="0"/>
              <a:t>//Method to initialize object  </a:t>
            </a:r>
          </a:p>
          <a:p>
            <a:pPr>
              <a:buNone/>
            </a:pPr>
            <a:r>
              <a:rPr lang="en-US" b="1" dirty="0" smtClean="0"/>
              <a:t>void</a:t>
            </a:r>
            <a:r>
              <a:rPr lang="en-US" dirty="0" smtClean="0"/>
              <a:t> insert(</a:t>
            </a:r>
            <a:r>
              <a:rPr lang="en-US" b="1" dirty="0" err="1" smtClean="0"/>
              <a:t>int</a:t>
            </a:r>
            <a:r>
              <a:rPr lang="en-US" dirty="0" smtClean="0"/>
              <a:t> </a:t>
            </a:r>
            <a:r>
              <a:rPr lang="en-US" dirty="0" err="1" smtClean="0"/>
              <a:t>a,String</a:t>
            </a:r>
            <a:r>
              <a:rPr lang="en-US" dirty="0" smtClean="0"/>
              <a:t> </a:t>
            </a:r>
            <a:r>
              <a:rPr lang="en-US" dirty="0" err="1" smtClean="0"/>
              <a:t>n,</a:t>
            </a:r>
            <a:r>
              <a:rPr lang="en-US" b="1" dirty="0" err="1" smtClean="0"/>
              <a:t>float</a:t>
            </a:r>
            <a:r>
              <a:rPr lang="en-US" dirty="0" smtClean="0"/>
              <a:t> amt){  </a:t>
            </a:r>
          </a:p>
          <a:p>
            <a:pPr>
              <a:buNone/>
            </a:pPr>
            <a:r>
              <a:rPr lang="en-US" dirty="0" err="1" smtClean="0"/>
              <a:t>acc_no</a:t>
            </a:r>
            <a:r>
              <a:rPr lang="en-US" dirty="0" smtClean="0"/>
              <a:t>=a;  </a:t>
            </a:r>
          </a:p>
          <a:p>
            <a:pPr>
              <a:buNone/>
            </a:pPr>
            <a:r>
              <a:rPr lang="en-US" dirty="0" smtClean="0"/>
              <a:t>name=n;  </a:t>
            </a:r>
          </a:p>
          <a:p>
            <a:pPr>
              <a:buNone/>
            </a:pPr>
            <a:r>
              <a:rPr lang="en-US" dirty="0" smtClean="0"/>
              <a:t>amount=amt;  </a:t>
            </a:r>
          </a:p>
          <a:p>
            <a:pPr>
              <a:buNone/>
            </a:pPr>
            <a:r>
              <a:rPr lang="en-US" dirty="0" smtClean="0"/>
              <a:t>}  </a:t>
            </a:r>
          </a:p>
          <a:p>
            <a:pPr>
              <a:buNone/>
            </a:pPr>
            <a:r>
              <a:rPr lang="en-US" dirty="0" smtClean="0"/>
              <a:t>//deposit method  </a:t>
            </a:r>
          </a:p>
          <a:p>
            <a:pPr>
              <a:buNone/>
            </a:pPr>
            <a:r>
              <a:rPr lang="en-US" b="1" dirty="0" smtClean="0"/>
              <a:t>void</a:t>
            </a:r>
            <a:r>
              <a:rPr lang="en-US" dirty="0" smtClean="0"/>
              <a:t> deposit(</a:t>
            </a:r>
            <a:r>
              <a:rPr lang="en-US" b="1" dirty="0" smtClean="0"/>
              <a:t>float</a:t>
            </a:r>
            <a:r>
              <a:rPr lang="en-US" dirty="0" smtClean="0"/>
              <a:t> amt){  </a:t>
            </a:r>
          </a:p>
          <a:p>
            <a:pPr>
              <a:buNone/>
            </a:pPr>
            <a:r>
              <a:rPr lang="en-US" dirty="0" smtClean="0"/>
              <a:t>amount=</a:t>
            </a:r>
            <a:r>
              <a:rPr lang="en-US" dirty="0" err="1" smtClean="0"/>
              <a:t>amount+amt</a:t>
            </a:r>
            <a:r>
              <a:rPr lang="en-US" dirty="0" smtClean="0"/>
              <a:t>;  </a:t>
            </a:r>
          </a:p>
          <a:p>
            <a:pPr>
              <a:buNone/>
            </a:pPr>
            <a:r>
              <a:rPr lang="en-US" dirty="0" err="1" smtClean="0"/>
              <a:t>System.out.println</a:t>
            </a:r>
            <a:r>
              <a:rPr lang="en-US" dirty="0" smtClean="0"/>
              <a:t>(amt+" deposited");  </a:t>
            </a:r>
          </a:p>
          <a:p>
            <a:pPr>
              <a:buNone/>
            </a:pPr>
            <a:r>
              <a:rPr lang="en-US" dirty="0" smtClean="0"/>
              <a:t>}  </a:t>
            </a:r>
          </a:p>
          <a:p>
            <a:pPr>
              <a:buNone/>
            </a:pPr>
            <a:r>
              <a:rPr lang="en-US" dirty="0" smtClean="0"/>
              <a:t>//withdraw method  </a:t>
            </a:r>
          </a:p>
          <a:p>
            <a:pPr>
              <a:buNone/>
            </a:pPr>
            <a:r>
              <a:rPr lang="en-US" b="1" dirty="0" smtClean="0"/>
              <a:t>void</a:t>
            </a:r>
            <a:r>
              <a:rPr lang="en-US" dirty="0" smtClean="0"/>
              <a:t> withdraw(</a:t>
            </a:r>
            <a:r>
              <a:rPr lang="en-US" b="1" dirty="0" smtClean="0"/>
              <a:t>float</a:t>
            </a:r>
            <a:r>
              <a:rPr lang="en-US" dirty="0" smtClean="0"/>
              <a:t> amt){  </a:t>
            </a:r>
          </a:p>
          <a:p>
            <a:pPr>
              <a:buNone/>
            </a:pPr>
            <a:r>
              <a:rPr lang="en-US" b="1" dirty="0" smtClean="0"/>
              <a:t>if</a:t>
            </a:r>
            <a:r>
              <a:rPr lang="en-US" dirty="0" smtClean="0"/>
              <a:t>(amount&lt;amt){  </a:t>
            </a:r>
          </a:p>
          <a:p>
            <a:pPr>
              <a:buNone/>
            </a:pPr>
            <a:r>
              <a:rPr lang="en-US" dirty="0" err="1" smtClean="0"/>
              <a:t>System.out.println</a:t>
            </a:r>
            <a:r>
              <a:rPr lang="en-US" dirty="0" smtClean="0"/>
              <a:t>("Insufficient Balance");  </a:t>
            </a:r>
          </a:p>
          <a:p>
            <a:pPr>
              <a:buNone/>
            </a:pPr>
            <a:r>
              <a:rPr lang="en-US" dirty="0" smtClean="0"/>
              <a:t>}</a:t>
            </a:r>
            <a:r>
              <a:rPr lang="en-US" b="1" dirty="0" smtClean="0"/>
              <a:t>else</a:t>
            </a:r>
            <a:r>
              <a:rPr lang="en-US" dirty="0" smtClean="0"/>
              <a:t>{  </a:t>
            </a:r>
          </a:p>
          <a:p>
            <a:pPr>
              <a:buNone/>
            </a:pPr>
            <a:r>
              <a:rPr lang="en-US" dirty="0" smtClean="0"/>
              <a:t>amount=amount-amt;  </a:t>
            </a:r>
          </a:p>
          <a:p>
            <a:pPr>
              <a:buNone/>
            </a:pPr>
            <a:r>
              <a:rPr lang="en-US" dirty="0" err="1" smtClean="0"/>
              <a:t>System.out.println</a:t>
            </a:r>
            <a:r>
              <a:rPr lang="en-US" dirty="0" smtClean="0"/>
              <a:t>(amt+" withdrawn");  </a:t>
            </a:r>
          </a:p>
          <a:p>
            <a:pPr>
              <a:buNone/>
            </a:pPr>
            <a:r>
              <a:rPr lang="en-US" dirty="0" smtClean="0"/>
              <a:t>}  </a:t>
            </a:r>
          </a:p>
          <a:p>
            <a:pPr>
              <a:buNone/>
            </a:pPr>
            <a:r>
              <a:rPr lang="en-US" dirty="0" smtClean="0"/>
              <a:t>}  </a:t>
            </a:r>
          </a:p>
          <a:p>
            <a:pPr>
              <a:buNone/>
            </a:pPr>
            <a:endParaRPr lang="en-US" dirty="0"/>
          </a:p>
        </p:txBody>
      </p:sp>
      <p:sp>
        <p:nvSpPr>
          <p:cNvPr id="50177" name="Rectangle 1"/>
          <p:cNvSpPr>
            <a:spLocks noChangeArrowheads="1"/>
          </p:cNvSpPr>
          <p:nvPr/>
        </p:nvSpPr>
        <p:spPr bwMode="auto">
          <a:xfrm>
            <a:off x="4648200" y="609600"/>
            <a:ext cx="4267200" cy="5016758"/>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8200"/>
                </a:solidFill>
                <a:effectLst/>
                <a:latin typeface="+mj-lt"/>
                <a:ea typeface="Calibri" pitchFamily="34" charset="0"/>
                <a:cs typeface="Mangal" pitchFamily="18" charset="0"/>
              </a:rPr>
              <a:t>//method to check the balance of the account</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6699"/>
                </a:solidFill>
                <a:effectLst/>
                <a:latin typeface="+mj-lt"/>
                <a:ea typeface="Calibri" pitchFamily="34" charset="0"/>
                <a:cs typeface="Mangal" pitchFamily="18" charset="0"/>
              </a:rPr>
              <a:t>void</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a:t>
            </a:r>
            <a:r>
              <a:rPr kumimoji="0" lang="en-US" sz="1600" b="0" i="0" u="none" strike="noStrike" cap="none" normalizeH="0" baseline="0" dirty="0" err="1" smtClean="0">
                <a:ln>
                  <a:noFill/>
                </a:ln>
                <a:solidFill>
                  <a:srgbClr val="000000"/>
                </a:solidFill>
                <a:effectLst/>
                <a:latin typeface="+mj-lt"/>
                <a:ea typeface="Calibri" pitchFamily="34" charset="0"/>
                <a:cs typeface="Mangal" pitchFamily="18" charset="0"/>
              </a:rPr>
              <a:t>checkBalance</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a:t>
            </a:r>
            <a:r>
              <a:rPr kumimoji="0" lang="en-US" sz="1600" b="0" i="0" u="none" strike="noStrike" cap="none" normalizeH="0" baseline="0" dirty="0" err="1" smtClean="0">
                <a:ln>
                  <a:noFill/>
                </a:ln>
                <a:solidFill>
                  <a:srgbClr val="000000"/>
                </a:solidFill>
                <a:effectLst/>
                <a:latin typeface="+mj-lt"/>
                <a:ea typeface="Calibri" pitchFamily="34" charset="0"/>
                <a:cs typeface="Mangal" pitchFamily="18" charset="0"/>
              </a:rPr>
              <a:t>System.out.println</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a:t>
            </a:r>
            <a:r>
              <a:rPr kumimoji="0" lang="en-US" sz="1600" b="0" i="0" u="none" strike="noStrike" cap="none" normalizeH="0" baseline="0" dirty="0" smtClean="0">
                <a:ln>
                  <a:noFill/>
                </a:ln>
                <a:solidFill>
                  <a:srgbClr val="0000FF"/>
                </a:solidFill>
                <a:effectLst/>
                <a:latin typeface="+mj-lt"/>
                <a:ea typeface="Calibri" pitchFamily="34" charset="0"/>
                <a:cs typeface="Mangal" pitchFamily="18" charset="0"/>
              </a:rPr>
              <a:t>"Balance is: "</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+amount);}  </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8200"/>
                </a:solidFill>
                <a:effectLst/>
                <a:latin typeface="+mj-lt"/>
                <a:ea typeface="Calibri" pitchFamily="34" charset="0"/>
                <a:cs typeface="Mangal" pitchFamily="18" charset="0"/>
              </a:rPr>
              <a:t>//method to display the values of an object</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6699"/>
                </a:solidFill>
                <a:effectLst/>
                <a:latin typeface="+mj-lt"/>
                <a:ea typeface="Calibri" pitchFamily="34" charset="0"/>
                <a:cs typeface="Mangal" pitchFamily="18" charset="0"/>
              </a:rPr>
              <a:t>void</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display(){</a:t>
            </a:r>
            <a:r>
              <a:rPr kumimoji="0" lang="en-US" sz="1600" b="0" i="0" u="none" strike="noStrike" cap="none" normalizeH="0" baseline="0" dirty="0" err="1" smtClean="0">
                <a:ln>
                  <a:noFill/>
                </a:ln>
                <a:solidFill>
                  <a:srgbClr val="000000"/>
                </a:solidFill>
                <a:effectLst/>
                <a:latin typeface="+mj-lt"/>
                <a:ea typeface="Calibri" pitchFamily="34" charset="0"/>
                <a:cs typeface="Mangal" pitchFamily="18" charset="0"/>
              </a:rPr>
              <a:t>System.out.println</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a:t>
            </a:r>
            <a:r>
              <a:rPr kumimoji="0" lang="en-US" sz="1600" b="0" i="0" u="none" strike="noStrike" cap="none" normalizeH="0" baseline="0" dirty="0" err="1" smtClean="0">
                <a:ln>
                  <a:noFill/>
                </a:ln>
                <a:solidFill>
                  <a:srgbClr val="000000"/>
                </a:solidFill>
                <a:effectLst/>
                <a:latin typeface="+mj-lt"/>
                <a:ea typeface="Calibri" pitchFamily="34" charset="0"/>
                <a:cs typeface="Mangal" pitchFamily="18" charset="0"/>
              </a:rPr>
              <a:t>acc_no</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a:t>
            </a:r>
            <a:r>
              <a:rPr kumimoji="0" lang="en-US" sz="1600" b="0" i="0" u="none" strike="noStrike" cap="none" normalizeH="0" baseline="0" dirty="0" smtClean="0">
                <a:ln>
                  <a:noFill/>
                </a:ln>
                <a:solidFill>
                  <a:srgbClr val="0000FF"/>
                </a:solidFill>
                <a:effectLst/>
                <a:latin typeface="+mj-lt"/>
                <a:ea typeface="Calibri" pitchFamily="34" charset="0"/>
                <a:cs typeface="Mangal" pitchFamily="18" charset="0"/>
              </a:rPr>
              <a:t>" "</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+name+</a:t>
            </a:r>
            <a:r>
              <a:rPr kumimoji="0" lang="en-US" sz="1600" b="0" i="0" u="none" strike="noStrike" cap="none" normalizeH="0" baseline="0" dirty="0" smtClean="0">
                <a:ln>
                  <a:noFill/>
                </a:ln>
                <a:solidFill>
                  <a:srgbClr val="0000FF"/>
                </a:solidFill>
                <a:effectLst/>
                <a:latin typeface="+mj-lt"/>
                <a:ea typeface="Calibri" pitchFamily="34" charset="0"/>
                <a:cs typeface="Mangal" pitchFamily="18" charset="0"/>
              </a:rPr>
              <a:t>" "</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+amount);}  </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8200"/>
                </a:solidFill>
                <a:effectLst/>
                <a:latin typeface="+mj-lt"/>
                <a:ea typeface="Calibri" pitchFamily="34" charset="0"/>
                <a:cs typeface="Mangal" pitchFamily="18" charset="0"/>
              </a:rPr>
              <a:t>//Creating a test class to deposit and withdraw amount</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6699"/>
                </a:solidFill>
                <a:effectLst/>
                <a:latin typeface="+mj-lt"/>
                <a:ea typeface="Calibri" pitchFamily="34" charset="0"/>
                <a:cs typeface="Mangal" pitchFamily="18" charset="0"/>
              </a:rPr>
              <a:t>class</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a:t>
            </a:r>
            <a:r>
              <a:rPr kumimoji="0" lang="en-US" sz="1600" b="0" i="0" u="none" strike="noStrike" cap="none" normalizeH="0" baseline="0" dirty="0" err="1" smtClean="0">
                <a:ln>
                  <a:noFill/>
                </a:ln>
                <a:solidFill>
                  <a:srgbClr val="000000"/>
                </a:solidFill>
                <a:effectLst/>
                <a:latin typeface="+mj-lt"/>
                <a:ea typeface="Calibri" pitchFamily="34" charset="0"/>
                <a:cs typeface="Mangal" pitchFamily="18" charset="0"/>
              </a:rPr>
              <a:t>TestAccount</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6699"/>
                </a:solidFill>
                <a:effectLst/>
                <a:latin typeface="+mj-lt"/>
                <a:ea typeface="Calibri" pitchFamily="34" charset="0"/>
                <a:cs typeface="Mangal" pitchFamily="18" charset="0"/>
              </a:rPr>
              <a:t>public</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a:t>
            </a:r>
            <a:r>
              <a:rPr kumimoji="0" lang="en-US" sz="1600" b="1" i="0" u="none" strike="noStrike" cap="none" normalizeH="0" baseline="0" dirty="0" smtClean="0">
                <a:ln>
                  <a:noFill/>
                </a:ln>
                <a:solidFill>
                  <a:srgbClr val="006699"/>
                </a:solidFill>
                <a:effectLst/>
                <a:latin typeface="+mj-lt"/>
                <a:ea typeface="Calibri" pitchFamily="34" charset="0"/>
                <a:cs typeface="Mangal" pitchFamily="18" charset="0"/>
              </a:rPr>
              <a:t>static</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a:t>
            </a:r>
            <a:r>
              <a:rPr kumimoji="0" lang="en-US" sz="1600" b="1" i="0" u="none" strike="noStrike" cap="none" normalizeH="0" baseline="0" dirty="0" smtClean="0">
                <a:ln>
                  <a:noFill/>
                </a:ln>
                <a:solidFill>
                  <a:srgbClr val="006699"/>
                </a:solidFill>
                <a:effectLst/>
                <a:latin typeface="+mj-lt"/>
                <a:ea typeface="Calibri" pitchFamily="34" charset="0"/>
                <a:cs typeface="Mangal" pitchFamily="18" charset="0"/>
              </a:rPr>
              <a:t>void</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main(String[] </a:t>
            </a:r>
            <a:r>
              <a:rPr kumimoji="0" lang="en-US" sz="1600" b="0" i="0" u="none" strike="noStrike" cap="none" normalizeH="0" baseline="0" dirty="0" err="1" smtClean="0">
                <a:ln>
                  <a:noFill/>
                </a:ln>
                <a:solidFill>
                  <a:srgbClr val="000000"/>
                </a:solidFill>
                <a:effectLst/>
                <a:latin typeface="+mj-lt"/>
                <a:ea typeface="Calibri" pitchFamily="34" charset="0"/>
                <a:cs typeface="Mangal" pitchFamily="18" charset="0"/>
              </a:rPr>
              <a:t>args</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Account a1=</a:t>
            </a:r>
            <a:r>
              <a:rPr kumimoji="0" lang="en-US" sz="1600" b="1" i="0" u="none" strike="noStrike" cap="none" normalizeH="0" baseline="0" dirty="0" smtClean="0">
                <a:ln>
                  <a:noFill/>
                </a:ln>
                <a:solidFill>
                  <a:srgbClr val="006699"/>
                </a:solidFill>
                <a:effectLst/>
                <a:latin typeface="+mj-lt"/>
                <a:ea typeface="Calibri" pitchFamily="34" charset="0"/>
                <a:cs typeface="Mangal" pitchFamily="18" charset="0"/>
              </a:rPr>
              <a:t>new</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Account();  </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a1.insert(</a:t>
            </a:r>
            <a:r>
              <a:rPr kumimoji="0" lang="en-US" sz="1600" b="0" i="0" u="none" strike="noStrike" cap="none" normalizeH="0" baseline="0" dirty="0" smtClean="0">
                <a:ln>
                  <a:noFill/>
                </a:ln>
                <a:solidFill>
                  <a:srgbClr val="C00000"/>
                </a:solidFill>
                <a:effectLst/>
                <a:latin typeface="+mj-lt"/>
                <a:ea typeface="Calibri" pitchFamily="34" charset="0"/>
                <a:cs typeface="Mangal" pitchFamily="18" charset="0"/>
              </a:rPr>
              <a:t>832345</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a:t>
            </a:r>
            <a:r>
              <a:rPr kumimoji="0" lang="en-US" sz="1600" b="0" i="0" u="none" strike="noStrike" cap="none" normalizeH="0" baseline="0" dirty="0" smtClean="0">
                <a:ln>
                  <a:noFill/>
                </a:ln>
                <a:solidFill>
                  <a:srgbClr val="0000FF"/>
                </a:solidFill>
                <a:effectLst/>
                <a:latin typeface="+mj-lt"/>
                <a:ea typeface="Calibri" pitchFamily="34" charset="0"/>
                <a:cs typeface="Mangal" pitchFamily="18" charset="0"/>
              </a:rPr>
              <a:t>"Ankit"</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a:t>
            </a:r>
            <a:r>
              <a:rPr kumimoji="0" lang="en-US" sz="1600" b="0" i="0" u="none" strike="noStrike" cap="none" normalizeH="0" baseline="0" dirty="0" smtClean="0">
                <a:ln>
                  <a:noFill/>
                </a:ln>
                <a:solidFill>
                  <a:srgbClr val="C00000"/>
                </a:solidFill>
                <a:effectLst/>
                <a:latin typeface="+mj-lt"/>
                <a:ea typeface="Calibri" pitchFamily="34" charset="0"/>
                <a:cs typeface="Mangal" pitchFamily="18" charset="0"/>
              </a:rPr>
              <a:t>1000</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a1.display();  </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a1.checkBalance();  </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a1.deposit(</a:t>
            </a:r>
            <a:r>
              <a:rPr kumimoji="0" lang="en-US" sz="1600" b="0" i="0" u="none" strike="noStrike" cap="none" normalizeH="0" baseline="0" dirty="0" smtClean="0">
                <a:ln>
                  <a:noFill/>
                </a:ln>
                <a:solidFill>
                  <a:srgbClr val="C00000"/>
                </a:solidFill>
                <a:effectLst/>
                <a:latin typeface="+mj-lt"/>
                <a:ea typeface="Calibri" pitchFamily="34" charset="0"/>
                <a:cs typeface="Mangal" pitchFamily="18" charset="0"/>
              </a:rPr>
              <a:t>40000</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a1.checkBalance();  </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a1.withdraw(</a:t>
            </a:r>
            <a:r>
              <a:rPr kumimoji="0" lang="en-US" sz="1600" b="0" i="0" u="none" strike="noStrike" cap="none" normalizeH="0" baseline="0" dirty="0" smtClean="0">
                <a:ln>
                  <a:noFill/>
                </a:ln>
                <a:solidFill>
                  <a:srgbClr val="C00000"/>
                </a:solidFill>
                <a:effectLst/>
                <a:latin typeface="+mj-lt"/>
                <a:ea typeface="Calibri" pitchFamily="34" charset="0"/>
                <a:cs typeface="Mangal" pitchFamily="18" charset="0"/>
              </a:rPr>
              <a:t>15000</a:t>
            </a: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a1.checkBalance();  </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Calibri" pitchFamily="34" charset="0"/>
                <a:cs typeface="Mangal" pitchFamily="18" charset="0"/>
              </a:rPr>
              <a:t>}}   </a:t>
            </a:r>
            <a:endParaRPr kumimoji="0" lang="en-US" sz="1600" b="0" i="0" u="none" strike="noStrike" cap="none" normalizeH="0" baseline="0" dirty="0" smtClean="0">
              <a:ln>
                <a:noFill/>
              </a:ln>
              <a:solidFill>
                <a:schemeClr val="tx1"/>
              </a:solidFill>
              <a:effectLst/>
              <a:latin typeface="+mj-lt"/>
              <a:cs typeface="Arial" pitchFamily="34" charset="0"/>
            </a:endParaRPr>
          </a:p>
        </p:txBody>
      </p:sp>
      <p:sp>
        <p:nvSpPr>
          <p:cNvPr id="50178" name="Rectangle 2"/>
          <p:cNvSpPr>
            <a:spLocks noChangeArrowheads="1"/>
          </p:cNvSpPr>
          <p:nvPr/>
        </p:nvSpPr>
        <p:spPr bwMode="auto">
          <a:xfrm>
            <a:off x="4648200" y="5780782"/>
            <a:ext cx="4267200" cy="1077218"/>
          </a:xfrm>
          <a:prstGeom prst="rect">
            <a:avLst/>
          </a:prstGeom>
          <a:solidFill>
            <a:srgbClr val="F9FBF9"/>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1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832345 </a:t>
            </a:r>
            <a:r>
              <a:rPr kumimoji="0" lang="en-US" sz="1000"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Ankit</a:t>
            </a:r>
            <a:r>
              <a:rPr kumimoji="0" lang="en-US" sz="1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1000.0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Balance is: 1000.0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40000.0 deposited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Balance is: 41000.0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15000.0 withdrawn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Balance is: 26000.0</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Object Oriented Languages</a:t>
            </a:r>
            <a:endParaRPr lang="en-US" dirty="0"/>
          </a:p>
        </p:txBody>
      </p:sp>
      <p:sp>
        <p:nvSpPr>
          <p:cNvPr id="3" name="Content Placeholder 2"/>
          <p:cNvSpPr>
            <a:spLocks noGrp="1"/>
          </p:cNvSpPr>
          <p:nvPr>
            <p:ph idx="1"/>
          </p:nvPr>
        </p:nvSpPr>
        <p:spPr/>
        <p:txBody>
          <a:bodyPr/>
          <a:lstStyle/>
          <a:p>
            <a:pPr lvl="0"/>
            <a:r>
              <a:rPr lang="en-US" dirty="0" smtClean="0"/>
              <a:t>Object Oriented Languages supports all the features of Oops including inheritance and polymorphism.</a:t>
            </a:r>
          </a:p>
          <a:p>
            <a:pPr lvl="0"/>
            <a:r>
              <a:rPr lang="en-US" dirty="0" smtClean="0"/>
              <a:t>They support built-in objects.</a:t>
            </a:r>
          </a:p>
          <a:p>
            <a:pPr lvl="0"/>
            <a:r>
              <a:rPr lang="en-US" dirty="0" smtClean="0"/>
              <a:t>C#, Java, VB. Net are the examples of object oriented languages.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ava OOPs Concepts"/>
          <p:cNvPicPr/>
          <p:nvPr/>
        </p:nvPicPr>
        <p:blipFill>
          <a:blip r:embed="rId2"/>
          <a:srcRect/>
          <a:stretch>
            <a:fillRect/>
          </a:stretch>
        </p:blipFill>
        <p:spPr bwMode="auto">
          <a:xfrm>
            <a:off x="381000" y="304800"/>
            <a:ext cx="84582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33400"/>
            <a:ext cx="8077200" cy="1938992"/>
          </a:xfrm>
          <a:prstGeom prst="rect">
            <a:avLst/>
          </a:prstGeom>
          <a:ln>
            <a:solidFill>
              <a:schemeClr val="accent1"/>
            </a:solidFill>
          </a:ln>
        </p:spPr>
        <p:txBody>
          <a:bodyPr wrap="square">
            <a:spAutoFit/>
          </a:bodyPr>
          <a:lstStyle/>
          <a:p>
            <a:pPr algn="just"/>
            <a:r>
              <a:rPr lang="en-US" sz="2400" b="1" dirty="0"/>
              <a:t>Object</a:t>
            </a:r>
            <a:r>
              <a:rPr lang="en-US" sz="2400" dirty="0"/>
              <a:t> means a real-world entity such as a pen, chair, table, computer, watch, etc. </a:t>
            </a:r>
            <a:r>
              <a:rPr lang="en-US" sz="2400" b="1" dirty="0"/>
              <a:t>Object-Oriented Programming</a:t>
            </a:r>
            <a:r>
              <a:rPr lang="en-US" sz="2400" dirty="0"/>
              <a:t> is a methodology or paradigm to design a program using classes and objects. It simplifies software development and maintenance by providing some concepts:</a:t>
            </a:r>
          </a:p>
        </p:txBody>
      </p:sp>
      <p:sp>
        <p:nvSpPr>
          <p:cNvPr id="7" name="Rectangle 6"/>
          <p:cNvSpPr/>
          <p:nvPr/>
        </p:nvSpPr>
        <p:spPr>
          <a:xfrm>
            <a:off x="533400" y="3048000"/>
            <a:ext cx="3581400" cy="2308324"/>
          </a:xfrm>
          <a:prstGeom prst="rect">
            <a:avLst/>
          </a:prstGeom>
          <a:ln>
            <a:solidFill>
              <a:schemeClr val="accent1"/>
            </a:solidFill>
          </a:ln>
        </p:spPr>
        <p:txBody>
          <a:bodyPr wrap="square">
            <a:spAutoFit/>
          </a:bodyPr>
          <a:lstStyle/>
          <a:p>
            <a:pPr lvl="0" eaLnBrk="0" fontAlgn="base" hangingPunct="0">
              <a:spcBef>
                <a:spcPct val="0"/>
              </a:spcBef>
              <a:spcAft>
                <a:spcPct val="0"/>
              </a:spcAft>
              <a:buFontTx/>
              <a:buChar char="•"/>
            </a:pPr>
            <a:r>
              <a:rPr lang="en-US" sz="2400" dirty="0">
                <a:latin typeface="Verdana" pitchFamily="34" charset="0"/>
                <a:ea typeface="Calibri" pitchFamily="34" charset="0"/>
                <a:cs typeface="Mangal" pitchFamily="18" charset="0"/>
              </a:rPr>
              <a:t>Object</a:t>
            </a:r>
            <a:endParaRPr lang="en-US" sz="2400" dirty="0">
              <a:latin typeface="Calibri" pitchFamily="34" charset="0"/>
              <a:ea typeface="Calibri" pitchFamily="34" charset="0"/>
              <a:cs typeface="Mangal" pitchFamily="18" charset="0"/>
            </a:endParaRPr>
          </a:p>
          <a:p>
            <a:pPr lvl="0" eaLnBrk="0" fontAlgn="base" hangingPunct="0">
              <a:spcBef>
                <a:spcPct val="0"/>
              </a:spcBef>
              <a:spcAft>
                <a:spcPct val="0"/>
              </a:spcAft>
              <a:buFontTx/>
              <a:buChar char="•"/>
            </a:pPr>
            <a:r>
              <a:rPr lang="en-US" sz="2400" dirty="0">
                <a:latin typeface="Verdana" pitchFamily="34" charset="0"/>
                <a:ea typeface="Calibri" pitchFamily="34" charset="0"/>
                <a:cs typeface="Mangal" pitchFamily="18" charset="0"/>
              </a:rPr>
              <a:t>Class</a:t>
            </a:r>
            <a:endParaRPr lang="en-US" sz="2400" dirty="0">
              <a:latin typeface="Calibri" pitchFamily="34" charset="0"/>
              <a:ea typeface="Calibri" pitchFamily="34" charset="0"/>
              <a:cs typeface="Mangal" pitchFamily="18" charset="0"/>
            </a:endParaRPr>
          </a:p>
          <a:p>
            <a:pPr lvl="0" eaLnBrk="0" fontAlgn="base" hangingPunct="0">
              <a:spcBef>
                <a:spcPct val="0"/>
              </a:spcBef>
              <a:spcAft>
                <a:spcPct val="0"/>
              </a:spcAft>
              <a:buFontTx/>
              <a:buChar char="•"/>
            </a:pPr>
            <a:r>
              <a:rPr lang="en-US" sz="2400" dirty="0">
                <a:latin typeface="Verdana" pitchFamily="34" charset="0"/>
                <a:ea typeface="Calibri" pitchFamily="34" charset="0"/>
                <a:cs typeface="Mangal" pitchFamily="18" charset="0"/>
              </a:rPr>
              <a:t>Inheritance</a:t>
            </a:r>
            <a:endParaRPr lang="en-US" sz="2400" dirty="0">
              <a:latin typeface="Calibri" pitchFamily="34" charset="0"/>
              <a:ea typeface="Calibri" pitchFamily="34" charset="0"/>
              <a:cs typeface="Mangal" pitchFamily="18" charset="0"/>
            </a:endParaRPr>
          </a:p>
          <a:p>
            <a:pPr lvl="0" eaLnBrk="0" fontAlgn="base" hangingPunct="0">
              <a:spcBef>
                <a:spcPct val="0"/>
              </a:spcBef>
              <a:spcAft>
                <a:spcPct val="0"/>
              </a:spcAft>
              <a:buFontTx/>
              <a:buChar char="•"/>
            </a:pPr>
            <a:r>
              <a:rPr lang="en-US" sz="2400" dirty="0">
                <a:latin typeface="Verdana" pitchFamily="34" charset="0"/>
                <a:ea typeface="Calibri" pitchFamily="34" charset="0"/>
                <a:cs typeface="Mangal" pitchFamily="18" charset="0"/>
              </a:rPr>
              <a:t>Polymorphism</a:t>
            </a:r>
            <a:endParaRPr lang="en-US" sz="2400" dirty="0">
              <a:latin typeface="Calibri" pitchFamily="34" charset="0"/>
              <a:ea typeface="Calibri" pitchFamily="34" charset="0"/>
              <a:cs typeface="Mangal" pitchFamily="18" charset="0"/>
            </a:endParaRPr>
          </a:p>
          <a:p>
            <a:pPr lvl="0" eaLnBrk="0" fontAlgn="base" hangingPunct="0">
              <a:spcBef>
                <a:spcPct val="0"/>
              </a:spcBef>
              <a:spcAft>
                <a:spcPct val="0"/>
              </a:spcAft>
              <a:buFontTx/>
              <a:buChar char="•"/>
            </a:pPr>
            <a:r>
              <a:rPr lang="en-US" sz="2400" dirty="0">
                <a:latin typeface="Verdana" pitchFamily="34" charset="0"/>
                <a:ea typeface="Calibri" pitchFamily="34" charset="0"/>
                <a:cs typeface="Mangal" pitchFamily="18" charset="0"/>
              </a:rPr>
              <a:t>Abstraction</a:t>
            </a:r>
            <a:endParaRPr lang="en-US" sz="2400" dirty="0">
              <a:latin typeface="Calibri" pitchFamily="34" charset="0"/>
              <a:ea typeface="Calibri" pitchFamily="34" charset="0"/>
              <a:cs typeface="Mangal" pitchFamily="18" charset="0"/>
            </a:endParaRPr>
          </a:p>
          <a:p>
            <a:pPr lvl="0" eaLnBrk="0" fontAlgn="base" hangingPunct="0">
              <a:spcBef>
                <a:spcPct val="0"/>
              </a:spcBef>
              <a:spcAft>
                <a:spcPct val="0"/>
              </a:spcAft>
              <a:buFontTx/>
              <a:buChar char="•"/>
            </a:pPr>
            <a:r>
              <a:rPr lang="en-US" sz="2400" dirty="0">
                <a:latin typeface="Verdana" pitchFamily="34" charset="0"/>
                <a:ea typeface="Calibri" pitchFamily="34" charset="0"/>
                <a:cs typeface="Mangal" pitchFamily="18" charset="0"/>
              </a:rPr>
              <a:t>Encapsulation</a:t>
            </a:r>
            <a:endParaRPr lang="en-US" sz="2400" dirty="0">
              <a:latin typeface="Arial" pitchFamily="34" charset="0"/>
              <a:cs typeface="Arial" pitchFamily="34" charset="0"/>
            </a:endParaRPr>
          </a:p>
        </p:txBody>
      </p:sp>
      <p:sp>
        <p:nvSpPr>
          <p:cNvPr id="17411" name="Rectangle 3"/>
          <p:cNvSpPr>
            <a:spLocks noChangeArrowheads="1"/>
          </p:cNvSpPr>
          <p:nvPr/>
        </p:nvSpPr>
        <p:spPr bwMode="auto">
          <a:xfrm>
            <a:off x="5257800" y="3124200"/>
            <a:ext cx="3276600" cy="2369880"/>
          </a:xfrm>
          <a:prstGeom prst="rect">
            <a:avLst/>
          </a:prstGeom>
          <a:noFill/>
          <a:ln w="9525">
            <a:solidFill>
              <a:schemeClr val="accent1"/>
            </a:solid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Apart from these concepts, there are some other terms which are used in Object-Oriented design: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Mangal" pitchFamily="18" charset="0"/>
              </a:rPr>
              <a:t>Coupling</a:t>
            </a:r>
            <a:endParaRPr kumimoji="0" lang="en-US" b="0" i="0" u="none" strike="noStrike" cap="none" normalizeH="0" baseline="0" dirty="0" smtClean="0">
              <a:ln>
                <a:noFill/>
              </a:ln>
              <a:solidFill>
                <a:srgbClr val="000000"/>
              </a:solidFill>
              <a:effectLst/>
              <a:latin typeface="Calibri" pitchFamily="34" charset="0"/>
              <a:ea typeface="Calibri" pitchFamily="34"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Mangal" pitchFamily="18" charset="0"/>
              </a:rPr>
              <a:t>Cohesion</a:t>
            </a:r>
            <a:endParaRPr kumimoji="0" lang="en-US" b="0" i="0" u="none" strike="noStrike" cap="none" normalizeH="0" baseline="0" dirty="0" smtClean="0">
              <a:ln>
                <a:noFill/>
              </a:ln>
              <a:solidFill>
                <a:srgbClr val="000000"/>
              </a:solidFill>
              <a:effectLst/>
              <a:latin typeface="Calibri" pitchFamily="34" charset="0"/>
              <a:ea typeface="Calibri" pitchFamily="34"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Mangal" pitchFamily="18" charset="0"/>
              </a:rPr>
              <a:t>Association</a:t>
            </a:r>
            <a:endParaRPr kumimoji="0" lang="en-US" b="0" i="0" u="none" strike="noStrike" cap="none" normalizeH="0" baseline="0" dirty="0" smtClean="0">
              <a:ln>
                <a:noFill/>
              </a:ln>
              <a:solidFill>
                <a:srgbClr val="000000"/>
              </a:solidFill>
              <a:effectLst/>
              <a:latin typeface="Calibri" pitchFamily="34" charset="0"/>
              <a:ea typeface="Calibri" pitchFamily="34"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Mangal" pitchFamily="18" charset="0"/>
              </a:rPr>
              <a:t>Aggregation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Mangal" pitchFamily="18" charset="0"/>
              </a:rPr>
              <a:t>Composition</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Object</a:t>
            </a: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Any </a:t>
            </a:r>
            <a:r>
              <a:rPr lang="en-US" dirty="0"/>
              <a:t>entity that has state and behavior is known as an object. For example, a chair, pen, table, keyboard, bike, etc. It can be physical or logical.</a:t>
            </a:r>
          </a:p>
          <a:p>
            <a:pPr algn="just">
              <a:buNone/>
            </a:pPr>
            <a:r>
              <a:rPr lang="en-US" dirty="0"/>
              <a:t>An Object can be defined as an instance of a class. An object contains an address and takes up some space in memory. Objects can communicate without knowing the details of each other's data or code. The only necessary thing is the type of message accepted and the type of response returned by the objects.</a:t>
            </a:r>
          </a:p>
          <a:p>
            <a:pPr algn="just">
              <a:buNone/>
            </a:pPr>
            <a:r>
              <a:rPr lang="en-US" b="1" dirty="0"/>
              <a:t>Example:</a:t>
            </a:r>
            <a:r>
              <a:rPr lang="en-US" dirty="0"/>
              <a:t> A dog is an object because it has states like color, name, breed, etc. as well as behaviors like wagging the tail, barking, eating, etc.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2348</Words>
  <Application>Microsoft Office PowerPoint</Application>
  <PresentationFormat>On-screen Show (4:3)</PresentationFormat>
  <Paragraphs>530</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Java OOPs Concepts</vt:lpstr>
      <vt:lpstr>Slide 2</vt:lpstr>
      <vt:lpstr>Pure Object Oriented Language</vt:lpstr>
      <vt:lpstr>Fully Object Oriented Language</vt:lpstr>
      <vt:lpstr>Object Based Languages</vt:lpstr>
      <vt:lpstr>Object Oriented Languages</vt:lpstr>
      <vt:lpstr>Slide 7</vt:lpstr>
      <vt:lpstr>Slide 8</vt:lpstr>
      <vt:lpstr>Object</vt:lpstr>
      <vt:lpstr>Class</vt:lpstr>
      <vt:lpstr>Inheritance</vt:lpstr>
      <vt:lpstr>Polymorphism</vt:lpstr>
      <vt:lpstr>Abstraction</vt:lpstr>
      <vt:lpstr>Encapsulation</vt:lpstr>
      <vt:lpstr>Coupling</vt:lpstr>
      <vt:lpstr>Cohesion</vt:lpstr>
      <vt:lpstr>Association</vt:lpstr>
      <vt:lpstr>Aggregation</vt:lpstr>
      <vt:lpstr>Composition</vt:lpstr>
      <vt:lpstr>Java Naming conventions</vt:lpstr>
      <vt:lpstr>key rules that must be followed by every identifier:</vt:lpstr>
      <vt:lpstr>some other rules that should be followed by identifiers.</vt:lpstr>
      <vt:lpstr>Method</vt:lpstr>
      <vt:lpstr>Variable</vt:lpstr>
      <vt:lpstr>Package</vt:lpstr>
      <vt:lpstr>Constant</vt:lpstr>
      <vt:lpstr>CamelCase in java naming conventions</vt:lpstr>
      <vt:lpstr>What is a class in Java</vt:lpstr>
      <vt:lpstr>What is an object in Java</vt:lpstr>
      <vt:lpstr>Method in Java</vt:lpstr>
      <vt:lpstr>new keyword in Java</vt:lpstr>
      <vt:lpstr>Defining a class</vt:lpstr>
      <vt:lpstr>Slide 33</vt:lpstr>
      <vt:lpstr>Adding variables</vt:lpstr>
      <vt:lpstr>Adding method</vt:lpstr>
      <vt:lpstr>Slide 36</vt:lpstr>
      <vt:lpstr>Slide 37</vt:lpstr>
      <vt:lpstr>Creating objects</vt:lpstr>
      <vt:lpstr>Accessing class member</vt:lpstr>
      <vt:lpstr>illustration of class and object </vt:lpstr>
      <vt:lpstr>Object and Class Example: main within the class</vt:lpstr>
      <vt:lpstr>Student.java</vt:lpstr>
      <vt:lpstr>Object and Class Example: main outside the class :TestStudent1.java</vt:lpstr>
      <vt:lpstr>Ways to initialize object</vt:lpstr>
      <vt:lpstr>Object and Class Example: Initialization through reference:TestStudent2.java</vt:lpstr>
      <vt:lpstr>We can also create multiple objects and store information in it through reference variable :TestStudent3.java</vt:lpstr>
      <vt:lpstr>2) Object and Class Example: Initialization through method : TestStudent4.java</vt:lpstr>
      <vt:lpstr>Object and Class Example: Employee TestEmployee.java</vt:lpstr>
      <vt:lpstr>Object and Class Example: Rectangle TestRectangle1.java</vt:lpstr>
      <vt:lpstr>Creating multiple objects by one type only</vt:lpstr>
      <vt:lpstr>Slide 51</vt:lpstr>
      <vt:lpstr>Real World Example: Account-TestAccount.java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OOPs Concepts</dc:title>
  <dc:creator>adin</dc:creator>
  <cp:lastModifiedBy>adin</cp:lastModifiedBy>
  <cp:revision>31</cp:revision>
  <dcterms:created xsi:type="dcterms:W3CDTF">2019-08-18T07:35:54Z</dcterms:created>
  <dcterms:modified xsi:type="dcterms:W3CDTF">2019-08-18T17:35:06Z</dcterms:modified>
</cp:coreProperties>
</file>