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B43AE0-8421-4928-865D-503AE4F435AB}"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43AE0-8421-4928-865D-503AE4F435AB}"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43AE0-8421-4928-865D-503AE4F435AB}"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43AE0-8421-4928-865D-503AE4F435AB}"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43AE0-8421-4928-865D-503AE4F435AB}"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B43AE0-8421-4928-865D-503AE4F435AB}"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43AE0-8421-4928-865D-503AE4F435AB}" type="datetimeFigureOut">
              <a:rPr lang="en-US" smtClean="0"/>
              <a:pPr/>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B43AE0-8421-4928-865D-503AE4F435AB}" type="datetimeFigureOut">
              <a:rPr lang="en-US"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43AE0-8421-4928-865D-503AE4F435AB}" type="datetimeFigureOut">
              <a:rPr lang="en-US" smtClean="0"/>
              <a:pPr/>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43AE0-8421-4928-865D-503AE4F435AB}"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43AE0-8421-4928-865D-503AE4F435AB}"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8730B-F68A-4B97-8C82-AFF8DF60D9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43AE0-8421-4928-865D-503AE4F435AB}" type="datetimeFigureOut">
              <a:rPr lang="en-US" smtClean="0"/>
              <a:pPr/>
              <a:t>9/2/2019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8730B-F68A-4B97-8C82-AFF8DF60D9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10400" cy="1470025"/>
          </a:xfrm>
        </p:spPr>
        <p:txBody>
          <a:bodyPr/>
          <a:lstStyle/>
          <a:p>
            <a:pPr algn="r"/>
            <a:r>
              <a:rPr lang="en-US" dirty="0"/>
              <a:t>Constructors in </a:t>
            </a:r>
            <a:r>
              <a:rPr lang="en-US" dirty="0" smtClean="0"/>
              <a:t>Java</a:t>
            </a:r>
            <a:endParaRPr lang="en-US" dirty="0"/>
          </a:p>
        </p:txBody>
      </p:sp>
      <p:sp>
        <p:nvSpPr>
          <p:cNvPr id="3" name="Subtitle 2"/>
          <p:cNvSpPr>
            <a:spLocks noGrp="1"/>
          </p:cNvSpPr>
          <p:nvPr>
            <p:ph type="subTitle" idx="1"/>
          </p:nvPr>
        </p:nvSpPr>
        <p:spPr/>
        <p:txBody>
          <a:bodyPr/>
          <a:lstStyle/>
          <a:p>
            <a:pPr algn="r"/>
            <a:r>
              <a:rPr lang="en-US" dirty="0" smtClean="0"/>
              <a:t>Instructor : </a:t>
            </a:r>
            <a:r>
              <a:rPr lang="en-US" dirty="0" err="1" smtClean="0"/>
              <a:t>Prashant</a:t>
            </a:r>
            <a:r>
              <a:rPr lang="en-US" dirty="0" smtClean="0"/>
              <a:t> </a:t>
            </a:r>
            <a:r>
              <a:rPr lang="en-US" dirty="0" err="1" smtClean="0"/>
              <a:t>Mishra</a:t>
            </a:r>
            <a:endParaRPr lang="en-US" dirty="0" smtClean="0"/>
          </a:p>
          <a:p>
            <a:pPr algn="r"/>
            <a:r>
              <a:rPr lang="en-US" dirty="0" smtClean="0"/>
              <a:t>BIAS Bhimtal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715962"/>
          </a:xfrm>
        </p:spPr>
        <p:txBody>
          <a:bodyPr>
            <a:normAutofit/>
          </a:bodyPr>
          <a:lstStyle/>
          <a:p>
            <a:r>
              <a:rPr lang="en-US" sz="3200" dirty="0"/>
              <a:t>Difference between constructor and method in Java</a:t>
            </a:r>
          </a:p>
        </p:txBody>
      </p:sp>
      <p:graphicFrame>
        <p:nvGraphicFramePr>
          <p:cNvPr id="4" name="Table 3"/>
          <p:cNvGraphicFramePr>
            <a:graphicFrameLocks noGrp="1"/>
          </p:cNvGraphicFramePr>
          <p:nvPr/>
        </p:nvGraphicFramePr>
        <p:xfrm>
          <a:off x="457200" y="1676400"/>
          <a:ext cx="8229600" cy="4429160"/>
        </p:xfrm>
        <a:graphic>
          <a:graphicData uri="http://schemas.openxmlformats.org/drawingml/2006/table">
            <a:tbl>
              <a:tblPr/>
              <a:tblGrid>
                <a:gridCol w="4114800"/>
                <a:gridCol w="4114800"/>
              </a:tblGrid>
              <a:tr h="626719">
                <a:tc>
                  <a:txBody>
                    <a:bodyPr/>
                    <a:lstStyle/>
                    <a:p>
                      <a:pPr marL="0" marR="0">
                        <a:lnSpc>
                          <a:spcPct val="115000"/>
                        </a:lnSpc>
                        <a:spcBef>
                          <a:spcPts val="0"/>
                        </a:spcBef>
                        <a:spcAft>
                          <a:spcPts val="1000"/>
                        </a:spcAft>
                      </a:pPr>
                      <a:r>
                        <a:rPr lang="en-US" sz="2400" b="1" dirty="0">
                          <a:solidFill>
                            <a:srgbClr val="000000"/>
                          </a:solidFill>
                          <a:latin typeface="Calibri"/>
                          <a:ea typeface="Calibri"/>
                          <a:cs typeface="Mangal"/>
                        </a:rPr>
                        <a:t>Java Constructor</a:t>
                      </a:r>
                      <a:endParaRPr lang="en-US" sz="2400" dirty="0">
                        <a:latin typeface="Calibri"/>
                        <a:ea typeface="Calibri"/>
                        <a:cs typeface="Mangal"/>
                      </a:endParaRPr>
                    </a:p>
                  </a:txBody>
                  <a:tcPr marL="113110" marR="113110" marT="113110" marB="11311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15000"/>
                        </a:lnSpc>
                        <a:spcBef>
                          <a:spcPts val="0"/>
                        </a:spcBef>
                        <a:spcAft>
                          <a:spcPts val="1000"/>
                        </a:spcAft>
                      </a:pPr>
                      <a:r>
                        <a:rPr lang="en-US" sz="2400" b="1" dirty="0">
                          <a:solidFill>
                            <a:srgbClr val="000000"/>
                          </a:solidFill>
                          <a:latin typeface="Calibri"/>
                          <a:ea typeface="Calibri"/>
                          <a:cs typeface="Mangal"/>
                        </a:rPr>
                        <a:t>Java Method</a:t>
                      </a:r>
                      <a:endParaRPr lang="en-US" sz="2400" dirty="0">
                        <a:latin typeface="Calibri"/>
                        <a:ea typeface="Calibri"/>
                        <a:cs typeface="Mangal"/>
                      </a:endParaRPr>
                    </a:p>
                  </a:txBody>
                  <a:tcPr marL="113110" marR="113110" marT="113110" marB="11311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497681">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A constructor is </a:t>
                      </a:r>
                      <a:r>
                        <a:rPr lang="en-US" sz="2000" dirty="0" smtClean="0">
                          <a:solidFill>
                            <a:srgbClr val="000000"/>
                          </a:solidFill>
                          <a:latin typeface="Verdana"/>
                          <a:ea typeface="Calibri"/>
                          <a:cs typeface="Mangal"/>
                        </a:rPr>
                        <a:t>used </a:t>
                      </a:r>
                      <a:r>
                        <a:rPr lang="en-US" sz="2000" dirty="0">
                          <a:solidFill>
                            <a:srgbClr val="000000"/>
                          </a:solidFill>
                          <a:latin typeface="Verdana"/>
                          <a:ea typeface="Calibri"/>
                          <a:cs typeface="Mangal"/>
                        </a:rPr>
                        <a:t>to initialize the state of an object.</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1000"/>
                        </a:spcAft>
                      </a:pPr>
                      <a:r>
                        <a:rPr lang="en-US" sz="2000">
                          <a:solidFill>
                            <a:srgbClr val="000000"/>
                          </a:solidFill>
                          <a:latin typeface="Verdana"/>
                          <a:ea typeface="Calibri"/>
                          <a:cs typeface="Mangal"/>
                        </a:rPr>
                        <a:t>A method is used to expose the behavior of an object.</a:t>
                      </a:r>
                      <a:endParaRPr lang="en-US" sz="200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74800">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A constructor must not have a return type.</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1000"/>
                        </a:spcAft>
                      </a:pPr>
                      <a:r>
                        <a:rPr lang="en-US" sz="2000">
                          <a:solidFill>
                            <a:srgbClr val="000000"/>
                          </a:solidFill>
                          <a:latin typeface="Verdana"/>
                          <a:ea typeface="Calibri"/>
                          <a:cs typeface="Mangal"/>
                        </a:rPr>
                        <a:t>A method must have a return type.</a:t>
                      </a:r>
                      <a:endParaRPr lang="en-US" sz="200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49760">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The constructor is invoked implicitly.</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The method is invoked explicitly.</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99680">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The Java compiler provides a default constructor if you don't have any constructor in a class.</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The method is not provided by the compiler in any case.</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804160">
                <a:tc>
                  <a:txBody>
                    <a:bodyPr/>
                    <a:lstStyle/>
                    <a:p>
                      <a:pPr marL="190500" marR="0">
                        <a:lnSpc>
                          <a:spcPts val="1725"/>
                        </a:lnSpc>
                        <a:spcBef>
                          <a:spcPts val="0"/>
                        </a:spcBef>
                        <a:spcAft>
                          <a:spcPts val="1000"/>
                        </a:spcAft>
                      </a:pPr>
                      <a:r>
                        <a:rPr lang="en-US" sz="2000">
                          <a:solidFill>
                            <a:srgbClr val="000000"/>
                          </a:solidFill>
                          <a:latin typeface="Verdana"/>
                          <a:ea typeface="Calibri"/>
                          <a:cs typeface="Mangal"/>
                        </a:rPr>
                        <a:t>The constructor name must be same as the class name.</a:t>
                      </a:r>
                      <a:endParaRPr lang="en-US" sz="200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1000"/>
                        </a:spcAft>
                      </a:pPr>
                      <a:r>
                        <a:rPr lang="en-US" sz="2000" dirty="0">
                          <a:solidFill>
                            <a:srgbClr val="000000"/>
                          </a:solidFill>
                          <a:latin typeface="Verdana"/>
                          <a:ea typeface="Calibri"/>
                          <a:cs typeface="Mangal"/>
                        </a:rPr>
                        <a:t>The method name may or may not be same as the class name.</a:t>
                      </a:r>
                      <a:endParaRPr lang="en-US" sz="2000" dirty="0">
                        <a:latin typeface="Calibri"/>
                        <a:ea typeface="Calibri"/>
                        <a:cs typeface="Mangal"/>
                      </a:endParaRPr>
                    </a:p>
                  </a:txBody>
                  <a:tcPr marL="75407" marR="75407" marT="75407" marB="7540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Constructors vs. Methods"/>
          <p:cNvPicPr>
            <a:picLocks noChangeAspect="1" noChangeArrowheads="1"/>
          </p:cNvPicPr>
          <p:nvPr/>
        </p:nvPicPr>
        <p:blipFill>
          <a:blip r:embed="rId2"/>
          <a:srcRect/>
          <a:stretch>
            <a:fillRect/>
          </a:stretch>
        </p:blipFill>
        <p:spPr bwMode="auto">
          <a:xfrm>
            <a:off x="304800" y="228599"/>
            <a:ext cx="8305800" cy="63707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Constructor</a:t>
            </a:r>
          </a:p>
        </p:txBody>
      </p:sp>
      <p:sp>
        <p:nvSpPr>
          <p:cNvPr id="3" name="Content Placeholder 2"/>
          <p:cNvSpPr>
            <a:spLocks noGrp="1"/>
          </p:cNvSpPr>
          <p:nvPr>
            <p:ph idx="1"/>
          </p:nvPr>
        </p:nvSpPr>
        <p:spPr>
          <a:xfrm>
            <a:off x="228600" y="990600"/>
            <a:ext cx="8686800" cy="5638800"/>
          </a:xfrm>
        </p:spPr>
        <p:txBody>
          <a:bodyPr>
            <a:normAutofit fontScale="70000" lnSpcReduction="20000"/>
          </a:bodyPr>
          <a:lstStyle/>
          <a:p>
            <a:pPr algn="just">
              <a:buNone/>
            </a:pPr>
            <a:r>
              <a:rPr lang="en-US" dirty="0"/>
              <a:t>In Java, a constructor is a block of codes similar to the method. It is called when an instance of the class is created. At the time of calling constructor, memory for the object is allocated in the memory.</a:t>
            </a:r>
          </a:p>
          <a:p>
            <a:pPr algn="just">
              <a:buNone/>
            </a:pPr>
            <a:endParaRPr lang="en-US" dirty="0" smtClean="0"/>
          </a:p>
          <a:p>
            <a:pPr algn="just">
              <a:buNone/>
            </a:pPr>
            <a:r>
              <a:rPr lang="en-US" dirty="0" smtClean="0"/>
              <a:t>It </a:t>
            </a:r>
            <a:r>
              <a:rPr lang="en-US" dirty="0"/>
              <a:t>is a special type of method which is used to initialize the object.</a:t>
            </a:r>
          </a:p>
          <a:p>
            <a:pPr algn="just">
              <a:buNone/>
            </a:pPr>
            <a:endParaRPr lang="en-US" dirty="0" smtClean="0"/>
          </a:p>
          <a:p>
            <a:pPr algn="just">
              <a:buNone/>
            </a:pPr>
            <a:r>
              <a:rPr lang="en-US" dirty="0" smtClean="0"/>
              <a:t>Every </a:t>
            </a:r>
            <a:r>
              <a:rPr lang="en-US" dirty="0"/>
              <a:t>time an object is created using the new() keyword, at least one constructor is called.</a:t>
            </a:r>
          </a:p>
          <a:p>
            <a:pPr algn="just">
              <a:buNone/>
            </a:pPr>
            <a:endParaRPr lang="en-US" dirty="0" smtClean="0"/>
          </a:p>
          <a:p>
            <a:pPr algn="just">
              <a:buNone/>
            </a:pPr>
            <a:r>
              <a:rPr lang="en-US" dirty="0" smtClean="0"/>
              <a:t>It </a:t>
            </a:r>
            <a:r>
              <a:rPr lang="en-US" dirty="0"/>
              <a:t>calls a default constructor if there is no constructor available in the class. In such case, Java compiler provides a default constructor by default.</a:t>
            </a:r>
          </a:p>
          <a:p>
            <a:pPr algn="just">
              <a:buNone/>
            </a:pPr>
            <a:r>
              <a:rPr lang="en-US" dirty="0"/>
              <a:t>There are two types of constructors in Java: </a:t>
            </a:r>
            <a:r>
              <a:rPr lang="en-US" dirty="0" smtClean="0"/>
              <a:t>no-</a:t>
            </a:r>
            <a:r>
              <a:rPr lang="en-US" dirty="0" err="1" smtClean="0"/>
              <a:t>arg</a:t>
            </a:r>
            <a:r>
              <a:rPr lang="en-US" dirty="0" smtClean="0"/>
              <a:t> </a:t>
            </a:r>
            <a:r>
              <a:rPr lang="en-US" dirty="0"/>
              <a:t>constructor, and parameterized constructor.</a:t>
            </a:r>
          </a:p>
          <a:p>
            <a:pPr algn="just">
              <a:buNone/>
            </a:pPr>
            <a:endParaRPr lang="en-US" b="1" dirty="0" smtClean="0"/>
          </a:p>
          <a:p>
            <a:pPr algn="just">
              <a:buNone/>
            </a:pPr>
            <a:r>
              <a:rPr lang="en-US" b="1" dirty="0" smtClean="0"/>
              <a:t>Note</a:t>
            </a:r>
            <a:r>
              <a:rPr lang="en-US" b="1" dirty="0"/>
              <a:t>:</a:t>
            </a:r>
            <a:r>
              <a:rPr lang="en-US" dirty="0"/>
              <a:t> It is called constructor because it constructs the values at the time of object creation. It is not necessary to write a constructor for a class. It is because java compiler creates a default constructor if your class doesn't have any.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Rules for creating Java constructor</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a:buNone/>
            </a:pPr>
            <a:r>
              <a:rPr lang="en-US" dirty="0" smtClean="0"/>
              <a:t>There </a:t>
            </a:r>
            <a:r>
              <a:rPr lang="en-US" dirty="0"/>
              <a:t>are two rules defined for the constructor.</a:t>
            </a:r>
          </a:p>
          <a:p>
            <a:r>
              <a:rPr lang="en-US" dirty="0"/>
              <a:t>Constructor name must be the same as its class name</a:t>
            </a:r>
          </a:p>
          <a:p>
            <a:r>
              <a:rPr lang="en-US" dirty="0"/>
              <a:t>A Constructor must have no explicit return type</a:t>
            </a:r>
          </a:p>
          <a:p>
            <a:r>
              <a:rPr lang="en-US" dirty="0"/>
              <a:t>A Java constructor cannot be abstract, static, final, and synchronized</a:t>
            </a:r>
          </a:p>
          <a:p>
            <a:pPr>
              <a:buNone/>
            </a:pPr>
            <a:endParaRPr lang="en-US" dirty="0" smtClean="0"/>
          </a:p>
          <a:p>
            <a:pPr>
              <a:buNone/>
            </a:pPr>
            <a:r>
              <a:rPr lang="en-US" b="1" u="sng" dirty="0" smtClean="0"/>
              <a:t>Note</a:t>
            </a:r>
            <a:r>
              <a:rPr lang="en-US" dirty="0"/>
              <a:t>: We can use access modifiers while declaring a constructor. It controls the object creation. In other words, we can have private, protected, public or default constructor in Java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Types of Java constructors</a:t>
            </a:r>
            <a:endParaRPr lang="en-US" dirty="0"/>
          </a:p>
        </p:txBody>
      </p:sp>
      <p:sp>
        <p:nvSpPr>
          <p:cNvPr id="3" name="Content Placeholder 2"/>
          <p:cNvSpPr>
            <a:spLocks noGrp="1"/>
          </p:cNvSpPr>
          <p:nvPr>
            <p:ph idx="1"/>
          </p:nvPr>
        </p:nvSpPr>
        <p:spPr>
          <a:xfrm>
            <a:off x="457200" y="1600201"/>
            <a:ext cx="8229600" cy="1905000"/>
          </a:xfrm>
        </p:spPr>
        <p:txBody>
          <a:bodyPr/>
          <a:lstStyle/>
          <a:p>
            <a:pPr>
              <a:buNone/>
            </a:pPr>
            <a:r>
              <a:rPr lang="en-US" dirty="0" smtClean="0"/>
              <a:t>There </a:t>
            </a:r>
            <a:r>
              <a:rPr lang="en-US" dirty="0"/>
              <a:t>are two types of constructors in Java:</a:t>
            </a:r>
          </a:p>
          <a:p>
            <a:r>
              <a:rPr lang="en-US" dirty="0"/>
              <a:t>Default constructor (no-</a:t>
            </a:r>
            <a:r>
              <a:rPr lang="en-US" dirty="0" err="1"/>
              <a:t>arg</a:t>
            </a:r>
            <a:r>
              <a:rPr lang="en-US" dirty="0"/>
              <a:t> constructor)</a:t>
            </a:r>
          </a:p>
          <a:p>
            <a:r>
              <a:rPr lang="en-US" dirty="0"/>
              <a:t>Parameterized constructor</a:t>
            </a:r>
          </a:p>
          <a:p>
            <a:pPr>
              <a:buNone/>
            </a:pPr>
            <a:endParaRPr lang="en-US" dirty="0"/>
          </a:p>
        </p:txBody>
      </p:sp>
      <p:pic>
        <p:nvPicPr>
          <p:cNvPr id="4" name="Picture 3" descr="Java Constructors"/>
          <p:cNvPicPr/>
          <p:nvPr/>
        </p:nvPicPr>
        <p:blipFill>
          <a:blip r:embed="rId2"/>
          <a:srcRect/>
          <a:stretch>
            <a:fillRect/>
          </a:stretch>
        </p:blipFill>
        <p:spPr bwMode="auto">
          <a:xfrm>
            <a:off x="2286000" y="3352800"/>
            <a:ext cx="476250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Default Constructor</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a:buNone/>
            </a:pPr>
            <a:r>
              <a:rPr lang="en-US" dirty="0" smtClean="0"/>
              <a:t>A </a:t>
            </a:r>
            <a:r>
              <a:rPr lang="en-US" dirty="0"/>
              <a:t>constructor is called "Default Constructor" when it doesn't have any parameter.</a:t>
            </a:r>
          </a:p>
          <a:p>
            <a:pPr>
              <a:buNone/>
            </a:pPr>
            <a:r>
              <a:rPr lang="en-US" dirty="0"/>
              <a:t>Syntax of default constructor:</a:t>
            </a:r>
            <a:endParaRPr lang="en-US" b="1" dirty="0"/>
          </a:p>
          <a:p>
            <a:pPr>
              <a:buNone/>
            </a:pPr>
            <a:r>
              <a:rPr lang="en-US" dirty="0"/>
              <a:t>&lt;class_name&gt;(){}  </a:t>
            </a:r>
          </a:p>
          <a:p>
            <a:pPr>
              <a:buNone/>
            </a:pPr>
            <a:r>
              <a:rPr lang="en-US" dirty="0"/>
              <a:t>Example of default constructor</a:t>
            </a:r>
            <a:endParaRPr lang="en-US" b="1" dirty="0"/>
          </a:p>
          <a:p>
            <a:pPr>
              <a:buNone/>
            </a:pPr>
            <a:r>
              <a:rPr lang="en-US" dirty="0"/>
              <a:t>In this example, we are creating the </a:t>
            </a:r>
            <a:r>
              <a:rPr lang="en-US" dirty="0" smtClean="0"/>
              <a:t>no-</a:t>
            </a:r>
            <a:r>
              <a:rPr lang="en-US" dirty="0" err="1" smtClean="0"/>
              <a:t>arg</a:t>
            </a:r>
            <a:r>
              <a:rPr lang="en-US" dirty="0" smtClean="0"/>
              <a:t> </a:t>
            </a:r>
            <a:r>
              <a:rPr lang="en-US" dirty="0"/>
              <a:t>constructor in the Bike class. It will be invoked at the time of object creation</a:t>
            </a:r>
            <a:r>
              <a:rPr lang="en-US" dirty="0" smtClean="0"/>
              <a:t>.</a:t>
            </a:r>
          </a:p>
          <a:p>
            <a:pPr>
              <a:buNone/>
            </a:pPr>
            <a:endParaRPr lang="en-US" dirty="0" smtClean="0"/>
          </a:p>
          <a:p>
            <a:pPr>
              <a:buNone/>
            </a:pPr>
            <a:endParaRPr lang="en-US" dirty="0" smtClean="0"/>
          </a:p>
          <a:p>
            <a:pPr>
              <a:buNone/>
            </a:pPr>
            <a:r>
              <a:rPr lang="en-US" dirty="0" smtClean="0"/>
              <a:t>purpose </a:t>
            </a:r>
            <a:r>
              <a:rPr lang="en-US" dirty="0"/>
              <a:t>of a default </a:t>
            </a:r>
            <a:r>
              <a:rPr lang="en-US" dirty="0" smtClean="0"/>
              <a:t>constructor:</a:t>
            </a:r>
          </a:p>
          <a:p>
            <a:pPr>
              <a:buNone/>
            </a:pPr>
            <a:endParaRPr lang="en-US" b="1" dirty="0"/>
          </a:p>
          <a:p>
            <a:pPr>
              <a:buNone/>
            </a:pPr>
            <a:r>
              <a:rPr lang="en-US" dirty="0"/>
              <a:t>The default constructor is used to provide the default values to the object like 0, null, etc., depending on the type.</a:t>
            </a:r>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Java Program to create and call a default constructor</a:t>
            </a:r>
            <a:endParaRPr lang="en-US" sz="2800" dirty="0"/>
          </a:p>
        </p:txBody>
      </p:sp>
      <p:sp>
        <p:nvSpPr>
          <p:cNvPr id="3" name="Content Placeholder 2"/>
          <p:cNvSpPr>
            <a:spLocks noGrp="1"/>
          </p:cNvSpPr>
          <p:nvPr>
            <p:ph idx="1"/>
          </p:nvPr>
        </p:nvSpPr>
        <p:spPr/>
        <p:txBody>
          <a:bodyPr>
            <a:normAutofit fontScale="85000" lnSpcReduction="20000"/>
          </a:bodyPr>
          <a:lstStyle/>
          <a:p>
            <a:pPr>
              <a:buNone/>
            </a:pPr>
            <a:r>
              <a:rPr lang="en-US" dirty="0"/>
              <a:t>  </a:t>
            </a:r>
          </a:p>
          <a:p>
            <a:pPr>
              <a:buNone/>
            </a:pPr>
            <a:r>
              <a:rPr lang="en-US" b="1" dirty="0"/>
              <a:t>class</a:t>
            </a:r>
            <a:r>
              <a:rPr lang="en-US" dirty="0"/>
              <a:t> Bike1{  </a:t>
            </a:r>
          </a:p>
          <a:p>
            <a:pPr>
              <a:buNone/>
            </a:pPr>
            <a:r>
              <a:rPr lang="en-US" dirty="0"/>
              <a:t>//creating a default constructor  </a:t>
            </a:r>
          </a:p>
          <a:p>
            <a:pPr>
              <a:buNone/>
            </a:pPr>
            <a:r>
              <a:rPr lang="en-US" dirty="0"/>
              <a:t>Bike1(){</a:t>
            </a:r>
            <a:r>
              <a:rPr lang="en-US" dirty="0" err="1"/>
              <a:t>System.out.println</a:t>
            </a:r>
            <a:r>
              <a:rPr lang="en-US" dirty="0"/>
              <a:t>("Bike is created");}  </a:t>
            </a:r>
          </a:p>
          <a:p>
            <a:pPr>
              <a:buNone/>
            </a:pPr>
            <a:r>
              <a:rPr lang="en-US" dirty="0"/>
              <a:t>//main method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//calling a default constructor  </a:t>
            </a:r>
          </a:p>
          <a:p>
            <a:pPr>
              <a:buNone/>
            </a:pPr>
            <a:r>
              <a:rPr lang="en-US" dirty="0"/>
              <a:t>Bike1 b=</a:t>
            </a:r>
            <a:r>
              <a:rPr lang="en-US" b="1" dirty="0"/>
              <a:t>new</a:t>
            </a:r>
            <a:r>
              <a:rPr lang="en-US" dirty="0"/>
              <a:t> Bike1();  </a:t>
            </a:r>
          </a:p>
          <a:p>
            <a:pPr>
              <a:buNone/>
            </a:pPr>
            <a:r>
              <a:rPr lang="en-US" dirty="0"/>
              <a:t>}  </a:t>
            </a:r>
          </a:p>
          <a:p>
            <a:pPr>
              <a:buNone/>
            </a:pPr>
            <a:r>
              <a:rPr lang="en-US" dirty="0"/>
              <a:t>}  </a:t>
            </a:r>
          </a:p>
          <a:p>
            <a:pPr>
              <a:buNone/>
            </a:pPr>
            <a:endParaRPr lang="en-US" dirty="0"/>
          </a:p>
        </p:txBody>
      </p:sp>
      <p:sp>
        <p:nvSpPr>
          <p:cNvPr id="14337" name="Rectangle 1"/>
          <p:cNvSpPr>
            <a:spLocks noChangeArrowheads="1"/>
          </p:cNvSpPr>
          <p:nvPr/>
        </p:nvSpPr>
        <p:spPr bwMode="auto">
          <a:xfrm>
            <a:off x="5638800" y="4572000"/>
            <a:ext cx="3200400" cy="738664"/>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Bike is created</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4338" name="Rectangle 2"/>
          <p:cNvSpPr>
            <a:spLocks noChangeArrowheads="1"/>
          </p:cNvSpPr>
          <p:nvPr/>
        </p:nvSpPr>
        <p:spPr bwMode="auto">
          <a:xfrm>
            <a:off x="990600" y="5621805"/>
            <a:ext cx="7315200" cy="866864"/>
          </a:xfrm>
          <a:prstGeom prst="rect">
            <a:avLst/>
          </a:prstGeom>
          <a:solidFill>
            <a:srgbClr val="FFFFFF"/>
          </a:solid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8000"/>
                </a:solidFill>
                <a:effectLst/>
                <a:latin typeface="Arial" pitchFamily="34" charset="0"/>
                <a:ea typeface="Times New Roman" pitchFamily="18" charset="0"/>
                <a:cs typeface="Arial" pitchFamily="34" charset="0"/>
              </a:rPr>
              <a:t>Rule: If there is no constructor in a class, compiler automatically creates a default constructor.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639762"/>
          </a:xfrm>
        </p:spPr>
        <p:txBody>
          <a:bodyPr>
            <a:noAutofit/>
          </a:bodyPr>
          <a:lstStyle/>
          <a:p>
            <a:pPr algn="l"/>
            <a:r>
              <a:rPr lang="en-US" sz="2400" dirty="0"/>
              <a:t>Example of default constructor that displays the default </a:t>
            </a:r>
            <a:r>
              <a:rPr lang="en-US" sz="2400" dirty="0" smtClean="0"/>
              <a:t>values</a:t>
            </a:r>
            <a:endParaRPr lang="en-US" sz="2400" dirty="0"/>
          </a:p>
        </p:txBody>
      </p:sp>
      <p:sp>
        <p:nvSpPr>
          <p:cNvPr id="3" name="Content Placeholder 2"/>
          <p:cNvSpPr>
            <a:spLocks noGrp="1"/>
          </p:cNvSpPr>
          <p:nvPr>
            <p:ph idx="1"/>
          </p:nvPr>
        </p:nvSpPr>
        <p:spPr>
          <a:xfrm>
            <a:off x="457200" y="609600"/>
            <a:ext cx="5638800" cy="5516563"/>
          </a:xfrm>
        </p:spPr>
        <p:txBody>
          <a:bodyPr>
            <a:normAutofit fontScale="62500" lnSpcReduction="20000"/>
          </a:bodyPr>
          <a:lstStyle/>
          <a:p>
            <a:pPr>
              <a:buNone/>
            </a:pPr>
            <a:r>
              <a:rPr lang="en-US" dirty="0"/>
              <a:t>//Let us see another example of default constructor  </a:t>
            </a:r>
          </a:p>
          <a:p>
            <a:pPr>
              <a:buNone/>
            </a:pPr>
            <a:r>
              <a:rPr lang="en-US" dirty="0"/>
              <a:t>//which displays the default values  </a:t>
            </a:r>
          </a:p>
          <a:p>
            <a:pPr>
              <a:buNone/>
            </a:pPr>
            <a:r>
              <a:rPr lang="en-US" b="1" dirty="0"/>
              <a:t>class</a:t>
            </a:r>
            <a:r>
              <a:rPr lang="en-US" dirty="0"/>
              <a:t> Student3{  </a:t>
            </a:r>
          </a:p>
          <a:p>
            <a:pPr>
              <a:buNone/>
            </a:pPr>
            <a:r>
              <a:rPr lang="en-US" b="1" dirty="0" err="1"/>
              <a:t>int</a:t>
            </a:r>
            <a:r>
              <a:rPr lang="en-US" dirty="0"/>
              <a:t> id;  </a:t>
            </a:r>
          </a:p>
          <a:p>
            <a:pPr>
              <a:buNone/>
            </a:pPr>
            <a:r>
              <a:rPr lang="en-US" dirty="0"/>
              <a:t>String name;  </a:t>
            </a:r>
          </a:p>
          <a:p>
            <a:pPr>
              <a:buNone/>
            </a:pPr>
            <a:r>
              <a:rPr lang="en-US" dirty="0"/>
              <a:t>//method to display the value of id and name  </a:t>
            </a:r>
          </a:p>
          <a:p>
            <a:pPr>
              <a:buNone/>
            </a:pPr>
            <a:r>
              <a:rPr lang="en-US" b="1" dirty="0"/>
              <a:t>void</a:t>
            </a:r>
            <a:r>
              <a:rPr lang="en-US" dirty="0"/>
              <a:t> display(){</a:t>
            </a:r>
            <a:r>
              <a:rPr lang="en-US" dirty="0" err="1"/>
              <a:t>System.out.println</a:t>
            </a:r>
            <a:r>
              <a:rPr lang="en-US" dirty="0"/>
              <a:t>(id+" "+name);}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//creating objects  </a:t>
            </a:r>
          </a:p>
          <a:p>
            <a:pPr>
              <a:buNone/>
            </a:pPr>
            <a:r>
              <a:rPr lang="en-US" dirty="0"/>
              <a:t>Student3 s1=</a:t>
            </a:r>
            <a:r>
              <a:rPr lang="en-US" b="1" dirty="0"/>
              <a:t>new</a:t>
            </a:r>
            <a:r>
              <a:rPr lang="en-US" dirty="0"/>
              <a:t> Student3();  </a:t>
            </a:r>
          </a:p>
          <a:p>
            <a:pPr>
              <a:buNone/>
            </a:pPr>
            <a:r>
              <a:rPr lang="en-US" dirty="0"/>
              <a:t>Student3 s2=</a:t>
            </a:r>
            <a:r>
              <a:rPr lang="en-US" b="1" dirty="0"/>
              <a:t>new</a:t>
            </a:r>
            <a:r>
              <a:rPr lang="en-US" dirty="0"/>
              <a:t> Student3();  </a:t>
            </a:r>
          </a:p>
          <a:p>
            <a:pPr>
              <a:buNone/>
            </a:pPr>
            <a:r>
              <a:rPr lang="en-US" dirty="0"/>
              <a:t>//displaying values of the object  </a:t>
            </a:r>
          </a:p>
          <a:p>
            <a:pPr>
              <a:buNone/>
            </a:pPr>
            <a:r>
              <a:rPr lang="en-US" dirty="0"/>
              <a:t>s1.display();  </a:t>
            </a:r>
          </a:p>
          <a:p>
            <a:pPr>
              <a:buNone/>
            </a:pPr>
            <a:r>
              <a:rPr lang="en-US" dirty="0"/>
              <a:t>s2.display();  </a:t>
            </a:r>
          </a:p>
          <a:p>
            <a:pPr>
              <a:buNone/>
            </a:pPr>
            <a:r>
              <a:rPr lang="en-US" dirty="0"/>
              <a:t>}  </a:t>
            </a:r>
          </a:p>
          <a:p>
            <a:pPr>
              <a:buNone/>
            </a:pPr>
            <a:r>
              <a:rPr lang="en-US" dirty="0"/>
              <a:t>}  </a:t>
            </a:r>
          </a:p>
          <a:p>
            <a:pPr>
              <a:buNone/>
            </a:pPr>
            <a:endParaRPr lang="en-US" dirty="0"/>
          </a:p>
        </p:txBody>
      </p:sp>
      <p:sp>
        <p:nvSpPr>
          <p:cNvPr id="13314" name="Rectangle 2"/>
          <p:cNvSpPr>
            <a:spLocks noChangeArrowheads="1"/>
          </p:cNvSpPr>
          <p:nvPr/>
        </p:nvSpPr>
        <p:spPr bwMode="auto">
          <a:xfrm>
            <a:off x="5715000" y="3810000"/>
            <a:ext cx="3200400" cy="927147"/>
          </a:xfrm>
          <a:prstGeom prst="rect">
            <a:avLst/>
          </a:prstGeom>
          <a:solidFill>
            <a:srgbClr val="FFFFFF"/>
          </a:solidFill>
          <a:ln w="9525">
            <a:solidFill>
              <a:schemeClr val="accent1"/>
            </a:solidFill>
            <a:miter lim="800000"/>
            <a:headEnd/>
            <a:tailEnd/>
          </a:ln>
          <a:effectLst/>
        </p:spPr>
        <p:txBody>
          <a:bodyPr vert="horz" wrap="square" lIns="95220" tIns="47610" rIns="0" bIns="4761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0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0 null</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838200" y="5867400"/>
            <a:ext cx="7924800" cy="646331"/>
          </a:xfrm>
          <a:prstGeom prst="rect">
            <a:avLst/>
          </a:prstGeom>
          <a:ln>
            <a:solidFill>
              <a:schemeClr val="accent1"/>
            </a:solidFill>
          </a:ln>
        </p:spPr>
        <p:txBody>
          <a:bodyPr wrap="square">
            <a:spAutoFit/>
          </a:bodyPr>
          <a:lstStyle/>
          <a:p>
            <a:r>
              <a:rPr lang="en-US" dirty="0"/>
              <a:t>In the above </a:t>
            </a:r>
            <a:r>
              <a:rPr lang="en-US" dirty="0" smtClean="0"/>
              <a:t>class , you </a:t>
            </a:r>
            <a:r>
              <a:rPr lang="en-US" dirty="0"/>
              <a:t>are not creating any constructor so compiler provides you a default constructor. Here 0 and null values are provided by default constructor.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Java Parameterized Constructor</a:t>
            </a:r>
            <a:endParaRPr lang="en-US" dirty="0"/>
          </a:p>
        </p:txBody>
      </p:sp>
      <p:sp>
        <p:nvSpPr>
          <p:cNvPr id="3" name="Content Placeholder 2"/>
          <p:cNvSpPr>
            <a:spLocks noGrp="1"/>
          </p:cNvSpPr>
          <p:nvPr>
            <p:ph idx="1"/>
          </p:nvPr>
        </p:nvSpPr>
        <p:spPr>
          <a:xfrm>
            <a:off x="457200" y="1143000"/>
            <a:ext cx="8229600" cy="5486400"/>
          </a:xfrm>
        </p:spPr>
        <p:txBody>
          <a:bodyPr>
            <a:normAutofit fontScale="85000" lnSpcReduction="10000"/>
          </a:bodyPr>
          <a:lstStyle/>
          <a:p>
            <a:pPr algn="just">
              <a:buNone/>
            </a:pPr>
            <a:r>
              <a:rPr lang="en-US" dirty="0" smtClean="0"/>
              <a:t>A </a:t>
            </a:r>
            <a:r>
              <a:rPr lang="en-US" dirty="0"/>
              <a:t>constructor which has a specific number of parameters is called a parameterized constructor.</a:t>
            </a:r>
          </a:p>
          <a:p>
            <a:pPr algn="just">
              <a:buNone/>
            </a:pPr>
            <a:endParaRPr lang="en-US" dirty="0" smtClean="0"/>
          </a:p>
          <a:p>
            <a:pPr algn="just"/>
            <a:r>
              <a:rPr lang="en-US" dirty="0" smtClean="0"/>
              <a:t>Why </a:t>
            </a:r>
            <a:r>
              <a:rPr lang="en-US" dirty="0"/>
              <a:t>use the parameterized constructor?</a:t>
            </a:r>
            <a:endParaRPr lang="en-US" b="1" dirty="0"/>
          </a:p>
          <a:p>
            <a:pPr algn="just">
              <a:buNone/>
            </a:pPr>
            <a:r>
              <a:rPr lang="en-US" dirty="0"/>
              <a:t>The parameterized constructor is used to provide different values to distinct objects. However, you can provide the same values also</a:t>
            </a:r>
            <a:r>
              <a:rPr lang="en-US" dirty="0" smtClean="0"/>
              <a:t>.</a:t>
            </a:r>
          </a:p>
          <a:p>
            <a:pPr algn="just">
              <a:buNone/>
            </a:pPr>
            <a:endParaRPr lang="en-US" dirty="0"/>
          </a:p>
          <a:p>
            <a:pPr algn="just"/>
            <a:r>
              <a:rPr lang="en-US" dirty="0"/>
              <a:t>Example of parameterized constructor</a:t>
            </a:r>
            <a:endParaRPr lang="en-US" b="1" dirty="0"/>
          </a:p>
          <a:p>
            <a:pPr algn="just">
              <a:buNone/>
            </a:pPr>
            <a:r>
              <a:rPr lang="en-US" dirty="0" smtClean="0"/>
              <a:t>     </a:t>
            </a:r>
          </a:p>
          <a:p>
            <a:pPr algn="just">
              <a:buNone/>
            </a:pPr>
            <a:r>
              <a:rPr lang="en-US" dirty="0" smtClean="0"/>
              <a:t>In </a:t>
            </a:r>
            <a:r>
              <a:rPr lang="en-US" dirty="0"/>
              <a:t>this example, we have created the constructor of Student class that have two parameters. We can have any number of parameters in the constructor.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55000" lnSpcReduction="20000"/>
          </a:bodyPr>
          <a:lstStyle/>
          <a:p>
            <a:pPr>
              <a:buNone/>
            </a:pPr>
            <a:r>
              <a:rPr lang="en-US" dirty="0"/>
              <a:t>//Java Program to demonstrate the use of the parameterized constructor.  </a:t>
            </a:r>
          </a:p>
          <a:p>
            <a:pPr>
              <a:buNone/>
            </a:pPr>
            <a:r>
              <a:rPr lang="en-US" b="1" dirty="0"/>
              <a:t>class</a:t>
            </a:r>
            <a:r>
              <a:rPr lang="en-US" dirty="0"/>
              <a:t> Student4{  </a:t>
            </a:r>
          </a:p>
          <a:p>
            <a:pPr>
              <a:buNone/>
            </a:pPr>
            <a:r>
              <a:rPr lang="en-US" dirty="0"/>
              <a:t>    </a:t>
            </a:r>
            <a:r>
              <a:rPr lang="en-US" b="1" dirty="0" err="1"/>
              <a:t>int</a:t>
            </a:r>
            <a:r>
              <a:rPr lang="en-US" dirty="0"/>
              <a:t> id;  </a:t>
            </a:r>
          </a:p>
          <a:p>
            <a:pPr>
              <a:buNone/>
            </a:pPr>
            <a:r>
              <a:rPr lang="en-US" dirty="0"/>
              <a:t>    String name;  </a:t>
            </a:r>
          </a:p>
          <a:p>
            <a:pPr>
              <a:buNone/>
            </a:pPr>
            <a:r>
              <a:rPr lang="en-US" dirty="0"/>
              <a:t>    //creating a parameterized constructor  </a:t>
            </a:r>
          </a:p>
          <a:p>
            <a:pPr>
              <a:buNone/>
            </a:pPr>
            <a:r>
              <a:rPr lang="en-US" dirty="0"/>
              <a:t>    Student4(</a:t>
            </a:r>
            <a:r>
              <a:rPr lang="en-US" b="1" dirty="0" err="1"/>
              <a:t>int</a:t>
            </a:r>
            <a:r>
              <a:rPr lang="en-US" dirty="0"/>
              <a:t> </a:t>
            </a:r>
            <a:r>
              <a:rPr lang="en-US" dirty="0" err="1"/>
              <a:t>i,String</a:t>
            </a:r>
            <a:r>
              <a:rPr lang="en-US" dirty="0"/>
              <a:t> n){  </a:t>
            </a:r>
          </a:p>
          <a:p>
            <a:pPr>
              <a:buNone/>
            </a:pPr>
            <a:r>
              <a:rPr lang="en-US" dirty="0"/>
              <a:t>    id = </a:t>
            </a:r>
            <a:r>
              <a:rPr lang="en-US" dirty="0" err="1"/>
              <a:t>i</a:t>
            </a:r>
            <a:r>
              <a:rPr lang="en-US" dirty="0"/>
              <a:t>;  </a:t>
            </a:r>
          </a:p>
          <a:p>
            <a:pPr>
              <a:buNone/>
            </a:pPr>
            <a:r>
              <a:rPr lang="en-US" dirty="0"/>
              <a:t>    name = n;  </a:t>
            </a:r>
          </a:p>
          <a:p>
            <a:pPr>
              <a:buNone/>
            </a:pPr>
            <a:r>
              <a:rPr lang="en-US" dirty="0"/>
              <a:t>    }  </a:t>
            </a:r>
          </a:p>
          <a:p>
            <a:pPr>
              <a:buNone/>
            </a:pPr>
            <a:r>
              <a:rPr lang="en-US" dirty="0"/>
              <a:t>    //method to display the values  </a:t>
            </a:r>
          </a:p>
          <a:p>
            <a:pPr>
              <a:buNone/>
            </a:pPr>
            <a:r>
              <a:rPr lang="en-US" dirty="0"/>
              <a:t>    </a:t>
            </a:r>
            <a:r>
              <a:rPr lang="en-US" b="1" dirty="0"/>
              <a:t>void</a:t>
            </a:r>
            <a:r>
              <a:rPr lang="en-US" dirty="0"/>
              <a:t> display(){</a:t>
            </a:r>
            <a:r>
              <a:rPr lang="en-US" dirty="0" err="1"/>
              <a:t>System.out.println</a:t>
            </a:r>
            <a:r>
              <a:rPr lang="en-US" dirty="0"/>
              <a:t>(id+" "+name);}  </a:t>
            </a:r>
          </a:p>
          <a:p>
            <a:pPr>
              <a:buNone/>
            </a:pPr>
            <a:r>
              <a:rPr lang="en-US" dirty="0"/>
              <a:t>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//creating objects and passing values  </a:t>
            </a:r>
          </a:p>
          <a:p>
            <a:pPr>
              <a:buNone/>
            </a:pPr>
            <a:r>
              <a:rPr lang="en-US" dirty="0"/>
              <a:t>    Student4 s1 = </a:t>
            </a:r>
            <a:r>
              <a:rPr lang="en-US" b="1" dirty="0"/>
              <a:t>new</a:t>
            </a:r>
            <a:r>
              <a:rPr lang="en-US" dirty="0"/>
              <a:t> Student4(111,"Karan");  </a:t>
            </a:r>
          </a:p>
          <a:p>
            <a:pPr>
              <a:buNone/>
            </a:pPr>
            <a:r>
              <a:rPr lang="en-US" dirty="0"/>
              <a:t>    Student4 s2 = </a:t>
            </a:r>
            <a:r>
              <a:rPr lang="en-US" b="1" dirty="0"/>
              <a:t>new</a:t>
            </a:r>
            <a:r>
              <a:rPr lang="en-US" dirty="0"/>
              <a:t> Student4(222,"Aryan");  </a:t>
            </a:r>
          </a:p>
          <a:p>
            <a:pPr>
              <a:buNone/>
            </a:pPr>
            <a:r>
              <a:rPr lang="en-US" dirty="0"/>
              <a:t>    //calling method to display the values of object  </a:t>
            </a:r>
          </a:p>
          <a:p>
            <a:pPr>
              <a:buNone/>
            </a:pPr>
            <a:r>
              <a:rPr lang="en-US" dirty="0"/>
              <a:t>    s1.display();  </a:t>
            </a:r>
          </a:p>
          <a:p>
            <a:pPr>
              <a:buNone/>
            </a:pPr>
            <a:r>
              <a:rPr lang="en-US" dirty="0"/>
              <a:t>    s2.display();  </a:t>
            </a:r>
          </a:p>
          <a:p>
            <a:pPr>
              <a:buNone/>
            </a:pPr>
            <a:r>
              <a:rPr lang="en-US" dirty="0"/>
              <a:t>   }  </a:t>
            </a:r>
          </a:p>
          <a:p>
            <a:pPr>
              <a:buNone/>
            </a:pPr>
            <a:r>
              <a:rPr lang="en-US" dirty="0"/>
              <a:t>}  </a:t>
            </a:r>
          </a:p>
          <a:p>
            <a:pPr>
              <a:buNone/>
            </a:pPr>
            <a:endParaRPr lang="en-US" dirty="0"/>
          </a:p>
        </p:txBody>
      </p:sp>
      <p:sp>
        <p:nvSpPr>
          <p:cNvPr id="11265" name="Rectangle 1"/>
          <p:cNvSpPr>
            <a:spLocks noChangeArrowheads="1"/>
          </p:cNvSpPr>
          <p:nvPr/>
        </p:nvSpPr>
        <p:spPr bwMode="auto">
          <a:xfrm>
            <a:off x="5334000" y="5410200"/>
            <a:ext cx="3352800" cy="923330"/>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111 Karan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222 Aryan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537</Words>
  <Application>Microsoft Office PowerPoint</Application>
  <PresentationFormat>On-screen Show (4:3)</PresentationFormat>
  <Paragraphs>118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Constructors in Java</vt:lpstr>
      <vt:lpstr>Constructor</vt:lpstr>
      <vt:lpstr>Rules for creating Java constructor</vt:lpstr>
      <vt:lpstr>Types of Java constructors</vt:lpstr>
      <vt:lpstr>Default Constructor</vt:lpstr>
      <vt:lpstr>Java Program to create and call a default constructor</vt:lpstr>
      <vt:lpstr>Example of default constructor that displays the default values</vt:lpstr>
      <vt:lpstr>Java Parameterized Constructor</vt:lpstr>
      <vt:lpstr>Slide 9</vt:lpstr>
      <vt:lpstr>Difference between constructor and method in Java</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in Java</dc:title>
  <dc:creator>adin</dc:creator>
  <cp:lastModifiedBy>Birla Institute of Applied Sciences</cp:lastModifiedBy>
  <cp:revision>13</cp:revision>
  <dcterms:created xsi:type="dcterms:W3CDTF">2019-08-18T12:01:17Z</dcterms:created>
  <dcterms:modified xsi:type="dcterms:W3CDTF">2019-09-02T04:56:22Z</dcterms:modified>
</cp:coreProperties>
</file>