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3907"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AAC84B-692D-47EA-9833-422212CD1A90}" type="datetimeFigureOut">
              <a:rPr lang="en-US" smtClean="0"/>
              <a:t>8/28/2019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81F03E-3B97-444D-BAC7-96F84F8783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81F03E-3B97-444D-BAC7-96F84F878356}" type="slidenum">
              <a:rPr lang="en-US" smtClean="0"/>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162800" cy="1470025"/>
          </a:xfrm>
        </p:spPr>
        <p:txBody>
          <a:bodyPr/>
          <a:lstStyle/>
          <a:p>
            <a:pPr algn="r"/>
            <a:r>
              <a:rPr lang="en-US" b="1" dirty="0" smtClean="0"/>
              <a:t>Java </a:t>
            </a:r>
            <a:r>
              <a:rPr lang="en-US" b="1" dirty="0" smtClean="0"/>
              <a:t>Polymorphism</a:t>
            </a:r>
            <a:endParaRPr lang="en-US" dirty="0"/>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a:t>
            </a:r>
            <a:r>
              <a:rPr lang="en-US" dirty="0" smtClean="0"/>
              <a:t>Bhimtal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Method Overriding in Java</a:t>
            </a:r>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dirty="0" smtClean="0"/>
              <a:t>If subclass (child class) has the same method as declared in the parent class, it is known as </a:t>
            </a:r>
            <a:r>
              <a:rPr lang="en-US" b="1" dirty="0" smtClean="0"/>
              <a:t>method overriding in Java</a:t>
            </a:r>
            <a:r>
              <a:rPr lang="en-US" dirty="0" smtClean="0"/>
              <a:t>.</a:t>
            </a:r>
          </a:p>
          <a:p>
            <a:pPr algn="just"/>
            <a:r>
              <a:rPr lang="en-US" dirty="0" smtClean="0"/>
              <a:t>In other words, If a subclass provides the specific implementation of the method that has been declared by one of its parent class, it is known as method overriding.</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buNone/>
            </a:pPr>
            <a:r>
              <a:rPr lang="en-US" b="1" u="sng" dirty="0" smtClean="0"/>
              <a:t>Usage of Java Method Overriding</a:t>
            </a:r>
          </a:p>
          <a:p>
            <a:pPr algn="just"/>
            <a:r>
              <a:rPr lang="en-US" dirty="0" smtClean="0"/>
              <a:t>Method overriding is used to provide the specific implementation of a method which is already provided by its super class.</a:t>
            </a:r>
          </a:p>
          <a:p>
            <a:pPr algn="just"/>
            <a:r>
              <a:rPr lang="en-US" dirty="0" smtClean="0"/>
              <a:t>Method overriding is used for runtime polymorphism.</a:t>
            </a:r>
          </a:p>
          <a:p>
            <a:pPr algn="just">
              <a:buNone/>
            </a:pPr>
            <a:r>
              <a:rPr lang="en-US" b="1" u="sng" dirty="0" smtClean="0"/>
              <a:t>Rules for Java Method Overriding</a:t>
            </a:r>
          </a:p>
          <a:p>
            <a:pPr algn="just"/>
            <a:r>
              <a:rPr lang="en-US" dirty="0" smtClean="0"/>
              <a:t>The method must have the same name as in the parent class</a:t>
            </a:r>
          </a:p>
          <a:p>
            <a:pPr algn="just"/>
            <a:r>
              <a:rPr lang="en-US" dirty="0" smtClean="0"/>
              <a:t>The method must have the same parameter as in the parent class.</a:t>
            </a:r>
          </a:p>
          <a:p>
            <a:pPr algn="just"/>
            <a:r>
              <a:rPr lang="en-US" dirty="0" smtClean="0"/>
              <a:t>There must be an IS-A relationship (inheritance).</a:t>
            </a:r>
          </a:p>
          <a:p>
            <a:pPr algn="just">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Java Rules for Method Overridi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sz="2700" dirty="0" smtClean="0"/>
              <a:t>Understanding the problem without method overriding</a:t>
            </a:r>
            <a:endParaRPr lang="en-US" dirty="0"/>
          </a:p>
        </p:txBody>
      </p:sp>
      <p:sp>
        <p:nvSpPr>
          <p:cNvPr id="3" name="Content Placeholder 2"/>
          <p:cNvSpPr>
            <a:spLocks noGrp="1"/>
          </p:cNvSpPr>
          <p:nvPr>
            <p:ph idx="1"/>
          </p:nvPr>
        </p:nvSpPr>
        <p:spPr>
          <a:xfrm>
            <a:off x="457200" y="838200"/>
            <a:ext cx="8229600" cy="5715000"/>
          </a:xfrm>
        </p:spPr>
        <p:txBody>
          <a:bodyPr>
            <a:normAutofit fontScale="85000" lnSpcReduction="20000"/>
          </a:bodyPr>
          <a:lstStyle/>
          <a:p>
            <a:pPr>
              <a:buNone/>
            </a:pPr>
            <a:r>
              <a:rPr lang="en-US" sz="2400" dirty="0" smtClean="0"/>
              <a:t>Let's understand the problem that we may face in the program if we don't use method overriding.</a:t>
            </a:r>
          </a:p>
          <a:p>
            <a:pPr>
              <a:buNone/>
            </a:pPr>
            <a:r>
              <a:rPr lang="en-US" sz="2400" dirty="0" smtClean="0">
                <a:solidFill>
                  <a:schemeClr val="accent1">
                    <a:lumMod val="50000"/>
                  </a:schemeClr>
                </a:solidFill>
              </a:rPr>
              <a:t>//Java Program to demonstrate why we need method overriding  </a:t>
            </a:r>
          </a:p>
          <a:p>
            <a:pPr>
              <a:buNone/>
            </a:pPr>
            <a:r>
              <a:rPr lang="en-US" sz="2400" dirty="0" smtClean="0">
                <a:solidFill>
                  <a:schemeClr val="accent1">
                    <a:lumMod val="50000"/>
                  </a:schemeClr>
                </a:solidFill>
              </a:rPr>
              <a:t>//Here, we are calling the method of parent class with child  </a:t>
            </a:r>
          </a:p>
          <a:p>
            <a:pPr>
              <a:buNone/>
            </a:pPr>
            <a:r>
              <a:rPr lang="en-US" sz="2400" dirty="0" smtClean="0">
                <a:solidFill>
                  <a:schemeClr val="accent1">
                    <a:lumMod val="50000"/>
                  </a:schemeClr>
                </a:solidFill>
              </a:rPr>
              <a:t>//class object.  </a:t>
            </a:r>
          </a:p>
          <a:p>
            <a:pPr>
              <a:buNone/>
            </a:pPr>
            <a:r>
              <a:rPr lang="en-US" sz="2400" dirty="0" smtClean="0">
                <a:solidFill>
                  <a:schemeClr val="accent1">
                    <a:lumMod val="50000"/>
                  </a:schemeClr>
                </a:solidFill>
              </a:rPr>
              <a:t>//Creating a parent class  </a:t>
            </a:r>
          </a:p>
          <a:p>
            <a:pPr>
              <a:buNone/>
            </a:pPr>
            <a:r>
              <a:rPr lang="en-US" sz="2400" b="1" dirty="0" smtClean="0">
                <a:solidFill>
                  <a:schemeClr val="accent1">
                    <a:lumMod val="50000"/>
                  </a:schemeClr>
                </a:solidFill>
              </a:rPr>
              <a:t>class</a:t>
            </a:r>
            <a:r>
              <a:rPr lang="en-US" sz="2400" dirty="0" smtClean="0">
                <a:solidFill>
                  <a:schemeClr val="accent1">
                    <a:lumMod val="50000"/>
                  </a:schemeClr>
                </a:solidFill>
              </a:rPr>
              <a:t> Vehicle{  </a:t>
            </a:r>
          </a:p>
          <a:p>
            <a:pPr>
              <a:buNone/>
            </a:pPr>
            <a:r>
              <a:rPr lang="en-US" sz="2400" dirty="0" smtClean="0">
                <a:solidFill>
                  <a:schemeClr val="accent1">
                    <a:lumMod val="50000"/>
                  </a:schemeClr>
                </a:solidFill>
              </a:rPr>
              <a:t>  </a:t>
            </a:r>
            <a:r>
              <a:rPr lang="en-US" sz="2400" b="1" dirty="0" smtClean="0">
                <a:solidFill>
                  <a:schemeClr val="accent1">
                    <a:lumMod val="50000"/>
                  </a:schemeClr>
                </a:solidFill>
              </a:rPr>
              <a:t>void</a:t>
            </a:r>
            <a:r>
              <a:rPr lang="en-US" sz="2400" dirty="0" smtClean="0">
                <a:solidFill>
                  <a:schemeClr val="accent1">
                    <a:lumMod val="50000"/>
                  </a:schemeClr>
                </a:solidFill>
              </a:rPr>
              <a:t> run(){System.out.println("Vehicle is running");}  </a:t>
            </a:r>
          </a:p>
          <a:p>
            <a:pPr>
              <a:buNone/>
            </a:pPr>
            <a:r>
              <a:rPr lang="en-US" sz="2400" dirty="0" smtClean="0">
                <a:solidFill>
                  <a:schemeClr val="accent1">
                    <a:lumMod val="50000"/>
                  </a:schemeClr>
                </a:solidFill>
              </a:rPr>
              <a:t>}  </a:t>
            </a:r>
          </a:p>
          <a:p>
            <a:pPr>
              <a:buNone/>
            </a:pPr>
            <a:r>
              <a:rPr lang="en-US" sz="2400" dirty="0" smtClean="0">
                <a:solidFill>
                  <a:schemeClr val="accent1">
                    <a:lumMod val="50000"/>
                  </a:schemeClr>
                </a:solidFill>
              </a:rPr>
              <a:t>//Creating a child class  </a:t>
            </a:r>
          </a:p>
          <a:p>
            <a:pPr>
              <a:buNone/>
            </a:pPr>
            <a:r>
              <a:rPr lang="en-US" sz="2400" b="1" dirty="0" smtClean="0">
                <a:solidFill>
                  <a:schemeClr val="accent1">
                    <a:lumMod val="50000"/>
                  </a:schemeClr>
                </a:solidFill>
              </a:rPr>
              <a:t>class</a:t>
            </a:r>
            <a:r>
              <a:rPr lang="en-US" sz="2400" dirty="0" smtClean="0">
                <a:solidFill>
                  <a:schemeClr val="accent1">
                    <a:lumMod val="50000"/>
                  </a:schemeClr>
                </a:solidFill>
              </a:rPr>
              <a:t> Bike </a:t>
            </a:r>
            <a:r>
              <a:rPr lang="en-US" sz="2400" b="1" dirty="0" smtClean="0">
                <a:solidFill>
                  <a:schemeClr val="accent1">
                    <a:lumMod val="50000"/>
                  </a:schemeClr>
                </a:solidFill>
              </a:rPr>
              <a:t>extends</a:t>
            </a:r>
            <a:r>
              <a:rPr lang="en-US" sz="2400" dirty="0" smtClean="0">
                <a:solidFill>
                  <a:schemeClr val="accent1">
                    <a:lumMod val="50000"/>
                  </a:schemeClr>
                </a:solidFill>
              </a:rPr>
              <a:t> Vehicle{  </a:t>
            </a:r>
          </a:p>
          <a:p>
            <a:pPr>
              <a:buNone/>
            </a:pPr>
            <a:r>
              <a:rPr lang="en-US" sz="2400" dirty="0" smtClean="0">
                <a:solidFill>
                  <a:schemeClr val="accent1">
                    <a:lumMod val="50000"/>
                  </a:schemeClr>
                </a:solidFill>
              </a:rPr>
              <a:t>  </a:t>
            </a:r>
            <a:r>
              <a:rPr lang="en-US" sz="2400" b="1" dirty="0" smtClean="0">
                <a:solidFill>
                  <a:schemeClr val="accent1">
                    <a:lumMod val="50000"/>
                  </a:schemeClr>
                </a:solidFill>
              </a:rPr>
              <a:t>public</a:t>
            </a:r>
            <a:r>
              <a:rPr lang="en-US" sz="2400" dirty="0" smtClean="0">
                <a:solidFill>
                  <a:schemeClr val="accent1">
                    <a:lumMod val="50000"/>
                  </a:schemeClr>
                </a:solidFill>
              </a:rPr>
              <a:t> </a:t>
            </a:r>
            <a:r>
              <a:rPr lang="en-US" sz="2400" b="1" dirty="0" smtClean="0">
                <a:solidFill>
                  <a:schemeClr val="accent1">
                    <a:lumMod val="50000"/>
                  </a:schemeClr>
                </a:solidFill>
              </a:rPr>
              <a:t>static</a:t>
            </a:r>
            <a:r>
              <a:rPr lang="en-US" sz="2400" dirty="0" smtClean="0">
                <a:solidFill>
                  <a:schemeClr val="accent1">
                    <a:lumMod val="50000"/>
                  </a:schemeClr>
                </a:solidFill>
              </a:rPr>
              <a:t> </a:t>
            </a:r>
            <a:r>
              <a:rPr lang="en-US" sz="2400" b="1" dirty="0" smtClean="0">
                <a:solidFill>
                  <a:schemeClr val="accent1">
                    <a:lumMod val="50000"/>
                  </a:schemeClr>
                </a:solidFill>
              </a:rPr>
              <a:t>void</a:t>
            </a:r>
            <a:r>
              <a:rPr lang="en-US" sz="2400" dirty="0" smtClean="0">
                <a:solidFill>
                  <a:schemeClr val="accent1">
                    <a:lumMod val="50000"/>
                  </a:schemeClr>
                </a:solidFill>
              </a:rPr>
              <a:t> main(String </a:t>
            </a:r>
            <a:r>
              <a:rPr lang="en-US" sz="2400" dirty="0" err="1" smtClean="0">
                <a:solidFill>
                  <a:schemeClr val="accent1">
                    <a:lumMod val="50000"/>
                  </a:schemeClr>
                </a:solidFill>
              </a:rPr>
              <a:t>args</a:t>
            </a:r>
            <a:r>
              <a:rPr lang="en-US" sz="2400" dirty="0" smtClean="0">
                <a:solidFill>
                  <a:schemeClr val="accent1">
                    <a:lumMod val="50000"/>
                  </a:schemeClr>
                </a:solidFill>
              </a:rPr>
              <a:t>[]){  </a:t>
            </a:r>
          </a:p>
          <a:p>
            <a:pPr>
              <a:buNone/>
            </a:pPr>
            <a:r>
              <a:rPr lang="en-US" sz="2400" dirty="0" smtClean="0">
                <a:solidFill>
                  <a:schemeClr val="accent1">
                    <a:lumMod val="50000"/>
                  </a:schemeClr>
                </a:solidFill>
              </a:rPr>
              <a:t>  //creating an instance of child class  </a:t>
            </a:r>
          </a:p>
          <a:p>
            <a:pPr>
              <a:buNone/>
            </a:pPr>
            <a:r>
              <a:rPr lang="en-US" sz="2400" dirty="0" smtClean="0">
                <a:solidFill>
                  <a:schemeClr val="accent1">
                    <a:lumMod val="50000"/>
                  </a:schemeClr>
                </a:solidFill>
              </a:rPr>
              <a:t>  Bike </a:t>
            </a:r>
            <a:r>
              <a:rPr lang="en-US" sz="2400" dirty="0" err="1" smtClean="0">
                <a:solidFill>
                  <a:schemeClr val="accent1">
                    <a:lumMod val="50000"/>
                  </a:schemeClr>
                </a:solidFill>
              </a:rPr>
              <a:t>obj</a:t>
            </a:r>
            <a:r>
              <a:rPr lang="en-US" sz="2400" dirty="0" smtClean="0">
                <a:solidFill>
                  <a:schemeClr val="accent1">
                    <a:lumMod val="50000"/>
                  </a:schemeClr>
                </a:solidFill>
              </a:rPr>
              <a:t> = </a:t>
            </a:r>
            <a:r>
              <a:rPr lang="en-US" sz="2400" b="1" dirty="0" smtClean="0">
                <a:solidFill>
                  <a:schemeClr val="accent1">
                    <a:lumMod val="50000"/>
                  </a:schemeClr>
                </a:solidFill>
              </a:rPr>
              <a:t>new</a:t>
            </a:r>
            <a:r>
              <a:rPr lang="en-US" sz="2400" dirty="0" smtClean="0">
                <a:solidFill>
                  <a:schemeClr val="accent1">
                    <a:lumMod val="50000"/>
                  </a:schemeClr>
                </a:solidFill>
              </a:rPr>
              <a:t> Bike();  </a:t>
            </a:r>
          </a:p>
          <a:p>
            <a:pPr>
              <a:buNone/>
            </a:pPr>
            <a:r>
              <a:rPr lang="en-US" sz="2400" dirty="0" smtClean="0">
                <a:solidFill>
                  <a:schemeClr val="accent1">
                    <a:lumMod val="50000"/>
                  </a:schemeClr>
                </a:solidFill>
              </a:rPr>
              <a:t>  //calling the method with child class instance  </a:t>
            </a:r>
          </a:p>
          <a:p>
            <a:pPr>
              <a:buNone/>
            </a:pPr>
            <a:r>
              <a:rPr lang="en-US" sz="2400" dirty="0" smtClean="0">
                <a:solidFill>
                  <a:schemeClr val="accent1">
                    <a:lumMod val="50000"/>
                  </a:schemeClr>
                </a:solidFill>
              </a:rPr>
              <a:t>  </a:t>
            </a:r>
            <a:r>
              <a:rPr lang="en-US" sz="2400" dirty="0" err="1" smtClean="0">
                <a:solidFill>
                  <a:schemeClr val="accent1">
                    <a:lumMod val="50000"/>
                  </a:schemeClr>
                </a:solidFill>
              </a:rPr>
              <a:t>obj.run</a:t>
            </a:r>
            <a:r>
              <a:rPr lang="en-US" sz="2400" dirty="0" smtClean="0">
                <a:solidFill>
                  <a:schemeClr val="accent1">
                    <a:lumMod val="50000"/>
                  </a:schemeClr>
                </a:solidFill>
              </a:rPr>
              <a:t>();  </a:t>
            </a:r>
          </a:p>
          <a:p>
            <a:pPr>
              <a:buNone/>
            </a:pPr>
            <a:r>
              <a:rPr lang="en-US" sz="2400" dirty="0" smtClean="0">
                <a:solidFill>
                  <a:schemeClr val="accent1">
                    <a:lumMod val="50000"/>
                  </a:schemeClr>
                </a:solidFill>
              </a:rPr>
              <a:t>  }  </a:t>
            </a:r>
          </a:p>
          <a:p>
            <a:pPr>
              <a:buNone/>
            </a:pPr>
            <a:r>
              <a:rPr lang="en-US" sz="2400" dirty="0" smtClean="0">
                <a:solidFill>
                  <a:schemeClr val="accent1">
                    <a:lumMod val="50000"/>
                  </a:schemeClr>
                </a:solidFill>
              </a:rPr>
              <a:t>}  </a:t>
            </a:r>
          </a:p>
          <a:p>
            <a:pPr>
              <a:buNone/>
            </a:pPr>
            <a:endParaRPr lang="en-US" sz="2400" dirty="0">
              <a:solidFill>
                <a:schemeClr val="accent1">
                  <a:lumMod val="50000"/>
                </a:schemeClr>
              </a:solidFill>
            </a:endParaRPr>
          </a:p>
        </p:txBody>
      </p:sp>
      <p:sp>
        <p:nvSpPr>
          <p:cNvPr id="20481" name="Rectangle 1"/>
          <p:cNvSpPr>
            <a:spLocks noChangeArrowheads="1"/>
          </p:cNvSpPr>
          <p:nvPr/>
        </p:nvSpPr>
        <p:spPr bwMode="auto">
          <a:xfrm>
            <a:off x="5867400" y="5410200"/>
            <a:ext cx="2618024" cy="830997"/>
          </a:xfrm>
          <a:prstGeom prst="rect">
            <a:avLst/>
          </a:prstGeom>
          <a:noFill/>
          <a:ln w="9525">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Vehicle is running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sz="3600" b="1" dirty="0" smtClean="0"/>
              <a:t>Example of method overriding</a:t>
            </a:r>
            <a:endParaRPr lang="en-US" sz="3600" b="1" dirty="0"/>
          </a:p>
        </p:txBody>
      </p:sp>
      <p:sp>
        <p:nvSpPr>
          <p:cNvPr id="3" name="Content Placeholder 2"/>
          <p:cNvSpPr>
            <a:spLocks noGrp="1"/>
          </p:cNvSpPr>
          <p:nvPr>
            <p:ph idx="1"/>
          </p:nvPr>
        </p:nvSpPr>
        <p:spPr>
          <a:xfrm>
            <a:off x="457200" y="990600"/>
            <a:ext cx="8229600" cy="5135563"/>
          </a:xfrm>
        </p:spPr>
        <p:txBody>
          <a:bodyPr/>
          <a:lstStyle/>
          <a:p>
            <a:pPr algn="just">
              <a:buNone/>
            </a:pPr>
            <a:r>
              <a:rPr lang="en-US" dirty="0" smtClean="0"/>
              <a:t>In this example, we have defined the run method in the subclass as defined in the parent class but it has some specific implementation. The name and parameter of the method are the same, and there is </a:t>
            </a:r>
            <a:r>
              <a:rPr lang="en-US" dirty="0" err="1" smtClean="0"/>
              <a:t>IS</a:t>
            </a:r>
            <a:r>
              <a:rPr lang="en-US" dirty="0" smtClean="0"/>
              <a:t>-A relationship between the classes, so there is method overriding.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a:bodyPr>
          <a:lstStyle/>
          <a:p>
            <a:r>
              <a:rPr lang="en-US" sz="2600" dirty="0" smtClean="0"/>
              <a:t>//Java Program to illustrate the use of Java Method Overriding</a:t>
            </a:r>
            <a:endParaRPr lang="en-US" sz="2600"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buNone/>
            </a:pPr>
            <a:r>
              <a:rPr lang="en-US" dirty="0" smtClean="0"/>
              <a:t>  </a:t>
            </a:r>
          </a:p>
          <a:p>
            <a:pPr>
              <a:buNone/>
            </a:pPr>
            <a:r>
              <a:rPr lang="en-US" dirty="0" smtClean="0"/>
              <a:t>//Creating a parent class.  </a:t>
            </a:r>
          </a:p>
          <a:p>
            <a:pPr>
              <a:buNone/>
            </a:pPr>
            <a:r>
              <a:rPr lang="en-US" b="1" dirty="0" smtClean="0"/>
              <a:t>class</a:t>
            </a:r>
            <a:r>
              <a:rPr lang="en-US" dirty="0" smtClean="0"/>
              <a:t> Vehicle{  </a:t>
            </a:r>
          </a:p>
          <a:p>
            <a:pPr>
              <a:buNone/>
            </a:pPr>
            <a:r>
              <a:rPr lang="en-US" dirty="0" smtClean="0"/>
              <a:t>  //defining a method  </a:t>
            </a:r>
          </a:p>
          <a:p>
            <a:pPr>
              <a:buNone/>
            </a:pPr>
            <a:r>
              <a:rPr lang="en-US" dirty="0" smtClean="0"/>
              <a:t>  </a:t>
            </a:r>
            <a:r>
              <a:rPr lang="en-US" b="1" dirty="0" smtClean="0"/>
              <a:t>void</a:t>
            </a:r>
            <a:r>
              <a:rPr lang="en-US" dirty="0" smtClean="0"/>
              <a:t> run(){System.out.println("Vehicle is running");}  </a:t>
            </a:r>
          </a:p>
          <a:p>
            <a:pPr>
              <a:buNone/>
            </a:pPr>
            <a:r>
              <a:rPr lang="en-US" dirty="0" smtClean="0"/>
              <a:t>}  </a:t>
            </a:r>
          </a:p>
          <a:p>
            <a:pPr>
              <a:buNone/>
            </a:pPr>
            <a:r>
              <a:rPr lang="en-US" dirty="0" smtClean="0"/>
              <a:t>//Creating a child class  </a:t>
            </a:r>
          </a:p>
          <a:p>
            <a:pPr>
              <a:buNone/>
            </a:pPr>
            <a:r>
              <a:rPr lang="en-US" b="1" dirty="0" smtClean="0"/>
              <a:t>class</a:t>
            </a:r>
            <a:r>
              <a:rPr lang="en-US" dirty="0" smtClean="0"/>
              <a:t> Bike2 </a:t>
            </a:r>
            <a:r>
              <a:rPr lang="en-US" b="1" dirty="0" smtClean="0"/>
              <a:t>extends</a:t>
            </a:r>
            <a:r>
              <a:rPr lang="en-US" dirty="0" smtClean="0"/>
              <a:t> Vehicle{  </a:t>
            </a:r>
          </a:p>
          <a:p>
            <a:pPr>
              <a:buNone/>
            </a:pPr>
            <a:r>
              <a:rPr lang="en-US" dirty="0" smtClean="0"/>
              <a:t>  //defining the same method as in the parent class  </a:t>
            </a:r>
          </a:p>
          <a:p>
            <a:pPr>
              <a:buNone/>
            </a:pPr>
            <a:r>
              <a:rPr lang="en-US" dirty="0" smtClean="0"/>
              <a:t>  </a:t>
            </a:r>
            <a:r>
              <a:rPr lang="en-US" b="1" dirty="0" smtClean="0"/>
              <a:t>void</a:t>
            </a:r>
            <a:r>
              <a:rPr lang="en-US" dirty="0" smtClean="0"/>
              <a:t> run(){System.out.println("Bike is running safely");}  </a:t>
            </a:r>
          </a:p>
          <a:p>
            <a:pPr>
              <a:buNone/>
            </a:pP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Bike2 </a:t>
            </a:r>
            <a:r>
              <a:rPr lang="en-US" dirty="0" err="1" smtClean="0"/>
              <a:t>obj</a:t>
            </a:r>
            <a:r>
              <a:rPr lang="en-US" dirty="0" smtClean="0"/>
              <a:t> = </a:t>
            </a:r>
            <a:r>
              <a:rPr lang="en-US" b="1" dirty="0" smtClean="0"/>
              <a:t>new</a:t>
            </a:r>
            <a:r>
              <a:rPr lang="en-US" dirty="0" smtClean="0"/>
              <a:t> Bike2();//creating object  </a:t>
            </a:r>
          </a:p>
          <a:p>
            <a:pPr>
              <a:buNone/>
            </a:pPr>
            <a:r>
              <a:rPr lang="en-US" dirty="0" smtClean="0"/>
              <a:t>  </a:t>
            </a:r>
            <a:r>
              <a:rPr lang="en-US" dirty="0" err="1" smtClean="0"/>
              <a:t>obj.run</a:t>
            </a:r>
            <a:r>
              <a:rPr lang="en-US" dirty="0" smtClean="0"/>
              <a:t>();//calling method  </a:t>
            </a:r>
          </a:p>
          <a:p>
            <a:pPr>
              <a:buNone/>
            </a:pPr>
            <a:r>
              <a:rPr lang="en-US" dirty="0" smtClean="0"/>
              <a:t>  }  </a:t>
            </a:r>
          </a:p>
          <a:p>
            <a:pPr>
              <a:buNone/>
            </a:pPr>
            <a:r>
              <a:rPr lang="en-US" dirty="0" smtClean="0"/>
              <a:t>}  </a:t>
            </a:r>
          </a:p>
          <a:p>
            <a:pPr>
              <a:buNone/>
            </a:pPr>
            <a:endParaRPr lang="en-US" dirty="0"/>
          </a:p>
        </p:txBody>
      </p:sp>
      <p:sp>
        <p:nvSpPr>
          <p:cNvPr id="26625" name="Rectangle 1"/>
          <p:cNvSpPr>
            <a:spLocks noChangeArrowheads="1"/>
          </p:cNvSpPr>
          <p:nvPr/>
        </p:nvSpPr>
        <p:spPr bwMode="auto">
          <a:xfrm>
            <a:off x="4724400" y="5638800"/>
            <a:ext cx="3095719" cy="830997"/>
          </a:xfrm>
          <a:prstGeom prst="rect">
            <a:avLst/>
          </a:prstGeom>
          <a:noFill/>
          <a:ln w="9525">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Bike is running safely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A real example of Java Method Overriding</a:t>
            </a:r>
            <a:endParaRPr lang="en-US" sz="3200" dirty="0"/>
          </a:p>
        </p:txBody>
      </p:sp>
      <p:pic>
        <p:nvPicPr>
          <p:cNvPr id="28674" name="Picture 2" descr="Java method overriding example of bank"/>
          <p:cNvPicPr>
            <a:picLocks noChangeAspect="1" noChangeArrowheads="1"/>
          </p:cNvPicPr>
          <p:nvPr/>
        </p:nvPicPr>
        <p:blipFill>
          <a:blip r:embed="rId2"/>
          <a:srcRect/>
          <a:stretch>
            <a:fillRect/>
          </a:stretch>
        </p:blipFill>
        <p:spPr bwMode="auto">
          <a:xfrm>
            <a:off x="152400" y="1981200"/>
            <a:ext cx="8718698" cy="3048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a:bodyPr>
          <a:lstStyle/>
          <a:p>
            <a:r>
              <a:rPr lang="en-US" sz="2200" b="1" dirty="0" smtClean="0"/>
              <a:t>Java Program to demonstrate the real scenario of Java Method Overriding </a:t>
            </a:r>
            <a:endParaRPr lang="en-US" sz="2200" b="1" dirty="0"/>
          </a:p>
        </p:txBody>
      </p:sp>
      <p:sp>
        <p:nvSpPr>
          <p:cNvPr id="3" name="Content Placeholder 2"/>
          <p:cNvSpPr>
            <a:spLocks noGrp="1"/>
          </p:cNvSpPr>
          <p:nvPr>
            <p:ph idx="1"/>
          </p:nvPr>
        </p:nvSpPr>
        <p:spPr>
          <a:xfrm>
            <a:off x="152400" y="914400"/>
            <a:ext cx="3962400" cy="5715000"/>
          </a:xfrm>
          <a:ln>
            <a:solidFill>
              <a:schemeClr val="accent1"/>
            </a:solidFill>
          </a:ln>
        </p:spPr>
        <p:txBody>
          <a:bodyPr>
            <a:normAutofit fontScale="62500" lnSpcReduction="20000"/>
          </a:bodyPr>
          <a:lstStyle/>
          <a:p>
            <a:pPr>
              <a:buNone/>
            </a:pPr>
            <a:r>
              <a:rPr lang="en-US" dirty="0" smtClean="0"/>
              <a:t>//where three classes are overriding </a:t>
            </a:r>
          </a:p>
          <a:p>
            <a:pPr>
              <a:buNone/>
            </a:pPr>
            <a:r>
              <a:rPr lang="en-US" dirty="0" smtClean="0"/>
              <a:t>//the method of a parent class.  </a:t>
            </a:r>
          </a:p>
          <a:p>
            <a:pPr>
              <a:buNone/>
            </a:pPr>
            <a:r>
              <a:rPr lang="en-US" dirty="0" smtClean="0"/>
              <a:t>//Creating a parent class.  </a:t>
            </a:r>
          </a:p>
          <a:p>
            <a:pPr>
              <a:buNone/>
            </a:pPr>
            <a:r>
              <a:rPr lang="en-US" b="1" dirty="0" smtClean="0"/>
              <a:t>class</a:t>
            </a:r>
            <a:r>
              <a:rPr lang="en-US" dirty="0" smtClean="0"/>
              <a:t> Bank{  </a:t>
            </a:r>
          </a:p>
          <a:p>
            <a:pPr>
              <a:buNone/>
            </a:pPr>
            <a:r>
              <a:rPr lang="en-US" b="1" dirty="0" smtClean="0"/>
              <a:t>int</a:t>
            </a:r>
            <a:r>
              <a:rPr lang="en-US" dirty="0" smtClean="0"/>
              <a:t> </a:t>
            </a:r>
            <a:r>
              <a:rPr lang="en-US" dirty="0" err="1" smtClean="0"/>
              <a:t>getRateOfInterest</a:t>
            </a:r>
            <a:r>
              <a:rPr lang="en-US" dirty="0" smtClean="0"/>
              <a:t>(){</a:t>
            </a:r>
            <a:r>
              <a:rPr lang="en-US" b="1" dirty="0" smtClean="0"/>
              <a:t>return</a:t>
            </a:r>
            <a:r>
              <a:rPr lang="en-US" dirty="0" smtClean="0"/>
              <a:t> 0;}  </a:t>
            </a:r>
          </a:p>
          <a:p>
            <a:pPr>
              <a:buNone/>
            </a:pPr>
            <a:r>
              <a:rPr lang="en-US" dirty="0" smtClean="0"/>
              <a:t>}  </a:t>
            </a:r>
          </a:p>
          <a:p>
            <a:pPr>
              <a:buNone/>
            </a:pPr>
            <a:r>
              <a:rPr lang="en-US" dirty="0" smtClean="0"/>
              <a:t>//Creating child classes.  </a:t>
            </a:r>
          </a:p>
          <a:p>
            <a:pPr>
              <a:buNone/>
            </a:pPr>
            <a:r>
              <a:rPr lang="en-US" b="1" dirty="0" smtClean="0"/>
              <a:t>class</a:t>
            </a:r>
            <a:r>
              <a:rPr lang="en-US" dirty="0" smtClean="0"/>
              <a:t> SBI </a:t>
            </a:r>
            <a:r>
              <a:rPr lang="en-US" b="1" dirty="0" smtClean="0"/>
              <a:t>extends</a:t>
            </a:r>
            <a:r>
              <a:rPr lang="en-US" dirty="0" smtClean="0"/>
              <a:t> Bank{  </a:t>
            </a:r>
          </a:p>
          <a:p>
            <a:pPr>
              <a:buNone/>
            </a:pPr>
            <a:r>
              <a:rPr lang="en-US" b="1" dirty="0" smtClean="0"/>
              <a:t>int</a:t>
            </a:r>
            <a:r>
              <a:rPr lang="en-US" dirty="0" smtClean="0"/>
              <a:t> </a:t>
            </a:r>
            <a:r>
              <a:rPr lang="en-US" dirty="0" err="1" smtClean="0"/>
              <a:t>getRateOfInterest</a:t>
            </a:r>
            <a:r>
              <a:rPr lang="en-US" dirty="0" smtClean="0"/>
              <a:t>(){</a:t>
            </a:r>
            <a:r>
              <a:rPr lang="en-US" b="1" dirty="0" smtClean="0"/>
              <a:t>return</a:t>
            </a:r>
            <a:r>
              <a:rPr lang="en-US" dirty="0" smtClean="0"/>
              <a:t> 8;}  </a:t>
            </a:r>
          </a:p>
          <a:p>
            <a:pPr>
              <a:buNone/>
            </a:pPr>
            <a:r>
              <a:rPr lang="en-US" dirty="0" smtClean="0"/>
              <a:t>}  </a:t>
            </a:r>
          </a:p>
          <a:p>
            <a:pPr>
              <a:buNone/>
            </a:pPr>
            <a:r>
              <a:rPr lang="en-US" dirty="0" smtClean="0"/>
              <a:t>  </a:t>
            </a:r>
          </a:p>
          <a:p>
            <a:pPr>
              <a:buNone/>
            </a:pPr>
            <a:r>
              <a:rPr lang="en-US" b="1" dirty="0" smtClean="0"/>
              <a:t>class</a:t>
            </a:r>
            <a:r>
              <a:rPr lang="en-US" dirty="0" smtClean="0"/>
              <a:t> ICICI </a:t>
            </a:r>
            <a:r>
              <a:rPr lang="en-US" b="1" dirty="0" smtClean="0"/>
              <a:t>extends</a:t>
            </a:r>
            <a:r>
              <a:rPr lang="en-US" dirty="0" smtClean="0"/>
              <a:t> Bank{  </a:t>
            </a:r>
          </a:p>
          <a:p>
            <a:pPr>
              <a:buNone/>
            </a:pPr>
            <a:r>
              <a:rPr lang="en-US" b="1" dirty="0" smtClean="0"/>
              <a:t>int</a:t>
            </a:r>
            <a:r>
              <a:rPr lang="en-US" dirty="0" smtClean="0"/>
              <a:t> </a:t>
            </a:r>
            <a:r>
              <a:rPr lang="en-US" dirty="0" err="1" smtClean="0"/>
              <a:t>getRateOfInterest</a:t>
            </a:r>
            <a:r>
              <a:rPr lang="en-US" dirty="0" smtClean="0"/>
              <a:t>(){</a:t>
            </a:r>
            <a:r>
              <a:rPr lang="en-US" b="1" dirty="0" smtClean="0"/>
              <a:t>return</a:t>
            </a:r>
            <a:r>
              <a:rPr lang="en-US" dirty="0" smtClean="0"/>
              <a:t> 7;}  </a:t>
            </a:r>
          </a:p>
          <a:p>
            <a:pPr>
              <a:buNone/>
            </a:pPr>
            <a:r>
              <a:rPr lang="en-US" dirty="0" smtClean="0"/>
              <a:t>}  </a:t>
            </a:r>
          </a:p>
          <a:p>
            <a:pPr>
              <a:buNone/>
            </a:pPr>
            <a:r>
              <a:rPr lang="en-US" b="1" dirty="0" smtClean="0"/>
              <a:t>class</a:t>
            </a:r>
            <a:r>
              <a:rPr lang="en-US" dirty="0" smtClean="0"/>
              <a:t> AXIS </a:t>
            </a:r>
            <a:r>
              <a:rPr lang="en-US" b="1" dirty="0" smtClean="0"/>
              <a:t>extends</a:t>
            </a:r>
            <a:r>
              <a:rPr lang="en-US" dirty="0" smtClean="0"/>
              <a:t> Bank{  </a:t>
            </a:r>
          </a:p>
          <a:p>
            <a:pPr>
              <a:buNone/>
            </a:pPr>
            <a:r>
              <a:rPr lang="en-US" b="1" dirty="0" smtClean="0"/>
              <a:t>int</a:t>
            </a:r>
            <a:r>
              <a:rPr lang="en-US" dirty="0" smtClean="0"/>
              <a:t> </a:t>
            </a:r>
            <a:r>
              <a:rPr lang="en-US" dirty="0" err="1" smtClean="0"/>
              <a:t>getRateOfInterest</a:t>
            </a:r>
            <a:r>
              <a:rPr lang="en-US" dirty="0" smtClean="0"/>
              <a:t>(){</a:t>
            </a:r>
            <a:r>
              <a:rPr lang="en-US" b="1" dirty="0" smtClean="0"/>
              <a:t>return</a:t>
            </a:r>
            <a:r>
              <a:rPr lang="en-US" dirty="0" smtClean="0"/>
              <a:t> 9;}  </a:t>
            </a:r>
          </a:p>
          <a:p>
            <a:pPr>
              <a:buNone/>
            </a:pPr>
            <a:r>
              <a:rPr lang="en-US" dirty="0" smtClean="0"/>
              <a:t>} </a:t>
            </a:r>
          </a:p>
          <a:p>
            <a:pPr>
              <a:buNone/>
            </a:pPr>
            <a:endParaRPr lang="en-US" dirty="0"/>
          </a:p>
        </p:txBody>
      </p:sp>
      <p:sp>
        <p:nvSpPr>
          <p:cNvPr id="4" name="Rectangle 3"/>
          <p:cNvSpPr/>
          <p:nvPr/>
        </p:nvSpPr>
        <p:spPr>
          <a:xfrm>
            <a:off x="4267200" y="914400"/>
            <a:ext cx="4724400" cy="3970318"/>
          </a:xfrm>
          <a:prstGeom prst="rect">
            <a:avLst/>
          </a:prstGeom>
          <a:ln>
            <a:solidFill>
              <a:schemeClr val="accent1"/>
            </a:solidFill>
          </a:ln>
        </p:spPr>
        <p:txBody>
          <a:bodyPr wrap="square">
            <a:spAutoFit/>
          </a:bodyPr>
          <a:lstStyle/>
          <a:p>
            <a:r>
              <a:rPr lang="en-US" sz="1600" b="1" dirty="0" smtClean="0"/>
              <a:t>//Test class to create objects and call the methods</a:t>
            </a:r>
            <a:r>
              <a:rPr lang="en-US" dirty="0" smtClean="0"/>
              <a:t>  </a:t>
            </a:r>
          </a:p>
          <a:p>
            <a:r>
              <a:rPr lang="en-US" b="1" dirty="0" smtClean="0"/>
              <a:t>class</a:t>
            </a:r>
            <a:r>
              <a:rPr lang="en-US" dirty="0" smtClean="0"/>
              <a:t> Test2{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SBI s=</a:t>
            </a:r>
            <a:r>
              <a:rPr lang="en-US" b="1" dirty="0" smtClean="0"/>
              <a:t>new</a:t>
            </a:r>
            <a:r>
              <a:rPr lang="en-US" dirty="0" smtClean="0"/>
              <a:t> SBI();  </a:t>
            </a:r>
          </a:p>
          <a:p>
            <a:r>
              <a:rPr lang="en-US" dirty="0" smtClean="0"/>
              <a:t>ICICI </a:t>
            </a:r>
            <a:r>
              <a:rPr lang="en-US" dirty="0" err="1" smtClean="0"/>
              <a:t>i</a:t>
            </a:r>
            <a:r>
              <a:rPr lang="en-US" dirty="0" smtClean="0"/>
              <a:t>=</a:t>
            </a:r>
            <a:r>
              <a:rPr lang="en-US" b="1" dirty="0" smtClean="0"/>
              <a:t>new</a:t>
            </a:r>
            <a:r>
              <a:rPr lang="en-US" dirty="0" smtClean="0"/>
              <a:t> ICICI();  </a:t>
            </a:r>
          </a:p>
          <a:p>
            <a:r>
              <a:rPr lang="en-US" dirty="0" smtClean="0"/>
              <a:t>AXIS a=</a:t>
            </a:r>
            <a:r>
              <a:rPr lang="en-US" b="1" dirty="0" smtClean="0"/>
              <a:t>new</a:t>
            </a:r>
            <a:r>
              <a:rPr lang="en-US" dirty="0" smtClean="0"/>
              <a:t> AXIS();  </a:t>
            </a:r>
          </a:p>
          <a:p>
            <a:r>
              <a:rPr lang="en-US" dirty="0" smtClean="0"/>
              <a:t>System.out.println("SBI Rate of Interest: "+</a:t>
            </a:r>
            <a:r>
              <a:rPr lang="en-US" dirty="0" err="1" smtClean="0"/>
              <a:t>s.getRateOfInterest</a:t>
            </a:r>
            <a:r>
              <a:rPr lang="en-US" dirty="0" smtClean="0"/>
              <a:t>());  </a:t>
            </a:r>
          </a:p>
          <a:p>
            <a:r>
              <a:rPr lang="en-US" dirty="0" smtClean="0"/>
              <a:t>System.out.println("ICICI Rate of Interest: "+</a:t>
            </a:r>
            <a:r>
              <a:rPr lang="en-US" dirty="0" err="1" smtClean="0"/>
              <a:t>i.getRateOfInterest</a:t>
            </a:r>
            <a:r>
              <a:rPr lang="en-US" dirty="0" smtClean="0"/>
              <a:t>());  </a:t>
            </a:r>
          </a:p>
          <a:p>
            <a:r>
              <a:rPr lang="en-US" dirty="0" smtClean="0"/>
              <a:t>System.out.println("AXIS Rate of Interest: "+</a:t>
            </a:r>
            <a:r>
              <a:rPr lang="en-US" dirty="0" err="1" smtClean="0"/>
              <a:t>a.getRateOfInterest</a:t>
            </a:r>
            <a:r>
              <a:rPr lang="en-US" dirty="0" smtClean="0"/>
              <a:t>());  </a:t>
            </a:r>
          </a:p>
          <a:p>
            <a:r>
              <a:rPr lang="en-US" dirty="0" smtClean="0"/>
              <a:t>}  </a:t>
            </a:r>
          </a:p>
          <a:p>
            <a:r>
              <a:rPr lang="en-US" dirty="0" smtClean="0"/>
              <a:t>}  </a:t>
            </a:r>
            <a:endParaRPr lang="en-US" dirty="0"/>
          </a:p>
        </p:txBody>
      </p:sp>
      <p:sp>
        <p:nvSpPr>
          <p:cNvPr id="27649" name="Rectangle 1"/>
          <p:cNvSpPr>
            <a:spLocks noChangeArrowheads="1"/>
          </p:cNvSpPr>
          <p:nvPr/>
        </p:nvSpPr>
        <p:spPr bwMode="auto">
          <a:xfrm>
            <a:off x="4267200" y="5105400"/>
            <a:ext cx="4724400" cy="954107"/>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Unicode MS" pitchFamily="34" charset="-128"/>
                <a:cs typeface="Arial" pitchFamily="34" charset="0"/>
              </a:rPr>
              <a:t>Output: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Unicode MS" pitchFamily="34" charset="-128"/>
                <a:cs typeface="Arial" pitchFamily="34" charset="0"/>
              </a:rPr>
              <a:t>SBI Rate of Interest: 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Unicode MS" pitchFamily="34" charset="-128"/>
                <a:cs typeface="Arial" pitchFamily="34" charset="0"/>
              </a:rPr>
              <a:t> ICICI Rate of Interest: 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Unicode MS" pitchFamily="34" charset="-128"/>
                <a:cs typeface="Arial" pitchFamily="34" charset="0"/>
              </a:rPr>
              <a:t>AXIS Rate of Interest: 9</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a:buNone/>
            </a:pPr>
            <a:r>
              <a:rPr lang="en-US" b="1" dirty="0" smtClean="0"/>
              <a:t>Can we override static method?</a:t>
            </a:r>
          </a:p>
          <a:p>
            <a:pPr>
              <a:buNone/>
            </a:pPr>
            <a:r>
              <a:rPr lang="en-US" sz="2400" dirty="0" smtClean="0"/>
              <a:t>No, a static method cannot be overridden. It is because the static method is bound with class whereas instance method is bound with an object. Static belongs to the class area, and an instance belongs to the heap area.</a:t>
            </a:r>
          </a:p>
          <a:p>
            <a:pPr>
              <a:buNone/>
            </a:pPr>
            <a:r>
              <a:rPr lang="en-US" b="1" dirty="0" smtClean="0"/>
              <a:t>Can we override java main method?</a:t>
            </a:r>
          </a:p>
          <a:p>
            <a:pPr>
              <a:buNone/>
            </a:pPr>
            <a:r>
              <a:rPr lang="en-US" sz="2800" dirty="0" smtClean="0"/>
              <a:t>     No, because the main is a static method.</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dirty="0" smtClean="0"/>
              <a:t>Difference between method overloading and method overriding in java</a:t>
            </a:r>
            <a:endParaRPr lang="en-US" sz="2800" dirty="0"/>
          </a:p>
        </p:txBody>
      </p:sp>
      <p:graphicFrame>
        <p:nvGraphicFramePr>
          <p:cNvPr id="4" name="Table 3"/>
          <p:cNvGraphicFramePr>
            <a:graphicFrameLocks noGrp="1"/>
          </p:cNvGraphicFramePr>
          <p:nvPr/>
        </p:nvGraphicFramePr>
        <p:xfrm>
          <a:off x="228600" y="1219200"/>
          <a:ext cx="8534400" cy="5267136"/>
        </p:xfrm>
        <a:graphic>
          <a:graphicData uri="http://schemas.openxmlformats.org/drawingml/2006/table">
            <a:tbl>
              <a:tblPr/>
              <a:tblGrid>
                <a:gridCol w="1422400"/>
                <a:gridCol w="3397956"/>
                <a:gridCol w="3714044"/>
              </a:tblGrid>
              <a:tr h="262938">
                <a:tc>
                  <a:txBody>
                    <a:bodyPr/>
                    <a:lstStyle/>
                    <a:p>
                      <a:pPr algn="l" fontAlgn="t"/>
                      <a:r>
                        <a:rPr lang="en-US" sz="1400">
                          <a:solidFill>
                            <a:srgbClr val="000000"/>
                          </a:solidFill>
                          <a:latin typeface="times new roman"/>
                        </a:rPr>
                        <a:t>No.</a:t>
                      </a:r>
                    </a:p>
                  </a:txBody>
                  <a:tcPr marL="48925" marR="48925" marT="48925" marB="48925">
                    <a:lnL w="9525" cap="flat" cmpd="sng" algn="ctr">
                      <a:solidFill>
                        <a:srgbClr val="70F9E3"/>
                      </a:solidFill>
                      <a:prstDash val="solid"/>
                      <a:round/>
                      <a:headEnd type="none" w="med" len="med"/>
                      <a:tailEnd type="none" w="med" len="med"/>
                    </a:lnL>
                    <a:lnR w="9525" cap="flat" cmpd="sng" algn="ctr">
                      <a:solidFill>
                        <a:srgbClr val="70F9E3"/>
                      </a:solidFill>
                      <a:prstDash val="solid"/>
                      <a:round/>
                      <a:headEnd type="none" w="med" len="med"/>
                      <a:tailEnd type="none" w="med" len="med"/>
                    </a:lnR>
                    <a:lnT w="9525" cap="flat" cmpd="sng" algn="ctr">
                      <a:solidFill>
                        <a:srgbClr val="70F9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latin typeface="times new roman"/>
                        </a:rPr>
                        <a:t>Method Overloading</a:t>
                      </a:r>
                    </a:p>
                  </a:txBody>
                  <a:tcPr marL="48925" marR="48925" marT="48925" marB="48925">
                    <a:lnL w="9525" cap="flat" cmpd="sng" algn="ctr">
                      <a:solidFill>
                        <a:srgbClr val="70F9E3"/>
                      </a:solidFill>
                      <a:prstDash val="solid"/>
                      <a:round/>
                      <a:headEnd type="none" w="med" len="med"/>
                      <a:tailEnd type="none" w="med" len="med"/>
                    </a:lnL>
                    <a:lnR w="9525" cap="flat" cmpd="sng" algn="ctr">
                      <a:solidFill>
                        <a:srgbClr val="70F9E3"/>
                      </a:solidFill>
                      <a:prstDash val="solid"/>
                      <a:round/>
                      <a:headEnd type="none" w="med" len="med"/>
                      <a:tailEnd type="none" w="med" len="med"/>
                    </a:lnR>
                    <a:lnT w="9525" cap="flat" cmpd="sng" algn="ctr">
                      <a:solidFill>
                        <a:srgbClr val="70F9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latin typeface="times new roman"/>
                        </a:rPr>
                        <a:t>Method Overriding</a:t>
                      </a:r>
                    </a:p>
                  </a:txBody>
                  <a:tcPr marL="48925" marR="48925" marT="48925" marB="48925">
                    <a:lnL w="9525" cap="flat" cmpd="sng" algn="ctr">
                      <a:solidFill>
                        <a:srgbClr val="70F9E3"/>
                      </a:solidFill>
                      <a:prstDash val="solid"/>
                      <a:round/>
                      <a:headEnd type="none" w="med" len="med"/>
                      <a:tailEnd type="none" w="med" len="med"/>
                    </a:lnL>
                    <a:lnR w="9525" cap="flat" cmpd="sng" algn="ctr">
                      <a:solidFill>
                        <a:srgbClr val="70F9E3"/>
                      </a:solidFill>
                      <a:prstDash val="solid"/>
                      <a:round/>
                      <a:headEnd type="none" w="med" len="med"/>
                      <a:tailEnd type="none" w="med" len="med"/>
                    </a:lnR>
                    <a:lnT w="9525" cap="flat" cmpd="sng" algn="ctr">
                      <a:solidFill>
                        <a:srgbClr val="70F9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099120">
                <a:tc>
                  <a:txBody>
                    <a:bodyPr/>
                    <a:lstStyle/>
                    <a:p>
                      <a:pPr algn="l" fontAlgn="t"/>
                      <a:r>
                        <a:rPr lang="en-US" sz="1400">
                          <a:solidFill>
                            <a:srgbClr val="000000"/>
                          </a:solidFill>
                          <a:latin typeface="verdana"/>
                        </a:rPr>
                        <a:t>1)</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Method overloading is used </a:t>
                      </a:r>
                      <a:r>
                        <a:rPr lang="en-US" sz="1400" i="1">
                          <a:solidFill>
                            <a:srgbClr val="000000"/>
                          </a:solidFill>
                          <a:latin typeface="verdana"/>
                        </a:rPr>
                        <a:t>to increase the readability</a:t>
                      </a:r>
                      <a:r>
                        <a:rPr lang="en-US" sz="1400">
                          <a:solidFill>
                            <a:srgbClr val="000000"/>
                          </a:solidFill>
                          <a:latin typeface="verdana"/>
                        </a:rPr>
                        <a:t> of the program.</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Method overriding is used </a:t>
                      </a:r>
                      <a:r>
                        <a:rPr lang="en-US" sz="1400" i="1">
                          <a:solidFill>
                            <a:srgbClr val="000000"/>
                          </a:solidFill>
                          <a:latin typeface="verdana"/>
                        </a:rPr>
                        <a:t>to provide the specific implementation</a:t>
                      </a:r>
                      <a:r>
                        <a:rPr lang="en-US" sz="1400">
                          <a:solidFill>
                            <a:srgbClr val="000000"/>
                          </a:solidFill>
                          <a:latin typeface="verdana"/>
                        </a:rPr>
                        <a:t> of the method that is already provided by its super class.</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07385">
                <a:tc>
                  <a:txBody>
                    <a:bodyPr/>
                    <a:lstStyle/>
                    <a:p>
                      <a:pPr algn="l" fontAlgn="t"/>
                      <a:r>
                        <a:rPr lang="en-US" sz="1400">
                          <a:solidFill>
                            <a:srgbClr val="000000"/>
                          </a:solidFill>
                          <a:latin typeface="verdana"/>
                        </a:rPr>
                        <a:t>2)</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Method overloading is performed </a:t>
                      </a:r>
                      <a:r>
                        <a:rPr lang="en-US" sz="1400" i="1">
                          <a:solidFill>
                            <a:srgbClr val="000000"/>
                          </a:solidFill>
                          <a:latin typeface="verdana"/>
                        </a:rPr>
                        <a:t>within class</a:t>
                      </a:r>
                      <a:r>
                        <a:rPr lang="en-US" sz="1400">
                          <a:solidFill>
                            <a:srgbClr val="000000"/>
                          </a:solidFill>
                          <a:latin typeface="verdana"/>
                        </a:rPr>
                        <a:t>.</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Method overriding occurs </a:t>
                      </a:r>
                      <a:r>
                        <a:rPr lang="en-US" sz="1400" i="1">
                          <a:solidFill>
                            <a:srgbClr val="000000"/>
                          </a:solidFill>
                          <a:latin typeface="verdana"/>
                        </a:rPr>
                        <a:t>in two classes</a:t>
                      </a:r>
                      <a:r>
                        <a:rPr lang="en-US" sz="1400">
                          <a:solidFill>
                            <a:srgbClr val="000000"/>
                          </a:solidFill>
                          <a:latin typeface="verdana"/>
                        </a:rPr>
                        <a:t> that have IS-A (inheritance) relationship.</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5649">
                <a:tc>
                  <a:txBody>
                    <a:bodyPr/>
                    <a:lstStyle/>
                    <a:p>
                      <a:pPr algn="l" fontAlgn="t"/>
                      <a:r>
                        <a:rPr lang="en-US" sz="1400">
                          <a:solidFill>
                            <a:srgbClr val="000000"/>
                          </a:solidFill>
                          <a:latin typeface="verdana"/>
                        </a:rPr>
                        <a:t>3)</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In case of method overloading, </a:t>
                      </a:r>
                      <a:r>
                        <a:rPr lang="en-US" sz="1400" i="1">
                          <a:solidFill>
                            <a:srgbClr val="000000"/>
                          </a:solidFill>
                          <a:latin typeface="verdana"/>
                        </a:rPr>
                        <a:t>parameter must be different</a:t>
                      </a:r>
                      <a:r>
                        <a:rPr lang="en-US" sz="1400">
                          <a:solidFill>
                            <a:srgbClr val="000000"/>
                          </a:solidFill>
                          <a:latin typeface="verdana"/>
                        </a:rPr>
                        <a:t>.</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In case of method overriding, </a:t>
                      </a:r>
                      <a:r>
                        <a:rPr lang="en-US" sz="1400" i="1">
                          <a:solidFill>
                            <a:srgbClr val="000000"/>
                          </a:solidFill>
                          <a:latin typeface="verdana"/>
                        </a:rPr>
                        <a:t>parameter must be same</a:t>
                      </a:r>
                      <a:r>
                        <a:rPr lang="en-US" sz="1400">
                          <a:solidFill>
                            <a:srgbClr val="000000"/>
                          </a:solidFill>
                          <a:latin typeface="verdana"/>
                        </a:rPr>
                        <a:t>.</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61517">
                <a:tc>
                  <a:txBody>
                    <a:bodyPr/>
                    <a:lstStyle/>
                    <a:p>
                      <a:pPr algn="l" fontAlgn="t"/>
                      <a:r>
                        <a:rPr lang="en-US" sz="1400">
                          <a:solidFill>
                            <a:srgbClr val="000000"/>
                          </a:solidFill>
                          <a:latin typeface="verdana"/>
                        </a:rPr>
                        <a:t>4)</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Method overloading is the example of </a:t>
                      </a:r>
                      <a:r>
                        <a:rPr lang="en-US" sz="1400" i="1">
                          <a:solidFill>
                            <a:srgbClr val="000000"/>
                          </a:solidFill>
                          <a:latin typeface="verdana"/>
                        </a:rPr>
                        <a:t>compile time polymorphism</a:t>
                      </a:r>
                      <a:r>
                        <a:rPr lang="en-US" sz="1400">
                          <a:solidFill>
                            <a:srgbClr val="000000"/>
                          </a:solidFill>
                          <a:latin typeface="verdana"/>
                        </a:rPr>
                        <a:t>.</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Method overriding is the example of </a:t>
                      </a:r>
                      <a:r>
                        <a:rPr lang="en-US" sz="1400" i="1">
                          <a:solidFill>
                            <a:srgbClr val="000000"/>
                          </a:solidFill>
                          <a:latin typeface="verdana"/>
                        </a:rPr>
                        <a:t>run time polymorphism</a:t>
                      </a:r>
                      <a:r>
                        <a:rPr lang="en-US" sz="1400">
                          <a:solidFill>
                            <a:srgbClr val="000000"/>
                          </a:solidFill>
                          <a:latin typeface="verdana"/>
                        </a:rPr>
                        <a:t>.</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682592">
                <a:tc>
                  <a:txBody>
                    <a:bodyPr/>
                    <a:lstStyle/>
                    <a:p>
                      <a:pPr algn="l" fontAlgn="t"/>
                      <a:r>
                        <a:rPr lang="en-US" sz="1400">
                          <a:solidFill>
                            <a:srgbClr val="000000"/>
                          </a:solidFill>
                          <a:latin typeface="verdana"/>
                        </a:rPr>
                        <a:t>5)</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In java, method overloading can't be performed by changing return type of the method only. </a:t>
                      </a:r>
                      <a:r>
                        <a:rPr lang="en-US" sz="1400" i="1">
                          <a:solidFill>
                            <a:srgbClr val="000000"/>
                          </a:solidFill>
                          <a:latin typeface="verdana"/>
                        </a:rPr>
                        <a:t>Return type can be same or different</a:t>
                      </a:r>
                      <a:r>
                        <a:rPr lang="en-US" sz="1400">
                          <a:solidFill>
                            <a:srgbClr val="000000"/>
                          </a:solidFill>
                          <a:latin typeface="verdana"/>
                        </a:rPr>
                        <a:t> in method overloading. But you must have to change the parameter.</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i="1" dirty="0">
                          <a:solidFill>
                            <a:srgbClr val="000000"/>
                          </a:solidFill>
                          <a:latin typeface="verdana"/>
                        </a:rPr>
                        <a:t>Return type must be same or covariant</a:t>
                      </a:r>
                      <a:r>
                        <a:rPr lang="en-US" sz="1400" dirty="0">
                          <a:solidFill>
                            <a:srgbClr val="000000"/>
                          </a:solidFill>
                          <a:latin typeface="verdana"/>
                        </a:rPr>
                        <a:t> in method overriding.</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US" sz="4000" dirty="0" smtClean="0"/>
              <a:t>Polymorphism in </a:t>
            </a:r>
            <a:r>
              <a:rPr lang="en-US" sz="4000" dirty="0" smtClean="0"/>
              <a:t>Java</a:t>
            </a:r>
            <a:endParaRPr lang="en-US" sz="4000" dirty="0"/>
          </a:p>
        </p:txBody>
      </p:sp>
      <p:sp>
        <p:nvSpPr>
          <p:cNvPr id="3" name="Content Placeholder 2"/>
          <p:cNvSpPr>
            <a:spLocks noGrp="1"/>
          </p:cNvSpPr>
          <p:nvPr>
            <p:ph idx="1"/>
          </p:nvPr>
        </p:nvSpPr>
        <p:spPr>
          <a:xfrm>
            <a:off x="457200" y="838200"/>
            <a:ext cx="8229600" cy="5638800"/>
          </a:xfrm>
        </p:spPr>
        <p:txBody>
          <a:bodyPr>
            <a:normAutofit fontScale="85000" lnSpcReduction="10000"/>
          </a:bodyPr>
          <a:lstStyle/>
          <a:p>
            <a:pPr algn="just">
              <a:buNone/>
            </a:pPr>
            <a:r>
              <a:rPr lang="en-US" b="1" dirty="0" smtClean="0"/>
              <a:t>Polymorphism in Java</a:t>
            </a:r>
            <a:r>
              <a:rPr lang="en-US" dirty="0" smtClean="0"/>
              <a:t> is a concept by which we can perform a </a:t>
            </a:r>
            <a:r>
              <a:rPr lang="en-US" i="1" dirty="0" smtClean="0"/>
              <a:t>single action in different ways</a:t>
            </a:r>
            <a:r>
              <a:rPr lang="en-US" dirty="0" smtClean="0"/>
              <a:t>. Polymorphism is derived from 2 Greek words: poly and morphs. The word "poly" means many and "morphs" means forms. So polymorphism means many forms.</a:t>
            </a:r>
          </a:p>
          <a:p>
            <a:pPr algn="just">
              <a:buNone/>
            </a:pPr>
            <a:r>
              <a:rPr lang="en-US" dirty="0" smtClean="0"/>
              <a:t>There are two types of polymorphism in Java: compile-time polymorphism and runtime polymorphism. We can perform polymorphism in java by method overloading and method overriding.</a:t>
            </a:r>
          </a:p>
          <a:p>
            <a:pPr algn="just">
              <a:buNone/>
            </a:pPr>
            <a:r>
              <a:rPr lang="en-US" dirty="0" smtClean="0"/>
              <a:t>If you overload a static method in Java, it is the example of compile time polymorphism. </a:t>
            </a:r>
            <a:endParaRPr lang="en-US" dirty="0" smtClean="0"/>
          </a:p>
          <a:p>
            <a:pPr algn="just">
              <a:buNone/>
            </a:pPr>
            <a:r>
              <a:rPr lang="en-US" b="1" dirty="0" smtClean="0"/>
              <a:t>Runtime polymorphism</a:t>
            </a:r>
            <a:r>
              <a:rPr lang="en-US" dirty="0" smtClean="0"/>
              <a:t> or </a:t>
            </a:r>
            <a:r>
              <a:rPr lang="en-US" b="1" dirty="0" smtClean="0"/>
              <a:t>Dynamic Method Dispatch</a:t>
            </a:r>
            <a:r>
              <a:rPr lang="en-US" dirty="0" smtClean="0"/>
              <a:t> is a process in which a call to an overridden method is resolved at runtime rather </a:t>
            </a:r>
            <a:r>
              <a:rPr lang="en-US" dirty="0" smtClean="0"/>
              <a:t>than compile-time</a:t>
            </a: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Super Keyword in Java</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lgn="just">
              <a:buNone/>
            </a:pPr>
            <a:r>
              <a:rPr lang="en-US" dirty="0" smtClean="0"/>
              <a:t>The </a:t>
            </a:r>
            <a:r>
              <a:rPr lang="en-US" b="1" dirty="0" smtClean="0"/>
              <a:t>super</a:t>
            </a:r>
            <a:r>
              <a:rPr lang="en-US" dirty="0" smtClean="0"/>
              <a:t> keyword in Java is a reference variable which is used to refer immediate parent class object.</a:t>
            </a:r>
          </a:p>
          <a:p>
            <a:pPr algn="just">
              <a:buNone/>
            </a:pPr>
            <a:r>
              <a:rPr lang="en-US" dirty="0" smtClean="0"/>
              <a:t>Whenever you create the instance of subclass, an instance of parent class is created implicitly which is referred by super reference variable.</a:t>
            </a:r>
          </a:p>
          <a:p>
            <a:pPr algn="just">
              <a:buNone/>
            </a:pPr>
            <a:r>
              <a:rPr lang="en-US" dirty="0" smtClean="0"/>
              <a:t>Usage of Java super Keyword</a:t>
            </a:r>
          </a:p>
          <a:p>
            <a:pPr algn="just"/>
            <a:r>
              <a:rPr lang="en-US" dirty="0" smtClean="0"/>
              <a:t>super can be used to refer immediate parent class instance variable.</a:t>
            </a:r>
          </a:p>
          <a:p>
            <a:pPr algn="just"/>
            <a:r>
              <a:rPr lang="en-US" dirty="0" smtClean="0"/>
              <a:t>super can be used to invoke immediate parent class method.</a:t>
            </a:r>
          </a:p>
          <a:p>
            <a:pPr algn="just"/>
            <a:r>
              <a:rPr lang="en-US" dirty="0" smtClean="0"/>
              <a:t>super() can be used to invoke immediate parent class constructor.</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Usage of Java Super keyword"/>
          <p:cNvPicPr>
            <a:picLocks noChangeAspect="1" noChangeArrowheads="1"/>
          </p:cNvPicPr>
          <p:nvPr/>
        </p:nvPicPr>
        <p:blipFill>
          <a:blip r:embed="rId2"/>
          <a:srcRect/>
          <a:stretch>
            <a:fillRect/>
          </a:stretch>
        </p:blipFill>
        <p:spPr bwMode="auto">
          <a:xfrm>
            <a:off x="1371600" y="228600"/>
            <a:ext cx="5715000" cy="607373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639762"/>
          </a:xfrm>
        </p:spPr>
        <p:txBody>
          <a:bodyPr>
            <a:noAutofit/>
          </a:bodyPr>
          <a:lstStyle/>
          <a:p>
            <a:pPr algn="l"/>
            <a:r>
              <a:rPr lang="en-US" sz="2400" dirty="0" smtClean="0"/>
              <a:t>1) super is used to refer immediate parent class instance variable.</a:t>
            </a:r>
            <a:endParaRPr lang="en-US" sz="2400" dirty="0"/>
          </a:p>
        </p:txBody>
      </p:sp>
      <p:sp>
        <p:nvSpPr>
          <p:cNvPr id="3" name="Content Placeholder 2"/>
          <p:cNvSpPr>
            <a:spLocks noGrp="1"/>
          </p:cNvSpPr>
          <p:nvPr>
            <p:ph idx="1"/>
          </p:nvPr>
        </p:nvSpPr>
        <p:spPr>
          <a:xfrm>
            <a:off x="381000" y="609600"/>
            <a:ext cx="8229600" cy="5638800"/>
          </a:xfrm>
        </p:spPr>
        <p:txBody>
          <a:bodyPr>
            <a:normAutofit fontScale="85000" lnSpcReduction="20000"/>
          </a:bodyPr>
          <a:lstStyle/>
          <a:p>
            <a:pPr algn="just">
              <a:buNone/>
            </a:pPr>
            <a:r>
              <a:rPr lang="en-US" sz="2400" dirty="0" smtClean="0"/>
              <a:t>We can use super keyword to access the data member or field of parent class. It is used if parent class and child class have same fields.</a:t>
            </a:r>
          </a:p>
          <a:p>
            <a:pPr>
              <a:buNone/>
            </a:pPr>
            <a:endParaRPr lang="en-US" sz="2400" b="1" dirty="0" smtClean="0"/>
          </a:p>
          <a:p>
            <a:pPr>
              <a:buNone/>
            </a:pPr>
            <a:r>
              <a:rPr lang="en-US" sz="2400" b="1" dirty="0" smtClean="0"/>
              <a:t>class</a:t>
            </a:r>
            <a:r>
              <a:rPr lang="en-US" sz="2400" dirty="0" smtClean="0"/>
              <a:t> Animal{  </a:t>
            </a:r>
          </a:p>
          <a:p>
            <a:pPr>
              <a:buNone/>
            </a:pPr>
            <a:r>
              <a:rPr lang="en-US" sz="2400" dirty="0" smtClean="0"/>
              <a:t>String color="white";  </a:t>
            </a:r>
          </a:p>
          <a:p>
            <a:pPr>
              <a:buNone/>
            </a:pPr>
            <a:r>
              <a:rPr lang="en-US" sz="2400" dirty="0" smtClean="0"/>
              <a:t>}  </a:t>
            </a:r>
          </a:p>
          <a:p>
            <a:pPr>
              <a:buNone/>
            </a:pPr>
            <a:r>
              <a:rPr lang="en-US" sz="2400" b="1" dirty="0" smtClean="0"/>
              <a:t>class</a:t>
            </a:r>
            <a:r>
              <a:rPr lang="en-US" sz="2400" dirty="0" smtClean="0"/>
              <a:t> Dog </a:t>
            </a:r>
            <a:r>
              <a:rPr lang="en-US" sz="2400" b="1" dirty="0" smtClean="0"/>
              <a:t>extends</a:t>
            </a:r>
            <a:r>
              <a:rPr lang="en-US" sz="2400" dirty="0" smtClean="0"/>
              <a:t> Animal{  </a:t>
            </a:r>
          </a:p>
          <a:p>
            <a:pPr>
              <a:buNone/>
            </a:pPr>
            <a:r>
              <a:rPr lang="en-US" sz="2400" dirty="0" smtClean="0"/>
              <a:t>String color="black";  </a:t>
            </a:r>
          </a:p>
          <a:p>
            <a:pPr>
              <a:buNone/>
            </a:pPr>
            <a:r>
              <a:rPr lang="en-US" sz="2400" b="1" dirty="0" smtClean="0"/>
              <a:t>void</a:t>
            </a:r>
            <a:r>
              <a:rPr lang="en-US" sz="2400" dirty="0" smtClean="0"/>
              <a:t> </a:t>
            </a:r>
            <a:r>
              <a:rPr lang="en-US" sz="2400" dirty="0" err="1" smtClean="0"/>
              <a:t>printColor</a:t>
            </a:r>
            <a:r>
              <a:rPr lang="en-US" sz="2400" dirty="0" smtClean="0"/>
              <a:t>(){  </a:t>
            </a:r>
          </a:p>
          <a:p>
            <a:pPr>
              <a:buNone/>
            </a:pPr>
            <a:r>
              <a:rPr lang="en-US" sz="2400" dirty="0" smtClean="0"/>
              <a:t>System.out.println(color);//prints color of Dog class  </a:t>
            </a:r>
          </a:p>
          <a:p>
            <a:pPr>
              <a:buNone/>
            </a:pPr>
            <a:r>
              <a:rPr lang="en-US" sz="2400" dirty="0" smtClean="0"/>
              <a:t>System.out.println(</a:t>
            </a:r>
            <a:r>
              <a:rPr lang="en-US" sz="2400" b="1" dirty="0" err="1" smtClean="0"/>
              <a:t>super</a:t>
            </a:r>
            <a:r>
              <a:rPr lang="en-US" sz="2400" dirty="0" err="1" smtClean="0"/>
              <a:t>.color</a:t>
            </a:r>
            <a:r>
              <a:rPr lang="en-US" sz="2400" dirty="0" smtClean="0"/>
              <a:t>);//prints color of Animal class  </a:t>
            </a:r>
          </a:p>
          <a:p>
            <a:pPr>
              <a:buNone/>
            </a:pPr>
            <a:r>
              <a:rPr lang="en-US" sz="2400" dirty="0" smtClean="0"/>
              <a:t>}  </a:t>
            </a:r>
          </a:p>
          <a:p>
            <a:pPr>
              <a:buNone/>
            </a:pPr>
            <a:r>
              <a:rPr lang="en-US" sz="2400" dirty="0" smtClean="0"/>
              <a:t>}  </a:t>
            </a:r>
          </a:p>
          <a:p>
            <a:pPr>
              <a:buNone/>
            </a:pPr>
            <a:r>
              <a:rPr lang="en-US" sz="2400" b="1" dirty="0" smtClean="0"/>
              <a:t>class</a:t>
            </a:r>
            <a:r>
              <a:rPr lang="en-US" sz="2400" dirty="0" smtClean="0"/>
              <a:t> TestSuper1{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dirty="0" smtClean="0"/>
              <a:t>Dog d=</a:t>
            </a:r>
            <a:r>
              <a:rPr lang="en-US" sz="2400" b="1" dirty="0" smtClean="0"/>
              <a:t>new</a:t>
            </a:r>
            <a:r>
              <a:rPr lang="en-US" sz="2400" dirty="0" smtClean="0"/>
              <a:t> Dog();  </a:t>
            </a:r>
          </a:p>
          <a:p>
            <a:pPr>
              <a:buNone/>
            </a:pPr>
            <a:r>
              <a:rPr lang="en-US" sz="2400" dirty="0" err="1" smtClean="0"/>
              <a:t>d.printColor</a:t>
            </a:r>
            <a:r>
              <a:rPr lang="en-US" sz="2400" dirty="0" smtClean="0"/>
              <a:t>();  </a:t>
            </a:r>
          </a:p>
          <a:p>
            <a:pPr>
              <a:buNone/>
            </a:pPr>
            <a:r>
              <a:rPr lang="en-US" sz="2400" dirty="0" smtClean="0"/>
              <a:t>}}  </a:t>
            </a:r>
          </a:p>
          <a:p>
            <a:pPr algn="just">
              <a:buNone/>
            </a:pPr>
            <a:endParaRPr lang="en-US" sz="2400" dirty="0"/>
          </a:p>
        </p:txBody>
      </p:sp>
      <p:sp>
        <p:nvSpPr>
          <p:cNvPr id="34817" name="Rectangle 1"/>
          <p:cNvSpPr>
            <a:spLocks noChangeArrowheads="1"/>
          </p:cNvSpPr>
          <p:nvPr/>
        </p:nvSpPr>
        <p:spPr bwMode="auto">
          <a:xfrm>
            <a:off x="6096000" y="4191000"/>
            <a:ext cx="2743200" cy="1384995"/>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cs typeface="Arial" pitchFamily="34" charset="0"/>
              </a:rPr>
              <a:t>black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cs typeface="Arial" pitchFamily="34" charset="0"/>
              </a:rPr>
              <a:t>white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85800" y="5791200"/>
            <a:ext cx="8305800" cy="923330"/>
          </a:xfrm>
          <a:prstGeom prst="rect">
            <a:avLst/>
          </a:prstGeom>
          <a:ln>
            <a:solidFill>
              <a:schemeClr val="accent1"/>
            </a:solidFill>
          </a:ln>
        </p:spPr>
        <p:txBody>
          <a:bodyPr wrap="square">
            <a:spAutoFit/>
          </a:bodyPr>
          <a:lstStyle/>
          <a:p>
            <a:r>
              <a:rPr lang="en-US" dirty="0" smtClean="0"/>
              <a:t>In the above example, Animal and Dog both classes have a common property color. If we print color property, it will print the color of current class by default. To access the parent property, we need to use super keyword.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63562"/>
          </a:xfrm>
        </p:spPr>
        <p:txBody>
          <a:bodyPr>
            <a:normAutofit/>
          </a:bodyPr>
          <a:lstStyle/>
          <a:p>
            <a:r>
              <a:rPr lang="en-US" sz="2400" b="1" dirty="0" smtClean="0"/>
              <a:t>2) super can be used to invoke parent class method</a:t>
            </a:r>
            <a:endParaRPr lang="en-US" sz="2400" b="1" dirty="0"/>
          </a:p>
        </p:txBody>
      </p:sp>
      <p:sp>
        <p:nvSpPr>
          <p:cNvPr id="3" name="Content Placeholder 2"/>
          <p:cNvSpPr>
            <a:spLocks noGrp="1"/>
          </p:cNvSpPr>
          <p:nvPr>
            <p:ph idx="1"/>
          </p:nvPr>
        </p:nvSpPr>
        <p:spPr>
          <a:xfrm>
            <a:off x="228600" y="533400"/>
            <a:ext cx="8686800" cy="6019800"/>
          </a:xfrm>
        </p:spPr>
        <p:txBody>
          <a:bodyPr>
            <a:normAutofit fontScale="92500" lnSpcReduction="10000"/>
          </a:bodyPr>
          <a:lstStyle/>
          <a:p>
            <a:pPr>
              <a:buNone/>
            </a:pPr>
            <a:r>
              <a:rPr lang="en-US" sz="2000" dirty="0" smtClean="0"/>
              <a:t>The super keyword can also be used to invoke parent class method. It should be used if subclass contains the same method as parent class. In other words, it is used if method is overridden.</a:t>
            </a:r>
          </a:p>
          <a:p>
            <a:pPr>
              <a:buNone/>
            </a:pPr>
            <a:r>
              <a:rPr lang="en-US" sz="2000" b="1" dirty="0" smtClean="0"/>
              <a:t>class</a:t>
            </a:r>
            <a:r>
              <a:rPr lang="en-US" sz="2000" dirty="0" smtClean="0"/>
              <a:t> Animal{  </a:t>
            </a:r>
          </a:p>
          <a:p>
            <a:pPr>
              <a:buNone/>
            </a:pPr>
            <a:r>
              <a:rPr lang="en-US" sz="2000" b="1" dirty="0" smtClean="0"/>
              <a:t>void</a:t>
            </a:r>
            <a:r>
              <a:rPr lang="en-US" sz="2000" dirty="0" smtClean="0"/>
              <a:t> eat(){System.out.println("eating...");}  </a:t>
            </a:r>
          </a:p>
          <a:p>
            <a:pPr>
              <a:buNone/>
            </a:pPr>
            <a:r>
              <a:rPr lang="en-US" sz="2000" dirty="0" smtClean="0"/>
              <a:t>}  </a:t>
            </a:r>
          </a:p>
          <a:p>
            <a:pPr>
              <a:buNone/>
            </a:pPr>
            <a:r>
              <a:rPr lang="en-US" sz="2000" b="1" dirty="0" smtClean="0"/>
              <a:t>class</a:t>
            </a:r>
            <a:r>
              <a:rPr lang="en-US" sz="2000" dirty="0" smtClean="0"/>
              <a:t> Dog </a:t>
            </a:r>
            <a:r>
              <a:rPr lang="en-US" sz="2000" b="1" dirty="0" smtClean="0"/>
              <a:t>extends</a:t>
            </a:r>
            <a:r>
              <a:rPr lang="en-US" sz="2000" dirty="0" smtClean="0"/>
              <a:t> Animal{  </a:t>
            </a:r>
          </a:p>
          <a:p>
            <a:pPr>
              <a:buNone/>
            </a:pPr>
            <a:r>
              <a:rPr lang="en-US" sz="2000" b="1" dirty="0" smtClean="0"/>
              <a:t>void</a:t>
            </a:r>
            <a:r>
              <a:rPr lang="en-US" sz="2000" dirty="0" smtClean="0"/>
              <a:t> eat(){System.out.println("eating bread...");}  </a:t>
            </a:r>
          </a:p>
          <a:p>
            <a:pPr>
              <a:buNone/>
            </a:pPr>
            <a:r>
              <a:rPr lang="en-US" sz="2000" b="1" dirty="0" smtClean="0"/>
              <a:t>void</a:t>
            </a:r>
            <a:r>
              <a:rPr lang="en-US" sz="2000" dirty="0" smtClean="0"/>
              <a:t> bark(){System.out.println("barking...");}  </a:t>
            </a:r>
          </a:p>
          <a:p>
            <a:pPr>
              <a:buNone/>
            </a:pPr>
            <a:r>
              <a:rPr lang="en-US" sz="2000" b="1" dirty="0" smtClean="0"/>
              <a:t>void</a:t>
            </a:r>
            <a:r>
              <a:rPr lang="en-US" sz="2000" dirty="0" smtClean="0"/>
              <a:t> work(){  </a:t>
            </a:r>
          </a:p>
          <a:p>
            <a:pPr>
              <a:buNone/>
            </a:pPr>
            <a:r>
              <a:rPr lang="en-US" sz="2000" b="1" dirty="0" smtClean="0"/>
              <a:t>super</a:t>
            </a:r>
            <a:r>
              <a:rPr lang="en-US" sz="2000" dirty="0" smtClean="0"/>
              <a:t>.eat();  </a:t>
            </a:r>
          </a:p>
          <a:p>
            <a:pPr>
              <a:buNone/>
            </a:pPr>
            <a:r>
              <a:rPr lang="en-US" sz="2000" dirty="0" smtClean="0"/>
              <a:t>bark();  </a:t>
            </a:r>
          </a:p>
          <a:p>
            <a:pPr>
              <a:buNone/>
            </a:pPr>
            <a:r>
              <a:rPr lang="en-US" sz="2000" dirty="0" smtClean="0"/>
              <a:t>}  </a:t>
            </a:r>
          </a:p>
          <a:p>
            <a:pPr>
              <a:buNone/>
            </a:pPr>
            <a:r>
              <a:rPr lang="en-US" sz="2000" dirty="0" smtClean="0"/>
              <a:t>}  </a:t>
            </a:r>
          </a:p>
          <a:p>
            <a:pPr>
              <a:buNone/>
            </a:pPr>
            <a:r>
              <a:rPr lang="en-US" sz="2000" b="1" dirty="0" smtClean="0"/>
              <a:t>class</a:t>
            </a:r>
            <a:r>
              <a:rPr lang="en-US" sz="2000" dirty="0" smtClean="0"/>
              <a:t> TestSuper2{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smtClean="0"/>
              <a:t>Dog d=</a:t>
            </a:r>
            <a:r>
              <a:rPr lang="en-US" sz="2000" b="1" dirty="0" smtClean="0"/>
              <a:t>new</a:t>
            </a:r>
            <a:r>
              <a:rPr lang="en-US" sz="2000" dirty="0" smtClean="0"/>
              <a:t> Dog();  </a:t>
            </a:r>
          </a:p>
          <a:p>
            <a:pPr>
              <a:buNone/>
            </a:pPr>
            <a:r>
              <a:rPr lang="en-US" sz="2000" dirty="0" err="1" smtClean="0"/>
              <a:t>d.work</a:t>
            </a:r>
            <a:r>
              <a:rPr lang="en-US" sz="2000" dirty="0" smtClean="0"/>
              <a:t>();  </a:t>
            </a:r>
          </a:p>
          <a:p>
            <a:pPr>
              <a:buNone/>
            </a:pPr>
            <a:r>
              <a:rPr lang="en-US" sz="2000" dirty="0" smtClean="0"/>
              <a:t>}}</a:t>
            </a:r>
          </a:p>
          <a:p>
            <a:pPr>
              <a:buNone/>
            </a:pPr>
            <a:endParaRPr lang="en-US" sz="2000" dirty="0"/>
          </a:p>
        </p:txBody>
      </p:sp>
      <p:sp>
        <p:nvSpPr>
          <p:cNvPr id="33793" name="Rectangle 1"/>
          <p:cNvSpPr>
            <a:spLocks noChangeArrowheads="1"/>
          </p:cNvSpPr>
          <p:nvPr/>
        </p:nvSpPr>
        <p:spPr bwMode="auto">
          <a:xfrm>
            <a:off x="5867400" y="5181600"/>
            <a:ext cx="3048000" cy="1384995"/>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cs typeface="Arial" pitchFamily="34" charset="0"/>
              </a:rPr>
              <a:t>eating...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cs typeface="Arial" pitchFamily="34" charset="0"/>
              </a:rPr>
              <a:t>barking...</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019800" y="1295400"/>
            <a:ext cx="2743200" cy="3477875"/>
          </a:xfrm>
          <a:prstGeom prst="rect">
            <a:avLst/>
          </a:prstGeom>
          <a:ln>
            <a:solidFill>
              <a:schemeClr val="accent1"/>
            </a:solidFill>
          </a:ln>
        </p:spPr>
        <p:txBody>
          <a:bodyPr wrap="square">
            <a:spAutoFit/>
          </a:bodyPr>
          <a:lstStyle/>
          <a:p>
            <a:pPr algn="just"/>
            <a:r>
              <a:rPr lang="en-US" sz="2000" dirty="0" smtClean="0"/>
              <a:t>In this example Animal and Dog both classes have eat() method if we call eat() method from Dog class, it will call the eat() method of Dog class by default because priority is given to local.</a:t>
            </a:r>
          </a:p>
          <a:p>
            <a:pPr algn="just"/>
            <a:r>
              <a:rPr lang="en-US" sz="2000" dirty="0" smtClean="0"/>
              <a:t>To call the parent class method, we need to use super keyword.</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563562"/>
          </a:xfrm>
        </p:spPr>
        <p:txBody>
          <a:bodyPr>
            <a:normAutofit fontScale="90000"/>
          </a:bodyPr>
          <a:lstStyle/>
          <a:p>
            <a:pPr algn="l"/>
            <a:r>
              <a:rPr lang="en-US" sz="3200" b="1" dirty="0" smtClean="0"/>
              <a:t>3) super is used to invoke parent class constructor.</a:t>
            </a:r>
            <a:endParaRPr lang="en-US" sz="3200" b="1" dirty="0"/>
          </a:p>
        </p:txBody>
      </p:sp>
      <p:sp>
        <p:nvSpPr>
          <p:cNvPr id="3" name="Content Placeholder 2"/>
          <p:cNvSpPr>
            <a:spLocks noGrp="1"/>
          </p:cNvSpPr>
          <p:nvPr>
            <p:ph idx="1"/>
          </p:nvPr>
        </p:nvSpPr>
        <p:spPr>
          <a:xfrm>
            <a:off x="457200" y="685801"/>
            <a:ext cx="7315200" cy="4724400"/>
          </a:xfrm>
        </p:spPr>
        <p:txBody>
          <a:bodyPr>
            <a:noAutofit/>
          </a:bodyPr>
          <a:lstStyle/>
          <a:p>
            <a:pPr>
              <a:buNone/>
            </a:pPr>
            <a:r>
              <a:rPr lang="en-US" sz="2000" b="1" dirty="0" smtClean="0"/>
              <a:t>class</a:t>
            </a:r>
            <a:r>
              <a:rPr lang="en-US" sz="2000" dirty="0" smtClean="0"/>
              <a:t> Animal{  </a:t>
            </a:r>
          </a:p>
          <a:p>
            <a:pPr>
              <a:buNone/>
            </a:pPr>
            <a:r>
              <a:rPr lang="en-US" sz="2000" dirty="0" smtClean="0"/>
              <a:t>Animal(){System.out.println("animal is created");}  </a:t>
            </a:r>
          </a:p>
          <a:p>
            <a:pPr>
              <a:buNone/>
            </a:pPr>
            <a:r>
              <a:rPr lang="en-US" sz="2000" dirty="0" smtClean="0"/>
              <a:t>}  </a:t>
            </a:r>
          </a:p>
          <a:p>
            <a:pPr>
              <a:buNone/>
            </a:pPr>
            <a:r>
              <a:rPr lang="en-US" sz="2000" b="1" dirty="0" smtClean="0"/>
              <a:t>class</a:t>
            </a:r>
            <a:r>
              <a:rPr lang="en-US" sz="2000" dirty="0" smtClean="0"/>
              <a:t> Dog </a:t>
            </a:r>
            <a:r>
              <a:rPr lang="en-US" sz="2000" b="1" dirty="0" smtClean="0"/>
              <a:t>extends</a:t>
            </a:r>
            <a:r>
              <a:rPr lang="en-US" sz="2000" dirty="0" smtClean="0"/>
              <a:t> Animal{  </a:t>
            </a:r>
          </a:p>
          <a:p>
            <a:pPr>
              <a:buNone/>
            </a:pPr>
            <a:r>
              <a:rPr lang="en-US" sz="2000" dirty="0" smtClean="0"/>
              <a:t>Dog(){  </a:t>
            </a:r>
          </a:p>
          <a:p>
            <a:pPr>
              <a:buNone/>
            </a:pPr>
            <a:r>
              <a:rPr lang="en-US" sz="2000" b="1" dirty="0" smtClean="0"/>
              <a:t>super</a:t>
            </a:r>
            <a:r>
              <a:rPr lang="en-US" sz="2000" dirty="0" smtClean="0"/>
              <a:t>();  </a:t>
            </a:r>
          </a:p>
          <a:p>
            <a:pPr>
              <a:buNone/>
            </a:pPr>
            <a:r>
              <a:rPr lang="en-US" sz="2000" dirty="0" smtClean="0"/>
              <a:t>System.out.println("dog is created");  </a:t>
            </a:r>
          </a:p>
          <a:p>
            <a:pPr>
              <a:buNone/>
            </a:pPr>
            <a:r>
              <a:rPr lang="en-US" sz="2000" dirty="0" smtClean="0"/>
              <a:t>}  </a:t>
            </a:r>
          </a:p>
          <a:p>
            <a:pPr>
              <a:buNone/>
            </a:pPr>
            <a:r>
              <a:rPr lang="en-US" sz="2000" dirty="0" smtClean="0"/>
              <a:t>}  </a:t>
            </a:r>
          </a:p>
          <a:p>
            <a:pPr>
              <a:buNone/>
            </a:pPr>
            <a:r>
              <a:rPr lang="en-US" sz="2000" b="1" dirty="0" smtClean="0"/>
              <a:t>class</a:t>
            </a:r>
            <a:r>
              <a:rPr lang="en-US" sz="2000" dirty="0" smtClean="0"/>
              <a:t> TestSuper3{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smtClean="0"/>
              <a:t>Dog d=</a:t>
            </a:r>
            <a:r>
              <a:rPr lang="en-US" sz="2000" b="1" dirty="0" smtClean="0"/>
              <a:t>new</a:t>
            </a:r>
            <a:r>
              <a:rPr lang="en-US" sz="2000" dirty="0" smtClean="0"/>
              <a:t> Dog();  </a:t>
            </a:r>
          </a:p>
          <a:p>
            <a:pPr>
              <a:buNone/>
            </a:pPr>
            <a:r>
              <a:rPr lang="en-US" sz="2000" dirty="0" smtClean="0"/>
              <a:t>}}  </a:t>
            </a:r>
          </a:p>
        </p:txBody>
      </p:sp>
      <p:sp>
        <p:nvSpPr>
          <p:cNvPr id="32770" name="Rectangle 2"/>
          <p:cNvSpPr>
            <a:spLocks noChangeArrowheads="1"/>
          </p:cNvSpPr>
          <p:nvPr/>
        </p:nvSpPr>
        <p:spPr bwMode="auto">
          <a:xfrm>
            <a:off x="6400800" y="4343400"/>
            <a:ext cx="2590800" cy="1200329"/>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animal is created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dog is created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609600" y="5638800"/>
            <a:ext cx="8305800" cy="646331"/>
          </a:xfrm>
          <a:prstGeom prst="rect">
            <a:avLst/>
          </a:prstGeom>
          <a:ln>
            <a:solidFill>
              <a:schemeClr val="accent1"/>
            </a:solidFill>
          </a:ln>
        </p:spPr>
        <p:txBody>
          <a:bodyPr wrap="square">
            <a:spAutoFit/>
          </a:bodyPr>
          <a:lstStyle/>
          <a:p>
            <a:r>
              <a:rPr lang="en-US" dirty="0" smtClean="0"/>
              <a:t>Note: super() is added in each class constructor automatically by compiler if there is no super() or this().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Autofit/>
          </a:bodyPr>
          <a:lstStyle/>
          <a:p>
            <a:r>
              <a:rPr lang="en-US" sz="3200" dirty="0" smtClean="0"/>
              <a:t>super example: real use</a:t>
            </a:r>
            <a:endParaRPr lang="en-US" sz="3200" dirty="0"/>
          </a:p>
        </p:txBody>
      </p:sp>
      <p:sp>
        <p:nvSpPr>
          <p:cNvPr id="3" name="Content Placeholder 2"/>
          <p:cNvSpPr>
            <a:spLocks noGrp="1"/>
          </p:cNvSpPr>
          <p:nvPr>
            <p:ph idx="1"/>
          </p:nvPr>
        </p:nvSpPr>
        <p:spPr>
          <a:xfrm>
            <a:off x="457200" y="685800"/>
            <a:ext cx="6019800" cy="5943600"/>
          </a:xfrm>
        </p:spPr>
        <p:txBody>
          <a:bodyPr>
            <a:normAutofit fontScale="55000" lnSpcReduction="20000"/>
          </a:bodyPr>
          <a:lstStyle/>
          <a:p>
            <a:pPr>
              <a:buNone/>
            </a:pPr>
            <a:r>
              <a:rPr lang="en-US" b="1" dirty="0" smtClean="0"/>
              <a:t>class</a:t>
            </a:r>
            <a:r>
              <a:rPr lang="en-US" dirty="0" smtClean="0"/>
              <a:t> Person{  </a:t>
            </a:r>
          </a:p>
          <a:p>
            <a:pPr>
              <a:buNone/>
            </a:pPr>
            <a:r>
              <a:rPr lang="en-US" b="1" dirty="0" smtClean="0"/>
              <a:t>int</a:t>
            </a:r>
            <a:r>
              <a:rPr lang="en-US" dirty="0" smtClean="0"/>
              <a:t> id;  </a:t>
            </a:r>
          </a:p>
          <a:p>
            <a:pPr>
              <a:buNone/>
            </a:pPr>
            <a:r>
              <a:rPr lang="en-US" dirty="0" smtClean="0"/>
              <a:t>String name;  </a:t>
            </a:r>
          </a:p>
          <a:p>
            <a:pPr>
              <a:buNone/>
            </a:pPr>
            <a:r>
              <a:rPr lang="en-US" dirty="0" smtClean="0"/>
              <a:t>Person(</a:t>
            </a:r>
            <a:r>
              <a:rPr lang="en-US" b="1" dirty="0" smtClean="0"/>
              <a:t>int</a:t>
            </a:r>
            <a:r>
              <a:rPr lang="en-US" dirty="0" smtClean="0"/>
              <a:t> </a:t>
            </a:r>
            <a:r>
              <a:rPr lang="en-US" dirty="0" err="1" smtClean="0"/>
              <a:t>id,String</a:t>
            </a:r>
            <a:r>
              <a:rPr lang="en-US" dirty="0" smtClean="0"/>
              <a:t> name){  </a:t>
            </a:r>
          </a:p>
          <a:p>
            <a:pPr>
              <a:buNone/>
            </a:pPr>
            <a:r>
              <a:rPr lang="en-US" b="1" dirty="0" smtClean="0"/>
              <a:t>this</a:t>
            </a:r>
            <a:r>
              <a:rPr lang="en-US" dirty="0" smtClean="0"/>
              <a:t>.id=id;  </a:t>
            </a:r>
          </a:p>
          <a:p>
            <a:pPr>
              <a:buNone/>
            </a:pPr>
            <a:r>
              <a:rPr lang="en-US" b="1" dirty="0" smtClean="0"/>
              <a:t>this</a:t>
            </a:r>
            <a:r>
              <a:rPr lang="en-US" dirty="0" smtClean="0"/>
              <a:t>.name=name;  </a:t>
            </a:r>
          </a:p>
          <a:p>
            <a:pPr>
              <a:buNone/>
            </a:pPr>
            <a:r>
              <a:rPr lang="en-US" dirty="0" smtClean="0"/>
              <a:t>}  </a:t>
            </a:r>
          </a:p>
          <a:p>
            <a:pPr>
              <a:buNone/>
            </a:pPr>
            <a:r>
              <a:rPr lang="en-US" dirty="0" smtClean="0"/>
              <a:t>}  </a:t>
            </a:r>
          </a:p>
          <a:p>
            <a:pPr>
              <a:buNone/>
            </a:pPr>
            <a:r>
              <a:rPr lang="en-US" b="1" dirty="0" smtClean="0"/>
              <a:t>class</a:t>
            </a:r>
            <a:r>
              <a:rPr lang="en-US" dirty="0" smtClean="0"/>
              <a:t> </a:t>
            </a:r>
            <a:r>
              <a:rPr lang="en-US" dirty="0" err="1" smtClean="0"/>
              <a:t>Emp</a:t>
            </a:r>
            <a:r>
              <a:rPr lang="en-US" dirty="0" smtClean="0"/>
              <a:t> </a:t>
            </a:r>
            <a:r>
              <a:rPr lang="en-US" b="1" dirty="0" smtClean="0"/>
              <a:t>extends</a:t>
            </a:r>
            <a:r>
              <a:rPr lang="en-US" dirty="0" smtClean="0"/>
              <a:t> Person{  </a:t>
            </a:r>
          </a:p>
          <a:p>
            <a:pPr>
              <a:buNone/>
            </a:pPr>
            <a:r>
              <a:rPr lang="en-US" b="1" dirty="0" smtClean="0"/>
              <a:t>float</a:t>
            </a:r>
            <a:r>
              <a:rPr lang="en-US" dirty="0" smtClean="0"/>
              <a:t> salary;  </a:t>
            </a:r>
          </a:p>
          <a:p>
            <a:pPr>
              <a:buNone/>
            </a:pPr>
            <a:r>
              <a:rPr lang="en-US" dirty="0" err="1" smtClean="0"/>
              <a:t>Emp</a:t>
            </a:r>
            <a:r>
              <a:rPr lang="en-US" dirty="0" smtClean="0"/>
              <a:t>(</a:t>
            </a:r>
            <a:r>
              <a:rPr lang="en-US" b="1" dirty="0" smtClean="0"/>
              <a:t>int</a:t>
            </a:r>
            <a:r>
              <a:rPr lang="en-US" dirty="0" smtClean="0"/>
              <a:t> </a:t>
            </a:r>
            <a:r>
              <a:rPr lang="en-US" dirty="0" err="1" smtClean="0"/>
              <a:t>id,String</a:t>
            </a:r>
            <a:r>
              <a:rPr lang="en-US" dirty="0" smtClean="0"/>
              <a:t> </a:t>
            </a:r>
            <a:r>
              <a:rPr lang="en-US" dirty="0" err="1" smtClean="0"/>
              <a:t>name,</a:t>
            </a:r>
            <a:r>
              <a:rPr lang="en-US" b="1" dirty="0" err="1" smtClean="0"/>
              <a:t>float</a:t>
            </a:r>
            <a:r>
              <a:rPr lang="en-US" dirty="0" smtClean="0"/>
              <a:t> salary){  </a:t>
            </a:r>
          </a:p>
          <a:p>
            <a:pPr>
              <a:buNone/>
            </a:pPr>
            <a:r>
              <a:rPr lang="en-US" b="1" dirty="0" smtClean="0"/>
              <a:t>super</a:t>
            </a:r>
            <a:r>
              <a:rPr lang="en-US" dirty="0" smtClean="0"/>
              <a:t>(</a:t>
            </a:r>
            <a:r>
              <a:rPr lang="en-US" dirty="0" err="1" smtClean="0"/>
              <a:t>id,name</a:t>
            </a:r>
            <a:r>
              <a:rPr lang="en-US" dirty="0" smtClean="0"/>
              <a:t>);//reusing parent constructor  </a:t>
            </a:r>
          </a:p>
          <a:p>
            <a:pPr>
              <a:buNone/>
            </a:pPr>
            <a:r>
              <a:rPr lang="en-US" b="1" dirty="0" err="1" smtClean="0"/>
              <a:t>this</a:t>
            </a:r>
            <a:r>
              <a:rPr lang="en-US" dirty="0" err="1" smtClean="0"/>
              <a:t>.salary</a:t>
            </a:r>
            <a:r>
              <a:rPr lang="en-US" dirty="0" smtClean="0"/>
              <a:t>=salary;  </a:t>
            </a:r>
          </a:p>
          <a:p>
            <a:pPr>
              <a:buNone/>
            </a:pPr>
            <a:r>
              <a:rPr lang="en-US" dirty="0" smtClean="0"/>
              <a:t>}  </a:t>
            </a:r>
          </a:p>
          <a:p>
            <a:pPr>
              <a:buNone/>
            </a:pPr>
            <a:r>
              <a:rPr lang="en-US" b="1" dirty="0" smtClean="0"/>
              <a:t>void</a:t>
            </a:r>
            <a:r>
              <a:rPr lang="en-US" dirty="0" smtClean="0"/>
              <a:t> display(){System.out.println(id+" "+name+" "+salary);}  </a:t>
            </a:r>
          </a:p>
          <a:p>
            <a:pPr>
              <a:buNone/>
            </a:pPr>
            <a:r>
              <a:rPr lang="en-US" dirty="0" smtClean="0"/>
              <a:t>}  </a:t>
            </a:r>
          </a:p>
          <a:p>
            <a:pPr>
              <a:buNone/>
            </a:pPr>
            <a:r>
              <a:rPr lang="en-US" b="1" dirty="0" smtClean="0"/>
              <a:t>class</a:t>
            </a:r>
            <a:r>
              <a:rPr lang="en-US" dirty="0" smtClean="0"/>
              <a:t> TestSuper5{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err="1" smtClean="0"/>
              <a:t>Emp</a:t>
            </a:r>
            <a:r>
              <a:rPr lang="en-US" dirty="0" smtClean="0"/>
              <a:t> e1=</a:t>
            </a:r>
            <a:r>
              <a:rPr lang="en-US" b="1" dirty="0" smtClean="0"/>
              <a:t>new</a:t>
            </a:r>
            <a:r>
              <a:rPr lang="en-US" dirty="0" smtClean="0"/>
              <a:t> </a:t>
            </a:r>
            <a:r>
              <a:rPr lang="en-US" dirty="0" err="1" smtClean="0"/>
              <a:t>Emp</a:t>
            </a:r>
            <a:r>
              <a:rPr lang="en-US" dirty="0" smtClean="0"/>
              <a:t>(1,"ankit",45000f);  </a:t>
            </a:r>
          </a:p>
          <a:p>
            <a:pPr>
              <a:buNone/>
            </a:pPr>
            <a:r>
              <a:rPr lang="en-US" dirty="0" smtClean="0"/>
              <a:t>e1.display();  </a:t>
            </a:r>
          </a:p>
          <a:p>
            <a:pPr>
              <a:buNone/>
            </a:pPr>
            <a:r>
              <a:rPr lang="en-US" dirty="0" smtClean="0"/>
              <a:t>}}  </a:t>
            </a:r>
          </a:p>
          <a:p>
            <a:pPr>
              <a:buNone/>
            </a:pPr>
            <a:endParaRPr lang="en-US" dirty="0"/>
          </a:p>
        </p:txBody>
      </p:sp>
      <p:sp>
        <p:nvSpPr>
          <p:cNvPr id="31745" name="Rectangle 1"/>
          <p:cNvSpPr>
            <a:spLocks noChangeArrowheads="1"/>
          </p:cNvSpPr>
          <p:nvPr/>
        </p:nvSpPr>
        <p:spPr bwMode="auto">
          <a:xfrm>
            <a:off x="6172200" y="5410200"/>
            <a:ext cx="2362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1 </a:t>
            </a:r>
            <a:r>
              <a:rPr kumimoji="0" lang="en-US" sz="2400" b="0" i="0" u="none" strike="noStrike" cap="none" normalizeH="0" baseline="0" dirty="0" err="1" smtClean="0">
                <a:ln>
                  <a:noFill/>
                </a:ln>
                <a:solidFill>
                  <a:srgbClr val="000000"/>
                </a:solidFill>
                <a:effectLst/>
                <a:latin typeface="Arial Unicode MS" pitchFamily="34" charset="-128"/>
                <a:cs typeface="Arial" pitchFamily="34" charset="0"/>
              </a:rPr>
              <a:t>ankit</a:t>
            </a: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45000</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Final Keyword In </a:t>
            </a:r>
            <a:r>
              <a:rPr lang="en-US" dirty="0" smtClean="0"/>
              <a:t>Java</a:t>
            </a:r>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10000"/>
          </a:bodyPr>
          <a:lstStyle/>
          <a:p>
            <a:pPr algn="just">
              <a:buNone/>
            </a:pPr>
            <a:r>
              <a:rPr lang="en-US" dirty="0" smtClean="0"/>
              <a:t>The </a:t>
            </a:r>
            <a:r>
              <a:rPr lang="en-US" b="1" dirty="0" smtClean="0"/>
              <a:t>final keyword</a:t>
            </a:r>
            <a:r>
              <a:rPr lang="en-US" dirty="0" smtClean="0"/>
              <a:t> in java is used to restrict the user. The java final keyword can be used in many context. Final can be:</a:t>
            </a:r>
          </a:p>
          <a:p>
            <a:pPr algn="just"/>
            <a:r>
              <a:rPr lang="en-US" dirty="0" smtClean="0"/>
              <a:t>variable</a:t>
            </a:r>
          </a:p>
          <a:p>
            <a:pPr algn="just"/>
            <a:r>
              <a:rPr lang="en-US" dirty="0" smtClean="0"/>
              <a:t>method</a:t>
            </a:r>
          </a:p>
          <a:p>
            <a:pPr algn="just"/>
            <a:r>
              <a:rPr lang="en-US" dirty="0" smtClean="0"/>
              <a:t>class</a:t>
            </a:r>
          </a:p>
          <a:p>
            <a:pPr algn="just">
              <a:buNone/>
            </a:pPr>
            <a:r>
              <a:rPr lang="en-US" dirty="0" smtClean="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a:t>
            </a:r>
          </a:p>
          <a:p>
            <a:pPr algn="just">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6705600" cy="563562"/>
          </a:xfrm>
        </p:spPr>
        <p:txBody>
          <a:bodyPr>
            <a:normAutofit fontScale="90000"/>
          </a:bodyPr>
          <a:lstStyle/>
          <a:p>
            <a:r>
              <a:rPr lang="en-US" dirty="0" smtClean="0"/>
              <a:t>Java final </a:t>
            </a:r>
            <a:r>
              <a:rPr lang="en-US" dirty="0" smtClean="0"/>
              <a:t>variable</a:t>
            </a:r>
            <a:endParaRPr lang="en-US" dirty="0"/>
          </a:p>
        </p:txBody>
      </p:sp>
      <p:sp>
        <p:nvSpPr>
          <p:cNvPr id="3" name="Content Placeholder 2"/>
          <p:cNvSpPr>
            <a:spLocks noGrp="1"/>
          </p:cNvSpPr>
          <p:nvPr>
            <p:ph idx="1"/>
          </p:nvPr>
        </p:nvSpPr>
        <p:spPr>
          <a:xfrm>
            <a:off x="457200" y="685800"/>
            <a:ext cx="8229600" cy="6019800"/>
          </a:xfrm>
        </p:spPr>
        <p:txBody>
          <a:bodyPr>
            <a:normAutofit fontScale="92500" lnSpcReduction="20000"/>
          </a:bodyPr>
          <a:lstStyle/>
          <a:p>
            <a:pPr>
              <a:buNone/>
            </a:pPr>
            <a:r>
              <a:rPr lang="en-US" sz="2400" dirty="0" smtClean="0"/>
              <a:t>If you make any variable as final, you cannot change the value of final variable(It will be constant</a:t>
            </a:r>
            <a:r>
              <a:rPr lang="en-US" sz="2400" dirty="0" smtClean="0"/>
              <a:t>).</a:t>
            </a:r>
          </a:p>
          <a:p>
            <a:pPr>
              <a:buNone/>
            </a:pPr>
            <a:r>
              <a:rPr lang="en-US" sz="2400" b="1" u="sng" dirty="0" smtClean="0"/>
              <a:t>Example of final variable</a:t>
            </a:r>
          </a:p>
          <a:p>
            <a:pPr>
              <a:buNone/>
            </a:pPr>
            <a:r>
              <a:rPr lang="en-US" sz="2400" dirty="0" smtClean="0"/>
              <a:t>There is a final variable speedlimit, we are going to change the value of this variable, but It can't be changed because final variable once assigned a value can never be changed.</a:t>
            </a:r>
          </a:p>
          <a:p>
            <a:pPr>
              <a:buNone/>
            </a:pPr>
            <a:r>
              <a:rPr lang="en-US" sz="2400" b="1" dirty="0" smtClean="0"/>
              <a:t>---------------------------------------------------------------------------------------------</a:t>
            </a:r>
          </a:p>
          <a:p>
            <a:pPr>
              <a:buNone/>
            </a:pPr>
            <a:r>
              <a:rPr lang="en-US" sz="2400" b="1" dirty="0" smtClean="0"/>
              <a:t>class</a:t>
            </a:r>
            <a:r>
              <a:rPr lang="en-US" sz="2400" dirty="0" smtClean="0"/>
              <a:t> Bike9{  </a:t>
            </a:r>
          </a:p>
          <a:p>
            <a:pPr>
              <a:buNone/>
            </a:pPr>
            <a:r>
              <a:rPr lang="en-US" sz="2400" dirty="0" smtClean="0"/>
              <a:t> </a:t>
            </a:r>
            <a:r>
              <a:rPr lang="en-US" sz="2400" b="1" dirty="0" smtClean="0"/>
              <a:t>final</a:t>
            </a:r>
            <a:r>
              <a:rPr lang="en-US" sz="2400" dirty="0" smtClean="0"/>
              <a:t> </a:t>
            </a:r>
            <a:r>
              <a:rPr lang="en-US" sz="2400" b="1" dirty="0" err="1" smtClean="0"/>
              <a:t>int</a:t>
            </a:r>
            <a:r>
              <a:rPr lang="en-US" sz="2400" dirty="0" smtClean="0"/>
              <a:t> speedlimit=90;//final variable  </a:t>
            </a:r>
          </a:p>
          <a:p>
            <a:pPr>
              <a:buNone/>
            </a:pPr>
            <a:r>
              <a:rPr lang="en-US" sz="2400" dirty="0" smtClean="0"/>
              <a:t> </a:t>
            </a:r>
            <a:r>
              <a:rPr lang="en-US" sz="2400" b="1" dirty="0" smtClean="0"/>
              <a:t>void</a:t>
            </a:r>
            <a:r>
              <a:rPr lang="en-US" sz="2400" dirty="0" smtClean="0"/>
              <a:t> run(){  </a:t>
            </a:r>
          </a:p>
          <a:p>
            <a:pPr>
              <a:buNone/>
            </a:pPr>
            <a:r>
              <a:rPr lang="en-US" sz="2400" dirty="0" smtClean="0"/>
              <a:t>  speedlimit=400;  </a:t>
            </a:r>
          </a:p>
          <a:p>
            <a:pPr>
              <a:buNone/>
            </a:pPr>
            <a:r>
              <a:rPr lang="en-US" sz="2400" dirty="0" smtClean="0"/>
              <a:t> }  </a:t>
            </a:r>
          </a:p>
          <a:p>
            <a:pPr>
              <a:buNone/>
            </a:pPr>
            <a:r>
              <a:rPr lang="en-US" sz="2400" dirty="0" smtClean="0"/>
              <a:t> </a:t>
            </a: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dirty="0" smtClean="0"/>
              <a:t> Bike9 </a:t>
            </a:r>
            <a:r>
              <a:rPr lang="en-US" sz="2400" dirty="0" err="1" smtClean="0"/>
              <a:t>obj</a:t>
            </a:r>
            <a:r>
              <a:rPr lang="en-US" sz="2400" dirty="0" smtClean="0"/>
              <a:t>=</a:t>
            </a:r>
            <a:r>
              <a:rPr lang="en-US" sz="2400" b="1" dirty="0" smtClean="0"/>
              <a:t>new</a:t>
            </a:r>
            <a:r>
              <a:rPr lang="en-US" sz="2400" dirty="0" smtClean="0"/>
              <a:t>  Bike9();  </a:t>
            </a:r>
          </a:p>
          <a:p>
            <a:pPr>
              <a:buNone/>
            </a:pPr>
            <a:r>
              <a:rPr lang="en-US" sz="2400" dirty="0" smtClean="0"/>
              <a:t> </a:t>
            </a:r>
            <a:r>
              <a:rPr lang="en-US" sz="2400" dirty="0" err="1" smtClean="0"/>
              <a:t>obj.run</a:t>
            </a:r>
            <a:r>
              <a:rPr lang="en-US" sz="2400" dirty="0" smtClean="0"/>
              <a:t>();  </a:t>
            </a:r>
          </a:p>
          <a:p>
            <a:pPr>
              <a:buNone/>
            </a:pPr>
            <a:r>
              <a:rPr lang="en-US" sz="2400" dirty="0" smtClean="0"/>
              <a:t> }  </a:t>
            </a:r>
          </a:p>
          <a:p>
            <a:pPr>
              <a:buNone/>
            </a:pPr>
            <a:r>
              <a:rPr lang="en-US" sz="2400" dirty="0" smtClean="0"/>
              <a:t>}//end of class  </a:t>
            </a:r>
          </a:p>
          <a:p>
            <a:pPr>
              <a:buNone/>
            </a:pPr>
            <a:endParaRPr lang="en-US" sz="2400" dirty="0"/>
          </a:p>
        </p:txBody>
      </p:sp>
      <p:sp>
        <p:nvSpPr>
          <p:cNvPr id="2049" name="Rectangle 1"/>
          <p:cNvSpPr>
            <a:spLocks noChangeArrowheads="1"/>
          </p:cNvSpPr>
          <p:nvPr/>
        </p:nvSpPr>
        <p:spPr bwMode="auto">
          <a:xfrm>
            <a:off x="4114800" y="5181600"/>
            <a:ext cx="4495800" cy="461665"/>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Output : Compile Time Error</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Java final </a:t>
            </a:r>
            <a:r>
              <a:rPr lang="en-US" dirty="0" smtClean="0"/>
              <a:t>method</a:t>
            </a:r>
            <a:endParaRPr lang="en-US"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a:buNone/>
            </a:pPr>
            <a:r>
              <a:rPr lang="en-US" dirty="0" smtClean="0"/>
              <a:t>If </a:t>
            </a:r>
            <a:r>
              <a:rPr lang="en-US" dirty="0" smtClean="0"/>
              <a:t>you make any method as final, you cannot override it</a:t>
            </a:r>
            <a:r>
              <a:rPr lang="en-US" dirty="0" smtClean="0"/>
              <a:t>.</a:t>
            </a:r>
          </a:p>
          <a:p>
            <a:pPr>
              <a:buNone/>
            </a:pPr>
            <a:endParaRPr lang="en-US" b="1" dirty="0" smtClean="0"/>
          </a:p>
          <a:p>
            <a:pPr>
              <a:buNone/>
            </a:pPr>
            <a:r>
              <a:rPr lang="en-US" b="1" dirty="0" smtClean="0"/>
              <a:t>--------------------------------------------------------------------------------------------</a:t>
            </a:r>
            <a:endParaRPr lang="en-US" b="1" dirty="0" smtClean="0"/>
          </a:p>
          <a:p>
            <a:pPr>
              <a:buNone/>
            </a:pPr>
            <a:r>
              <a:rPr lang="en-US" b="1" dirty="0" smtClean="0"/>
              <a:t>class</a:t>
            </a:r>
            <a:r>
              <a:rPr lang="en-US" dirty="0" smtClean="0"/>
              <a:t> Bike{  </a:t>
            </a:r>
          </a:p>
          <a:p>
            <a:pPr>
              <a:buNone/>
            </a:pPr>
            <a:r>
              <a:rPr lang="en-US" dirty="0" smtClean="0"/>
              <a:t>  </a:t>
            </a:r>
            <a:r>
              <a:rPr lang="en-US" b="1" dirty="0" smtClean="0"/>
              <a:t>final</a:t>
            </a:r>
            <a:r>
              <a:rPr lang="en-US" dirty="0" smtClean="0"/>
              <a:t> </a:t>
            </a:r>
            <a:r>
              <a:rPr lang="en-US" b="1" dirty="0" smtClean="0"/>
              <a:t>void</a:t>
            </a:r>
            <a:r>
              <a:rPr lang="en-US" dirty="0" smtClean="0"/>
              <a:t> run(){</a:t>
            </a:r>
            <a:r>
              <a:rPr lang="en-US" dirty="0" err="1" smtClean="0"/>
              <a:t>System.out.println</a:t>
            </a:r>
            <a:r>
              <a:rPr lang="en-US" dirty="0" smtClean="0"/>
              <a:t>("running");}  </a:t>
            </a:r>
          </a:p>
          <a:p>
            <a:pPr>
              <a:buNone/>
            </a:pPr>
            <a:r>
              <a:rPr lang="en-US" dirty="0" smtClean="0"/>
              <a:t>}  </a:t>
            </a:r>
          </a:p>
          <a:p>
            <a:pPr>
              <a:buNone/>
            </a:pPr>
            <a:r>
              <a:rPr lang="en-US" dirty="0" smtClean="0"/>
              <a:t>     </a:t>
            </a:r>
          </a:p>
          <a:p>
            <a:pPr>
              <a:buNone/>
            </a:pPr>
            <a:r>
              <a:rPr lang="en-US" b="1" dirty="0" smtClean="0"/>
              <a:t>class</a:t>
            </a:r>
            <a:r>
              <a:rPr lang="en-US" dirty="0" smtClean="0"/>
              <a:t> Honda </a:t>
            </a:r>
            <a:r>
              <a:rPr lang="en-US" b="1" dirty="0" smtClean="0"/>
              <a:t>extends</a:t>
            </a:r>
            <a:r>
              <a:rPr lang="en-US" dirty="0" smtClean="0"/>
              <a:t> Bike{  </a:t>
            </a:r>
          </a:p>
          <a:p>
            <a:pPr>
              <a:buNone/>
            </a:pPr>
            <a:r>
              <a:rPr lang="en-US" dirty="0" smtClean="0"/>
              <a:t>   </a:t>
            </a:r>
            <a:r>
              <a:rPr lang="en-US" b="1" dirty="0" smtClean="0"/>
              <a:t>void</a:t>
            </a:r>
            <a:r>
              <a:rPr lang="en-US" dirty="0" smtClean="0"/>
              <a:t> run(){</a:t>
            </a:r>
            <a:r>
              <a:rPr lang="en-US" dirty="0" err="1" smtClean="0"/>
              <a:t>System.out.println</a:t>
            </a:r>
            <a:r>
              <a:rPr lang="en-US" dirty="0" smtClean="0"/>
              <a:t>("running safely with 100kmph");}  </a:t>
            </a:r>
          </a:p>
          <a:p>
            <a:pPr>
              <a:buNone/>
            </a:pP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Honda </a:t>
            </a:r>
            <a:r>
              <a:rPr lang="en-US" dirty="0" err="1" smtClean="0"/>
              <a:t>honda</a:t>
            </a:r>
            <a:r>
              <a:rPr lang="en-US" dirty="0" smtClean="0"/>
              <a:t>= </a:t>
            </a:r>
            <a:r>
              <a:rPr lang="en-US" b="1" dirty="0" smtClean="0"/>
              <a:t>new</a:t>
            </a:r>
            <a:r>
              <a:rPr lang="en-US" dirty="0" smtClean="0"/>
              <a:t> Honda();  </a:t>
            </a:r>
          </a:p>
          <a:p>
            <a:pPr>
              <a:buNone/>
            </a:pPr>
            <a:r>
              <a:rPr lang="en-US" dirty="0" smtClean="0"/>
              <a:t>   </a:t>
            </a:r>
            <a:r>
              <a:rPr lang="en-US" dirty="0" err="1" smtClean="0"/>
              <a:t>honda.run</a:t>
            </a:r>
            <a:r>
              <a:rPr lang="en-US" dirty="0" smtClean="0"/>
              <a:t>();  </a:t>
            </a:r>
          </a:p>
          <a:p>
            <a:pPr>
              <a:buNone/>
            </a:pPr>
            <a:r>
              <a:rPr lang="en-US" dirty="0" smtClean="0"/>
              <a:t>   }  </a:t>
            </a:r>
          </a:p>
          <a:p>
            <a:pPr>
              <a:buNone/>
            </a:pPr>
            <a:r>
              <a:rPr lang="en-US" dirty="0" smtClean="0"/>
              <a:t>}  </a:t>
            </a:r>
          </a:p>
          <a:p>
            <a:pPr>
              <a:buNone/>
            </a:pPr>
            <a:endParaRPr lang="en-US" dirty="0" smtClean="0"/>
          </a:p>
          <a:p>
            <a:pPr>
              <a:buNone/>
            </a:pPr>
            <a:endParaRPr lang="en-US" dirty="0"/>
          </a:p>
        </p:txBody>
      </p:sp>
      <p:sp>
        <p:nvSpPr>
          <p:cNvPr id="1025" name="Rectangle 1"/>
          <p:cNvSpPr>
            <a:spLocks noChangeArrowheads="1"/>
          </p:cNvSpPr>
          <p:nvPr/>
        </p:nvSpPr>
        <p:spPr bwMode="auto">
          <a:xfrm>
            <a:off x="533400" y="6096000"/>
            <a:ext cx="5562600" cy="40011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Output : Compile Time Error</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543800" cy="563562"/>
          </a:xfrm>
        </p:spPr>
        <p:txBody>
          <a:bodyPr>
            <a:normAutofit fontScale="90000"/>
          </a:bodyPr>
          <a:lstStyle/>
          <a:p>
            <a:r>
              <a:rPr lang="en-US" dirty="0" smtClean="0"/>
              <a:t>Java final </a:t>
            </a:r>
            <a:r>
              <a:rPr lang="en-US" dirty="0" smtClean="0"/>
              <a:t>class</a:t>
            </a: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pPr>
              <a:buNone/>
            </a:pPr>
            <a:r>
              <a:rPr lang="en-US" sz="2800" dirty="0" smtClean="0"/>
              <a:t>If you make any class as final, you cannot extend it</a:t>
            </a:r>
            <a:r>
              <a:rPr lang="en-US" sz="2800" dirty="0" smtClean="0"/>
              <a:t>.</a:t>
            </a:r>
          </a:p>
          <a:p>
            <a:pPr>
              <a:buNone/>
            </a:pPr>
            <a:endParaRPr lang="en-US" sz="2800" b="1" dirty="0" smtClean="0"/>
          </a:p>
          <a:p>
            <a:pPr>
              <a:buNone/>
            </a:pPr>
            <a:r>
              <a:rPr lang="en-US" sz="2800" b="1" dirty="0" smtClean="0"/>
              <a:t>------------------------------------------------------------------------------------</a:t>
            </a:r>
            <a:endParaRPr lang="en-US" sz="2800" b="1" dirty="0" smtClean="0"/>
          </a:p>
          <a:p>
            <a:pPr>
              <a:buNone/>
            </a:pPr>
            <a:r>
              <a:rPr lang="en-US" sz="2800" b="1" dirty="0" smtClean="0"/>
              <a:t>final</a:t>
            </a:r>
            <a:r>
              <a:rPr lang="en-US" sz="2800" dirty="0" smtClean="0"/>
              <a:t> </a:t>
            </a:r>
            <a:r>
              <a:rPr lang="en-US" sz="2800" b="1" dirty="0" smtClean="0"/>
              <a:t>class</a:t>
            </a:r>
            <a:r>
              <a:rPr lang="en-US" sz="2800" dirty="0" smtClean="0"/>
              <a:t> Bike{}  </a:t>
            </a:r>
          </a:p>
          <a:p>
            <a:pPr>
              <a:buNone/>
            </a:pPr>
            <a:r>
              <a:rPr lang="en-US" sz="2800" dirty="0" smtClean="0"/>
              <a:t>  </a:t>
            </a:r>
          </a:p>
          <a:p>
            <a:pPr>
              <a:buNone/>
            </a:pPr>
            <a:r>
              <a:rPr lang="en-US" sz="2800" b="1" dirty="0" smtClean="0"/>
              <a:t>class</a:t>
            </a:r>
            <a:r>
              <a:rPr lang="en-US" sz="2800" dirty="0" smtClean="0"/>
              <a:t> Honda1 </a:t>
            </a:r>
            <a:r>
              <a:rPr lang="en-US" sz="2800" b="1" dirty="0" smtClean="0"/>
              <a:t>extends</a:t>
            </a:r>
            <a:r>
              <a:rPr lang="en-US" sz="2800" dirty="0" smtClean="0"/>
              <a:t> Bike{  </a:t>
            </a:r>
          </a:p>
          <a:p>
            <a:pPr>
              <a:buNone/>
            </a:pPr>
            <a:r>
              <a:rPr lang="en-US" sz="2800" dirty="0" smtClean="0"/>
              <a:t>  </a:t>
            </a:r>
            <a:r>
              <a:rPr lang="en-US" sz="2800" b="1" dirty="0" smtClean="0"/>
              <a:t>void</a:t>
            </a:r>
            <a:r>
              <a:rPr lang="en-US" sz="2800" dirty="0" smtClean="0"/>
              <a:t> run(){</a:t>
            </a:r>
            <a:r>
              <a:rPr lang="en-US" sz="2800" dirty="0" err="1" smtClean="0"/>
              <a:t>System.out.println</a:t>
            </a:r>
            <a:r>
              <a:rPr lang="en-US" sz="2800" dirty="0" smtClean="0"/>
              <a:t>("running safely with 100kmph");}  </a:t>
            </a:r>
          </a:p>
          <a:p>
            <a:pPr>
              <a:buNone/>
            </a:pPr>
            <a:r>
              <a:rPr lang="en-US" sz="2800" dirty="0" smtClean="0"/>
              <a:t>    </a:t>
            </a:r>
          </a:p>
          <a:p>
            <a:pPr>
              <a:buNone/>
            </a:pPr>
            <a:r>
              <a:rPr lang="en-US" sz="2800" dirty="0" smtClean="0"/>
              <a:t>  </a:t>
            </a:r>
            <a:r>
              <a:rPr lang="en-US" sz="2800" b="1" dirty="0" smtClean="0"/>
              <a:t>public</a:t>
            </a:r>
            <a:r>
              <a:rPr lang="en-US" sz="2800" dirty="0" smtClean="0"/>
              <a:t> </a:t>
            </a:r>
            <a:r>
              <a:rPr lang="en-US" sz="2800" b="1" dirty="0" smtClean="0"/>
              <a:t>static</a:t>
            </a:r>
            <a:r>
              <a:rPr lang="en-US" sz="2800" dirty="0" smtClean="0"/>
              <a:t> </a:t>
            </a:r>
            <a:r>
              <a:rPr lang="en-US" sz="2800" b="1" dirty="0" smtClean="0"/>
              <a:t>void</a:t>
            </a:r>
            <a:r>
              <a:rPr lang="en-US" sz="2800" dirty="0" smtClean="0"/>
              <a:t> main(String </a:t>
            </a:r>
            <a:r>
              <a:rPr lang="en-US" sz="2800" dirty="0" err="1" smtClean="0"/>
              <a:t>args</a:t>
            </a:r>
            <a:r>
              <a:rPr lang="en-US" sz="2800" dirty="0" smtClean="0"/>
              <a:t>[]){  </a:t>
            </a:r>
          </a:p>
          <a:p>
            <a:pPr>
              <a:buNone/>
            </a:pPr>
            <a:r>
              <a:rPr lang="en-US" sz="2800" dirty="0" smtClean="0"/>
              <a:t>  Honda1 </a:t>
            </a:r>
            <a:r>
              <a:rPr lang="en-US" sz="2800" dirty="0" err="1" smtClean="0"/>
              <a:t>honda</a:t>
            </a:r>
            <a:r>
              <a:rPr lang="en-US" sz="2800" dirty="0" smtClean="0"/>
              <a:t>= </a:t>
            </a:r>
            <a:r>
              <a:rPr lang="en-US" sz="2800" b="1" dirty="0" smtClean="0"/>
              <a:t>new</a:t>
            </a:r>
            <a:r>
              <a:rPr lang="en-US" sz="2800" dirty="0" smtClean="0"/>
              <a:t> Honda1();  </a:t>
            </a:r>
          </a:p>
          <a:p>
            <a:pPr>
              <a:buNone/>
            </a:pPr>
            <a:r>
              <a:rPr lang="en-US" sz="2800" dirty="0" smtClean="0"/>
              <a:t>  </a:t>
            </a:r>
            <a:r>
              <a:rPr lang="en-US" sz="2800" dirty="0" err="1" smtClean="0"/>
              <a:t>honda.run</a:t>
            </a:r>
            <a:r>
              <a:rPr lang="en-US" sz="2800" dirty="0" smtClean="0"/>
              <a:t>();  </a:t>
            </a:r>
          </a:p>
          <a:p>
            <a:pPr>
              <a:buNone/>
            </a:pPr>
            <a:r>
              <a:rPr lang="en-US" sz="2800" dirty="0" smtClean="0"/>
              <a:t>  }  </a:t>
            </a:r>
          </a:p>
          <a:p>
            <a:pPr>
              <a:buNone/>
            </a:pPr>
            <a:r>
              <a:rPr lang="en-US" sz="2800" dirty="0" smtClean="0"/>
              <a:t>}</a:t>
            </a:r>
          </a:p>
          <a:p>
            <a:pPr>
              <a:buNone/>
            </a:pPr>
            <a:endParaRPr lang="en-US" sz="2800" dirty="0"/>
          </a:p>
        </p:txBody>
      </p:sp>
      <p:sp>
        <p:nvSpPr>
          <p:cNvPr id="40961" name="Rectangle 1"/>
          <p:cNvSpPr>
            <a:spLocks noChangeArrowheads="1"/>
          </p:cNvSpPr>
          <p:nvPr/>
        </p:nvSpPr>
        <p:spPr bwMode="auto">
          <a:xfrm>
            <a:off x="4191000" y="6096000"/>
            <a:ext cx="4118435" cy="461665"/>
          </a:xfrm>
          <a:prstGeom prst="rect">
            <a:avLst/>
          </a:prstGeom>
          <a:noFill/>
          <a:ln w="9525">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Output : Compile Time Error</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Method Overloading in </a:t>
            </a:r>
            <a:r>
              <a:rPr lang="en-US" dirty="0" smtClean="0"/>
              <a:t>Java</a:t>
            </a:r>
            <a:endParaRPr lang="en-US" dirty="0"/>
          </a:p>
        </p:txBody>
      </p:sp>
      <p:sp>
        <p:nvSpPr>
          <p:cNvPr id="3" name="Content Placeholder 2"/>
          <p:cNvSpPr>
            <a:spLocks noGrp="1"/>
          </p:cNvSpPr>
          <p:nvPr>
            <p:ph idx="1"/>
          </p:nvPr>
        </p:nvSpPr>
        <p:spPr>
          <a:xfrm>
            <a:off x="457200" y="1066800"/>
            <a:ext cx="8229600" cy="5486400"/>
          </a:xfrm>
        </p:spPr>
        <p:txBody>
          <a:bodyPr>
            <a:normAutofit fontScale="77500" lnSpcReduction="20000"/>
          </a:bodyPr>
          <a:lstStyle/>
          <a:p>
            <a:pPr algn="just"/>
            <a:r>
              <a:rPr lang="en-US" dirty="0" smtClean="0"/>
              <a:t>If a class has multiple methods having same name but different in parameters, it is known as </a:t>
            </a:r>
            <a:r>
              <a:rPr lang="en-US" b="1" dirty="0" smtClean="0"/>
              <a:t>Method Overloading</a:t>
            </a:r>
            <a:r>
              <a:rPr lang="en-US" dirty="0" smtClean="0"/>
              <a:t>.</a:t>
            </a:r>
          </a:p>
          <a:p>
            <a:pPr algn="just"/>
            <a:r>
              <a:rPr lang="en-US" dirty="0" smtClean="0"/>
              <a:t>Suppose you have to perform addition of the given numbers but there can be any number of arguments, if you write the method such as a(</a:t>
            </a:r>
            <a:r>
              <a:rPr lang="en-US" dirty="0" err="1" smtClean="0"/>
              <a:t>int,int</a:t>
            </a:r>
            <a:r>
              <a:rPr lang="en-US" dirty="0" smtClean="0"/>
              <a:t>) for two parameters, and b(</a:t>
            </a:r>
            <a:r>
              <a:rPr lang="en-US" dirty="0" err="1" smtClean="0"/>
              <a:t>int,int,int</a:t>
            </a:r>
            <a:r>
              <a:rPr lang="en-US" dirty="0" smtClean="0"/>
              <a:t>) for three parameters then it may be difficult for you as well as other programmers to understand the behavior of the method because its name differs.</a:t>
            </a:r>
          </a:p>
          <a:p>
            <a:pPr algn="just">
              <a:buNone/>
            </a:pPr>
            <a:r>
              <a:rPr lang="en-US" b="1" u="sng" dirty="0" smtClean="0"/>
              <a:t>Different ways to overload the method</a:t>
            </a:r>
          </a:p>
          <a:p>
            <a:pPr algn="just">
              <a:buNone/>
            </a:pPr>
            <a:r>
              <a:rPr lang="en-US" dirty="0" smtClean="0"/>
              <a:t>There are two ways to overload the method in java</a:t>
            </a:r>
          </a:p>
          <a:p>
            <a:pPr algn="just"/>
            <a:r>
              <a:rPr lang="en-US" dirty="0" smtClean="0"/>
              <a:t>By changing number of arguments</a:t>
            </a:r>
          </a:p>
          <a:p>
            <a:pPr algn="just"/>
            <a:r>
              <a:rPr lang="en-US" dirty="0" smtClean="0"/>
              <a:t>By changing the data type</a:t>
            </a:r>
          </a:p>
          <a:p>
            <a:pPr algn="just">
              <a:buNone/>
            </a:pPr>
            <a:r>
              <a:rPr lang="en-US" b="1" dirty="0" smtClean="0"/>
              <a:t>In java, Method Overloading is not possible by changing the return type of the method only.</a:t>
            </a:r>
          </a:p>
          <a:p>
            <a:pPr algn="just"/>
            <a:endParaRPr lang="en-US" dirty="0" smtClean="0"/>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buNone/>
            </a:pPr>
            <a:r>
              <a:rPr lang="en-US" dirty="0" smtClean="0"/>
              <a:t>Q) Is final method inherited?</a:t>
            </a:r>
          </a:p>
          <a:p>
            <a:pPr>
              <a:buNone/>
            </a:pPr>
            <a:endParaRPr lang="en-US" dirty="0" smtClean="0"/>
          </a:p>
          <a:p>
            <a:pPr>
              <a:buNone/>
            </a:pPr>
            <a:r>
              <a:rPr lang="en-US" dirty="0" smtClean="0"/>
              <a:t>Yes</a:t>
            </a:r>
            <a:r>
              <a:rPr lang="en-US" dirty="0" smtClean="0"/>
              <a:t>, final method is inherited but you cannot override it. </a:t>
            </a:r>
            <a:endParaRPr lang="en-US" dirty="0" smtClean="0"/>
          </a:p>
          <a:p>
            <a:pPr>
              <a:buNone/>
            </a:pPr>
            <a:endParaRPr lang="en-US" dirty="0" smtClean="0"/>
          </a:p>
          <a:p>
            <a:pPr>
              <a:buNone/>
            </a:pPr>
            <a:r>
              <a:rPr lang="en-US" dirty="0" smtClean="0"/>
              <a:t>Q</a:t>
            </a:r>
            <a:r>
              <a:rPr lang="en-US" dirty="0" smtClean="0"/>
              <a:t>) What is blank or uninitialized final variable?</a:t>
            </a:r>
          </a:p>
          <a:p>
            <a:pPr>
              <a:buNone/>
            </a:pPr>
            <a:endParaRPr lang="en-US" dirty="0" smtClean="0"/>
          </a:p>
          <a:p>
            <a:pPr>
              <a:buNone/>
            </a:pPr>
            <a:r>
              <a:rPr lang="en-US" dirty="0" smtClean="0"/>
              <a:t>A </a:t>
            </a:r>
            <a:r>
              <a:rPr lang="en-US" dirty="0" smtClean="0"/>
              <a:t>final variable that is not initialized at the time of declaration is known as blank final variable</a:t>
            </a:r>
            <a:r>
              <a:rPr lang="en-US" dirty="0" smtClean="0"/>
              <a:t>.</a:t>
            </a:r>
          </a:p>
          <a:p>
            <a:pPr>
              <a:buNone/>
            </a:pPr>
            <a:endParaRPr lang="en-US" dirty="0" smtClean="0"/>
          </a:p>
          <a:p>
            <a:pPr>
              <a:buNone/>
            </a:pPr>
            <a:r>
              <a:rPr lang="en-US" dirty="0" smtClean="0"/>
              <a:t>Q.) </a:t>
            </a:r>
            <a:r>
              <a:rPr lang="en-US" dirty="0" smtClean="0"/>
              <a:t>Can we initialize blank final variable?</a:t>
            </a:r>
          </a:p>
          <a:p>
            <a:pPr>
              <a:buNone/>
            </a:pPr>
            <a:endParaRPr lang="en-US" dirty="0" smtClean="0"/>
          </a:p>
          <a:p>
            <a:pPr>
              <a:buNone/>
            </a:pPr>
            <a:r>
              <a:rPr lang="en-US" dirty="0" smtClean="0"/>
              <a:t>Yes</a:t>
            </a:r>
            <a:r>
              <a:rPr lang="en-US" dirty="0" smtClean="0"/>
              <a:t>, but only in constructor. </a:t>
            </a:r>
          </a:p>
          <a:p>
            <a:pPr>
              <a:buNone/>
            </a:pPr>
            <a:endParaRPr lang="en-US" dirty="0" smtClean="0"/>
          </a:p>
          <a:p>
            <a:pPr>
              <a:buNone/>
            </a:pPr>
            <a:r>
              <a:rPr lang="en-US" dirty="0" smtClean="0"/>
              <a:t>Q) Can we declare a constructor final?</a:t>
            </a:r>
          </a:p>
          <a:p>
            <a:pPr>
              <a:buNone/>
            </a:pPr>
            <a:endParaRPr lang="en-US" dirty="0" smtClean="0"/>
          </a:p>
          <a:p>
            <a:pPr>
              <a:buNone/>
            </a:pPr>
            <a:r>
              <a:rPr lang="en-US" dirty="0" smtClean="0"/>
              <a:t>No</a:t>
            </a:r>
            <a:r>
              <a:rPr lang="en-US" dirty="0" smtClean="0"/>
              <a:t>, because constructor is never inherited.</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1) Method Overloading: changing no. of arguments</a:t>
            </a:r>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000" dirty="0" smtClean="0"/>
              <a:t>In this example, we have created two methods, first add() method performs addition of two numbers and second add method performs addition of three numbers.</a:t>
            </a:r>
          </a:p>
          <a:p>
            <a:pPr algn="just"/>
            <a:r>
              <a:rPr lang="en-US" sz="2000" dirty="0" smtClean="0"/>
              <a:t>In this example, we are creating static methods so that we don't need to create instance for calling methods.</a:t>
            </a:r>
          </a:p>
          <a:p>
            <a:pPr>
              <a:buNone/>
            </a:pPr>
            <a:r>
              <a:rPr lang="en-US" sz="2000" b="1" dirty="0" smtClean="0"/>
              <a:t>class</a:t>
            </a:r>
            <a:r>
              <a:rPr lang="en-US" sz="2000" dirty="0" smtClean="0"/>
              <a:t> Adder{  </a:t>
            </a:r>
          </a:p>
          <a:p>
            <a:pPr>
              <a:buNone/>
            </a:pPr>
            <a:r>
              <a:rPr lang="en-US" sz="2000" b="1" dirty="0" smtClean="0"/>
              <a:t>static</a:t>
            </a:r>
            <a:r>
              <a:rPr lang="en-US" sz="2000" dirty="0" smtClean="0"/>
              <a:t> </a:t>
            </a:r>
            <a:r>
              <a:rPr lang="en-US" sz="2000" b="1" dirty="0" smtClean="0"/>
              <a:t>int</a:t>
            </a:r>
            <a:r>
              <a:rPr lang="en-US" sz="2000" dirty="0" smtClean="0"/>
              <a:t> add(</a:t>
            </a:r>
            <a:r>
              <a:rPr lang="en-US" sz="2000" b="1" dirty="0" smtClean="0"/>
              <a:t>int</a:t>
            </a:r>
            <a:r>
              <a:rPr lang="en-US" sz="2000" dirty="0" smtClean="0"/>
              <a:t> </a:t>
            </a:r>
            <a:r>
              <a:rPr lang="en-US" sz="2000" dirty="0" err="1" smtClean="0"/>
              <a:t>a,</a:t>
            </a:r>
            <a:r>
              <a:rPr lang="en-US" sz="2000" b="1" dirty="0" err="1" smtClean="0"/>
              <a:t>int</a:t>
            </a:r>
            <a:r>
              <a:rPr lang="en-US" sz="2000" dirty="0" smtClean="0"/>
              <a:t> b){</a:t>
            </a:r>
            <a:r>
              <a:rPr lang="en-US" sz="2000" b="1" dirty="0" smtClean="0"/>
              <a:t>return</a:t>
            </a:r>
            <a:r>
              <a:rPr lang="en-US" sz="2000" dirty="0" smtClean="0"/>
              <a:t> </a:t>
            </a:r>
            <a:r>
              <a:rPr lang="en-US" sz="2000" dirty="0" err="1" smtClean="0"/>
              <a:t>a+b</a:t>
            </a:r>
            <a:r>
              <a:rPr lang="en-US" sz="2000" dirty="0" smtClean="0"/>
              <a:t>;}  </a:t>
            </a:r>
          </a:p>
          <a:p>
            <a:pPr>
              <a:buNone/>
            </a:pPr>
            <a:r>
              <a:rPr lang="en-US" sz="2000" b="1" dirty="0" smtClean="0"/>
              <a:t>static</a:t>
            </a:r>
            <a:r>
              <a:rPr lang="en-US" sz="2000" dirty="0" smtClean="0"/>
              <a:t> </a:t>
            </a:r>
            <a:r>
              <a:rPr lang="en-US" sz="2000" b="1" dirty="0" smtClean="0"/>
              <a:t>int</a:t>
            </a:r>
            <a:r>
              <a:rPr lang="en-US" sz="2000" dirty="0" smtClean="0"/>
              <a:t> add(</a:t>
            </a:r>
            <a:r>
              <a:rPr lang="en-US" sz="2000" b="1" dirty="0" smtClean="0"/>
              <a:t>int</a:t>
            </a:r>
            <a:r>
              <a:rPr lang="en-US" sz="2000" dirty="0" smtClean="0"/>
              <a:t> </a:t>
            </a:r>
            <a:r>
              <a:rPr lang="en-US" sz="2000" dirty="0" err="1" smtClean="0"/>
              <a:t>a,</a:t>
            </a:r>
            <a:r>
              <a:rPr lang="en-US" sz="2000" b="1" dirty="0" err="1" smtClean="0"/>
              <a:t>int</a:t>
            </a:r>
            <a:r>
              <a:rPr lang="en-US" sz="2000" dirty="0" smtClean="0"/>
              <a:t> </a:t>
            </a:r>
            <a:r>
              <a:rPr lang="en-US" sz="2000" dirty="0" err="1" smtClean="0"/>
              <a:t>b,</a:t>
            </a:r>
            <a:r>
              <a:rPr lang="en-US" sz="2000" b="1" dirty="0" err="1" smtClean="0"/>
              <a:t>int</a:t>
            </a:r>
            <a:r>
              <a:rPr lang="en-US" sz="2000" dirty="0" smtClean="0"/>
              <a:t> c){</a:t>
            </a:r>
            <a:r>
              <a:rPr lang="en-US" sz="2000" b="1" dirty="0" smtClean="0"/>
              <a:t>return</a:t>
            </a:r>
            <a:r>
              <a:rPr lang="en-US" sz="2000" dirty="0" smtClean="0"/>
              <a:t> </a:t>
            </a:r>
            <a:r>
              <a:rPr lang="en-US" sz="2000" dirty="0" err="1" smtClean="0"/>
              <a:t>a+b+c</a:t>
            </a:r>
            <a:r>
              <a:rPr lang="en-US" sz="2000" dirty="0" smtClean="0"/>
              <a:t>;}  </a:t>
            </a:r>
          </a:p>
          <a:p>
            <a:pPr>
              <a:buNone/>
            </a:pPr>
            <a:r>
              <a:rPr lang="en-US" sz="2000" dirty="0" smtClean="0"/>
              <a:t>}  </a:t>
            </a:r>
          </a:p>
          <a:p>
            <a:pPr>
              <a:buNone/>
            </a:pPr>
            <a:r>
              <a:rPr lang="en-US" sz="2000" b="1" dirty="0" smtClean="0"/>
              <a:t>class</a:t>
            </a:r>
            <a:r>
              <a:rPr lang="en-US" sz="2000" dirty="0" smtClean="0"/>
              <a:t> TestOverloading1{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err="1" smtClean="0"/>
              <a:t>System.out.println</a:t>
            </a:r>
            <a:r>
              <a:rPr lang="en-US" sz="2000" dirty="0" smtClean="0"/>
              <a:t>(</a:t>
            </a:r>
            <a:r>
              <a:rPr lang="en-US" sz="2000" dirty="0" err="1" smtClean="0"/>
              <a:t>Adder.add</a:t>
            </a:r>
            <a:r>
              <a:rPr lang="en-US" sz="2000" dirty="0" smtClean="0"/>
              <a:t>(11,11));  </a:t>
            </a:r>
          </a:p>
          <a:p>
            <a:pPr>
              <a:buNone/>
            </a:pPr>
            <a:r>
              <a:rPr lang="en-US" sz="2000" dirty="0" err="1" smtClean="0"/>
              <a:t>System.out.println</a:t>
            </a:r>
            <a:r>
              <a:rPr lang="en-US" sz="2000" dirty="0" smtClean="0"/>
              <a:t>(</a:t>
            </a:r>
            <a:r>
              <a:rPr lang="en-US" sz="2000" dirty="0" err="1" smtClean="0"/>
              <a:t>Adder.add</a:t>
            </a:r>
            <a:r>
              <a:rPr lang="en-US" sz="2000" dirty="0" smtClean="0"/>
              <a:t>(11,11,11));  </a:t>
            </a:r>
          </a:p>
          <a:p>
            <a:pPr>
              <a:buNone/>
            </a:pPr>
            <a:r>
              <a:rPr lang="en-US" sz="2000" dirty="0" smtClean="0"/>
              <a:t>}} </a:t>
            </a:r>
          </a:p>
          <a:p>
            <a:pPr algn="just"/>
            <a:endParaRPr lang="en-US" sz="2000" dirty="0" smtClean="0"/>
          </a:p>
          <a:p>
            <a:pPr algn="just"/>
            <a:endParaRPr lang="en-US" sz="2000" dirty="0"/>
          </a:p>
        </p:txBody>
      </p:sp>
      <p:sp>
        <p:nvSpPr>
          <p:cNvPr id="4097" name="Rectangle 1"/>
          <p:cNvSpPr>
            <a:spLocks noChangeArrowheads="1"/>
          </p:cNvSpPr>
          <p:nvPr/>
        </p:nvSpPr>
        <p:spPr bwMode="auto">
          <a:xfrm>
            <a:off x="6248400" y="4495800"/>
            <a:ext cx="2133600" cy="1200329"/>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33</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39762"/>
          </a:xfrm>
        </p:spPr>
        <p:txBody>
          <a:bodyPr>
            <a:normAutofit/>
          </a:bodyPr>
          <a:lstStyle/>
          <a:p>
            <a:pPr algn="l"/>
            <a:r>
              <a:rPr lang="en-US" sz="2800" dirty="0" smtClean="0"/>
              <a:t>2) Method Overloading: changing data type of arguments</a:t>
            </a:r>
            <a:endParaRPr lang="en-US" sz="2800" dirty="0"/>
          </a:p>
        </p:txBody>
      </p:sp>
      <p:sp>
        <p:nvSpPr>
          <p:cNvPr id="3" name="Content Placeholder 2"/>
          <p:cNvSpPr>
            <a:spLocks noGrp="1"/>
          </p:cNvSpPr>
          <p:nvPr>
            <p:ph idx="1"/>
          </p:nvPr>
        </p:nvSpPr>
        <p:spPr>
          <a:xfrm>
            <a:off x="457200" y="1066800"/>
            <a:ext cx="8229600" cy="5059363"/>
          </a:xfrm>
        </p:spPr>
        <p:txBody>
          <a:bodyPr>
            <a:normAutofit/>
          </a:bodyPr>
          <a:lstStyle/>
          <a:p>
            <a:pPr algn="just">
              <a:buNone/>
            </a:pPr>
            <a:r>
              <a:rPr lang="en-US" sz="2000" dirty="0" smtClean="0"/>
              <a:t>In this example, we have created two methods that differs in data type. The first add method receives two integer arguments and second add method receives two double arguments.</a:t>
            </a:r>
          </a:p>
          <a:p>
            <a:pPr>
              <a:buNone/>
            </a:pPr>
            <a:r>
              <a:rPr lang="en-US" sz="2000" b="1" dirty="0" smtClean="0"/>
              <a:t>class</a:t>
            </a:r>
            <a:r>
              <a:rPr lang="en-US" sz="2000" dirty="0" smtClean="0"/>
              <a:t> Adder{  </a:t>
            </a:r>
          </a:p>
          <a:p>
            <a:pPr>
              <a:buNone/>
            </a:pPr>
            <a:r>
              <a:rPr lang="en-US" sz="2000" b="1" dirty="0" smtClean="0"/>
              <a:t>static</a:t>
            </a:r>
            <a:r>
              <a:rPr lang="en-US" sz="2000" dirty="0" smtClean="0"/>
              <a:t> </a:t>
            </a:r>
            <a:r>
              <a:rPr lang="en-US" sz="2000" b="1" dirty="0" smtClean="0"/>
              <a:t>int</a:t>
            </a:r>
            <a:r>
              <a:rPr lang="en-US" sz="2000" dirty="0" smtClean="0"/>
              <a:t> add(</a:t>
            </a:r>
            <a:r>
              <a:rPr lang="en-US" sz="2000" b="1" dirty="0" smtClean="0"/>
              <a:t>int</a:t>
            </a:r>
            <a:r>
              <a:rPr lang="en-US" sz="2000" dirty="0" smtClean="0"/>
              <a:t> a, </a:t>
            </a:r>
            <a:r>
              <a:rPr lang="en-US" sz="2000" b="1" dirty="0" smtClean="0"/>
              <a:t>int</a:t>
            </a:r>
            <a:r>
              <a:rPr lang="en-US" sz="2000" dirty="0" smtClean="0"/>
              <a:t> b){</a:t>
            </a:r>
            <a:r>
              <a:rPr lang="en-US" sz="2000" b="1" dirty="0" smtClean="0"/>
              <a:t>return</a:t>
            </a:r>
            <a:r>
              <a:rPr lang="en-US" sz="2000" dirty="0" smtClean="0"/>
              <a:t> </a:t>
            </a:r>
            <a:r>
              <a:rPr lang="en-US" sz="2000" dirty="0" err="1" smtClean="0"/>
              <a:t>a+b</a:t>
            </a:r>
            <a:r>
              <a:rPr lang="en-US" sz="2000" dirty="0" smtClean="0"/>
              <a:t>;}  </a:t>
            </a:r>
          </a:p>
          <a:p>
            <a:pPr>
              <a:buNone/>
            </a:pPr>
            <a:r>
              <a:rPr lang="en-US" sz="2000" b="1" dirty="0" smtClean="0"/>
              <a:t>static</a:t>
            </a:r>
            <a:r>
              <a:rPr lang="en-US" sz="2000" dirty="0" smtClean="0"/>
              <a:t> </a:t>
            </a:r>
            <a:r>
              <a:rPr lang="en-US" sz="2000" b="1" dirty="0" smtClean="0"/>
              <a:t>double</a:t>
            </a:r>
            <a:r>
              <a:rPr lang="en-US" sz="2000" dirty="0" smtClean="0"/>
              <a:t> add(</a:t>
            </a:r>
            <a:r>
              <a:rPr lang="en-US" sz="2000" b="1" dirty="0" smtClean="0"/>
              <a:t>double</a:t>
            </a:r>
            <a:r>
              <a:rPr lang="en-US" sz="2000" dirty="0" smtClean="0"/>
              <a:t> a, </a:t>
            </a:r>
            <a:r>
              <a:rPr lang="en-US" sz="2000" b="1" dirty="0" smtClean="0"/>
              <a:t>double</a:t>
            </a:r>
            <a:r>
              <a:rPr lang="en-US" sz="2000" dirty="0" smtClean="0"/>
              <a:t> b){</a:t>
            </a:r>
            <a:r>
              <a:rPr lang="en-US" sz="2000" b="1" dirty="0" smtClean="0"/>
              <a:t>return</a:t>
            </a:r>
            <a:r>
              <a:rPr lang="en-US" sz="2000" dirty="0" smtClean="0"/>
              <a:t> </a:t>
            </a:r>
            <a:r>
              <a:rPr lang="en-US" sz="2000" dirty="0" err="1" smtClean="0"/>
              <a:t>a+b</a:t>
            </a:r>
            <a:r>
              <a:rPr lang="en-US" sz="2000" dirty="0" smtClean="0"/>
              <a:t>;}  </a:t>
            </a:r>
          </a:p>
          <a:p>
            <a:pPr>
              <a:buNone/>
            </a:pPr>
            <a:r>
              <a:rPr lang="en-US" sz="2000" dirty="0" smtClean="0"/>
              <a:t>}  </a:t>
            </a:r>
          </a:p>
          <a:p>
            <a:pPr>
              <a:buNone/>
            </a:pPr>
            <a:r>
              <a:rPr lang="en-US" sz="2000" b="1" dirty="0" smtClean="0"/>
              <a:t>class</a:t>
            </a:r>
            <a:r>
              <a:rPr lang="en-US" sz="2000" dirty="0" smtClean="0"/>
              <a:t> TestOverloading2{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err="1" smtClean="0"/>
              <a:t>System.out.println</a:t>
            </a:r>
            <a:r>
              <a:rPr lang="en-US" sz="2000" dirty="0" smtClean="0"/>
              <a:t>(</a:t>
            </a:r>
            <a:r>
              <a:rPr lang="en-US" sz="2000" dirty="0" err="1" smtClean="0"/>
              <a:t>Adder.add</a:t>
            </a:r>
            <a:r>
              <a:rPr lang="en-US" sz="2000" dirty="0" smtClean="0"/>
              <a:t>(11,11));  </a:t>
            </a:r>
          </a:p>
          <a:p>
            <a:pPr>
              <a:buNone/>
            </a:pPr>
            <a:r>
              <a:rPr lang="en-US" sz="2000" dirty="0" err="1" smtClean="0"/>
              <a:t>System.out.println</a:t>
            </a:r>
            <a:r>
              <a:rPr lang="en-US" sz="2000" dirty="0" smtClean="0"/>
              <a:t>(</a:t>
            </a:r>
            <a:r>
              <a:rPr lang="en-US" sz="2000" dirty="0" err="1" smtClean="0"/>
              <a:t>Adder.add</a:t>
            </a:r>
            <a:r>
              <a:rPr lang="en-US" sz="2000" dirty="0" smtClean="0"/>
              <a:t>(12.3,12.6));  </a:t>
            </a:r>
          </a:p>
          <a:p>
            <a:pPr>
              <a:buNone/>
            </a:pPr>
            <a:r>
              <a:rPr lang="en-US" sz="2000" dirty="0" smtClean="0"/>
              <a:t>}} </a:t>
            </a:r>
          </a:p>
          <a:p>
            <a:pPr algn="just">
              <a:buNone/>
            </a:pPr>
            <a:endParaRPr lang="en-US" sz="2000" dirty="0"/>
          </a:p>
        </p:txBody>
      </p:sp>
      <p:sp>
        <p:nvSpPr>
          <p:cNvPr id="3073" name="Rectangle 1"/>
          <p:cNvSpPr>
            <a:spLocks noChangeArrowheads="1"/>
          </p:cNvSpPr>
          <p:nvPr/>
        </p:nvSpPr>
        <p:spPr bwMode="auto">
          <a:xfrm>
            <a:off x="4724400" y="5181600"/>
            <a:ext cx="3886200" cy="1200329"/>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24.9</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4572000"/>
          </a:xfrm>
        </p:spPr>
        <p:txBody>
          <a:bodyPr>
            <a:normAutofit/>
          </a:bodyPr>
          <a:lstStyle/>
          <a:p>
            <a:pPr>
              <a:buNone/>
            </a:pPr>
            <a:r>
              <a:rPr lang="en-US" sz="2000" b="1" dirty="0" smtClean="0"/>
              <a:t>Q) Why Method Overloading is not possible by changing the return type of method only?</a:t>
            </a:r>
          </a:p>
          <a:p>
            <a:pPr>
              <a:buNone/>
            </a:pPr>
            <a:r>
              <a:rPr lang="en-US" sz="2000" dirty="0" smtClean="0"/>
              <a:t>In java, method overloading is not possible by changing the return type of the method only because of ambiguity. Let's see how ambiguity may occur:</a:t>
            </a:r>
          </a:p>
          <a:p>
            <a:pPr>
              <a:buNone/>
            </a:pPr>
            <a:r>
              <a:rPr lang="en-US" sz="2000" b="1" dirty="0" smtClean="0"/>
              <a:t>class</a:t>
            </a:r>
            <a:r>
              <a:rPr lang="en-US" sz="2000" dirty="0" smtClean="0"/>
              <a:t> Adder{  </a:t>
            </a:r>
          </a:p>
          <a:p>
            <a:pPr>
              <a:buNone/>
            </a:pPr>
            <a:r>
              <a:rPr lang="en-US" sz="2000" b="1" dirty="0" smtClean="0"/>
              <a:t>static</a:t>
            </a:r>
            <a:r>
              <a:rPr lang="en-US" sz="2000" dirty="0" smtClean="0"/>
              <a:t> </a:t>
            </a:r>
            <a:r>
              <a:rPr lang="en-US" sz="2000" b="1" dirty="0" smtClean="0"/>
              <a:t>int</a:t>
            </a:r>
            <a:r>
              <a:rPr lang="en-US" sz="2000" dirty="0" smtClean="0"/>
              <a:t> add(</a:t>
            </a:r>
            <a:r>
              <a:rPr lang="en-US" sz="2000" b="1" dirty="0" smtClean="0"/>
              <a:t>int</a:t>
            </a:r>
            <a:r>
              <a:rPr lang="en-US" sz="2000" dirty="0" smtClean="0"/>
              <a:t> </a:t>
            </a:r>
            <a:r>
              <a:rPr lang="en-US" sz="2000" dirty="0" err="1" smtClean="0"/>
              <a:t>a,</a:t>
            </a:r>
            <a:r>
              <a:rPr lang="en-US" sz="2000" b="1" dirty="0" err="1" smtClean="0"/>
              <a:t>int</a:t>
            </a:r>
            <a:r>
              <a:rPr lang="en-US" sz="2000" dirty="0" smtClean="0"/>
              <a:t> b){</a:t>
            </a:r>
            <a:r>
              <a:rPr lang="en-US" sz="2000" b="1" dirty="0" smtClean="0"/>
              <a:t>return</a:t>
            </a:r>
            <a:r>
              <a:rPr lang="en-US" sz="2000" dirty="0" smtClean="0"/>
              <a:t> </a:t>
            </a:r>
            <a:r>
              <a:rPr lang="en-US" sz="2000" dirty="0" err="1" smtClean="0"/>
              <a:t>a+b</a:t>
            </a:r>
            <a:r>
              <a:rPr lang="en-US" sz="2000" dirty="0" smtClean="0"/>
              <a:t>;}  </a:t>
            </a:r>
          </a:p>
          <a:p>
            <a:pPr>
              <a:buNone/>
            </a:pPr>
            <a:r>
              <a:rPr lang="en-US" sz="2000" b="1" dirty="0" smtClean="0"/>
              <a:t>static</a:t>
            </a:r>
            <a:r>
              <a:rPr lang="en-US" sz="2000" dirty="0" smtClean="0"/>
              <a:t> </a:t>
            </a:r>
            <a:r>
              <a:rPr lang="en-US" sz="2000" b="1" dirty="0" smtClean="0"/>
              <a:t>double</a:t>
            </a:r>
            <a:r>
              <a:rPr lang="en-US" sz="2000" dirty="0" smtClean="0"/>
              <a:t> add(</a:t>
            </a:r>
            <a:r>
              <a:rPr lang="en-US" sz="2000" b="1" dirty="0" err="1" smtClean="0"/>
              <a:t>int</a:t>
            </a:r>
            <a:r>
              <a:rPr lang="en-US" sz="2000" dirty="0" smtClean="0"/>
              <a:t> </a:t>
            </a:r>
            <a:r>
              <a:rPr lang="en-US" sz="2000" dirty="0" err="1" smtClean="0"/>
              <a:t>a,</a:t>
            </a:r>
            <a:r>
              <a:rPr lang="en-US" sz="2000" b="1" dirty="0" err="1" smtClean="0"/>
              <a:t>int</a:t>
            </a:r>
            <a:r>
              <a:rPr lang="en-US" sz="2000" dirty="0" smtClean="0"/>
              <a:t> b){</a:t>
            </a:r>
            <a:r>
              <a:rPr lang="en-US" sz="2000" b="1" dirty="0" smtClean="0"/>
              <a:t>return</a:t>
            </a:r>
            <a:r>
              <a:rPr lang="en-US" sz="2000" dirty="0" smtClean="0"/>
              <a:t> </a:t>
            </a:r>
            <a:r>
              <a:rPr lang="en-US" sz="2000" dirty="0" err="1" smtClean="0"/>
              <a:t>a+b</a:t>
            </a:r>
            <a:r>
              <a:rPr lang="en-US" sz="2000" dirty="0" smtClean="0"/>
              <a:t>;}  </a:t>
            </a:r>
          </a:p>
          <a:p>
            <a:pPr>
              <a:buNone/>
            </a:pPr>
            <a:r>
              <a:rPr lang="en-US" sz="2000" dirty="0" smtClean="0"/>
              <a:t>}  </a:t>
            </a:r>
          </a:p>
          <a:p>
            <a:pPr>
              <a:buNone/>
            </a:pPr>
            <a:r>
              <a:rPr lang="en-US" sz="2000" b="1" dirty="0" smtClean="0"/>
              <a:t>class</a:t>
            </a:r>
            <a:r>
              <a:rPr lang="en-US" sz="2000" dirty="0" smtClean="0"/>
              <a:t> TestOverloading3{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err="1" smtClean="0"/>
              <a:t>System.out.println</a:t>
            </a:r>
            <a:r>
              <a:rPr lang="en-US" sz="2000" dirty="0" smtClean="0"/>
              <a:t>(</a:t>
            </a:r>
            <a:r>
              <a:rPr lang="en-US" sz="2000" dirty="0" err="1" smtClean="0"/>
              <a:t>Adder.add</a:t>
            </a:r>
            <a:r>
              <a:rPr lang="en-US" sz="2000" dirty="0" smtClean="0"/>
              <a:t>(11,11));//ambiguity  </a:t>
            </a:r>
          </a:p>
          <a:p>
            <a:pPr>
              <a:buNone/>
            </a:pPr>
            <a:r>
              <a:rPr lang="en-US" sz="2000" dirty="0" smtClean="0"/>
              <a:t>}} </a:t>
            </a:r>
          </a:p>
          <a:p>
            <a:pPr>
              <a:buNone/>
            </a:pPr>
            <a:endParaRPr lang="en-US" sz="2000" dirty="0"/>
          </a:p>
        </p:txBody>
      </p:sp>
      <p:sp>
        <p:nvSpPr>
          <p:cNvPr id="2049" name="Rectangle 1"/>
          <p:cNvSpPr>
            <a:spLocks noChangeArrowheads="1"/>
          </p:cNvSpPr>
          <p:nvPr/>
        </p:nvSpPr>
        <p:spPr bwMode="auto">
          <a:xfrm>
            <a:off x="762000" y="4953000"/>
            <a:ext cx="7848600" cy="646331"/>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Compile Time Error: method add(</a:t>
            </a: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int,int</a:t>
            </a:r>
            <a:r>
              <a:rPr kumimoji="0" lang="en-US" b="0" i="0" u="none" strike="noStrike" cap="none" normalizeH="0" baseline="0" dirty="0" smtClean="0">
                <a:ln>
                  <a:noFill/>
                </a:ln>
                <a:solidFill>
                  <a:srgbClr val="000000"/>
                </a:solidFill>
                <a:effectLst/>
                <a:latin typeface="Arial Unicode MS" pitchFamily="34" charset="-128"/>
                <a:cs typeface="Arial" pitchFamily="34" charset="0"/>
              </a:rPr>
              <a:t>) is already defined in class Adder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457200" y="5867400"/>
            <a:ext cx="8686800" cy="646331"/>
          </a:xfrm>
          <a:prstGeom prst="rect">
            <a:avLst/>
          </a:prstGeom>
        </p:spPr>
        <p:txBody>
          <a:bodyPr wrap="square">
            <a:spAutoFit/>
          </a:bodyPr>
          <a:lstStyle/>
          <a:p>
            <a:pPr lvl="0" eaLnBrk="0" fontAlgn="base" hangingPunct="0">
              <a:spcBef>
                <a:spcPct val="0"/>
              </a:spcBef>
              <a:spcAft>
                <a:spcPct val="0"/>
              </a:spcAft>
            </a:pPr>
            <a:r>
              <a:rPr lang="en-US" dirty="0" smtClean="0">
                <a:solidFill>
                  <a:srgbClr val="000000"/>
                </a:solidFill>
                <a:latin typeface="Verdana" pitchFamily="34" charset="0"/>
                <a:cs typeface="Arial" pitchFamily="34" charset="0"/>
              </a:rPr>
              <a:t>System.out.println(</a:t>
            </a:r>
            <a:r>
              <a:rPr lang="en-US" dirty="0" err="1" smtClean="0">
                <a:solidFill>
                  <a:srgbClr val="000000"/>
                </a:solidFill>
                <a:latin typeface="Verdana" pitchFamily="34" charset="0"/>
                <a:cs typeface="Arial" pitchFamily="34" charset="0"/>
              </a:rPr>
              <a:t>Adder.add</a:t>
            </a:r>
            <a:r>
              <a:rPr lang="en-US" dirty="0" smtClean="0">
                <a:solidFill>
                  <a:srgbClr val="000000"/>
                </a:solidFill>
                <a:latin typeface="Verdana" pitchFamily="34" charset="0"/>
                <a:cs typeface="Arial" pitchFamily="34" charset="0"/>
              </a:rPr>
              <a:t>(11,11));//Here, how can java determine which sum() method should be called?</a:t>
            </a:r>
            <a:endParaRPr lang="en-US" dirty="0" smtClean="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7362"/>
          </a:xfrm>
        </p:spPr>
        <p:txBody>
          <a:bodyPr>
            <a:normAutofit fontScale="90000"/>
          </a:bodyPr>
          <a:lstStyle/>
          <a:p>
            <a:r>
              <a:rPr lang="en-US" sz="3200" dirty="0" smtClean="0"/>
              <a:t>Method Overloading and Type Promotion</a:t>
            </a:r>
            <a:endParaRPr lang="en-US" sz="3200" dirty="0"/>
          </a:p>
        </p:txBody>
      </p:sp>
      <p:sp>
        <p:nvSpPr>
          <p:cNvPr id="3" name="Content Placeholder 2"/>
          <p:cNvSpPr>
            <a:spLocks noGrp="1"/>
          </p:cNvSpPr>
          <p:nvPr>
            <p:ph idx="1"/>
          </p:nvPr>
        </p:nvSpPr>
        <p:spPr>
          <a:xfrm>
            <a:off x="152400" y="914400"/>
            <a:ext cx="3429000" cy="5287963"/>
          </a:xfrm>
        </p:spPr>
        <p:txBody>
          <a:bodyPr>
            <a:normAutofit fontScale="70000" lnSpcReduction="20000"/>
          </a:bodyPr>
          <a:lstStyle/>
          <a:p>
            <a:pPr algn="just"/>
            <a:r>
              <a:rPr lang="en-US" dirty="0" smtClean="0"/>
              <a:t>One type is promoted to another implicitly if no matching data type is found. Let's understand the concept by the figure given below:</a:t>
            </a:r>
          </a:p>
          <a:p>
            <a:pPr algn="just"/>
            <a:r>
              <a:rPr lang="en-US" dirty="0" smtClean="0"/>
              <a:t>As displayed in the above diagram, byte can be promoted to short, int, long, float or double. The short data type can be promoted to int , long, float or double. The char data type can be promoted to int , long ,float or double and so on.</a:t>
            </a:r>
            <a:endParaRPr lang="en-US" dirty="0"/>
          </a:p>
        </p:txBody>
      </p:sp>
      <p:sp>
        <p:nvSpPr>
          <p:cNvPr id="1026" name="AutoShape 2" descr="Java Method Overloading with Type Promo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Java Method Overloading with Type Promo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Java Method Overloading with Type Promo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descr="C:\Users\admin\Desktop\java-type-promotion.png"/>
          <p:cNvPicPr>
            <a:picLocks noChangeAspect="1" noChangeArrowheads="1"/>
          </p:cNvPicPr>
          <p:nvPr/>
        </p:nvPicPr>
        <p:blipFill>
          <a:blip r:embed="rId2"/>
          <a:srcRect/>
          <a:stretch>
            <a:fillRect/>
          </a:stretch>
        </p:blipFill>
        <p:spPr bwMode="auto">
          <a:xfrm>
            <a:off x="3848100" y="1219200"/>
            <a:ext cx="4876800" cy="4343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563562"/>
          </a:xfrm>
        </p:spPr>
        <p:txBody>
          <a:bodyPr>
            <a:normAutofit fontScale="90000"/>
          </a:bodyPr>
          <a:lstStyle/>
          <a:p>
            <a:r>
              <a:rPr lang="en-US" sz="3200" dirty="0" smtClean="0"/>
              <a:t>Example of Method Overloading with Type Promotion</a:t>
            </a:r>
            <a:endParaRPr lang="en-US" sz="3200" dirty="0"/>
          </a:p>
        </p:txBody>
      </p:sp>
      <p:sp>
        <p:nvSpPr>
          <p:cNvPr id="3" name="Content Placeholder 2"/>
          <p:cNvSpPr>
            <a:spLocks noGrp="1"/>
          </p:cNvSpPr>
          <p:nvPr>
            <p:ph idx="1"/>
          </p:nvPr>
        </p:nvSpPr>
        <p:spPr>
          <a:xfrm>
            <a:off x="457200" y="1066800"/>
            <a:ext cx="8229600" cy="5059363"/>
          </a:xfrm>
        </p:spPr>
        <p:txBody>
          <a:bodyPr/>
          <a:lstStyle/>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of Method Overloading with Type Promotion if matching found</a:t>
            </a:r>
            <a:endParaRPr lang="en-US" sz="3200" dirty="0"/>
          </a:p>
        </p:txBody>
      </p:sp>
      <p:sp>
        <p:nvSpPr>
          <p:cNvPr id="3" name="Content Placeholder 2"/>
          <p:cNvSpPr>
            <a:spLocks noGrp="1"/>
          </p:cNvSpPr>
          <p:nvPr>
            <p:ph idx="1"/>
          </p:nvPr>
        </p:nvSpPr>
        <p:spPr/>
        <p:txBody>
          <a:bodyPr/>
          <a:lstStyle/>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1117</Words>
  <Application>Microsoft Office PowerPoint</Application>
  <PresentationFormat>On-screen Show (4:3)</PresentationFormat>
  <Paragraphs>335</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Java Polymorphism</vt:lpstr>
      <vt:lpstr>Polymorphism in Java</vt:lpstr>
      <vt:lpstr>Method Overloading in Java</vt:lpstr>
      <vt:lpstr>1) Method Overloading: changing no. of arguments</vt:lpstr>
      <vt:lpstr>2) Method Overloading: changing data type of arguments</vt:lpstr>
      <vt:lpstr>Slide 6</vt:lpstr>
      <vt:lpstr>Method Overloading and Type Promotion</vt:lpstr>
      <vt:lpstr>Example of Method Overloading with Type Promotion</vt:lpstr>
      <vt:lpstr>Example of Method Overloading with Type Promotion if matching found</vt:lpstr>
      <vt:lpstr>Method Overriding in Java</vt:lpstr>
      <vt:lpstr>Slide 11</vt:lpstr>
      <vt:lpstr>Slide 12</vt:lpstr>
      <vt:lpstr>Understanding the problem without method overriding</vt:lpstr>
      <vt:lpstr>Example of method overriding</vt:lpstr>
      <vt:lpstr>//Java Program to illustrate the use of Java Method Overriding</vt:lpstr>
      <vt:lpstr>A real example of Java Method Overriding</vt:lpstr>
      <vt:lpstr>Java Program to demonstrate the real scenario of Java Method Overriding </vt:lpstr>
      <vt:lpstr>Slide 18</vt:lpstr>
      <vt:lpstr>Difference between method overloading and method overriding in java</vt:lpstr>
      <vt:lpstr>Super Keyword in Java</vt:lpstr>
      <vt:lpstr>Slide 21</vt:lpstr>
      <vt:lpstr>1) super is used to refer immediate parent class instance variable.</vt:lpstr>
      <vt:lpstr>2) super can be used to invoke parent class method</vt:lpstr>
      <vt:lpstr>3) super is used to invoke parent class constructor.</vt:lpstr>
      <vt:lpstr>super example: real use</vt:lpstr>
      <vt:lpstr>Final Keyword In Java</vt:lpstr>
      <vt:lpstr>Java final variable</vt:lpstr>
      <vt:lpstr>Java final method</vt:lpstr>
      <vt:lpstr>Java final class</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adin</dc:creator>
  <cp:lastModifiedBy>Birla Institute of Applied Sciences</cp:lastModifiedBy>
  <cp:revision>48</cp:revision>
  <dcterms:created xsi:type="dcterms:W3CDTF">2006-08-16T00:00:00Z</dcterms:created>
  <dcterms:modified xsi:type="dcterms:W3CDTF">2019-08-28T05:56:21Z</dcterms:modified>
</cp:coreProperties>
</file>