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6953" autoAdjust="0"/>
  </p:normalViewPr>
  <p:slideViewPr>
    <p:cSldViewPr>
      <p:cViewPr varScale="1">
        <p:scale>
          <a:sx n="71" d="100"/>
          <a:sy n="71" d="100"/>
        </p:scale>
        <p:origin x="-1356"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105953B-0709-4AC4-B947-CD518F54CAD3}" type="datetimeFigureOut">
              <a:rPr lang="en-US" smtClean="0"/>
              <a:t>8/24/2019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CEFA48-0068-4761-B371-258D081704F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05953B-0709-4AC4-B947-CD518F54CAD3}" type="datetimeFigureOut">
              <a:rPr lang="en-US" smtClean="0"/>
              <a:t>8/24/2019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CEFA48-0068-4761-B371-258D081704F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05953B-0709-4AC4-B947-CD518F54CAD3}" type="datetimeFigureOut">
              <a:rPr lang="en-US" smtClean="0"/>
              <a:t>8/24/2019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CEFA48-0068-4761-B371-258D081704F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05953B-0709-4AC4-B947-CD518F54CAD3}" type="datetimeFigureOut">
              <a:rPr lang="en-US" smtClean="0"/>
              <a:t>8/24/2019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CEFA48-0068-4761-B371-258D081704F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05953B-0709-4AC4-B947-CD518F54CAD3}" type="datetimeFigureOut">
              <a:rPr lang="en-US" smtClean="0"/>
              <a:t>8/24/2019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CEFA48-0068-4761-B371-258D081704F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105953B-0709-4AC4-B947-CD518F54CAD3}" type="datetimeFigureOut">
              <a:rPr lang="en-US" smtClean="0"/>
              <a:t>8/24/2019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CEFA48-0068-4761-B371-258D081704F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105953B-0709-4AC4-B947-CD518F54CAD3}" type="datetimeFigureOut">
              <a:rPr lang="en-US" smtClean="0"/>
              <a:t>8/24/2019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CEFA48-0068-4761-B371-258D081704F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105953B-0709-4AC4-B947-CD518F54CAD3}" type="datetimeFigureOut">
              <a:rPr lang="en-US" smtClean="0"/>
              <a:t>8/24/2019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CEFA48-0068-4761-B371-258D081704F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05953B-0709-4AC4-B947-CD518F54CAD3}" type="datetimeFigureOut">
              <a:rPr lang="en-US" smtClean="0"/>
              <a:t>8/24/2019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CEFA48-0068-4761-B371-258D081704F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05953B-0709-4AC4-B947-CD518F54CAD3}" type="datetimeFigureOut">
              <a:rPr lang="en-US" smtClean="0"/>
              <a:t>8/24/2019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CEFA48-0068-4761-B371-258D081704F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05953B-0709-4AC4-B947-CD518F54CAD3}" type="datetimeFigureOut">
              <a:rPr lang="en-US" smtClean="0"/>
              <a:t>8/24/2019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CEFA48-0068-4761-B371-258D081704F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05953B-0709-4AC4-B947-CD518F54CAD3}" type="datetimeFigureOut">
              <a:rPr lang="en-US" smtClean="0"/>
              <a:t>8/24/2019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CEFA48-0068-4761-B371-258D081704F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010400" cy="1470025"/>
          </a:xfrm>
        </p:spPr>
        <p:txBody>
          <a:bodyPr/>
          <a:lstStyle/>
          <a:p>
            <a:pPr algn="r"/>
            <a:r>
              <a:rPr lang="en-US" dirty="0"/>
              <a:t>Abstract class in </a:t>
            </a:r>
            <a:r>
              <a:rPr lang="en-US" dirty="0" smtClean="0"/>
              <a:t>Java</a:t>
            </a:r>
            <a:endParaRPr lang="en-US" dirty="0"/>
          </a:p>
        </p:txBody>
      </p:sp>
      <p:sp>
        <p:nvSpPr>
          <p:cNvPr id="3" name="Subtitle 2"/>
          <p:cNvSpPr>
            <a:spLocks noGrp="1"/>
          </p:cNvSpPr>
          <p:nvPr>
            <p:ph type="subTitle" idx="1"/>
          </p:nvPr>
        </p:nvSpPr>
        <p:spPr/>
        <p:txBody>
          <a:bodyPr/>
          <a:lstStyle/>
          <a:p>
            <a:pPr algn="r"/>
            <a:r>
              <a:rPr lang="en-US" dirty="0" smtClean="0"/>
              <a:t>Instructor :</a:t>
            </a:r>
            <a:r>
              <a:rPr lang="en-US" dirty="0" err="1" smtClean="0"/>
              <a:t>Prashant</a:t>
            </a:r>
            <a:r>
              <a:rPr lang="en-US" dirty="0" smtClean="0"/>
              <a:t> </a:t>
            </a:r>
            <a:r>
              <a:rPr lang="en-US" dirty="0" err="1" smtClean="0"/>
              <a:t>Mishra</a:t>
            </a:r>
            <a:endParaRPr lang="en-US" dirty="0" smtClean="0"/>
          </a:p>
          <a:p>
            <a:pPr algn="r"/>
            <a:r>
              <a:rPr lang="en-US" dirty="0" smtClean="0"/>
              <a:t>BIAS Bhimtal</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792162"/>
          </a:xfrm>
        </p:spPr>
        <p:txBody>
          <a:bodyPr>
            <a:noAutofit/>
          </a:bodyPr>
          <a:lstStyle/>
          <a:p>
            <a:r>
              <a:rPr lang="en-US" sz="3200" b="1" dirty="0"/>
              <a:t>Abstract class having constructor, data member and </a:t>
            </a:r>
            <a:r>
              <a:rPr lang="en-US" sz="3200" b="1" dirty="0" smtClean="0"/>
              <a:t>methods</a:t>
            </a:r>
            <a:endParaRPr lang="en-US" sz="3200" b="1" dirty="0"/>
          </a:p>
        </p:txBody>
      </p:sp>
      <p:sp>
        <p:nvSpPr>
          <p:cNvPr id="3" name="Content Placeholder 2"/>
          <p:cNvSpPr>
            <a:spLocks noGrp="1"/>
          </p:cNvSpPr>
          <p:nvPr>
            <p:ph idx="1"/>
          </p:nvPr>
        </p:nvSpPr>
        <p:spPr>
          <a:xfrm>
            <a:off x="457200" y="1295400"/>
            <a:ext cx="8229600" cy="4830763"/>
          </a:xfrm>
        </p:spPr>
        <p:txBody>
          <a:bodyPr>
            <a:normAutofit fontScale="92500" lnSpcReduction="20000"/>
          </a:bodyPr>
          <a:lstStyle/>
          <a:p>
            <a:pPr>
              <a:buNone/>
            </a:pPr>
            <a:r>
              <a:rPr lang="en-US" dirty="0"/>
              <a:t>An abstract class can have a data member, abstract method, method body (non-abstract method), constructor, and even main() method</a:t>
            </a:r>
            <a:r>
              <a:rPr lang="en-US" dirty="0" smtClean="0"/>
              <a:t>.</a:t>
            </a:r>
          </a:p>
          <a:p>
            <a:pPr>
              <a:buNone/>
            </a:pPr>
            <a:r>
              <a:rPr lang="en-US" i="1" dirty="0"/>
              <a:t>Rule: If there is an abstract method in a class, that class must be abstract.</a:t>
            </a:r>
            <a:endParaRPr lang="en-US" b="1" i="1" dirty="0"/>
          </a:p>
          <a:p>
            <a:pPr>
              <a:buNone/>
            </a:pPr>
            <a:r>
              <a:rPr lang="en-US" i="1" dirty="0"/>
              <a:t>Rule: If you are extending an abstract class that has an abstract method, you must either provide the implementation of the method or make this class abstract.</a:t>
            </a:r>
            <a:endParaRPr lang="en-US" b="1" i="1" dirty="0"/>
          </a:p>
          <a:p>
            <a:pPr>
              <a:buNone/>
            </a:pPr>
            <a:endParaRPr lang="en-US" dirty="0"/>
          </a:p>
          <a:p>
            <a:pPr>
              <a:buNone/>
            </a:pPr>
            <a:r>
              <a:rPr lang="en-US" i="1" dirty="0" smtClean="0"/>
              <a:t>TestAbstraction2.java</a:t>
            </a:r>
          </a:p>
          <a:p>
            <a:pPr>
              <a:buNone/>
            </a:pPr>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324600"/>
          </a:xfrm>
        </p:spPr>
        <p:txBody>
          <a:bodyPr>
            <a:normAutofit fontScale="62500" lnSpcReduction="20000"/>
          </a:bodyPr>
          <a:lstStyle/>
          <a:p>
            <a:pPr>
              <a:buNone/>
            </a:pPr>
            <a:r>
              <a:rPr lang="en-US" b="1" dirty="0"/>
              <a:t>//Example of an abstract class that has abstract and non-abstract methods  </a:t>
            </a:r>
            <a:endParaRPr lang="en-US" b="1" dirty="0" smtClean="0"/>
          </a:p>
          <a:p>
            <a:pPr>
              <a:buNone/>
            </a:pPr>
            <a:endParaRPr lang="en-US" b="1" dirty="0"/>
          </a:p>
          <a:p>
            <a:pPr>
              <a:buNone/>
            </a:pPr>
            <a:r>
              <a:rPr lang="en-US" dirty="0"/>
              <a:t> </a:t>
            </a:r>
            <a:r>
              <a:rPr lang="en-US" b="1" dirty="0"/>
              <a:t>abstract</a:t>
            </a:r>
            <a:r>
              <a:rPr lang="en-US" dirty="0"/>
              <a:t> </a:t>
            </a:r>
            <a:r>
              <a:rPr lang="en-US" b="1" dirty="0"/>
              <a:t>class</a:t>
            </a:r>
            <a:r>
              <a:rPr lang="en-US" dirty="0"/>
              <a:t> Bike{  </a:t>
            </a:r>
          </a:p>
          <a:p>
            <a:pPr>
              <a:buNone/>
            </a:pPr>
            <a:r>
              <a:rPr lang="en-US" dirty="0"/>
              <a:t>   Bike(){</a:t>
            </a:r>
            <a:r>
              <a:rPr lang="en-US" dirty="0" err="1"/>
              <a:t>System.out.println</a:t>
            </a:r>
            <a:r>
              <a:rPr lang="en-US" dirty="0"/>
              <a:t>("bike is created");}  </a:t>
            </a:r>
          </a:p>
          <a:p>
            <a:pPr>
              <a:buNone/>
            </a:pPr>
            <a:r>
              <a:rPr lang="en-US" dirty="0"/>
              <a:t>   </a:t>
            </a:r>
            <a:r>
              <a:rPr lang="en-US" b="1" dirty="0"/>
              <a:t>abstract</a:t>
            </a:r>
            <a:r>
              <a:rPr lang="en-US" dirty="0"/>
              <a:t> </a:t>
            </a:r>
            <a:r>
              <a:rPr lang="en-US" b="1" dirty="0"/>
              <a:t>void</a:t>
            </a:r>
            <a:r>
              <a:rPr lang="en-US" dirty="0"/>
              <a:t> run();  </a:t>
            </a:r>
          </a:p>
          <a:p>
            <a:pPr>
              <a:buNone/>
            </a:pPr>
            <a:r>
              <a:rPr lang="en-US" dirty="0"/>
              <a:t>   </a:t>
            </a:r>
            <a:r>
              <a:rPr lang="en-US" b="1" dirty="0"/>
              <a:t>void</a:t>
            </a:r>
            <a:r>
              <a:rPr lang="en-US" dirty="0"/>
              <a:t> </a:t>
            </a:r>
            <a:r>
              <a:rPr lang="en-US" dirty="0" err="1"/>
              <a:t>changeGear</a:t>
            </a:r>
            <a:r>
              <a:rPr lang="en-US" dirty="0"/>
              <a:t>(){</a:t>
            </a:r>
            <a:r>
              <a:rPr lang="en-US" dirty="0" err="1"/>
              <a:t>System.out.println</a:t>
            </a:r>
            <a:r>
              <a:rPr lang="en-US" dirty="0"/>
              <a:t>("gear changed");}  </a:t>
            </a:r>
          </a:p>
          <a:p>
            <a:pPr>
              <a:buNone/>
            </a:pPr>
            <a:r>
              <a:rPr lang="en-US" dirty="0"/>
              <a:t> }  </a:t>
            </a:r>
          </a:p>
          <a:p>
            <a:pPr>
              <a:buNone/>
            </a:pPr>
            <a:r>
              <a:rPr lang="en-US" dirty="0"/>
              <a:t>//Creating a Child class which inherits Abstract class  </a:t>
            </a:r>
          </a:p>
          <a:p>
            <a:pPr>
              <a:buNone/>
            </a:pPr>
            <a:r>
              <a:rPr lang="en-US" dirty="0"/>
              <a:t> </a:t>
            </a:r>
            <a:r>
              <a:rPr lang="en-US" b="1" dirty="0"/>
              <a:t>class</a:t>
            </a:r>
            <a:r>
              <a:rPr lang="en-US" dirty="0"/>
              <a:t> Honda </a:t>
            </a:r>
            <a:r>
              <a:rPr lang="en-US" b="1" dirty="0"/>
              <a:t>extends</a:t>
            </a:r>
            <a:r>
              <a:rPr lang="en-US" dirty="0"/>
              <a:t> Bike{  </a:t>
            </a:r>
          </a:p>
          <a:p>
            <a:pPr>
              <a:buNone/>
            </a:pPr>
            <a:r>
              <a:rPr lang="en-US" dirty="0"/>
              <a:t> </a:t>
            </a:r>
            <a:r>
              <a:rPr lang="en-US" b="1" dirty="0"/>
              <a:t>void</a:t>
            </a:r>
            <a:r>
              <a:rPr lang="en-US" dirty="0"/>
              <a:t> run(){</a:t>
            </a:r>
            <a:r>
              <a:rPr lang="en-US" dirty="0" err="1"/>
              <a:t>System.out.println</a:t>
            </a:r>
            <a:r>
              <a:rPr lang="en-US" dirty="0"/>
              <a:t>("running safely..");}  </a:t>
            </a:r>
          </a:p>
          <a:p>
            <a:pPr>
              <a:buNone/>
            </a:pPr>
            <a:r>
              <a:rPr lang="en-US" dirty="0"/>
              <a:t> }  </a:t>
            </a:r>
          </a:p>
          <a:p>
            <a:pPr>
              <a:buNone/>
            </a:pPr>
            <a:r>
              <a:rPr lang="en-US" dirty="0"/>
              <a:t>//Creating a Test class which calls abstract and non-abstract methods  </a:t>
            </a:r>
          </a:p>
          <a:p>
            <a:pPr>
              <a:buNone/>
            </a:pPr>
            <a:r>
              <a:rPr lang="en-US" dirty="0"/>
              <a:t> </a:t>
            </a:r>
            <a:r>
              <a:rPr lang="en-US" b="1" dirty="0"/>
              <a:t>class</a:t>
            </a:r>
            <a:r>
              <a:rPr lang="en-US" dirty="0"/>
              <a:t> TestAbstraction2{  </a:t>
            </a:r>
          </a:p>
          <a:p>
            <a:pPr>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a:buNone/>
            </a:pPr>
            <a:r>
              <a:rPr lang="en-US" dirty="0"/>
              <a:t>  Bike </a:t>
            </a:r>
            <a:r>
              <a:rPr lang="en-US" dirty="0" err="1"/>
              <a:t>obj</a:t>
            </a:r>
            <a:r>
              <a:rPr lang="en-US" dirty="0"/>
              <a:t> = </a:t>
            </a:r>
            <a:r>
              <a:rPr lang="en-US" b="1" dirty="0"/>
              <a:t>new</a:t>
            </a:r>
            <a:r>
              <a:rPr lang="en-US" dirty="0"/>
              <a:t> Honda();  </a:t>
            </a:r>
          </a:p>
          <a:p>
            <a:pPr>
              <a:buNone/>
            </a:pPr>
            <a:r>
              <a:rPr lang="en-US" dirty="0"/>
              <a:t>  </a:t>
            </a:r>
            <a:r>
              <a:rPr lang="en-US" dirty="0" err="1"/>
              <a:t>obj.run</a:t>
            </a:r>
            <a:r>
              <a:rPr lang="en-US" dirty="0"/>
              <a:t>();  </a:t>
            </a:r>
          </a:p>
          <a:p>
            <a:pPr>
              <a:buNone/>
            </a:pPr>
            <a:r>
              <a:rPr lang="en-US" dirty="0"/>
              <a:t>  </a:t>
            </a:r>
            <a:r>
              <a:rPr lang="en-US" dirty="0" err="1"/>
              <a:t>obj.changeGear</a:t>
            </a:r>
            <a:r>
              <a:rPr lang="en-US" dirty="0"/>
              <a:t>();  </a:t>
            </a:r>
          </a:p>
          <a:p>
            <a:pPr>
              <a:buNone/>
            </a:pPr>
            <a:r>
              <a:rPr lang="en-US" dirty="0"/>
              <a:t> }  </a:t>
            </a:r>
          </a:p>
          <a:p>
            <a:pPr>
              <a:buNone/>
            </a:pPr>
            <a:r>
              <a:rPr lang="en-US" dirty="0"/>
              <a:t>}</a:t>
            </a:r>
          </a:p>
        </p:txBody>
      </p:sp>
      <p:sp>
        <p:nvSpPr>
          <p:cNvPr id="24577" name="Rectangle 1"/>
          <p:cNvSpPr>
            <a:spLocks noChangeArrowheads="1"/>
          </p:cNvSpPr>
          <p:nvPr/>
        </p:nvSpPr>
        <p:spPr bwMode="auto">
          <a:xfrm>
            <a:off x="4724400" y="5562600"/>
            <a:ext cx="3733800" cy="830997"/>
          </a:xfrm>
          <a:prstGeom prst="rect">
            <a:avLst/>
          </a:prstGeom>
          <a:solidFill>
            <a:srgbClr val="F9FBF9"/>
          </a:solidFill>
          <a:ln w="9525">
            <a:solidFill>
              <a:schemeClr val="accent1"/>
            </a:solid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dirty="0" smtClean="0">
                <a:ln>
                  <a:noFill/>
                </a:ln>
                <a:solidFill>
                  <a:srgbClr val="000000"/>
                </a:solidFill>
                <a:effectLst/>
                <a:latin typeface="Arial Unicode MS" pitchFamily="34" charset="-128"/>
                <a:ea typeface="Times New Roman" pitchFamily="18" charset="0"/>
                <a:cs typeface="Courier New" pitchFamily="49" charset="0"/>
              </a:rPr>
              <a:t>   </a:t>
            </a:r>
            <a:r>
              <a:rPr kumimoji="0" lang="en-US"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rPr>
              <a:t>bike is created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rPr>
              <a:t>   running safely..</a:t>
            </a:r>
            <a:r>
              <a:rPr kumimoji="0" lang="en-US" b="0" i="0" u="none" strike="noStrike" cap="none" normalizeH="0" baseline="0" dirty="0" smtClean="0">
                <a:ln>
                  <a:noFill/>
                </a:ln>
                <a:solidFill>
                  <a:srgbClr val="000000"/>
                </a:solidFill>
                <a:effectLst/>
                <a:latin typeface="Arial" pitchFamily="34" charset="0"/>
                <a:ea typeface="Calibri" pitchFamily="34" charset="0"/>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Arial" pitchFamily="34" charset="0"/>
                <a:ea typeface="Calibri" pitchFamily="34" charset="0"/>
                <a:cs typeface="Times New Roman" pitchFamily="18" charset="0"/>
              </a:rPr>
              <a:t>     gear changed</a:t>
            </a:r>
            <a:r>
              <a:rPr kumimoji="0" lang="en-US" b="0"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a:t>Interface in </a:t>
            </a:r>
            <a:r>
              <a:rPr lang="en-US" b="1" dirty="0" smtClean="0"/>
              <a:t>Java</a:t>
            </a:r>
            <a:endParaRPr lang="en-US" b="1" dirty="0"/>
          </a:p>
        </p:txBody>
      </p:sp>
      <p:sp>
        <p:nvSpPr>
          <p:cNvPr id="3" name="Content Placeholder 2"/>
          <p:cNvSpPr>
            <a:spLocks noGrp="1"/>
          </p:cNvSpPr>
          <p:nvPr>
            <p:ph idx="1"/>
          </p:nvPr>
        </p:nvSpPr>
        <p:spPr>
          <a:xfrm>
            <a:off x="457200" y="990600"/>
            <a:ext cx="8229600" cy="5135563"/>
          </a:xfrm>
        </p:spPr>
        <p:txBody>
          <a:bodyPr>
            <a:normAutofit fontScale="77500" lnSpcReduction="20000"/>
          </a:bodyPr>
          <a:lstStyle/>
          <a:p>
            <a:pPr algn="just">
              <a:buNone/>
            </a:pPr>
            <a:r>
              <a:rPr lang="en-US" dirty="0"/>
              <a:t>An </a:t>
            </a:r>
            <a:r>
              <a:rPr lang="en-US" b="1" dirty="0"/>
              <a:t>interface in java</a:t>
            </a:r>
            <a:r>
              <a:rPr lang="en-US" dirty="0"/>
              <a:t> is a blueprint of a class. It has static constants and abstract methods.</a:t>
            </a:r>
          </a:p>
          <a:p>
            <a:pPr algn="just">
              <a:buNone/>
            </a:pPr>
            <a:r>
              <a:rPr lang="en-US" dirty="0"/>
              <a:t>The interface in Java is </a:t>
            </a:r>
            <a:r>
              <a:rPr lang="en-US" i="1" dirty="0"/>
              <a:t>a mechanism to achieve abstraction</a:t>
            </a:r>
            <a:r>
              <a:rPr lang="en-US" dirty="0"/>
              <a:t>. There can be only abstract methods in the Java interface, not method body. It is used to achieve abstraction and multiple inheritance in Java.</a:t>
            </a:r>
          </a:p>
          <a:p>
            <a:pPr algn="just">
              <a:buNone/>
            </a:pPr>
            <a:r>
              <a:rPr lang="en-US" dirty="0"/>
              <a:t>In other words, you can say that interfaces can have abstract methods and variables. It cannot have a method body</a:t>
            </a:r>
          </a:p>
          <a:p>
            <a:pPr algn="just">
              <a:buNone/>
            </a:pPr>
            <a:r>
              <a:rPr lang="en-US" dirty="0" err="1"/>
              <a:t>ava</a:t>
            </a:r>
            <a:r>
              <a:rPr lang="en-US" dirty="0"/>
              <a:t> Interface also </a:t>
            </a:r>
            <a:r>
              <a:rPr lang="en-US" b="1" dirty="0"/>
              <a:t>represents the IS-A relationship</a:t>
            </a:r>
            <a:r>
              <a:rPr lang="en-US" dirty="0"/>
              <a:t>.</a:t>
            </a:r>
          </a:p>
          <a:p>
            <a:pPr algn="just">
              <a:buNone/>
            </a:pPr>
            <a:r>
              <a:rPr lang="en-US" dirty="0"/>
              <a:t>It cannot be instantiated just like the abstract class.</a:t>
            </a:r>
          </a:p>
          <a:p>
            <a:pPr algn="just">
              <a:buNone/>
            </a:pPr>
            <a:r>
              <a:rPr lang="en-US" dirty="0"/>
              <a:t>Since Java 8, we can have </a:t>
            </a:r>
            <a:r>
              <a:rPr lang="en-US" b="1" dirty="0"/>
              <a:t>default and static methods</a:t>
            </a:r>
            <a:r>
              <a:rPr lang="en-US" dirty="0"/>
              <a:t> in an interface.</a:t>
            </a:r>
          </a:p>
          <a:p>
            <a:pPr algn="just">
              <a:buNone/>
            </a:pPr>
            <a:r>
              <a:rPr lang="en-US" dirty="0"/>
              <a:t>Since Java 9, we can have </a:t>
            </a:r>
            <a:r>
              <a:rPr lang="en-US" b="1" dirty="0"/>
              <a:t>private methods</a:t>
            </a:r>
            <a:r>
              <a:rPr lang="en-US" dirty="0"/>
              <a:t> in an interface.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Why use Java interface</a:t>
            </a:r>
            <a:r>
              <a:rPr lang="en-US" dirty="0" smtClean="0"/>
              <a:t>?</a:t>
            </a:r>
            <a:endParaRPr lang="en-US" dirty="0"/>
          </a:p>
        </p:txBody>
      </p:sp>
      <p:pic>
        <p:nvPicPr>
          <p:cNvPr id="4" name="Picture 3" descr="Why use Java Interface"/>
          <p:cNvPicPr/>
          <p:nvPr/>
        </p:nvPicPr>
        <p:blipFill>
          <a:blip r:embed="rId2"/>
          <a:srcRect/>
          <a:stretch>
            <a:fillRect/>
          </a:stretch>
        </p:blipFill>
        <p:spPr bwMode="auto">
          <a:xfrm>
            <a:off x="762000" y="1219200"/>
            <a:ext cx="7162800" cy="51054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How to declare an interface?</a:t>
            </a:r>
            <a:endParaRPr lang="en-US" dirty="0"/>
          </a:p>
        </p:txBody>
      </p:sp>
      <p:sp>
        <p:nvSpPr>
          <p:cNvPr id="3" name="Content Placeholder 2"/>
          <p:cNvSpPr>
            <a:spLocks noGrp="1"/>
          </p:cNvSpPr>
          <p:nvPr>
            <p:ph idx="1"/>
          </p:nvPr>
        </p:nvSpPr>
        <p:spPr>
          <a:xfrm>
            <a:off x="457200" y="1066800"/>
            <a:ext cx="8229600" cy="5562600"/>
          </a:xfrm>
        </p:spPr>
        <p:txBody>
          <a:bodyPr>
            <a:normAutofit fontScale="85000" lnSpcReduction="10000"/>
          </a:bodyPr>
          <a:lstStyle/>
          <a:p>
            <a:pPr>
              <a:buNone/>
            </a:pPr>
            <a:r>
              <a:rPr lang="en-US" dirty="0" smtClean="0"/>
              <a:t>An </a:t>
            </a:r>
            <a:r>
              <a:rPr lang="en-US" dirty="0"/>
              <a:t>interface is declared by using the interface keyword. It provides total abstraction; means all the methods in an interface are declared with the empty body, and all the fields are public, static and final by default. A class that implements an interface must implement all the methods declared in the interface.</a:t>
            </a:r>
          </a:p>
          <a:p>
            <a:pPr>
              <a:buNone/>
            </a:pPr>
            <a:r>
              <a:rPr lang="en-US" b="1" u="sng" dirty="0"/>
              <a:t>Syntax:</a:t>
            </a:r>
          </a:p>
          <a:p>
            <a:pPr>
              <a:buNone/>
            </a:pPr>
            <a:r>
              <a:rPr lang="en-US" b="1" dirty="0"/>
              <a:t>interface</a:t>
            </a:r>
            <a:r>
              <a:rPr lang="en-US" dirty="0"/>
              <a:t> &lt;</a:t>
            </a:r>
            <a:r>
              <a:rPr lang="en-US" dirty="0" err="1"/>
              <a:t>interface_name</a:t>
            </a:r>
            <a:r>
              <a:rPr lang="en-US" dirty="0"/>
              <a:t>&gt;{  </a:t>
            </a:r>
          </a:p>
          <a:p>
            <a:pPr>
              <a:buNone/>
            </a:pPr>
            <a:r>
              <a:rPr lang="en-US" dirty="0"/>
              <a:t>      </a:t>
            </a:r>
          </a:p>
          <a:p>
            <a:pPr>
              <a:buNone/>
            </a:pPr>
            <a:r>
              <a:rPr lang="en-US" dirty="0"/>
              <a:t>    // declare constant fields  </a:t>
            </a:r>
          </a:p>
          <a:p>
            <a:pPr>
              <a:buNone/>
            </a:pPr>
            <a:r>
              <a:rPr lang="en-US" dirty="0"/>
              <a:t>    // declare methods that abstract   </a:t>
            </a:r>
          </a:p>
          <a:p>
            <a:pPr>
              <a:buNone/>
            </a:pPr>
            <a:r>
              <a:rPr lang="en-US" dirty="0"/>
              <a:t>    // by default.  </a:t>
            </a:r>
          </a:p>
          <a:p>
            <a:pPr>
              <a:buNone/>
            </a:pPr>
            <a:r>
              <a:rPr lang="en-US" dirty="0"/>
              <a:t>}  </a:t>
            </a:r>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buNone/>
            </a:pPr>
            <a:r>
              <a:rPr lang="en-US" sz="2800" i="1" dirty="0"/>
              <a:t>The Java compiler adds public and abstract keywords before the interface method. Moreover, it adds public, static and final keywords before data members.</a:t>
            </a:r>
            <a:endParaRPr lang="en-US" sz="2800" b="1" i="1" dirty="0"/>
          </a:p>
          <a:p>
            <a:pPr>
              <a:buNone/>
            </a:pPr>
            <a:r>
              <a:rPr lang="en-US" sz="2800" dirty="0"/>
              <a:t>In other words, Interface fields are public, static and final by default, and the methods are public and abstract.</a:t>
            </a:r>
          </a:p>
          <a:p>
            <a:pPr>
              <a:buNone/>
            </a:pPr>
            <a:endParaRPr lang="en-US" sz="2800" dirty="0"/>
          </a:p>
        </p:txBody>
      </p:sp>
      <p:pic>
        <p:nvPicPr>
          <p:cNvPr id="4" name="Picture 3" descr="interface in java"/>
          <p:cNvPicPr/>
          <p:nvPr/>
        </p:nvPicPr>
        <p:blipFill>
          <a:blip r:embed="rId2"/>
          <a:srcRect/>
          <a:stretch>
            <a:fillRect/>
          </a:stretch>
        </p:blipFill>
        <p:spPr bwMode="auto">
          <a:xfrm>
            <a:off x="914400" y="3886200"/>
            <a:ext cx="7162800" cy="18288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i="1" dirty="0"/>
              <a:t>The relationship between classes and </a:t>
            </a:r>
            <a:r>
              <a:rPr lang="en-US" sz="3200" i="1" dirty="0" smtClean="0"/>
              <a:t>interfaces</a:t>
            </a:r>
            <a:endParaRPr lang="en-US" sz="3200" dirty="0"/>
          </a:p>
        </p:txBody>
      </p:sp>
      <p:sp>
        <p:nvSpPr>
          <p:cNvPr id="3" name="Content Placeholder 2"/>
          <p:cNvSpPr>
            <a:spLocks noGrp="1"/>
          </p:cNvSpPr>
          <p:nvPr>
            <p:ph idx="1"/>
          </p:nvPr>
        </p:nvSpPr>
        <p:spPr>
          <a:xfrm>
            <a:off x="457200" y="1143000"/>
            <a:ext cx="8229600" cy="4983163"/>
          </a:xfrm>
        </p:spPr>
        <p:txBody>
          <a:bodyPr/>
          <a:lstStyle/>
          <a:p>
            <a:pPr algn="just">
              <a:buNone/>
            </a:pPr>
            <a:r>
              <a:rPr lang="en-US" dirty="0"/>
              <a:t>As shown in the figure given below, a class extends another class, an interface extends another interface, but a </a:t>
            </a:r>
            <a:r>
              <a:rPr lang="en-US" b="1" dirty="0"/>
              <a:t>class implements an interface</a:t>
            </a:r>
            <a:r>
              <a:rPr lang="en-US" dirty="0"/>
              <a:t>.</a:t>
            </a:r>
          </a:p>
          <a:p>
            <a:pPr algn="just">
              <a:buNone/>
            </a:pPr>
            <a:endParaRPr lang="en-US" dirty="0"/>
          </a:p>
        </p:txBody>
      </p:sp>
      <p:pic>
        <p:nvPicPr>
          <p:cNvPr id="4" name="Picture 3" descr="The relationship between class and interface"/>
          <p:cNvPicPr/>
          <p:nvPr/>
        </p:nvPicPr>
        <p:blipFill>
          <a:blip r:embed="rId2"/>
          <a:srcRect/>
          <a:stretch>
            <a:fillRect/>
          </a:stretch>
        </p:blipFill>
        <p:spPr bwMode="auto">
          <a:xfrm>
            <a:off x="1066800" y="3352800"/>
            <a:ext cx="7162800" cy="29718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dirty="0"/>
              <a:t>Java Interface </a:t>
            </a:r>
            <a:r>
              <a:rPr lang="en-US" dirty="0" smtClean="0"/>
              <a:t>Example</a:t>
            </a:r>
            <a:endParaRPr lang="en-US" dirty="0"/>
          </a:p>
        </p:txBody>
      </p:sp>
      <p:sp>
        <p:nvSpPr>
          <p:cNvPr id="3" name="Content Placeholder 2"/>
          <p:cNvSpPr>
            <a:spLocks noGrp="1"/>
          </p:cNvSpPr>
          <p:nvPr>
            <p:ph idx="1"/>
          </p:nvPr>
        </p:nvSpPr>
        <p:spPr>
          <a:xfrm>
            <a:off x="457200" y="1219200"/>
            <a:ext cx="8229600" cy="5181600"/>
          </a:xfrm>
        </p:spPr>
        <p:txBody>
          <a:bodyPr>
            <a:normAutofit fontScale="70000" lnSpcReduction="20000"/>
          </a:bodyPr>
          <a:lstStyle/>
          <a:p>
            <a:pPr>
              <a:buNone/>
            </a:pPr>
            <a:r>
              <a:rPr lang="en-US" dirty="0"/>
              <a:t>In this example, the Printable interface has only one method, and its implementation is provided in the A6 class.</a:t>
            </a:r>
          </a:p>
          <a:p>
            <a:pPr>
              <a:buNone/>
            </a:pPr>
            <a:r>
              <a:rPr lang="en-US" b="1" dirty="0"/>
              <a:t>interface</a:t>
            </a:r>
            <a:r>
              <a:rPr lang="en-US" dirty="0"/>
              <a:t> printable{  </a:t>
            </a:r>
          </a:p>
          <a:p>
            <a:pPr>
              <a:buNone/>
            </a:pPr>
            <a:r>
              <a:rPr lang="en-US" b="1" dirty="0"/>
              <a:t>void</a:t>
            </a:r>
            <a:r>
              <a:rPr lang="en-US" dirty="0"/>
              <a:t> print();  </a:t>
            </a:r>
          </a:p>
          <a:p>
            <a:pPr>
              <a:buNone/>
            </a:pPr>
            <a:r>
              <a:rPr lang="en-US" dirty="0"/>
              <a:t>}  </a:t>
            </a:r>
          </a:p>
          <a:p>
            <a:pPr>
              <a:buNone/>
            </a:pPr>
            <a:r>
              <a:rPr lang="en-US" b="1" dirty="0"/>
              <a:t>class</a:t>
            </a:r>
            <a:r>
              <a:rPr lang="en-US" dirty="0"/>
              <a:t> A6 </a:t>
            </a:r>
            <a:r>
              <a:rPr lang="en-US" b="1" dirty="0"/>
              <a:t>implements</a:t>
            </a:r>
            <a:r>
              <a:rPr lang="en-US" dirty="0"/>
              <a:t> printable{  </a:t>
            </a:r>
          </a:p>
          <a:p>
            <a:pPr>
              <a:buNone/>
            </a:pPr>
            <a:r>
              <a:rPr lang="en-US" b="1" dirty="0"/>
              <a:t>public</a:t>
            </a:r>
            <a:r>
              <a:rPr lang="en-US" dirty="0"/>
              <a:t> </a:t>
            </a:r>
            <a:r>
              <a:rPr lang="en-US" b="1" dirty="0"/>
              <a:t>void</a:t>
            </a:r>
            <a:r>
              <a:rPr lang="en-US" dirty="0"/>
              <a:t> print(){</a:t>
            </a:r>
            <a:r>
              <a:rPr lang="en-US" dirty="0" err="1"/>
              <a:t>System.out.println</a:t>
            </a:r>
            <a:r>
              <a:rPr lang="en-US" dirty="0"/>
              <a:t>("Hello");}  </a:t>
            </a:r>
          </a:p>
          <a:p>
            <a:pPr>
              <a:buNone/>
            </a:pPr>
            <a:r>
              <a:rPr lang="en-US" dirty="0"/>
              <a:t>  </a:t>
            </a:r>
          </a:p>
          <a:p>
            <a:pPr>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a:buNone/>
            </a:pPr>
            <a:r>
              <a:rPr lang="en-US" dirty="0"/>
              <a:t>A6 </a:t>
            </a:r>
            <a:r>
              <a:rPr lang="en-US" dirty="0" err="1"/>
              <a:t>obj</a:t>
            </a:r>
            <a:r>
              <a:rPr lang="en-US" dirty="0"/>
              <a:t> = </a:t>
            </a:r>
            <a:r>
              <a:rPr lang="en-US" b="1" dirty="0"/>
              <a:t>new</a:t>
            </a:r>
            <a:r>
              <a:rPr lang="en-US" dirty="0"/>
              <a:t> A6();  </a:t>
            </a:r>
          </a:p>
          <a:p>
            <a:pPr>
              <a:buNone/>
            </a:pPr>
            <a:r>
              <a:rPr lang="en-US" dirty="0" err="1"/>
              <a:t>obj.print</a:t>
            </a:r>
            <a:r>
              <a:rPr lang="en-US" dirty="0"/>
              <a:t>();  </a:t>
            </a:r>
          </a:p>
          <a:p>
            <a:pPr>
              <a:buNone/>
            </a:pPr>
            <a:r>
              <a:rPr lang="en-US" dirty="0"/>
              <a:t> }  </a:t>
            </a:r>
          </a:p>
          <a:p>
            <a:pPr>
              <a:buNone/>
            </a:pPr>
            <a:r>
              <a:rPr lang="en-US" dirty="0"/>
              <a:t>}  </a:t>
            </a:r>
          </a:p>
          <a:p>
            <a:pPr>
              <a:buNone/>
            </a:pPr>
            <a:r>
              <a:rPr lang="en-US" dirty="0" smtClean="0"/>
              <a:t>Output</a:t>
            </a:r>
            <a:r>
              <a:rPr lang="en-US" dirty="0"/>
              <a:t>:</a:t>
            </a:r>
          </a:p>
          <a:p>
            <a:pPr>
              <a:buNone/>
            </a:pPr>
            <a:r>
              <a:rPr lang="en-US" dirty="0"/>
              <a:t>Hello</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39762"/>
          </a:xfrm>
        </p:spPr>
        <p:txBody>
          <a:bodyPr>
            <a:normAutofit fontScale="90000"/>
          </a:bodyPr>
          <a:lstStyle/>
          <a:p>
            <a:r>
              <a:rPr lang="en-US" dirty="0"/>
              <a:t>Java Interface Example: </a:t>
            </a:r>
            <a:r>
              <a:rPr lang="en-US" dirty="0" smtClean="0"/>
              <a:t>Drawable</a:t>
            </a:r>
            <a:endParaRPr lang="en-US" dirty="0"/>
          </a:p>
        </p:txBody>
      </p:sp>
      <p:sp>
        <p:nvSpPr>
          <p:cNvPr id="3" name="Content Placeholder 2"/>
          <p:cNvSpPr>
            <a:spLocks noGrp="1"/>
          </p:cNvSpPr>
          <p:nvPr>
            <p:ph idx="1"/>
          </p:nvPr>
        </p:nvSpPr>
        <p:spPr>
          <a:xfrm>
            <a:off x="457200" y="990600"/>
            <a:ext cx="8229600" cy="5638800"/>
          </a:xfrm>
        </p:spPr>
        <p:txBody>
          <a:bodyPr>
            <a:normAutofit fontScale="85000" lnSpcReduction="10000"/>
          </a:bodyPr>
          <a:lstStyle/>
          <a:p>
            <a:pPr algn="just">
              <a:buNone/>
            </a:pPr>
            <a:r>
              <a:rPr lang="en-US" sz="1800" dirty="0"/>
              <a:t>In this example, the Drawable interface has only one method. Its implementation is provided by Rectangle and Circle classes. In a real scenario, an interface is defined by someone else, but its implementation is provided by different implementation providers. Moreover, it is used by someone else. The implementation part is hidden by the user who uses the interface</a:t>
            </a:r>
            <a:r>
              <a:rPr lang="en-US" sz="1800" dirty="0" smtClean="0"/>
              <a:t>.</a:t>
            </a:r>
            <a:endParaRPr lang="en-US" sz="1800" dirty="0"/>
          </a:p>
          <a:p>
            <a:pPr>
              <a:buNone/>
            </a:pPr>
            <a:r>
              <a:rPr lang="en-US" sz="1800" i="1" dirty="0"/>
              <a:t>TestInterface1.java</a:t>
            </a:r>
            <a:endParaRPr lang="en-US" sz="1800" dirty="0"/>
          </a:p>
          <a:p>
            <a:pPr>
              <a:buNone/>
            </a:pPr>
            <a:r>
              <a:rPr lang="en-US" sz="1800" dirty="0"/>
              <a:t>//Interface declaration: by first user  </a:t>
            </a:r>
          </a:p>
          <a:p>
            <a:pPr>
              <a:buNone/>
            </a:pPr>
            <a:r>
              <a:rPr lang="en-US" sz="1800" b="1" dirty="0"/>
              <a:t>interface</a:t>
            </a:r>
            <a:r>
              <a:rPr lang="en-US" sz="1800" dirty="0"/>
              <a:t> Drawable{  </a:t>
            </a:r>
          </a:p>
          <a:p>
            <a:pPr>
              <a:buNone/>
            </a:pPr>
            <a:r>
              <a:rPr lang="en-US" sz="1800" b="1" dirty="0"/>
              <a:t>void</a:t>
            </a:r>
            <a:r>
              <a:rPr lang="en-US" sz="1800" dirty="0"/>
              <a:t> draw();  </a:t>
            </a:r>
          </a:p>
          <a:p>
            <a:pPr>
              <a:buNone/>
            </a:pPr>
            <a:r>
              <a:rPr lang="en-US" sz="1800" dirty="0"/>
              <a:t>}  </a:t>
            </a:r>
          </a:p>
          <a:p>
            <a:pPr>
              <a:buNone/>
            </a:pPr>
            <a:r>
              <a:rPr lang="en-US" sz="1800" dirty="0"/>
              <a:t>//Implementation: by second user  </a:t>
            </a:r>
          </a:p>
          <a:p>
            <a:pPr>
              <a:buNone/>
            </a:pPr>
            <a:r>
              <a:rPr lang="en-US" sz="1800" b="1" dirty="0"/>
              <a:t>class</a:t>
            </a:r>
            <a:r>
              <a:rPr lang="en-US" sz="1800" dirty="0"/>
              <a:t> Rectangle </a:t>
            </a:r>
            <a:r>
              <a:rPr lang="en-US" sz="1800" b="1" dirty="0"/>
              <a:t>implements</a:t>
            </a:r>
            <a:r>
              <a:rPr lang="en-US" sz="1800" dirty="0"/>
              <a:t> Drawable{  </a:t>
            </a:r>
          </a:p>
          <a:p>
            <a:pPr>
              <a:buNone/>
            </a:pPr>
            <a:r>
              <a:rPr lang="en-US" sz="1800" b="1" dirty="0"/>
              <a:t>public</a:t>
            </a:r>
            <a:r>
              <a:rPr lang="en-US" sz="1800" dirty="0"/>
              <a:t> </a:t>
            </a:r>
            <a:r>
              <a:rPr lang="en-US" sz="1800" b="1" dirty="0"/>
              <a:t>void</a:t>
            </a:r>
            <a:r>
              <a:rPr lang="en-US" sz="1800" dirty="0"/>
              <a:t> draw(){</a:t>
            </a:r>
            <a:r>
              <a:rPr lang="en-US" sz="1800" dirty="0" err="1"/>
              <a:t>System.out.println</a:t>
            </a:r>
            <a:r>
              <a:rPr lang="en-US" sz="1800" dirty="0"/>
              <a:t>("drawing rectangle");}  </a:t>
            </a:r>
          </a:p>
          <a:p>
            <a:pPr>
              <a:buNone/>
            </a:pPr>
            <a:r>
              <a:rPr lang="en-US" sz="1800" dirty="0"/>
              <a:t>}  </a:t>
            </a:r>
          </a:p>
          <a:p>
            <a:pPr>
              <a:buNone/>
            </a:pPr>
            <a:r>
              <a:rPr lang="en-US" sz="1800" b="1" dirty="0"/>
              <a:t>class</a:t>
            </a:r>
            <a:r>
              <a:rPr lang="en-US" sz="1800" dirty="0"/>
              <a:t> Circle </a:t>
            </a:r>
            <a:r>
              <a:rPr lang="en-US" sz="1800" b="1" dirty="0"/>
              <a:t>implements</a:t>
            </a:r>
            <a:r>
              <a:rPr lang="en-US" sz="1800" dirty="0"/>
              <a:t> Drawable{  </a:t>
            </a:r>
          </a:p>
          <a:p>
            <a:pPr>
              <a:buNone/>
            </a:pPr>
            <a:r>
              <a:rPr lang="en-US" sz="1800" b="1" dirty="0"/>
              <a:t>public</a:t>
            </a:r>
            <a:r>
              <a:rPr lang="en-US" sz="1800" dirty="0"/>
              <a:t> </a:t>
            </a:r>
            <a:r>
              <a:rPr lang="en-US" sz="1800" b="1" dirty="0"/>
              <a:t>void</a:t>
            </a:r>
            <a:r>
              <a:rPr lang="en-US" sz="1800" dirty="0"/>
              <a:t> draw(){</a:t>
            </a:r>
            <a:r>
              <a:rPr lang="en-US" sz="1800" dirty="0" err="1"/>
              <a:t>System.out.println</a:t>
            </a:r>
            <a:r>
              <a:rPr lang="en-US" sz="1800" dirty="0"/>
              <a:t>("drawing circle");}  </a:t>
            </a:r>
          </a:p>
          <a:p>
            <a:pPr>
              <a:buNone/>
            </a:pPr>
            <a:r>
              <a:rPr lang="en-US" sz="1800" dirty="0"/>
              <a:t>}  </a:t>
            </a:r>
          </a:p>
          <a:p>
            <a:pPr>
              <a:buNone/>
            </a:pPr>
            <a:r>
              <a:rPr lang="en-US" sz="1800" dirty="0"/>
              <a:t>//Using interface: by third user  </a:t>
            </a:r>
          </a:p>
          <a:p>
            <a:pPr>
              <a:buNone/>
            </a:pPr>
            <a:r>
              <a:rPr lang="en-US" sz="1800" b="1" dirty="0"/>
              <a:t>class</a:t>
            </a:r>
            <a:r>
              <a:rPr lang="en-US" sz="1800" dirty="0"/>
              <a:t> TestInterface1{  </a:t>
            </a:r>
          </a:p>
          <a:p>
            <a:pPr>
              <a:buNone/>
            </a:pPr>
            <a:r>
              <a:rPr lang="en-US" sz="1800" b="1" dirty="0"/>
              <a:t>public</a:t>
            </a:r>
            <a:r>
              <a:rPr lang="en-US" sz="1800" dirty="0"/>
              <a:t> </a:t>
            </a:r>
            <a:r>
              <a:rPr lang="en-US" sz="1800" b="1" dirty="0"/>
              <a:t>static</a:t>
            </a:r>
            <a:r>
              <a:rPr lang="en-US" sz="1800" dirty="0"/>
              <a:t> </a:t>
            </a:r>
            <a:r>
              <a:rPr lang="en-US" sz="1800" b="1" dirty="0"/>
              <a:t>void</a:t>
            </a:r>
            <a:r>
              <a:rPr lang="en-US" sz="1800" dirty="0"/>
              <a:t> main(String </a:t>
            </a:r>
            <a:r>
              <a:rPr lang="en-US" sz="1800" dirty="0" err="1"/>
              <a:t>args</a:t>
            </a:r>
            <a:r>
              <a:rPr lang="en-US" sz="1800" dirty="0"/>
              <a:t>[]){  </a:t>
            </a:r>
          </a:p>
          <a:p>
            <a:pPr>
              <a:buNone/>
            </a:pPr>
            <a:r>
              <a:rPr lang="en-US" sz="1800" dirty="0"/>
              <a:t>Drawable d=</a:t>
            </a:r>
            <a:r>
              <a:rPr lang="en-US" sz="1800" b="1" dirty="0"/>
              <a:t>new</a:t>
            </a:r>
            <a:r>
              <a:rPr lang="en-US" sz="1800" dirty="0"/>
              <a:t> Circle();//In real scenario, object is provided by method e.g. </a:t>
            </a:r>
            <a:r>
              <a:rPr lang="en-US" sz="1800" dirty="0" err="1"/>
              <a:t>getDrawable</a:t>
            </a:r>
            <a:r>
              <a:rPr lang="en-US" sz="1800" dirty="0"/>
              <a:t>()  </a:t>
            </a:r>
          </a:p>
          <a:p>
            <a:pPr>
              <a:buNone/>
            </a:pPr>
            <a:r>
              <a:rPr lang="en-US" sz="1800" dirty="0" err="1"/>
              <a:t>d.draw</a:t>
            </a:r>
            <a:r>
              <a:rPr lang="en-US" sz="1800" dirty="0"/>
              <a:t>();  </a:t>
            </a:r>
          </a:p>
          <a:p>
            <a:pPr>
              <a:buNone/>
            </a:pPr>
            <a:r>
              <a:rPr lang="en-US" sz="1800" dirty="0"/>
              <a:t>}}  </a:t>
            </a:r>
          </a:p>
          <a:p>
            <a:pPr algn="just">
              <a:buNone/>
            </a:pPr>
            <a:endParaRPr lang="en-US" sz="1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63562"/>
          </a:xfrm>
        </p:spPr>
        <p:txBody>
          <a:bodyPr>
            <a:normAutofit fontScale="90000"/>
          </a:bodyPr>
          <a:lstStyle/>
          <a:p>
            <a:r>
              <a:rPr lang="en-US" dirty="0"/>
              <a:t>Java Interface Example: </a:t>
            </a:r>
            <a:r>
              <a:rPr lang="en-US" dirty="0" smtClean="0"/>
              <a:t>Bank</a:t>
            </a:r>
            <a:endParaRPr lang="en-US" dirty="0"/>
          </a:p>
        </p:txBody>
      </p:sp>
      <p:sp>
        <p:nvSpPr>
          <p:cNvPr id="3" name="Content Placeholder 2"/>
          <p:cNvSpPr>
            <a:spLocks noGrp="1"/>
          </p:cNvSpPr>
          <p:nvPr>
            <p:ph idx="1"/>
          </p:nvPr>
        </p:nvSpPr>
        <p:spPr>
          <a:xfrm>
            <a:off x="457200" y="914400"/>
            <a:ext cx="6019800" cy="5562600"/>
          </a:xfrm>
        </p:spPr>
        <p:txBody>
          <a:bodyPr>
            <a:normAutofit fontScale="70000" lnSpcReduction="20000"/>
          </a:bodyPr>
          <a:lstStyle/>
          <a:p>
            <a:pPr>
              <a:buNone/>
            </a:pPr>
            <a:r>
              <a:rPr lang="en-US" i="1" dirty="0"/>
              <a:t>TestInterface2.java</a:t>
            </a:r>
            <a:endParaRPr lang="en-US" dirty="0"/>
          </a:p>
          <a:p>
            <a:pPr>
              <a:buNone/>
            </a:pPr>
            <a:r>
              <a:rPr lang="en-US" b="1" dirty="0"/>
              <a:t>interface</a:t>
            </a:r>
            <a:r>
              <a:rPr lang="en-US" dirty="0"/>
              <a:t> Bank{  </a:t>
            </a:r>
          </a:p>
          <a:p>
            <a:pPr>
              <a:buNone/>
            </a:pPr>
            <a:r>
              <a:rPr lang="en-US" b="1" dirty="0"/>
              <a:t>float</a:t>
            </a:r>
            <a:r>
              <a:rPr lang="en-US" dirty="0"/>
              <a:t> </a:t>
            </a:r>
            <a:r>
              <a:rPr lang="en-US" dirty="0" err="1"/>
              <a:t>rateOfInterest</a:t>
            </a:r>
            <a:r>
              <a:rPr lang="en-US" dirty="0"/>
              <a:t>();  </a:t>
            </a:r>
          </a:p>
          <a:p>
            <a:pPr>
              <a:buNone/>
            </a:pPr>
            <a:r>
              <a:rPr lang="en-US" dirty="0"/>
              <a:t>}  </a:t>
            </a:r>
          </a:p>
          <a:p>
            <a:pPr>
              <a:buNone/>
            </a:pPr>
            <a:r>
              <a:rPr lang="en-US" b="1" dirty="0"/>
              <a:t>class</a:t>
            </a:r>
            <a:r>
              <a:rPr lang="en-US" dirty="0"/>
              <a:t> SBI </a:t>
            </a:r>
            <a:r>
              <a:rPr lang="en-US" b="1" dirty="0"/>
              <a:t>implements</a:t>
            </a:r>
            <a:r>
              <a:rPr lang="en-US" dirty="0"/>
              <a:t> Bank{  </a:t>
            </a:r>
          </a:p>
          <a:p>
            <a:pPr>
              <a:buNone/>
            </a:pPr>
            <a:r>
              <a:rPr lang="en-US" b="1" dirty="0"/>
              <a:t>public</a:t>
            </a:r>
            <a:r>
              <a:rPr lang="en-US" dirty="0"/>
              <a:t> </a:t>
            </a:r>
            <a:r>
              <a:rPr lang="en-US" b="1" dirty="0"/>
              <a:t>float</a:t>
            </a:r>
            <a:r>
              <a:rPr lang="en-US" dirty="0"/>
              <a:t> </a:t>
            </a:r>
            <a:r>
              <a:rPr lang="en-US" dirty="0" err="1"/>
              <a:t>rateOfInterest</a:t>
            </a:r>
            <a:r>
              <a:rPr lang="en-US" dirty="0"/>
              <a:t>(){</a:t>
            </a:r>
            <a:r>
              <a:rPr lang="en-US" b="1" dirty="0"/>
              <a:t>return</a:t>
            </a:r>
            <a:r>
              <a:rPr lang="en-US" dirty="0"/>
              <a:t> 9.15f;}  </a:t>
            </a:r>
          </a:p>
          <a:p>
            <a:pPr>
              <a:buNone/>
            </a:pPr>
            <a:r>
              <a:rPr lang="en-US" dirty="0"/>
              <a:t>}  </a:t>
            </a:r>
          </a:p>
          <a:p>
            <a:pPr>
              <a:buNone/>
            </a:pPr>
            <a:r>
              <a:rPr lang="en-US" b="1" dirty="0"/>
              <a:t>class</a:t>
            </a:r>
            <a:r>
              <a:rPr lang="en-US" dirty="0"/>
              <a:t> PNB </a:t>
            </a:r>
            <a:r>
              <a:rPr lang="en-US" b="1" dirty="0"/>
              <a:t>implements</a:t>
            </a:r>
            <a:r>
              <a:rPr lang="en-US" dirty="0"/>
              <a:t> Bank{  </a:t>
            </a:r>
          </a:p>
          <a:p>
            <a:pPr>
              <a:buNone/>
            </a:pPr>
            <a:r>
              <a:rPr lang="en-US" b="1" dirty="0"/>
              <a:t>public</a:t>
            </a:r>
            <a:r>
              <a:rPr lang="en-US" dirty="0"/>
              <a:t> </a:t>
            </a:r>
            <a:r>
              <a:rPr lang="en-US" b="1" dirty="0"/>
              <a:t>float</a:t>
            </a:r>
            <a:r>
              <a:rPr lang="en-US" dirty="0"/>
              <a:t> </a:t>
            </a:r>
            <a:r>
              <a:rPr lang="en-US" dirty="0" err="1"/>
              <a:t>rateOfInterest</a:t>
            </a:r>
            <a:r>
              <a:rPr lang="en-US" dirty="0"/>
              <a:t>(){</a:t>
            </a:r>
            <a:r>
              <a:rPr lang="en-US" b="1" dirty="0"/>
              <a:t>return</a:t>
            </a:r>
            <a:r>
              <a:rPr lang="en-US" dirty="0"/>
              <a:t> 9.7f;}  </a:t>
            </a:r>
          </a:p>
          <a:p>
            <a:pPr>
              <a:buNone/>
            </a:pPr>
            <a:r>
              <a:rPr lang="en-US" dirty="0"/>
              <a:t>}  </a:t>
            </a:r>
          </a:p>
          <a:p>
            <a:pPr>
              <a:buNone/>
            </a:pPr>
            <a:r>
              <a:rPr lang="en-US" b="1" dirty="0"/>
              <a:t>class</a:t>
            </a:r>
            <a:r>
              <a:rPr lang="en-US" dirty="0"/>
              <a:t> TestInterface2{  </a:t>
            </a:r>
          </a:p>
          <a:p>
            <a:pPr>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a:buNone/>
            </a:pPr>
            <a:r>
              <a:rPr lang="en-US" dirty="0"/>
              <a:t>Bank b=</a:t>
            </a:r>
            <a:r>
              <a:rPr lang="en-US" b="1" dirty="0"/>
              <a:t>new</a:t>
            </a:r>
            <a:r>
              <a:rPr lang="en-US" dirty="0"/>
              <a:t> SBI();  </a:t>
            </a:r>
          </a:p>
          <a:p>
            <a:pPr>
              <a:buNone/>
            </a:pPr>
            <a:r>
              <a:rPr lang="en-US" dirty="0" err="1"/>
              <a:t>System.out.println</a:t>
            </a:r>
            <a:r>
              <a:rPr lang="en-US" dirty="0"/>
              <a:t>("ROI: "+</a:t>
            </a:r>
            <a:r>
              <a:rPr lang="en-US" dirty="0" err="1"/>
              <a:t>b.rateOfInterest</a:t>
            </a:r>
            <a:r>
              <a:rPr lang="en-US" dirty="0"/>
              <a:t>());  </a:t>
            </a:r>
          </a:p>
          <a:p>
            <a:pPr>
              <a:buNone/>
            </a:pPr>
            <a:r>
              <a:rPr lang="en-US" dirty="0"/>
              <a:t>}}  </a:t>
            </a:r>
          </a:p>
        </p:txBody>
      </p:sp>
      <p:sp>
        <p:nvSpPr>
          <p:cNvPr id="29697" name="Rectangle 1"/>
          <p:cNvSpPr>
            <a:spLocks noChangeArrowheads="1"/>
          </p:cNvSpPr>
          <p:nvPr/>
        </p:nvSpPr>
        <p:spPr bwMode="auto">
          <a:xfrm>
            <a:off x="6858000" y="4572000"/>
            <a:ext cx="1676400" cy="861774"/>
          </a:xfrm>
          <a:prstGeom prst="rect">
            <a:avLst/>
          </a:prstGeom>
          <a:solidFill>
            <a:srgbClr val="F9FBF9"/>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Verdana" pitchFamily="34" charset="0"/>
                <a:ea typeface="Times New Roman" pitchFamily="18" charset="0"/>
                <a:cs typeface="Arial" pitchFamily="34" charset="0"/>
              </a:rPr>
              <a:t>Output:</a:t>
            </a:r>
            <a:endParaRPr kumimoji="0" lang="en-US" sz="2800"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rPr>
              <a:t>ROI: 9.15</a:t>
            </a:r>
            <a:r>
              <a:rPr kumimoji="0" lang="en-US" sz="2800" b="0"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Abstraction in </a:t>
            </a:r>
            <a:r>
              <a:rPr lang="en-US" dirty="0" smtClean="0"/>
              <a:t>Java</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a:t>A class which is declared with the abstract keyword is known as an abstract class in Java. It can have abstract and non-abstract methods (method with the body).</a:t>
            </a:r>
          </a:p>
          <a:p>
            <a:pPr algn="just"/>
            <a:r>
              <a:rPr lang="en-US" b="1" dirty="0"/>
              <a:t>Abstraction</a:t>
            </a:r>
            <a:r>
              <a:rPr lang="en-US" dirty="0"/>
              <a:t> is a process of hiding the implementation details and showing only functionality to the user.</a:t>
            </a:r>
          </a:p>
          <a:p>
            <a:pPr algn="just"/>
            <a:r>
              <a:rPr lang="en-US" dirty="0"/>
              <a:t>Another way, it shows only essential things to the user and hides the internal details, for example, sending SMS where you type the text and send the message. You don't know the internal processing about the message delivery.</a:t>
            </a:r>
          </a:p>
          <a:p>
            <a:pPr algn="just"/>
            <a:r>
              <a:rPr lang="en-US" dirty="0"/>
              <a:t>Abstraction lets you focus on what the object does instead of how it does it.</a:t>
            </a:r>
          </a:p>
          <a:p>
            <a:pPr algn="just"/>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a:t>Multiple inheritance in Java by </a:t>
            </a:r>
            <a:r>
              <a:rPr lang="en-US" sz="3600" dirty="0" smtClean="0"/>
              <a:t>interface</a:t>
            </a:r>
            <a:endParaRPr lang="en-US" sz="3600" dirty="0"/>
          </a:p>
        </p:txBody>
      </p:sp>
      <p:sp>
        <p:nvSpPr>
          <p:cNvPr id="3" name="Content Placeholder 2"/>
          <p:cNvSpPr>
            <a:spLocks noGrp="1"/>
          </p:cNvSpPr>
          <p:nvPr>
            <p:ph idx="1"/>
          </p:nvPr>
        </p:nvSpPr>
        <p:spPr>
          <a:xfrm>
            <a:off x="457200" y="1066800"/>
            <a:ext cx="8229600" cy="990600"/>
          </a:xfrm>
        </p:spPr>
        <p:txBody>
          <a:bodyPr>
            <a:normAutofit/>
          </a:bodyPr>
          <a:lstStyle/>
          <a:p>
            <a:pPr>
              <a:buNone/>
            </a:pPr>
            <a:r>
              <a:rPr lang="en-US" sz="2400" dirty="0"/>
              <a:t>If a class implements multiple interfaces, or an interface extends </a:t>
            </a:r>
            <a:r>
              <a:rPr lang="en-US" sz="2400" dirty="0" smtClean="0"/>
              <a:t>multiple </a:t>
            </a:r>
            <a:r>
              <a:rPr lang="en-US" sz="2400" dirty="0"/>
              <a:t>interfaces, it is known as multiple inheritance</a:t>
            </a:r>
            <a:r>
              <a:rPr lang="en-US" sz="2400" dirty="0" smtClean="0"/>
              <a:t>.</a:t>
            </a:r>
            <a:endParaRPr lang="en-US" sz="2400" dirty="0"/>
          </a:p>
        </p:txBody>
      </p:sp>
      <p:pic>
        <p:nvPicPr>
          <p:cNvPr id="4" name="Picture 3" descr=" multiple inheritance in java"/>
          <p:cNvPicPr/>
          <p:nvPr/>
        </p:nvPicPr>
        <p:blipFill>
          <a:blip r:embed="rId2"/>
          <a:srcRect/>
          <a:stretch>
            <a:fillRect/>
          </a:stretch>
        </p:blipFill>
        <p:spPr bwMode="auto">
          <a:xfrm>
            <a:off x="914400" y="2133600"/>
            <a:ext cx="7543800" cy="29718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696200" cy="5821363"/>
          </a:xfrm>
        </p:spPr>
        <p:txBody>
          <a:bodyPr>
            <a:normAutofit fontScale="77500" lnSpcReduction="20000"/>
          </a:bodyPr>
          <a:lstStyle/>
          <a:p>
            <a:pPr>
              <a:buNone/>
            </a:pPr>
            <a:r>
              <a:rPr lang="en-US" b="1" dirty="0"/>
              <a:t>interface</a:t>
            </a:r>
            <a:r>
              <a:rPr lang="en-US" dirty="0"/>
              <a:t> Printable{  </a:t>
            </a:r>
          </a:p>
          <a:p>
            <a:pPr>
              <a:buNone/>
            </a:pPr>
            <a:r>
              <a:rPr lang="en-US" b="1" dirty="0"/>
              <a:t>void</a:t>
            </a:r>
            <a:r>
              <a:rPr lang="en-US" dirty="0"/>
              <a:t> print();  </a:t>
            </a:r>
          </a:p>
          <a:p>
            <a:pPr>
              <a:buNone/>
            </a:pPr>
            <a:r>
              <a:rPr lang="en-US" dirty="0"/>
              <a:t>}  </a:t>
            </a:r>
          </a:p>
          <a:p>
            <a:pPr>
              <a:buNone/>
            </a:pPr>
            <a:r>
              <a:rPr lang="en-US" b="1" dirty="0"/>
              <a:t>interface</a:t>
            </a:r>
            <a:r>
              <a:rPr lang="en-US" dirty="0"/>
              <a:t> </a:t>
            </a:r>
            <a:r>
              <a:rPr lang="en-US" dirty="0" err="1"/>
              <a:t>Showable</a:t>
            </a:r>
            <a:r>
              <a:rPr lang="en-US" dirty="0"/>
              <a:t>{  </a:t>
            </a:r>
          </a:p>
          <a:p>
            <a:pPr>
              <a:buNone/>
            </a:pPr>
            <a:r>
              <a:rPr lang="en-US" b="1" dirty="0"/>
              <a:t>void</a:t>
            </a:r>
            <a:r>
              <a:rPr lang="en-US" dirty="0"/>
              <a:t> print();  </a:t>
            </a:r>
          </a:p>
          <a:p>
            <a:pPr>
              <a:buNone/>
            </a:pPr>
            <a:r>
              <a:rPr lang="en-US" dirty="0"/>
              <a:t>}  </a:t>
            </a:r>
          </a:p>
          <a:p>
            <a:pPr>
              <a:buNone/>
            </a:pPr>
            <a:r>
              <a:rPr lang="en-US" dirty="0"/>
              <a:t>  </a:t>
            </a:r>
          </a:p>
          <a:p>
            <a:pPr>
              <a:buNone/>
            </a:pPr>
            <a:r>
              <a:rPr lang="en-US" b="1" dirty="0"/>
              <a:t>class</a:t>
            </a:r>
            <a:r>
              <a:rPr lang="en-US" dirty="0"/>
              <a:t> TestInterface3 </a:t>
            </a:r>
            <a:r>
              <a:rPr lang="en-US" b="1" dirty="0"/>
              <a:t>implements</a:t>
            </a:r>
            <a:r>
              <a:rPr lang="en-US" dirty="0"/>
              <a:t> Printable, </a:t>
            </a:r>
            <a:r>
              <a:rPr lang="en-US" dirty="0" err="1"/>
              <a:t>Showable</a:t>
            </a:r>
            <a:r>
              <a:rPr lang="en-US" dirty="0"/>
              <a:t>{  </a:t>
            </a:r>
          </a:p>
          <a:p>
            <a:pPr>
              <a:buNone/>
            </a:pPr>
            <a:r>
              <a:rPr lang="en-US" b="1" dirty="0"/>
              <a:t>public</a:t>
            </a:r>
            <a:r>
              <a:rPr lang="en-US" dirty="0"/>
              <a:t> </a:t>
            </a:r>
            <a:r>
              <a:rPr lang="en-US" b="1" dirty="0"/>
              <a:t>void</a:t>
            </a:r>
            <a:r>
              <a:rPr lang="en-US" dirty="0"/>
              <a:t> print(){</a:t>
            </a:r>
            <a:r>
              <a:rPr lang="en-US" dirty="0" err="1"/>
              <a:t>System.out.println</a:t>
            </a:r>
            <a:r>
              <a:rPr lang="en-US" dirty="0"/>
              <a:t>("Hello");}  </a:t>
            </a:r>
          </a:p>
          <a:p>
            <a:pPr>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a:buNone/>
            </a:pPr>
            <a:r>
              <a:rPr lang="en-US" dirty="0"/>
              <a:t>TestInterface3 </a:t>
            </a:r>
            <a:r>
              <a:rPr lang="en-US" dirty="0" err="1"/>
              <a:t>obj</a:t>
            </a:r>
            <a:r>
              <a:rPr lang="en-US" dirty="0"/>
              <a:t> = </a:t>
            </a:r>
            <a:r>
              <a:rPr lang="en-US" b="1" dirty="0"/>
              <a:t>new</a:t>
            </a:r>
            <a:r>
              <a:rPr lang="en-US" dirty="0"/>
              <a:t> TestInterface3();  </a:t>
            </a:r>
          </a:p>
          <a:p>
            <a:pPr>
              <a:buNone/>
            </a:pPr>
            <a:r>
              <a:rPr lang="en-US" dirty="0" err="1"/>
              <a:t>obj.print</a:t>
            </a:r>
            <a:r>
              <a:rPr lang="en-US" dirty="0"/>
              <a:t>();  </a:t>
            </a:r>
          </a:p>
          <a:p>
            <a:pPr>
              <a:buNone/>
            </a:pPr>
            <a:r>
              <a:rPr lang="en-US" dirty="0"/>
              <a:t> }  </a:t>
            </a:r>
          </a:p>
          <a:p>
            <a:pPr>
              <a:buNone/>
            </a:pPr>
            <a:r>
              <a:rPr lang="en-US" dirty="0"/>
              <a:t>}  </a:t>
            </a:r>
          </a:p>
          <a:p>
            <a:pPr>
              <a:buNone/>
            </a:pPr>
            <a:endParaRPr lang="en-US" dirty="0"/>
          </a:p>
        </p:txBody>
      </p:sp>
      <p:sp>
        <p:nvSpPr>
          <p:cNvPr id="39937" name="Rectangle 1"/>
          <p:cNvSpPr>
            <a:spLocks noChangeArrowheads="1"/>
          </p:cNvSpPr>
          <p:nvPr/>
        </p:nvSpPr>
        <p:spPr bwMode="auto">
          <a:xfrm>
            <a:off x="6400800" y="5562600"/>
            <a:ext cx="1828800" cy="738664"/>
          </a:xfrm>
          <a:prstGeom prst="rect">
            <a:avLst/>
          </a:prstGeom>
          <a:solidFill>
            <a:srgbClr val="F9FBF9"/>
          </a:solidFill>
          <a:ln w="9525">
            <a:solidFill>
              <a:schemeClr val="accent1"/>
            </a:solid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itchFamily="34" charset="0"/>
                <a:ea typeface="Times New Roman" pitchFamily="18" charset="0"/>
                <a:cs typeface="Arial" pitchFamily="34" charset="0"/>
              </a:rPr>
              <a:t>Output:</a:t>
            </a:r>
            <a:endParaRPr kumimoji="0" lang="en-US" sz="2400"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rPr>
              <a:t>Hello</a:t>
            </a:r>
            <a:r>
              <a:rPr kumimoji="0" lang="en-US" sz="2400" b="0"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t>Interface inheritance</a:t>
            </a:r>
            <a:endParaRPr lang="en-US" dirty="0"/>
          </a:p>
        </p:txBody>
      </p:sp>
      <p:sp>
        <p:nvSpPr>
          <p:cNvPr id="3" name="Content Placeholder 2"/>
          <p:cNvSpPr>
            <a:spLocks noGrp="1"/>
          </p:cNvSpPr>
          <p:nvPr>
            <p:ph idx="1"/>
          </p:nvPr>
        </p:nvSpPr>
        <p:spPr>
          <a:xfrm>
            <a:off x="457200" y="990600"/>
            <a:ext cx="8229600" cy="5135563"/>
          </a:xfrm>
        </p:spPr>
        <p:txBody>
          <a:bodyPr>
            <a:normAutofit fontScale="55000" lnSpcReduction="20000"/>
          </a:bodyPr>
          <a:lstStyle/>
          <a:p>
            <a:pPr>
              <a:buNone/>
            </a:pPr>
            <a:r>
              <a:rPr lang="en-US" dirty="0"/>
              <a:t>A class implements an interface, but one interface extends another interface.</a:t>
            </a:r>
          </a:p>
          <a:p>
            <a:pPr>
              <a:buNone/>
            </a:pPr>
            <a:r>
              <a:rPr lang="en-US" b="1" dirty="0"/>
              <a:t>interface</a:t>
            </a:r>
            <a:r>
              <a:rPr lang="en-US" dirty="0"/>
              <a:t> Printable{  </a:t>
            </a:r>
          </a:p>
          <a:p>
            <a:pPr>
              <a:buNone/>
            </a:pPr>
            <a:r>
              <a:rPr lang="en-US" b="1" dirty="0"/>
              <a:t>void</a:t>
            </a:r>
            <a:r>
              <a:rPr lang="en-US" dirty="0"/>
              <a:t> print();  </a:t>
            </a:r>
          </a:p>
          <a:p>
            <a:pPr>
              <a:buNone/>
            </a:pPr>
            <a:r>
              <a:rPr lang="en-US" dirty="0"/>
              <a:t>}  </a:t>
            </a:r>
          </a:p>
          <a:p>
            <a:pPr>
              <a:buNone/>
            </a:pPr>
            <a:r>
              <a:rPr lang="en-US" b="1" dirty="0"/>
              <a:t>interface</a:t>
            </a:r>
            <a:r>
              <a:rPr lang="en-US" dirty="0"/>
              <a:t> </a:t>
            </a:r>
            <a:r>
              <a:rPr lang="en-US" dirty="0" err="1"/>
              <a:t>Showable</a:t>
            </a:r>
            <a:r>
              <a:rPr lang="en-US" dirty="0"/>
              <a:t> </a:t>
            </a:r>
            <a:r>
              <a:rPr lang="en-US" b="1" dirty="0"/>
              <a:t>extends</a:t>
            </a:r>
            <a:r>
              <a:rPr lang="en-US" dirty="0"/>
              <a:t> Printable{  </a:t>
            </a:r>
          </a:p>
          <a:p>
            <a:pPr>
              <a:buNone/>
            </a:pPr>
            <a:r>
              <a:rPr lang="en-US" b="1" dirty="0"/>
              <a:t>void</a:t>
            </a:r>
            <a:r>
              <a:rPr lang="en-US" dirty="0"/>
              <a:t> show();  </a:t>
            </a:r>
          </a:p>
          <a:p>
            <a:pPr>
              <a:buNone/>
            </a:pPr>
            <a:r>
              <a:rPr lang="en-US" dirty="0"/>
              <a:t>}  </a:t>
            </a:r>
          </a:p>
          <a:p>
            <a:pPr>
              <a:buNone/>
            </a:pPr>
            <a:r>
              <a:rPr lang="en-US" b="1" dirty="0"/>
              <a:t>class</a:t>
            </a:r>
            <a:r>
              <a:rPr lang="en-US" dirty="0"/>
              <a:t> TestInterface4 </a:t>
            </a:r>
            <a:r>
              <a:rPr lang="en-US" b="1" dirty="0"/>
              <a:t>implements</a:t>
            </a:r>
            <a:r>
              <a:rPr lang="en-US" dirty="0"/>
              <a:t> </a:t>
            </a:r>
            <a:r>
              <a:rPr lang="en-US" dirty="0" err="1"/>
              <a:t>Showable</a:t>
            </a:r>
            <a:r>
              <a:rPr lang="en-US" dirty="0"/>
              <a:t>{  </a:t>
            </a:r>
          </a:p>
          <a:p>
            <a:pPr>
              <a:buNone/>
            </a:pPr>
            <a:r>
              <a:rPr lang="en-US" b="1" dirty="0"/>
              <a:t>public</a:t>
            </a:r>
            <a:r>
              <a:rPr lang="en-US" dirty="0"/>
              <a:t> </a:t>
            </a:r>
            <a:r>
              <a:rPr lang="en-US" b="1" dirty="0"/>
              <a:t>void</a:t>
            </a:r>
            <a:r>
              <a:rPr lang="en-US" dirty="0"/>
              <a:t> print(){</a:t>
            </a:r>
            <a:r>
              <a:rPr lang="en-US" dirty="0" err="1"/>
              <a:t>System.out.println</a:t>
            </a:r>
            <a:r>
              <a:rPr lang="en-US" dirty="0"/>
              <a:t>("Hello");}  </a:t>
            </a:r>
          </a:p>
          <a:p>
            <a:pPr>
              <a:buNone/>
            </a:pPr>
            <a:r>
              <a:rPr lang="en-US" b="1" dirty="0"/>
              <a:t>public</a:t>
            </a:r>
            <a:r>
              <a:rPr lang="en-US" dirty="0"/>
              <a:t> </a:t>
            </a:r>
            <a:r>
              <a:rPr lang="en-US" b="1" dirty="0"/>
              <a:t>void</a:t>
            </a:r>
            <a:r>
              <a:rPr lang="en-US" dirty="0"/>
              <a:t> show(){</a:t>
            </a:r>
            <a:r>
              <a:rPr lang="en-US" dirty="0" err="1"/>
              <a:t>System.out.println</a:t>
            </a:r>
            <a:r>
              <a:rPr lang="en-US" dirty="0"/>
              <a:t>("Welcome");}  </a:t>
            </a:r>
          </a:p>
          <a:p>
            <a:pPr>
              <a:buNone/>
            </a:pPr>
            <a:r>
              <a:rPr lang="en-US" dirty="0"/>
              <a:t>  </a:t>
            </a:r>
          </a:p>
          <a:p>
            <a:pPr>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a:buNone/>
            </a:pPr>
            <a:r>
              <a:rPr lang="en-US" dirty="0"/>
              <a:t>TestInterface4 </a:t>
            </a:r>
            <a:r>
              <a:rPr lang="en-US" dirty="0" err="1"/>
              <a:t>obj</a:t>
            </a:r>
            <a:r>
              <a:rPr lang="en-US" dirty="0"/>
              <a:t> = </a:t>
            </a:r>
            <a:r>
              <a:rPr lang="en-US" b="1" dirty="0"/>
              <a:t>new</a:t>
            </a:r>
            <a:r>
              <a:rPr lang="en-US" dirty="0"/>
              <a:t> TestInterface4();  </a:t>
            </a:r>
          </a:p>
          <a:p>
            <a:pPr>
              <a:buNone/>
            </a:pPr>
            <a:r>
              <a:rPr lang="en-US" dirty="0" err="1"/>
              <a:t>obj.print</a:t>
            </a:r>
            <a:r>
              <a:rPr lang="en-US" dirty="0"/>
              <a:t>();  </a:t>
            </a:r>
          </a:p>
          <a:p>
            <a:pPr>
              <a:buNone/>
            </a:pPr>
            <a:r>
              <a:rPr lang="en-US" dirty="0" err="1"/>
              <a:t>obj.show</a:t>
            </a:r>
            <a:r>
              <a:rPr lang="en-US" dirty="0"/>
              <a:t>();  </a:t>
            </a:r>
          </a:p>
          <a:p>
            <a:pPr>
              <a:buNone/>
            </a:pPr>
            <a:r>
              <a:rPr lang="en-US" dirty="0"/>
              <a:t> }  </a:t>
            </a:r>
          </a:p>
          <a:p>
            <a:pPr>
              <a:buNone/>
            </a:pPr>
            <a:r>
              <a:rPr lang="en-US" dirty="0"/>
              <a:t>}  </a:t>
            </a:r>
          </a:p>
          <a:p>
            <a:pPr>
              <a:buNone/>
            </a:pPr>
            <a:endParaRPr lang="en-US" dirty="0"/>
          </a:p>
        </p:txBody>
      </p:sp>
      <p:sp>
        <p:nvSpPr>
          <p:cNvPr id="38913" name="Rectangle 1"/>
          <p:cNvSpPr>
            <a:spLocks noChangeArrowheads="1"/>
          </p:cNvSpPr>
          <p:nvPr/>
        </p:nvSpPr>
        <p:spPr bwMode="auto">
          <a:xfrm>
            <a:off x="5562600" y="5410200"/>
            <a:ext cx="2667000" cy="738664"/>
          </a:xfrm>
          <a:prstGeom prst="rect">
            <a:avLst/>
          </a:prstGeom>
          <a:solidFill>
            <a:srgbClr val="F9FBF9"/>
          </a:solidFill>
          <a:ln w="9525">
            <a:solidFill>
              <a:schemeClr val="accent1"/>
            </a:solid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itchFamily="34" charset="0"/>
                <a:ea typeface="Times New Roman" pitchFamily="18" charset="0"/>
                <a:cs typeface="Arial" pitchFamily="34" charset="0"/>
              </a:rPr>
              <a:t>Output:</a:t>
            </a:r>
            <a:endParaRPr kumimoji="0" lang="en-US" sz="2400"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000000"/>
                </a:solidFill>
                <a:effectLst/>
                <a:latin typeface="Arial Unicode MS" pitchFamily="34" charset="-128"/>
                <a:ea typeface="Times New Roman" pitchFamily="18" charset="0"/>
                <a:cs typeface="Courier New" pitchFamily="49" charset="0"/>
              </a:rPr>
              <a:t>HelloWelcome</a:t>
            </a:r>
            <a:r>
              <a:rPr kumimoji="0" lang="en-US" sz="2400" b="0"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a:t>Default Method in Interface</a:t>
            </a:r>
            <a:endParaRPr lang="en-US" dirty="0"/>
          </a:p>
        </p:txBody>
      </p:sp>
      <p:sp>
        <p:nvSpPr>
          <p:cNvPr id="3" name="Content Placeholder 2"/>
          <p:cNvSpPr>
            <a:spLocks noGrp="1"/>
          </p:cNvSpPr>
          <p:nvPr>
            <p:ph idx="1"/>
          </p:nvPr>
        </p:nvSpPr>
        <p:spPr>
          <a:xfrm>
            <a:off x="457200" y="1219200"/>
            <a:ext cx="8229600" cy="5257800"/>
          </a:xfrm>
        </p:spPr>
        <p:txBody>
          <a:bodyPr>
            <a:normAutofit fontScale="70000" lnSpcReduction="20000"/>
          </a:bodyPr>
          <a:lstStyle/>
          <a:p>
            <a:pPr>
              <a:buNone/>
            </a:pPr>
            <a:r>
              <a:rPr lang="en-US" i="1" dirty="0"/>
              <a:t>TestInterfaceDefault.java</a:t>
            </a:r>
            <a:endParaRPr lang="en-US" dirty="0"/>
          </a:p>
          <a:p>
            <a:pPr>
              <a:buNone/>
            </a:pPr>
            <a:r>
              <a:rPr lang="en-US" b="1" dirty="0"/>
              <a:t>interface</a:t>
            </a:r>
            <a:r>
              <a:rPr lang="en-US" dirty="0"/>
              <a:t> Drawable{  </a:t>
            </a:r>
          </a:p>
          <a:p>
            <a:pPr>
              <a:buNone/>
            </a:pPr>
            <a:r>
              <a:rPr lang="en-US" b="1" dirty="0"/>
              <a:t>void</a:t>
            </a:r>
            <a:r>
              <a:rPr lang="en-US" dirty="0"/>
              <a:t> draw();  </a:t>
            </a:r>
          </a:p>
          <a:p>
            <a:pPr>
              <a:buNone/>
            </a:pPr>
            <a:r>
              <a:rPr lang="en-US" b="1" dirty="0"/>
              <a:t>default</a:t>
            </a:r>
            <a:r>
              <a:rPr lang="en-US" dirty="0"/>
              <a:t> </a:t>
            </a:r>
            <a:r>
              <a:rPr lang="en-US" b="1" dirty="0"/>
              <a:t>void</a:t>
            </a:r>
            <a:r>
              <a:rPr lang="en-US" dirty="0"/>
              <a:t> </a:t>
            </a:r>
            <a:r>
              <a:rPr lang="en-US" dirty="0" err="1"/>
              <a:t>msg</a:t>
            </a:r>
            <a:r>
              <a:rPr lang="en-US" dirty="0"/>
              <a:t>(){</a:t>
            </a:r>
            <a:r>
              <a:rPr lang="en-US" dirty="0" err="1"/>
              <a:t>System.out.println</a:t>
            </a:r>
            <a:r>
              <a:rPr lang="en-US" dirty="0"/>
              <a:t>("default method");}  </a:t>
            </a:r>
          </a:p>
          <a:p>
            <a:pPr>
              <a:buNone/>
            </a:pPr>
            <a:r>
              <a:rPr lang="en-US" dirty="0"/>
              <a:t>}  </a:t>
            </a:r>
          </a:p>
          <a:p>
            <a:pPr>
              <a:buNone/>
            </a:pPr>
            <a:r>
              <a:rPr lang="en-US" b="1" dirty="0"/>
              <a:t>class</a:t>
            </a:r>
            <a:r>
              <a:rPr lang="en-US" dirty="0"/>
              <a:t> Rectangle </a:t>
            </a:r>
            <a:r>
              <a:rPr lang="en-US" b="1" dirty="0"/>
              <a:t>implements</a:t>
            </a:r>
            <a:r>
              <a:rPr lang="en-US" dirty="0"/>
              <a:t> Drawable{  </a:t>
            </a:r>
          </a:p>
          <a:p>
            <a:pPr>
              <a:buNone/>
            </a:pPr>
            <a:r>
              <a:rPr lang="en-US" b="1" dirty="0"/>
              <a:t>public</a:t>
            </a:r>
            <a:r>
              <a:rPr lang="en-US" dirty="0"/>
              <a:t> </a:t>
            </a:r>
            <a:r>
              <a:rPr lang="en-US" b="1" dirty="0"/>
              <a:t>void</a:t>
            </a:r>
            <a:r>
              <a:rPr lang="en-US" dirty="0"/>
              <a:t> draw(){</a:t>
            </a:r>
            <a:r>
              <a:rPr lang="en-US" dirty="0" err="1"/>
              <a:t>System.out.println</a:t>
            </a:r>
            <a:r>
              <a:rPr lang="en-US" dirty="0"/>
              <a:t>("drawing rectangle");}  </a:t>
            </a:r>
          </a:p>
          <a:p>
            <a:pPr>
              <a:buNone/>
            </a:pPr>
            <a:r>
              <a:rPr lang="en-US" dirty="0"/>
              <a:t>}  </a:t>
            </a:r>
          </a:p>
          <a:p>
            <a:pPr>
              <a:buNone/>
            </a:pPr>
            <a:r>
              <a:rPr lang="en-US" b="1" dirty="0"/>
              <a:t>class</a:t>
            </a:r>
            <a:r>
              <a:rPr lang="en-US" dirty="0"/>
              <a:t> </a:t>
            </a:r>
            <a:r>
              <a:rPr lang="en-US" dirty="0" err="1"/>
              <a:t>TestInterfaceDefault</a:t>
            </a:r>
            <a:r>
              <a:rPr lang="en-US" dirty="0"/>
              <a:t>{  </a:t>
            </a:r>
          </a:p>
          <a:p>
            <a:pPr>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a:buNone/>
            </a:pPr>
            <a:r>
              <a:rPr lang="en-US" dirty="0"/>
              <a:t>Drawable d=</a:t>
            </a:r>
            <a:r>
              <a:rPr lang="en-US" b="1" dirty="0"/>
              <a:t>new</a:t>
            </a:r>
            <a:r>
              <a:rPr lang="en-US" dirty="0"/>
              <a:t> Rectangle();  </a:t>
            </a:r>
          </a:p>
          <a:p>
            <a:pPr>
              <a:buNone/>
            </a:pPr>
            <a:r>
              <a:rPr lang="en-US" dirty="0" err="1"/>
              <a:t>d.draw</a:t>
            </a:r>
            <a:r>
              <a:rPr lang="en-US" dirty="0"/>
              <a:t>();  </a:t>
            </a:r>
          </a:p>
          <a:p>
            <a:pPr>
              <a:buNone/>
            </a:pPr>
            <a:r>
              <a:rPr lang="en-US" dirty="0"/>
              <a:t>d.msg();  </a:t>
            </a:r>
          </a:p>
          <a:p>
            <a:pPr>
              <a:buNone/>
            </a:pPr>
            <a:r>
              <a:rPr lang="en-US" dirty="0"/>
              <a:t>}}  </a:t>
            </a:r>
          </a:p>
          <a:p>
            <a:pPr>
              <a:buNone/>
            </a:pPr>
            <a:endParaRPr lang="en-US" dirty="0"/>
          </a:p>
        </p:txBody>
      </p:sp>
      <p:sp>
        <p:nvSpPr>
          <p:cNvPr id="37889" name="Rectangle 1"/>
          <p:cNvSpPr>
            <a:spLocks noChangeArrowheads="1"/>
          </p:cNvSpPr>
          <p:nvPr/>
        </p:nvSpPr>
        <p:spPr bwMode="auto">
          <a:xfrm>
            <a:off x="5029200" y="5562600"/>
            <a:ext cx="3429000" cy="830997"/>
          </a:xfrm>
          <a:prstGeom prst="rect">
            <a:avLst/>
          </a:prstGeom>
          <a:solidFill>
            <a:srgbClr val="F9FBF9"/>
          </a:solidFill>
          <a:ln w="9525">
            <a:solidFill>
              <a:schemeClr val="accent1"/>
            </a:solid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Verdana" pitchFamily="34" charset="0"/>
                <a:ea typeface="Times New Roman" pitchFamily="18" charset="0"/>
                <a:cs typeface="Arial" pitchFamily="34" charset="0"/>
              </a:rPr>
              <a:t>Output:</a:t>
            </a:r>
            <a:endParaRPr kumimoji="0" lang="en-US"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rPr>
              <a:t>drawing rectangle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rPr>
              <a:t>default method</a:t>
            </a:r>
            <a:r>
              <a:rPr kumimoji="0" lang="en-US" b="0"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t>Static Method in Interface</a:t>
            </a:r>
            <a:endParaRPr lang="en-US" dirty="0"/>
          </a:p>
        </p:txBody>
      </p:sp>
      <p:sp>
        <p:nvSpPr>
          <p:cNvPr id="3" name="Content Placeholder 2"/>
          <p:cNvSpPr>
            <a:spLocks noGrp="1"/>
          </p:cNvSpPr>
          <p:nvPr>
            <p:ph idx="1"/>
          </p:nvPr>
        </p:nvSpPr>
        <p:spPr>
          <a:xfrm>
            <a:off x="457200" y="990600"/>
            <a:ext cx="8229600" cy="5715000"/>
          </a:xfrm>
        </p:spPr>
        <p:txBody>
          <a:bodyPr>
            <a:normAutofit fontScale="62500" lnSpcReduction="20000"/>
          </a:bodyPr>
          <a:lstStyle/>
          <a:p>
            <a:pPr>
              <a:buNone/>
            </a:pPr>
            <a:r>
              <a:rPr lang="en-US" dirty="0"/>
              <a:t>Since Java 8, we can have static method in interface. Let's see an example</a:t>
            </a:r>
            <a:r>
              <a:rPr lang="en-US" dirty="0" smtClean="0"/>
              <a:t>:</a:t>
            </a:r>
          </a:p>
          <a:p>
            <a:pPr>
              <a:buNone/>
            </a:pPr>
            <a:endParaRPr lang="en-US" dirty="0"/>
          </a:p>
          <a:p>
            <a:pPr>
              <a:buNone/>
            </a:pPr>
            <a:r>
              <a:rPr lang="en-US" i="1" dirty="0"/>
              <a:t>File: </a:t>
            </a:r>
            <a:r>
              <a:rPr lang="en-US" i="1" dirty="0" smtClean="0"/>
              <a:t>TestInterfaceStatic.java</a:t>
            </a:r>
          </a:p>
          <a:p>
            <a:pPr>
              <a:buNone/>
            </a:pPr>
            <a:endParaRPr lang="en-US" dirty="0"/>
          </a:p>
          <a:p>
            <a:pPr>
              <a:buNone/>
            </a:pPr>
            <a:r>
              <a:rPr lang="en-US" b="1" dirty="0"/>
              <a:t>interface</a:t>
            </a:r>
            <a:r>
              <a:rPr lang="en-US" dirty="0"/>
              <a:t> Drawable{  </a:t>
            </a:r>
          </a:p>
          <a:p>
            <a:pPr>
              <a:buNone/>
            </a:pPr>
            <a:r>
              <a:rPr lang="en-US" b="1" dirty="0"/>
              <a:t>void</a:t>
            </a:r>
            <a:r>
              <a:rPr lang="en-US" dirty="0"/>
              <a:t> draw();  </a:t>
            </a:r>
          </a:p>
          <a:p>
            <a:pPr>
              <a:buNone/>
            </a:pPr>
            <a:r>
              <a:rPr lang="en-US" b="1" dirty="0"/>
              <a:t>static</a:t>
            </a:r>
            <a:r>
              <a:rPr lang="en-US" dirty="0"/>
              <a:t> </a:t>
            </a:r>
            <a:r>
              <a:rPr lang="en-US" b="1" dirty="0" err="1"/>
              <a:t>int</a:t>
            </a:r>
            <a:r>
              <a:rPr lang="en-US" dirty="0"/>
              <a:t> cube(</a:t>
            </a:r>
            <a:r>
              <a:rPr lang="en-US" b="1" dirty="0" err="1"/>
              <a:t>int</a:t>
            </a:r>
            <a:r>
              <a:rPr lang="en-US" dirty="0"/>
              <a:t> x){</a:t>
            </a:r>
            <a:r>
              <a:rPr lang="en-US" b="1" dirty="0"/>
              <a:t>return</a:t>
            </a:r>
            <a:r>
              <a:rPr lang="en-US" dirty="0"/>
              <a:t> x*x*x;}  </a:t>
            </a:r>
          </a:p>
          <a:p>
            <a:pPr>
              <a:buNone/>
            </a:pPr>
            <a:r>
              <a:rPr lang="en-US" dirty="0"/>
              <a:t>}  </a:t>
            </a:r>
          </a:p>
          <a:p>
            <a:pPr>
              <a:buNone/>
            </a:pPr>
            <a:r>
              <a:rPr lang="en-US" b="1" dirty="0"/>
              <a:t>class</a:t>
            </a:r>
            <a:r>
              <a:rPr lang="en-US" dirty="0"/>
              <a:t> Rectangle </a:t>
            </a:r>
            <a:r>
              <a:rPr lang="en-US" b="1" dirty="0"/>
              <a:t>implements</a:t>
            </a:r>
            <a:r>
              <a:rPr lang="en-US" dirty="0"/>
              <a:t> Drawable{  </a:t>
            </a:r>
          </a:p>
          <a:p>
            <a:pPr>
              <a:buNone/>
            </a:pPr>
            <a:r>
              <a:rPr lang="en-US" b="1" dirty="0"/>
              <a:t>public</a:t>
            </a:r>
            <a:r>
              <a:rPr lang="en-US" dirty="0"/>
              <a:t> </a:t>
            </a:r>
            <a:r>
              <a:rPr lang="en-US" b="1" dirty="0"/>
              <a:t>void</a:t>
            </a:r>
            <a:r>
              <a:rPr lang="en-US" dirty="0"/>
              <a:t> draw(){</a:t>
            </a:r>
            <a:r>
              <a:rPr lang="en-US" dirty="0" err="1"/>
              <a:t>System.out.println</a:t>
            </a:r>
            <a:r>
              <a:rPr lang="en-US" dirty="0"/>
              <a:t>("drawing rectangle");}  </a:t>
            </a:r>
          </a:p>
          <a:p>
            <a:pPr>
              <a:buNone/>
            </a:pPr>
            <a:r>
              <a:rPr lang="en-US" dirty="0"/>
              <a:t>}  </a:t>
            </a:r>
          </a:p>
          <a:p>
            <a:pPr>
              <a:buNone/>
            </a:pPr>
            <a:r>
              <a:rPr lang="en-US" dirty="0"/>
              <a:t>  </a:t>
            </a:r>
          </a:p>
          <a:p>
            <a:pPr>
              <a:buNone/>
            </a:pPr>
            <a:r>
              <a:rPr lang="en-US" b="1" dirty="0"/>
              <a:t>class</a:t>
            </a:r>
            <a:r>
              <a:rPr lang="en-US" dirty="0"/>
              <a:t> </a:t>
            </a:r>
            <a:r>
              <a:rPr lang="en-US" dirty="0" err="1"/>
              <a:t>TestInterfaceStatic</a:t>
            </a:r>
            <a:r>
              <a:rPr lang="en-US" dirty="0"/>
              <a:t>{  </a:t>
            </a:r>
          </a:p>
          <a:p>
            <a:pPr>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a:buNone/>
            </a:pPr>
            <a:r>
              <a:rPr lang="en-US" dirty="0"/>
              <a:t>Drawable d=</a:t>
            </a:r>
            <a:r>
              <a:rPr lang="en-US" b="1" dirty="0"/>
              <a:t>new</a:t>
            </a:r>
            <a:r>
              <a:rPr lang="en-US" dirty="0"/>
              <a:t> Rectangle();  </a:t>
            </a:r>
          </a:p>
          <a:p>
            <a:pPr>
              <a:buNone/>
            </a:pPr>
            <a:r>
              <a:rPr lang="en-US" dirty="0" err="1"/>
              <a:t>d.draw</a:t>
            </a:r>
            <a:r>
              <a:rPr lang="en-US" dirty="0"/>
              <a:t>();  </a:t>
            </a:r>
          </a:p>
          <a:p>
            <a:pPr>
              <a:buNone/>
            </a:pPr>
            <a:r>
              <a:rPr lang="en-US" dirty="0" err="1"/>
              <a:t>System.out.println</a:t>
            </a:r>
            <a:r>
              <a:rPr lang="en-US" dirty="0"/>
              <a:t>(</a:t>
            </a:r>
            <a:r>
              <a:rPr lang="en-US" dirty="0" err="1"/>
              <a:t>Drawable.cube</a:t>
            </a:r>
            <a:r>
              <a:rPr lang="en-US" dirty="0"/>
              <a:t>(3));  </a:t>
            </a:r>
          </a:p>
          <a:p>
            <a:pPr>
              <a:buNone/>
            </a:pPr>
            <a:r>
              <a:rPr lang="en-US" dirty="0"/>
              <a:t>}}  </a:t>
            </a:r>
          </a:p>
        </p:txBody>
      </p:sp>
      <p:sp>
        <p:nvSpPr>
          <p:cNvPr id="41985" name="Rectangle 1"/>
          <p:cNvSpPr>
            <a:spLocks noChangeArrowheads="1"/>
          </p:cNvSpPr>
          <p:nvPr/>
        </p:nvSpPr>
        <p:spPr bwMode="auto">
          <a:xfrm>
            <a:off x="5943600" y="4800600"/>
            <a:ext cx="2209800" cy="830997"/>
          </a:xfrm>
          <a:prstGeom prst="rect">
            <a:avLst/>
          </a:prstGeom>
          <a:solidFill>
            <a:srgbClr val="F9FBF9"/>
          </a:solidFill>
          <a:ln w="9525">
            <a:solidFill>
              <a:schemeClr val="accent1"/>
            </a:solid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Verdana" pitchFamily="34" charset="0"/>
                <a:ea typeface="Times New Roman" pitchFamily="18" charset="0"/>
                <a:cs typeface="Arial" pitchFamily="34" charset="0"/>
              </a:rPr>
              <a:t>Output:</a:t>
            </a:r>
            <a:endParaRPr kumimoji="0" lang="en-US"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rPr>
              <a:t>drawing rectangle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Arial" pitchFamily="34" charset="0"/>
                <a:ea typeface="Calibri" pitchFamily="34" charset="0"/>
                <a:cs typeface="Times New Roman" pitchFamily="18" charset="0"/>
              </a:rPr>
              <a:t>27</a:t>
            </a:r>
            <a:r>
              <a:rPr kumimoji="0" lang="en-US" b="0"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i="1" dirty="0" smtClean="0"/>
              <a:t>Nested Interface in Java</a:t>
            </a:r>
            <a:endParaRPr lang="en-US" dirty="0"/>
          </a:p>
        </p:txBody>
      </p:sp>
      <p:sp>
        <p:nvSpPr>
          <p:cNvPr id="3" name="Content Placeholder 2"/>
          <p:cNvSpPr>
            <a:spLocks noGrp="1"/>
          </p:cNvSpPr>
          <p:nvPr>
            <p:ph idx="1"/>
          </p:nvPr>
        </p:nvSpPr>
        <p:spPr>
          <a:xfrm>
            <a:off x="457200" y="990600"/>
            <a:ext cx="8229600" cy="5715000"/>
          </a:xfrm>
        </p:spPr>
        <p:txBody>
          <a:bodyPr>
            <a:normAutofit/>
          </a:bodyPr>
          <a:lstStyle/>
          <a:p>
            <a:pPr>
              <a:buNone/>
            </a:pPr>
            <a:r>
              <a:rPr lang="en-US" dirty="0" smtClean="0"/>
              <a:t>Note</a:t>
            </a:r>
            <a:r>
              <a:rPr lang="en-US" dirty="0"/>
              <a:t>: An interface can have another interface which is known as a nested interface. We will learn it in detail in the nested classes chapter. For example:</a:t>
            </a:r>
          </a:p>
          <a:p>
            <a:pPr>
              <a:buNone/>
            </a:pPr>
            <a:r>
              <a:rPr lang="en-US" b="1" dirty="0"/>
              <a:t>interface</a:t>
            </a:r>
            <a:r>
              <a:rPr lang="en-US" dirty="0"/>
              <a:t> printable{  </a:t>
            </a:r>
          </a:p>
          <a:p>
            <a:pPr>
              <a:buNone/>
            </a:pPr>
            <a:r>
              <a:rPr lang="en-US" dirty="0"/>
              <a:t> </a:t>
            </a:r>
            <a:r>
              <a:rPr lang="en-US" b="1" dirty="0"/>
              <a:t>void</a:t>
            </a:r>
            <a:r>
              <a:rPr lang="en-US" dirty="0"/>
              <a:t> print();  </a:t>
            </a:r>
          </a:p>
          <a:p>
            <a:pPr>
              <a:buNone/>
            </a:pPr>
            <a:r>
              <a:rPr lang="en-US" dirty="0"/>
              <a:t> </a:t>
            </a:r>
            <a:r>
              <a:rPr lang="en-US" b="1" dirty="0"/>
              <a:t>interface</a:t>
            </a:r>
            <a:r>
              <a:rPr lang="en-US" dirty="0"/>
              <a:t> </a:t>
            </a:r>
            <a:r>
              <a:rPr lang="en-US" dirty="0" err="1"/>
              <a:t>MessagePrintable</a:t>
            </a:r>
            <a:r>
              <a:rPr lang="en-US" dirty="0"/>
              <a:t>{  </a:t>
            </a:r>
          </a:p>
          <a:p>
            <a:pPr>
              <a:buNone/>
            </a:pPr>
            <a:r>
              <a:rPr lang="en-US" dirty="0"/>
              <a:t>   </a:t>
            </a:r>
            <a:r>
              <a:rPr lang="en-US" b="1" dirty="0"/>
              <a:t>void</a:t>
            </a:r>
            <a:r>
              <a:rPr lang="en-US" dirty="0"/>
              <a:t> </a:t>
            </a:r>
            <a:r>
              <a:rPr lang="en-US" dirty="0" err="1"/>
              <a:t>msg</a:t>
            </a:r>
            <a:r>
              <a:rPr lang="en-US" dirty="0"/>
              <a:t>();  </a:t>
            </a:r>
          </a:p>
          <a:p>
            <a:pPr>
              <a:buNone/>
            </a:pPr>
            <a:r>
              <a:rPr lang="en-US" dirty="0"/>
              <a:t> }  </a:t>
            </a:r>
          </a:p>
          <a:p>
            <a:pPr>
              <a:buNone/>
            </a:pPr>
            <a:r>
              <a:rPr lang="en-US" dirty="0"/>
              <a:t>}  </a:t>
            </a:r>
          </a:p>
          <a:p>
            <a:pPr>
              <a:buNone/>
            </a:pP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Java Nested Interface</a:t>
            </a:r>
            <a:endParaRPr lang="en-US" dirty="0"/>
          </a:p>
        </p:txBody>
      </p:sp>
      <p:sp>
        <p:nvSpPr>
          <p:cNvPr id="3" name="Content Placeholder 2"/>
          <p:cNvSpPr>
            <a:spLocks noGrp="1"/>
          </p:cNvSpPr>
          <p:nvPr>
            <p:ph idx="1"/>
          </p:nvPr>
        </p:nvSpPr>
        <p:spPr>
          <a:xfrm>
            <a:off x="457200" y="914400"/>
            <a:ext cx="8229600" cy="5211763"/>
          </a:xfrm>
        </p:spPr>
        <p:txBody>
          <a:bodyPr>
            <a:normAutofit fontScale="85000" lnSpcReduction="20000"/>
          </a:bodyPr>
          <a:lstStyle/>
          <a:p>
            <a:pPr algn="just"/>
            <a:r>
              <a:rPr lang="en-US" dirty="0" smtClean="0"/>
              <a:t>An </a:t>
            </a:r>
            <a:r>
              <a:rPr lang="en-US" dirty="0"/>
              <a:t>interface i.e. declared within another interface or class is known as nested interface. The nested interfaces are used to group related interfaces so that they can be easy to maintain. The nested interface must be referred by the outer interface or class. It can't be accessed directly</a:t>
            </a:r>
            <a:r>
              <a:rPr lang="en-US" dirty="0" smtClean="0"/>
              <a:t>.</a:t>
            </a:r>
          </a:p>
          <a:p>
            <a:pPr algn="just">
              <a:buNone/>
            </a:pPr>
            <a:endParaRPr lang="en-US" dirty="0"/>
          </a:p>
          <a:p>
            <a:pPr algn="just">
              <a:buNone/>
            </a:pPr>
            <a:r>
              <a:rPr lang="en-US" dirty="0"/>
              <a:t>Points to remember for nested interfaces</a:t>
            </a:r>
            <a:endParaRPr lang="en-US" b="1" dirty="0"/>
          </a:p>
          <a:p>
            <a:pPr algn="just"/>
            <a:r>
              <a:rPr lang="en-US" dirty="0"/>
              <a:t>There are given some points that should be remembered by the java programmer.</a:t>
            </a:r>
          </a:p>
          <a:p>
            <a:pPr lvl="0" algn="just"/>
            <a:r>
              <a:rPr lang="en-US" dirty="0"/>
              <a:t>Nested interface must be public if it is declared inside the interface but it can have any access modifier if declared within the class.</a:t>
            </a:r>
          </a:p>
          <a:p>
            <a:pPr lvl="0" algn="just"/>
            <a:r>
              <a:rPr lang="en-US" dirty="0"/>
              <a:t>Nested interfaces are declared static </a:t>
            </a:r>
            <a:r>
              <a:rPr lang="en-US" dirty="0" err="1"/>
              <a:t>implicitely</a:t>
            </a:r>
            <a:r>
              <a:rPr lang="en-US" dirty="0"/>
              <a:t>.</a:t>
            </a:r>
          </a:p>
          <a:p>
            <a:pPr algn="just"/>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5897563"/>
          </a:xfrm>
        </p:spPr>
        <p:txBody>
          <a:bodyPr>
            <a:normAutofit fontScale="77500" lnSpcReduction="20000"/>
          </a:bodyPr>
          <a:lstStyle/>
          <a:p>
            <a:pPr>
              <a:buNone/>
            </a:pPr>
            <a:r>
              <a:rPr lang="en-US" b="1" dirty="0"/>
              <a:t>Syntax of nested interface which is declared within the interface</a:t>
            </a:r>
          </a:p>
          <a:p>
            <a:pPr>
              <a:buNone/>
            </a:pPr>
            <a:r>
              <a:rPr lang="en-US" b="1" dirty="0"/>
              <a:t>interface</a:t>
            </a:r>
            <a:r>
              <a:rPr lang="en-US" dirty="0"/>
              <a:t> </a:t>
            </a:r>
            <a:r>
              <a:rPr lang="en-US" dirty="0" err="1"/>
              <a:t>interface_name</a:t>
            </a:r>
            <a:r>
              <a:rPr lang="en-US" dirty="0"/>
              <a:t>{  </a:t>
            </a:r>
          </a:p>
          <a:p>
            <a:pPr>
              <a:buNone/>
            </a:pPr>
            <a:r>
              <a:rPr lang="en-US" dirty="0"/>
              <a:t> ...  </a:t>
            </a:r>
          </a:p>
          <a:p>
            <a:pPr>
              <a:buNone/>
            </a:pPr>
            <a:r>
              <a:rPr lang="en-US" dirty="0"/>
              <a:t> </a:t>
            </a:r>
            <a:r>
              <a:rPr lang="en-US" b="1" dirty="0"/>
              <a:t>interface</a:t>
            </a:r>
            <a:r>
              <a:rPr lang="en-US" dirty="0"/>
              <a:t> </a:t>
            </a:r>
            <a:r>
              <a:rPr lang="en-US" dirty="0" err="1"/>
              <a:t>nested_interface_name</a:t>
            </a:r>
            <a:r>
              <a:rPr lang="en-US" dirty="0"/>
              <a:t>{  </a:t>
            </a:r>
          </a:p>
          <a:p>
            <a:pPr>
              <a:buNone/>
            </a:pPr>
            <a:r>
              <a:rPr lang="en-US" dirty="0"/>
              <a:t>  ...  </a:t>
            </a:r>
          </a:p>
          <a:p>
            <a:pPr>
              <a:buNone/>
            </a:pPr>
            <a:r>
              <a:rPr lang="en-US" dirty="0"/>
              <a:t> }  </a:t>
            </a:r>
          </a:p>
          <a:p>
            <a:pPr>
              <a:buNone/>
            </a:pPr>
            <a:r>
              <a:rPr lang="en-US" dirty="0"/>
              <a:t>} </a:t>
            </a:r>
            <a:endParaRPr lang="en-US" dirty="0" smtClean="0"/>
          </a:p>
          <a:p>
            <a:pPr>
              <a:buNone/>
            </a:pPr>
            <a:r>
              <a:rPr lang="en-US" dirty="0"/>
              <a:t>  </a:t>
            </a:r>
          </a:p>
          <a:p>
            <a:pPr>
              <a:buNone/>
            </a:pPr>
            <a:r>
              <a:rPr lang="en-US" b="1" dirty="0"/>
              <a:t>Syntax of nested interface which is declared within the class</a:t>
            </a:r>
          </a:p>
          <a:p>
            <a:pPr>
              <a:buNone/>
            </a:pPr>
            <a:r>
              <a:rPr lang="en-US" b="1" dirty="0"/>
              <a:t>class</a:t>
            </a:r>
            <a:r>
              <a:rPr lang="en-US" dirty="0"/>
              <a:t> </a:t>
            </a:r>
            <a:r>
              <a:rPr lang="en-US" dirty="0" err="1"/>
              <a:t>class_name</a:t>
            </a:r>
            <a:r>
              <a:rPr lang="en-US" dirty="0"/>
              <a:t>{  </a:t>
            </a:r>
          </a:p>
          <a:p>
            <a:pPr>
              <a:buNone/>
            </a:pPr>
            <a:r>
              <a:rPr lang="en-US" dirty="0"/>
              <a:t> ...  </a:t>
            </a:r>
          </a:p>
          <a:p>
            <a:pPr>
              <a:buNone/>
            </a:pPr>
            <a:r>
              <a:rPr lang="en-US" dirty="0"/>
              <a:t> </a:t>
            </a:r>
            <a:r>
              <a:rPr lang="en-US" b="1" dirty="0"/>
              <a:t>interface</a:t>
            </a:r>
            <a:r>
              <a:rPr lang="en-US" dirty="0"/>
              <a:t> </a:t>
            </a:r>
            <a:r>
              <a:rPr lang="en-US" dirty="0" err="1"/>
              <a:t>nested_interface_name</a:t>
            </a:r>
            <a:r>
              <a:rPr lang="en-US" dirty="0"/>
              <a:t>{  </a:t>
            </a:r>
          </a:p>
          <a:p>
            <a:pPr>
              <a:buNone/>
            </a:pPr>
            <a:r>
              <a:rPr lang="en-US" dirty="0"/>
              <a:t>  ...  </a:t>
            </a:r>
          </a:p>
          <a:p>
            <a:pPr>
              <a:buNone/>
            </a:pPr>
            <a:r>
              <a:rPr lang="en-US" dirty="0"/>
              <a:t> }  </a:t>
            </a:r>
          </a:p>
          <a:p>
            <a:pPr>
              <a:buNone/>
            </a:pPr>
            <a:r>
              <a:rPr lang="en-US" dirty="0"/>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a:t>Example of nested interface</a:t>
            </a:r>
            <a:endParaRPr lang="en-US" dirty="0"/>
          </a:p>
        </p:txBody>
      </p:sp>
      <p:sp>
        <p:nvSpPr>
          <p:cNvPr id="3" name="Content Placeholder 2"/>
          <p:cNvSpPr>
            <a:spLocks noGrp="1"/>
          </p:cNvSpPr>
          <p:nvPr>
            <p:ph idx="1"/>
          </p:nvPr>
        </p:nvSpPr>
        <p:spPr>
          <a:xfrm>
            <a:off x="457200" y="1295400"/>
            <a:ext cx="8229600" cy="4830763"/>
          </a:xfrm>
        </p:spPr>
        <p:txBody>
          <a:bodyPr>
            <a:normAutofit fontScale="62500" lnSpcReduction="20000"/>
          </a:bodyPr>
          <a:lstStyle/>
          <a:p>
            <a:pPr>
              <a:buNone/>
            </a:pPr>
            <a:r>
              <a:rPr lang="en-US" b="1" dirty="0"/>
              <a:t>interface</a:t>
            </a:r>
            <a:r>
              <a:rPr lang="en-US" dirty="0"/>
              <a:t> </a:t>
            </a:r>
            <a:r>
              <a:rPr lang="en-US" dirty="0" err="1"/>
              <a:t>Showable</a:t>
            </a:r>
            <a:r>
              <a:rPr lang="en-US" dirty="0"/>
              <a:t>{  </a:t>
            </a:r>
          </a:p>
          <a:p>
            <a:pPr>
              <a:buNone/>
            </a:pPr>
            <a:r>
              <a:rPr lang="en-US" dirty="0"/>
              <a:t>  </a:t>
            </a:r>
            <a:r>
              <a:rPr lang="en-US" b="1" dirty="0"/>
              <a:t>void</a:t>
            </a:r>
            <a:r>
              <a:rPr lang="en-US" dirty="0"/>
              <a:t> show();  </a:t>
            </a:r>
          </a:p>
          <a:p>
            <a:pPr>
              <a:buNone/>
            </a:pPr>
            <a:r>
              <a:rPr lang="en-US" dirty="0"/>
              <a:t>  </a:t>
            </a:r>
            <a:r>
              <a:rPr lang="en-US" b="1" dirty="0"/>
              <a:t>interface</a:t>
            </a:r>
            <a:r>
              <a:rPr lang="en-US" dirty="0"/>
              <a:t> Message{  </a:t>
            </a:r>
          </a:p>
          <a:p>
            <a:pPr>
              <a:buNone/>
            </a:pPr>
            <a:r>
              <a:rPr lang="en-US" dirty="0"/>
              <a:t>   </a:t>
            </a:r>
            <a:r>
              <a:rPr lang="en-US" b="1" dirty="0"/>
              <a:t>void</a:t>
            </a:r>
            <a:r>
              <a:rPr lang="en-US" dirty="0"/>
              <a:t> </a:t>
            </a:r>
            <a:r>
              <a:rPr lang="en-US" dirty="0" err="1"/>
              <a:t>msg</a:t>
            </a:r>
            <a:r>
              <a:rPr lang="en-US" dirty="0"/>
              <a:t>();  </a:t>
            </a:r>
          </a:p>
          <a:p>
            <a:pPr>
              <a:buNone/>
            </a:pPr>
            <a:r>
              <a:rPr lang="en-US" dirty="0"/>
              <a:t>  }  </a:t>
            </a:r>
          </a:p>
          <a:p>
            <a:pPr>
              <a:buNone/>
            </a:pPr>
            <a:r>
              <a:rPr lang="en-US" dirty="0"/>
              <a:t>}  </a:t>
            </a:r>
          </a:p>
          <a:p>
            <a:pPr>
              <a:buNone/>
            </a:pPr>
            <a:r>
              <a:rPr lang="en-US" b="1" dirty="0"/>
              <a:t>class</a:t>
            </a:r>
            <a:r>
              <a:rPr lang="en-US" dirty="0"/>
              <a:t> TestNestedInterface1 </a:t>
            </a:r>
            <a:r>
              <a:rPr lang="en-US" b="1" dirty="0"/>
              <a:t>implements</a:t>
            </a:r>
            <a:r>
              <a:rPr lang="en-US" dirty="0"/>
              <a:t> </a:t>
            </a:r>
            <a:r>
              <a:rPr lang="en-US" dirty="0" err="1"/>
              <a:t>Showable.Message</a:t>
            </a:r>
            <a:r>
              <a:rPr lang="en-US" dirty="0"/>
              <a:t>{  </a:t>
            </a:r>
          </a:p>
          <a:p>
            <a:pPr>
              <a:buNone/>
            </a:pPr>
            <a:r>
              <a:rPr lang="en-US" dirty="0"/>
              <a:t> </a:t>
            </a:r>
            <a:r>
              <a:rPr lang="en-US" b="1" dirty="0"/>
              <a:t>public</a:t>
            </a:r>
            <a:r>
              <a:rPr lang="en-US" dirty="0"/>
              <a:t> </a:t>
            </a:r>
            <a:r>
              <a:rPr lang="en-US" b="1" dirty="0"/>
              <a:t>void</a:t>
            </a:r>
            <a:r>
              <a:rPr lang="en-US" dirty="0"/>
              <a:t> </a:t>
            </a:r>
            <a:r>
              <a:rPr lang="en-US" dirty="0" err="1"/>
              <a:t>msg</a:t>
            </a:r>
            <a:r>
              <a:rPr lang="en-US" dirty="0"/>
              <a:t>(){</a:t>
            </a:r>
            <a:r>
              <a:rPr lang="en-US" dirty="0" err="1"/>
              <a:t>System.out.println</a:t>
            </a:r>
            <a:r>
              <a:rPr lang="en-US" dirty="0"/>
              <a:t>("Hello nested interface");}  </a:t>
            </a:r>
          </a:p>
          <a:p>
            <a:pPr>
              <a:buNone/>
            </a:pPr>
            <a:r>
              <a:rPr lang="en-US" dirty="0"/>
              <a:t>  </a:t>
            </a:r>
          </a:p>
          <a:p>
            <a:pPr>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a:buNone/>
            </a:pPr>
            <a:r>
              <a:rPr lang="en-US" dirty="0"/>
              <a:t>  </a:t>
            </a:r>
            <a:r>
              <a:rPr lang="en-US" dirty="0" err="1"/>
              <a:t>Showable.Message</a:t>
            </a:r>
            <a:r>
              <a:rPr lang="en-US" dirty="0"/>
              <a:t> message=</a:t>
            </a:r>
            <a:r>
              <a:rPr lang="en-US" b="1" dirty="0"/>
              <a:t>new</a:t>
            </a:r>
            <a:r>
              <a:rPr lang="en-US" dirty="0"/>
              <a:t> TestNestedInterface1();//</a:t>
            </a:r>
            <a:r>
              <a:rPr lang="en-US" dirty="0" err="1"/>
              <a:t>upcasting</a:t>
            </a:r>
            <a:r>
              <a:rPr lang="en-US" dirty="0"/>
              <a:t> here  </a:t>
            </a:r>
          </a:p>
          <a:p>
            <a:pPr>
              <a:buNone/>
            </a:pPr>
            <a:r>
              <a:rPr lang="en-US" dirty="0"/>
              <a:t>  message.msg();  </a:t>
            </a:r>
          </a:p>
          <a:p>
            <a:pPr>
              <a:buNone/>
            </a:pPr>
            <a:r>
              <a:rPr lang="en-US" dirty="0"/>
              <a:t> }  </a:t>
            </a:r>
          </a:p>
          <a:p>
            <a:pPr>
              <a:buNone/>
            </a:pPr>
            <a:r>
              <a:rPr lang="en-US" dirty="0"/>
              <a:t>}  </a:t>
            </a:r>
          </a:p>
          <a:p>
            <a:pPr>
              <a:buNone/>
            </a:pPr>
            <a:endParaRPr lang="en-US" dirty="0">
              <a:latin typeface="+mj-lt"/>
            </a:endParaRPr>
          </a:p>
        </p:txBody>
      </p:sp>
      <p:sp>
        <p:nvSpPr>
          <p:cNvPr id="45057" name="Rectangle 1"/>
          <p:cNvSpPr>
            <a:spLocks noChangeArrowheads="1"/>
          </p:cNvSpPr>
          <p:nvPr/>
        </p:nvSpPr>
        <p:spPr bwMode="auto">
          <a:xfrm>
            <a:off x="609600" y="6019800"/>
            <a:ext cx="4114800" cy="369332"/>
          </a:xfrm>
          <a:prstGeom prst="rect">
            <a:avLst/>
          </a:prstGeom>
          <a:solidFill>
            <a:srgbClr val="F9FBF9"/>
          </a:solidFill>
          <a:ln w="9525">
            <a:solidFill>
              <a:schemeClr val="accent1"/>
            </a:solid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000000"/>
                </a:solidFill>
                <a:effectLst/>
                <a:latin typeface="Arial Unicode MS" pitchFamily="34" charset="-128"/>
                <a:ea typeface="Times New Roman" pitchFamily="18" charset="0"/>
                <a:cs typeface="Courier New" pitchFamily="49" charset="0"/>
              </a:rPr>
              <a:t>Output:hello</a:t>
            </a:r>
            <a:r>
              <a:rPr kumimoji="0" lang="en-US" sz="2400"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rPr>
              <a:t> nested interface</a:t>
            </a:r>
            <a:r>
              <a:rPr kumimoji="0" lang="en-US" sz="2400" b="0"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Example of nested interface which is declared within the class</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b="1" dirty="0"/>
              <a:t>class</a:t>
            </a:r>
            <a:r>
              <a:rPr lang="en-US" dirty="0"/>
              <a:t> A{  </a:t>
            </a:r>
          </a:p>
          <a:p>
            <a:pPr>
              <a:buNone/>
            </a:pPr>
            <a:r>
              <a:rPr lang="en-US" dirty="0"/>
              <a:t>  </a:t>
            </a:r>
            <a:r>
              <a:rPr lang="en-US" b="1" dirty="0"/>
              <a:t>interface</a:t>
            </a:r>
            <a:r>
              <a:rPr lang="en-US" dirty="0"/>
              <a:t> Message{  </a:t>
            </a:r>
          </a:p>
          <a:p>
            <a:pPr>
              <a:buNone/>
            </a:pPr>
            <a:r>
              <a:rPr lang="en-US" dirty="0"/>
              <a:t>   </a:t>
            </a:r>
            <a:r>
              <a:rPr lang="en-US" b="1" dirty="0"/>
              <a:t>void</a:t>
            </a:r>
            <a:r>
              <a:rPr lang="en-US" dirty="0"/>
              <a:t> </a:t>
            </a:r>
            <a:r>
              <a:rPr lang="en-US" dirty="0" err="1"/>
              <a:t>msg</a:t>
            </a:r>
            <a:r>
              <a:rPr lang="en-US" dirty="0"/>
              <a:t>();  </a:t>
            </a:r>
          </a:p>
          <a:p>
            <a:pPr>
              <a:buNone/>
            </a:pPr>
            <a:r>
              <a:rPr lang="en-US" dirty="0"/>
              <a:t>  }  </a:t>
            </a:r>
          </a:p>
          <a:p>
            <a:pPr>
              <a:buNone/>
            </a:pPr>
            <a:r>
              <a:rPr lang="en-US" dirty="0"/>
              <a:t>}  </a:t>
            </a:r>
          </a:p>
          <a:p>
            <a:pPr>
              <a:buNone/>
            </a:pPr>
            <a:r>
              <a:rPr lang="en-US" dirty="0"/>
              <a:t>  </a:t>
            </a:r>
          </a:p>
          <a:p>
            <a:pPr>
              <a:buNone/>
            </a:pPr>
            <a:r>
              <a:rPr lang="en-US" b="1" dirty="0"/>
              <a:t>class</a:t>
            </a:r>
            <a:r>
              <a:rPr lang="en-US" dirty="0"/>
              <a:t> TestNestedInterface2 </a:t>
            </a:r>
            <a:r>
              <a:rPr lang="en-US" b="1" dirty="0"/>
              <a:t>implements</a:t>
            </a:r>
            <a:r>
              <a:rPr lang="en-US" dirty="0"/>
              <a:t> </a:t>
            </a:r>
            <a:r>
              <a:rPr lang="en-US" dirty="0" err="1"/>
              <a:t>A.Message</a:t>
            </a:r>
            <a:r>
              <a:rPr lang="en-US" dirty="0"/>
              <a:t>{  </a:t>
            </a:r>
          </a:p>
          <a:p>
            <a:pPr>
              <a:buNone/>
            </a:pPr>
            <a:r>
              <a:rPr lang="en-US" dirty="0"/>
              <a:t> </a:t>
            </a:r>
            <a:r>
              <a:rPr lang="en-US" b="1" dirty="0"/>
              <a:t>public</a:t>
            </a:r>
            <a:r>
              <a:rPr lang="en-US" dirty="0"/>
              <a:t> </a:t>
            </a:r>
            <a:r>
              <a:rPr lang="en-US" b="1" dirty="0"/>
              <a:t>void</a:t>
            </a:r>
            <a:r>
              <a:rPr lang="en-US" dirty="0"/>
              <a:t> </a:t>
            </a:r>
            <a:r>
              <a:rPr lang="en-US" dirty="0" err="1"/>
              <a:t>msg</a:t>
            </a:r>
            <a:r>
              <a:rPr lang="en-US" dirty="0"/>
              <a:t>(){</a:t>
            </a:r>
            <a:r>
              <a:rPr lang="en-US" dirty="0" err="1"/>
              <a:t>System.out.println</a:t>
            </a:r>
            <a:r>
              <a:rPr lang="en-US" dirty="0"/>
              <a:t>("Hello nested interface");}  </a:t>
            </a:r>
          </a:p>
          <a:p>
            <a:pPr>
              <a:buNone/>
            </a:pPr>
            <a:r>
              <a:rPr lang="en-US" dirty="0"/>
              <a:t>  </a:t>
            </a:r>
          </a:p>
          <a:p>
            <a:pPr>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a:buNone/>
            </a:pPr>
            <a:r>
              <a:rPr lang="en-US" dirty="0"/>
              <a:t>  </a:t>
            </a:r>
            <a:r>
              <a:rPr lang="en-US" dirty="0" err="1"/>
              <a:t>A.Message</a:t>
            </a:r>
            <a:r>
              <a:rPr lang="en-US" dirty="0"/>
              <a:t> message=</a:t>
            </a:r>
            <a:r>
              <a:rPr lang="en-US" b="1" dirty="0"/>
              <a:t>new</a:t>
            </a:r>
            <a:r>
              <a:rPr lang="en-US" dirty="0"/>
              <a:t> TestNestedInterface2();//</a:t>
            </a:r>
            <a:r>
              <a:rPr lang="en-US" dirty="0" err="1"/>
              <a:t>upcasting</a:t>
            </a:r>
            <a:r>
              <a:rPr lang="en-US" dirty="0"/>
              <a:t> here  </a:t>
            </a:r>
          </a:p>
          <a:p>
            <a:pPr>
              <a:buNone/>
            </a:pPr>
            <a:r>
              <a:rPr lang="en-US" dirty="0"/>
              <a:t>  message.msg();  </a:t>
            </a:r>
          </a:p>
          <a:p>
            <a:pPr>
              <a:buNone/>
            </a:pPr>
            <a:r>
              <a:rPr lang="en-US" dirty="0"/>
              <a:t> }  </a:t>
            </a:r>
          </a:p>
          <a:p>
            <a:pPr>
              <a:buNone/>
            </a:pPr>
            <a:r>
              <a:rPr lang="en-US" dirty="0"/>
              <a:t>}  </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Abstract class in Java</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smtClean="0"/>
              <a:t>A </a:t>
            </a:r>
            <a:r>
              <a:rPr lang="en-US" dirty="0"/>
              <a:t>class which is declared as abstract is known as an </a:t>
            </a:r>
            <a:r>
              <a:rPr lang="en-US" b="1" dirty="0"/>
              <a:t>abstract class</a:t>
            </a:r>
            <a:r>
              <a:rPr lang="en-US" dirty="0"/>
              <a:t>. It can have abstract and non-abstract methods. It needs to be extended and its method implemented. It cannot be instantiated.</a:t>
            </a:r>
          </a:p>
          <a:p>
            <a:pPr lvl="0" algn="just"/>
            <a:endParaRPr lang="en-US" dirty="0" smtClean="0"/>
          </a:p>
          <a:p>
            <a:pPr lvl="0" algn="just"/>
            <a:r>
              <a:rPr lang="en-US" dirty="0" smtClean="0"/>
              <a:t>An </a:t>
            </a:r>
            <a:r>
              <a:rPr lang="en-US" dirty="0"/>
              <a:t>abstract class must be declared with an abstract keyword.</a:t>
            </a:r>
          </a:p>
          <a:p>
            <a:pPr lvl="0" algn="just"/>
            <a:r>
              <a:rPr lang="en-US" dirty="0"/>
              <a:t>It can have abstract and non-abstract methods.</a:t>
            </a:r>
          </a:p>
          <a:p>
            <a:pPr lvl="0" algn="just"/>
            <a:r>
              <a:rPr lang="en-US" dirty="0"/>
              <a:t>It cannot be instantiated.</a:t>
            </a:r>
          </a:p>
          <a:p>
            <a:pPr lvl="0" algn="just"/>
            <a:r>
              <a:rPr lang="en-US" dirty="0"/>
              <a:t>It can have constructors and static methods also.</a:t>
            </a:r>
          </a:p>
          <a:p>
            <a:pPr lvl="0" algn="just"/>
            <a:r>
              <a:rPr lang="en-US" dirty="0"/>
              <a:t>It can have final methods which will force the subclass not to change the body of the method.</a:t>
            </a:r>
          </a:p>
          <a:p>
            <a:pPr algn="just"/>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600" b="1" dirty="0" smtClean="0"/>
              <a:t>Can we define a class inside the interface?</a:t>
            </a:r>
            <a:endParaRPr lang="en-US" sz="3600" b="1" dirty="0"/>
          </a:p>
        </p:txBody>
      </p:sp>
      <p:sp>
        <p:nvSpPr>
          <p:cNvPr id="3" name="Content Placeholder 2"/>
          <p:cNvSpPr>
            <a:spLocks noGrp="1"/>
          </p:cNvSpPr>
          <p:nvPr>
            <p:ph idx="1"/>
          </p:nvPr>
        </p:nvSpPr>
        <p:spPr/>
        <p:txBody>
          <a:bodyPr/>
          <a:lstStyle/>
          <a:p>
            <a:pPr>
              <a:buNone/>
            </a:pPr>
            <a:r>
              <a:rPr lang="en-US" dirty="0" smtClean="0"/>
              <a:t>Yes</a:t>
            </a:r>
            <a:r>
              <a:rPr lang="en-US" dirty="0"/>
              <a:t>, If we define a class inside the interface, java compiler creates a static nested class. Let's see how can we define a class within the interface:</a:t>
            </a:r>
          </a:p>
          <a:p>
            <a:pPr lvl="0">
              <a:buNone/>
            </a:pPr>
            <a:r>
              <a:rPr lang="en-US" b="1" dirty="0"/>
              <a:t>interface</a:t>
            </a:r>
            <a:r>
              <a:rPr lang="en-US" dirty="0"/>
              <a:t> M{  </a:t>
            </a:r>
          </a:p>
          <a:p>
            <a:pPr lvl="0">
              <a:buNone/>
            </a:pPr>
            <a:r>
              <a:rPr lang="en-US" dirty="0"/>
              <a:t>  </a:t>
            </a:r>
            <a:r>
              <a:rPr lang="en-US" b="1" dirty="0"/>
              <a:t>class</a:t>
            </a:r>
            <a:r>
              <a:rPr lang="en-US" dirty="0"/>
              <a:t> A{}  </a:t>
            </a:r>
          </a:p>
          <a:p>
            <a:pPr>
              <a:buNone/>
            </a:pPr>
            <a:r>
              <a:rPr lang="en-US" dirty="0"/>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b="1" dirty="0"/>
              <a:t>Difference between abstract class and </a:t>
            </a:r>
            <a:r>
              <a:rPr lang="en-US" sz="3200" b="1" dirty="0" smtClean="0"/>
              <a:t>interface</a:t>
            </a:r>
            <a:endParaRPr lang="en-US" sz="3200" b="1" dirty="0"/>
          </a:p>
        </p:txBody>
      </p:sp>
      <p:graphicFrame>
        <p:nvGraphicFramePr>
          <p:cNvPr id="4" name="Content Placeholder 3"/>
          <p:cNvGraphicFramePr>
            <a:graphicFrameLocks noGrp="1"/>
          </p:cNvGraphicFramePr>
          <p:nvPr>
            <p:ph idx="1"/>
          </p:nvPr>
        </p:nvGraphicFramePr>
        <p:xfrm>
          <a:off x="533400" y="1143000"/>
          <a:ext cx="8001000" cy="5339028"/>
        </p:xfrm>
        <a:graphic>
          <a:graphicData uri="http://schemas.openxmlformats.org/drawingml/2006/table">
            <a:tbl>
              <a:tblPr/>
              <a:tblGrid>
                <a:gridCol w="4000500"/>
                <a:gridCol w="4000500"/>
              </a:tblGrid>
              <a:tr h="596218">
                <a:tc>
                  <a:txBody>
                    <a:bodyPr/>
                    <a:lstStyle/>
                    <a:p>
                      <a:pPr marL="0" marR="0">
                        <a:lnSpc>
                          <a:spcPct val="115000"/>
                        </a:lnSpc>
                        <a:spcBef>
                          <a:spcPts val="0"/>
                        </a:spcBef>
                        <a:spcAft>
                          <a:spcPts val="0"/>
                        </a:spcAft>
                      </a:pPr>
                      <a:r>
                        <a:rPr lang="en-US" sz="1800" b="1" dirty="0">
                          <a:solidFill>
                            <a:srgbClr val="000000"/>
                          </a:solidFill>
                          <a:latin typeface="Times New Roman"/>
                          <a:ea typeface="Times New Roman"/>
                          <a:cs typeface="Times New Roman"/>
                        </a:rPr>
                        <a:t>Abstract class</a:t>
                      </a:r>
                      <a:endParaRPr lang="en-US" sz="1800" dirty="0">
                        <a:latin typeface="Calibri"/>
                        <a:ea typeface="Calibri"/>
                        <a:cs typeface="Times New Roman"/>
                      </a:endParaRPr>
                    </a:p>
                  </a:txBody>
                  <a:tcPr marL="114300" marR="114300" marT="114300" marB="114300">
                    <a:lnL w="12700" cap="flat" cmpd="sng" algn="ctr">
                      <a:solidFill>
                        <a:srgbClr val="C7CCBE"/>
                      </a:solidFill>
                      <a:prstDash val="solid"/>
                      <a:round/>
                      <a:headEnd type="none" w="med" len="med"/>
                      <a:tailEnd type="none" w="med" len="med"/>
                    </a:lnL>
                    <a:lnR>
                      <a:noFill/>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C7CCBE"/>
                    </a:solidFill>
                  </a:tcPr>
                </a:tc>
                <a:tc>
                  <a:txBody>
                    <a:bodyPr/>
                    <a:lstStyle/>
                    <a:p>
                      <a:pPr marL="0" marR="0">
                        <a:lnSpc>
                          <a:spcPct val="115000"/>
                        </a:lnSpc>
                        <a:spcBef>
                          <a:spcPts val="0"/>
                        </a:spcBef>
                        <a:spcAft>
                          <a:spcPts val="0"/>
                        </a:spcAft>
                      </a:pPr>
                      <a:r>
                        <a:rPr lang="en-US" sz="1800" b="1">
                          <a:solidFill>
                            <a:srgbClr val="000000"/>
                          </a:solidFill>
                          <a:latin typeface="Times New Roman"/>
                          <a:ea typeface="Times New Roman"/>
                          <a:cs typeface="Times New Roman"/>
                        </a:rPr>
                        <a:t>Interface</a:t>
                      </a:r>
                      <a:endParaRPr lang="en-US" sz="1800">
                        <a:latin typeface="Calibri"/>
                        <a:ea typeface="Calibri"/>
                        <a:cs typeface="Times New Roman"/>
                      </a:endParaRPr>
                    </a:p>
                  </a:txBody>
                  <a:tcPr marL="114300" marR="114300" marT="114300" marB="114300">
                    <a:lnL>
                      <a:noFill/>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C7CCBE"/>
                    </a:solidFill>
                  </a:tcPr>
                </a:tc>
              </a:tr>
              <a:tr h="1327141">
                <a:tc>
                  <a:txBody>
                    <a:bodyPr/>
                    <a:lstStyle/>
                    <a:p>
                      <a:pPr marL="190500" marR="0">
                        <a:lnSpc>
                          <a:spcPts val="1725"/>
                        </a:lnSpc>
                        <a:spcBef>
                          <a:spcPts val="0"/>
                        </a:spcBef>
                        <a:spcAft>
                          <a:spcPts val="0"/>
                        </a:spcAft>
                      </a:pPr>
                      <a:r>
                        <a:rPr lang="en-US" sz="1800" dirty="0">
                          <a:solidFill>
                            <a:srgbClr val="000000"/>
                          </a:solidFill>
                          <a:latin typeface="Verdana"/>
                          <a:ea typeface="Times New Roman"/>
                          <a:cs typeface="Times New Roman"/>
                        </a:rPr>
                        <a:t>1) Abstract class can </a:t>
                      </a:r>
                      <a:r>
                        <a:rPr lang="en-US" sz="1800" b="1" dirty="0">
                          <a:solidFill>
                            <a:srgbClr val="000000"/>
                          </a:solidFill>
                          <a:latin typeface="Verdana"/>
                          <a:ea typeface="Times New Roman"/>
                          <a:cs typeface="Times New Roman"/>
                        </a:rPr>
                        <a:t>have abstract and non-</a:t>
                      </a:r>
                      <a:r>
                        <a:rPr lang="en-US" sz="1800" b="1" dirty="0" err="1">
                          <a:solidFill>
                            <a:srgbClr val="000000"/>
                          </a:solidFill>
                          <a:latin typeface="Verdana"/>
                          <a:ea typeface="Times New Roman"/>
                          <a:cs typeface="Times New Roman"/>
                        </a:rPr>
                        <a:t>abstract</a:t>
                      </a:r>
                      <a:r>
                        <a:rPr lang="en-US" sz="1800" dirty="0" err="1">
                          <a:solidFill>
                            <a:srgbClr val="000000"/>
                          </a:solidFill>
                          <a:latin typeface="Verdana"/>
                          <a:ea typeface="Times New Roman"/>
                          <a:cs typeface="Times New Roman"/>
                        </a:rPr>
                        <a:t>methods</a:t>
                      </a:r>
                      <a:r>
                        <a:rPr lang="en-US" sz="1800" dirty="0">
                          <a:solidFill>
                            <a:srgbClr val="000000"/>
                          </a:solidFill>
                          <a:latin typeface="Verdana"/>
                          <a:ea typeface="Times New Roman"/>
                          <a:cs typeface="Times New Roman"/>
                        </a:rPr>
                        <a:t>.</a:t>
                      </a:r>
                      <a:endParaRPr lang="en-US" sz="1800" dirty="0">
                        <a:latin typeface="Calibri"/>
                        <a:ea typeface="Calibri"/>
                        <a:cs typeface="Times New Roman"/>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190500" marR="0">
                        <a:lnSpc>
                          <a:spcPts val="1725"/>
                        </a:lnSpc>
                        <a:spcBef>
                          <a:spcPts val="0"/>
                        </a:spcBef>
                        <a:spcAft>
                          <a:spcPts val="0"/>
                        </a:spcAft>
                      </a:pPr>
                      <a:r>
                        <a:rPr lang="en-US" sz="1800">
                          <a:solidFill>
                            <a:srgbClr val="000000"/>
                          </a:solidFill>
                          <a:latin typeface="Verdana"/>
                          <a:ea typeface="Times New Roman"/>
                          <a:cs typeface="Times New Roman"/>
                        </a:rPr>
                        <a:t>Interface can have </a:t>
                      </a:r>
                      <a:r>
                        <a:rPr lang="en-US" sz="1800" b="1">
                          <a:solidFill>
                            <a:srgbClr val="000000"/>
                          </a:solidFill>
                          <a:latin typeface="Verdana"/>
                          <a:ea typeface="Times New Roman"/>
                          <a:cs typeface="Times New Roman"/>
                        </a:rPr>
                        <a:t>only abstract</a:t>
                      </a:r>
                      <a:r>
                        <a:rPr lang="en-US" sz="1800">
                          <a:solidFill>
                            <a:srgbClr val="000000"/>
                          </a:solidFill>
                          <a:latin typeface="Verdana"/>
                          <a:ea typeface="Times New Roman"/>
                          <a:cs typeface="Times New Roman"/>
                        </a:rPr>
                        <a:t> methods. Since Java 8, it can have </a:t>
                      </a:r>
                      <a:r>
                        <a:rPr lang="en-US" sz="1800" b="1">
                          <a:solidFill>
                            <a:srgbClr val="000000"/>
                          </a:solidFill>
                          <a:latin typeface="Verdana"/>
                          <a:ea typeface="Times New Roman"/>
                          <a:cs typeface="Times New Roman"/>
                        </a:rPr>
                        <a:t>default and static methods</a:t>
                      </a:r>
                      <a:r>
                        <a:rPr lang="en-US" sz="1800">
                          <a:solidFill>
                            <a:srgbClr val="000000"/>
                          </a:solidFill>
                          <a:latin typeface="Verdana"/>
                          <a:ea typeface="Times New Roman"/>
                          <a:cs typeface="Times New Roman"/>
                        </a:rPr>
                        <a:t> also.</a:t>
                      </a:r>
                      <a:endParaRPr lang="en-US" sz="1800">
                        <a:latin typeface="Calibri"/>
                        <a:ea typeface="Calibri"/>
                        <a:cs typeface="Times New Roman"/>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r h="763106">
                <a:tc>
                  <a:txBody>
                    <a:bodyPr/>
                    <a:lstStyle/>
                    <a:p>
                      <a:pPr marL="190500" marR="0">
                        <a:lnSpc>
                          <a:spcPts val="1725"/>
                        </a:lnSpc>
                        <a:spcBef>
                          <a:spcPts val="0"/>
                        </a:spcBef>
                        <a:spcAft>
                          <a:spcPts val="0"/>
                        </a:spcAft>
                      </a:pPr>
                      <a:r>
                        <a:rPr lang="en-US" sz="1800" dirty="0">
                          <a:solidFill>
                            <a:srgbClr val="000000"/>
                          </a:solidFill>
                          <a:latin typeface="Verdana"/>
                          <a:ea typeface="Times New Roman"/>
                          <a:cs typeface="Times New Roman"/>
                        </a:rPr>
                        <a:t>2) Abstract class </a:t>
                      </a:r>
                      <a:r>
                        <a:rPr lang="en-US" sz="1800" b="1" dirty="0">
                          <a:solidFill>
                            <a:srgbClr val="000000"/>
                          </a:solidFill>
                          <a:latin typeface="Verdana"/>
                          <a:ea typeface="Times New Roman"/>
                          <a:cs typeface="Times New Roman"/>
                        </a:rPr>
                        <a:t>doesn't support multiple inheritance</a:t>
                      </a:r>
                      <a:r>
                        <a:rPr lang="en-US" sz="1800" dirty="0">
                          <a:solidFill>
                            <a:srgbClr val="000000"/>
                          </a:solidFill>
                          <a:latin typeface="Verdana"/>
                          <a:ea typeface="Times New Roman"/>
                          <a:cs typeface="Times New Roman"/>
                        </a:rPr>
                        <a:t>.</a:t>
                      </a:r>
                      <a:endParaRPr lang="en-US" sz="1800" dirty="0">
                        <a:latin typeface="Calibri"/>
                        <a:ea typeface="Calibri"/>
                        <a:cs typeface="Times New Roman"/>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190500" marR="0">
                        <a:lnSpc>
                          <a:spcPts val="1725"/>
                        </a:lnSpc>
                        <a:spcBef>
                          <a:spcPts val="0"/>
                        </a:spcBef>
                        <a:spcAft>
                          <a:spcPts val="0"/>
                        </a:spcAft>
                      </a:pPr>
                      <a:r>
                        <a:rPr lang="en-US" sz="1800">
                          <a:solidFill>
                            <a:srgbClr val="000000"/>
                          </a:solidFill>
                          <a:latin typeface="Verdana"/>
                          <a:ea typeface="Times New Roman"/>
                          <a:cs typeface="Times New Roman"/>
                        </a:rPr>
                        <a:t>Interface </a:t>
                      </a:r>
                      <a:r>
                        <a:rPr lang="en-US" sz="1800" b="1">
                          <a:solidFill>
                            <a:srgbClr val="000000"/>
                          </a:solidFill>
                          <a:latin typeface="Verdana"/>
                          <a:ea typeface="Times New Roman"/>
                          <a:cs typeface="Times New Roman"/>
                        </a:rPr>
                        <a:t>supports multiple inheritance</a:t>
                      </a:r>
                      <a:r>
                        <a:rPr lang="en-US" sz="1800">
                          <a:solidFill>
                            <a:srgbClr val="000000"/>
                          </a:solidFill>
                          <a:latin typeface="Verdana"/>
                          <a:ea typeface="Times New Roman"/>
                          <a:cs typeface="Times New Roman"/>
                        </a:rPr>
                        <a:t>.</a:t>
                      </a:r>
                      <a:endParaRPr lang="en-US" sz="1800">
                        <a:latin typeface="Calibri"/>
                        <a:ea typeface="Calibri"/>
                        <a:cs typeface="Times New Roman"/>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r>
              <a:tr h="1045123">
                <a:tc>
                  <a:txBody>
                    <a:bodyPr/>
                    <a:lstStyle/>
                    <a:p>
                      <a:pPr marL="190500" marR="0">
                        <a:lnSpc>
                          <a:spcPts val="1725"/>
                        </a:lnSpc>
                        <a:spcBef>
                          <a:spcPts val="0"/>
                        </a:spcBef>
                        <a:spcAft>
                          <a:spcPts val="0"/>
                        </a:spcAft>
                      </a:pPr>
                      <a:r>
                        <a:rPr lang="en-US" sz="1800">
                          <a:solidFill>
                            <a:srgbClr val="000000"/>
                          </a:solidFill>
                          <a:latin typeface="Verdana"/>
                          <a:ea typeface="Times New Roman"/>
                          <a:cs typeface="Times New Roman"/>
                        </a:rPr>
                        <a:t>3) Abstract class </a:t>
                      </a:r>
                      <a:r>
                        <a:rPr lang="en-US" sz="1800" b="1">
                          <a:solidFill>
                            <a:srgbClr val="000000"/>
                          </a:solidFill>
                          <a:latin typeface="Verdana"/>
                          <a:ea typeface="Times New Roman"/>
                          <a:cs typeface="Times New Roman"/>
                        </a:rPr>
                        <a:t>can have final, non-final, static and non-static variables</a:t>
                      </a:r>
                      <a:r>
                        <a:rPr lang="en-US" sz="1800">
                          <a:solidFill>
                            <a:srgbClr val="000000"/>
                          </a:solidFill>
                          <a:latin typeface="Verdana"/>
                          <a:ea typeface="Times New Roman"/>
                          <a:cs typeface="Times New Roman"/>
                        </a:rPr>
                        <a:t>.</a:t>
                      </a:r>
                      <a:endParaRPr lang="en-US" sz="1800">
                        <a:latin typeface="Calibri"/>
                        <a:ea typeface="Calibri"/>
                        <a:cs typeface="Times New Roman"/>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190500" marR="0">
                        <a:lnSpc>
                          <a:spcPts val="1725"/>
                        </a:lnSpc>
                        <a:spcBef>
                          <a:spcPts val="0"/>
                        </a:spcBef>
                        <a:spcAft>
                          <a:spcPts val="0"/>
                        </a:spcAft>
                      </a:pPr>
                      <a:r>
                        <a:rPr lang="en-US" sz="1800" dirty="0">
                          <a:solidFill>
                            <a:srgbClr val="000000"/>
                          </a:solidFill>
                          <a:latin typeface="Verdana"/>
                          <a:ea typeface="Times New Roman"/>
                          <a:cs typeface="Times New Roman"/>
                        </a:rPr>
                        <a:t>Interface has </a:t>
                      </a:r>
                      <a:r>
                        <a:rPr lang="en-US" sz="1800" b="1" dirty="0">
                          <a:solidFill>
                            <a:srgbClr val="000000"/>
                          </a:solidFill>
                          <a:latin typeface="Verdana"/>
                          <a:ea typeface="Times New Roman"/>
                          <a:cs typeface="Times New Roman"/>
                        </a:rPr>
                        <a:t>only static and final variables</a:t>
                      </a:r>
                      <a:r>
                        <a:rPr lang="en-US" sz="1800" dirty="0">
                          <a:solidFill>
                            <a:srgbClr val="000000"/>
                          </a:solidFill>
                          <a:latin typeface="Verdana"/>
                          <a:ea typeface="Times New Roman"/>
                          <a:cs typeface="Times New Roman"/>
                        </a:rPr>
                        <a:t>.</a:t>
                      </a:r>
                      <a:endParaRPr lang="en-US" sz="1800" dirty="0">
                        <a:latin typeface="Calibri"/>
                        <a:ea typeface="Calibri"/>
                        <a:cs typeface="Times New Roman"/>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r h="763106">
                <a:tc>
                  <a:txBody>
                    <a:bodyPr/>
                    <a:lstStyle/>
                    <a:p>
                      <a:pPr marL="190500" marR="0">
                        <a:lnSpc>
                          <a:spcPts val="1725"/>
                        </a:lnSpc>
                        <a:spcBef>
                          <a:spcPts val="0"/>
                        </a:spcBef>
                        <a:spcAft>
                          <a:spcPts val="0"/>
                        </a:spcAft>
                      </a:pPr>
                      <a:r>
                        <a:rPr lang="en-US" sz="1800">
                          <a:solidFill>
                            <a:srgbClr val="000000"/>
                          </a:solidFill>
                          <a:latin typeface="Verdana"/>
                          <a:ea typeface="Times New Roman"/>
                          <a:cs typeface="Times New Roman"/>
                        </a:rPr>
                        <a:t>4) Abstract class </a:t>
                      </a:r>
                      <a:r>
                        <a:rPr lang="en-US" sz="1800" b="1">
                          <a:solidFill>
                            <a:srgbClr val="000000"/>
                          </a:solidFill>
                          <a:latin typeface="Verdana"/>
                          <a:ea typeface="Times New Roman"/>
                          <a:cs typeface="Times New Roman"/>
                        </a:rPr>
                        <a:t>can provide the implementation of interface</a:t>
                      </a:r>
                      <a:r>
                        <a:rPr lang="en-US" sz="1800">
                          <a:solidFill>
                            <a:srgbClr val="000000"/>
                          </a:solidFill>
                          <a:latin typeface="Verdana"/>
                          <a:ea typeface="Times New Roman"/>
                          <a:cs typeface="Times New Roman"/>
                        </a:rPr>
                        <a:t>.</a:t>
                      </a:r>
                      <a:endParaRPr lang="en-US" sz="1800">
                        <a:latin typeface="Calibri"/>
                        <a:ea typeface="Calibri"/>
                        <a:cs typeface="Times New Roman"/>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190500" marR="0">
                        <a:lnSpc>
                          <a:spcPts val="1725"/>
                        </a:lnSpc>
                        <a:spcBef>
                          <a:spcPts val="0"/>
                        </a:spcBef>
                        <a:spcAft>
                          <a:spcPts val="0"/>
                        </a:spcAft>
                      </a:pPr>
                      <a:r>
                        <a:rPr lang="en-US" sz="1800" dirty="0">
                          <a:solidFill>
                            <a:srgbClr val="000000"/>
                          </a:solidFill>
                          <a:latin typeface="Verdana"/>
                          <a:ea typeface="Times New Roman"/>
                          <a:cs typeface="Times New Roman"/>
                        </a:rPr>
                        <a:t>Interface </a:t>
                      </a:r>
                      <a:r>
                        <a:rPr lang="en-US" sz="1800" b="1" dirty="0">
                          <a:solidFill>
                            <a:srgbClr val="000000"/>
                          </a:solidFill>
                          <a:latin typeface="Verdana"/>
                          <a:ea typeface="Times New Roman"/>
                          <a:cs typeface="Times New Roman"/>
                        </a:rPr>
                        <a:t>can't provide the implementation of abstract class</a:t>
                      </a:r>
                      <a:r>
                        <a:rPr lang="en-US" sz="1800" dirty="0">
                          <a:solidFill>
                            <a:srgbClr val="000000"/>
                          </a:solidFill>
                          <a:latin typeface="Verdana"/>
                          <a:ea typeface="Times New Roman"/>
                          <a:cs typeface="Times New Roman"/>
                        </a:rPr>
                        <a:t>.</a:t>
                      </a:r>
                      <a:endParaRPr lang="en-US" sz="1800" dirty="0">
                        <a:latin typeface="Calibri"/>
                        <a:ea typeface="Calibri"/>
                        <a:cs typeface="Times New Roman"/>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r>
              <a:tr h="763106">
                <a:tc>
                  <a:txBody>
                    <a:bodyPr/>
                    <a:lstStyle/>
                    <a:p>
                      <a:pPr marL="190500" marR="0">
                        <a:lnSpc>
                          <a:spcPts val="1725"/>
                        </a:lnSpc>
                        <a:spcBef>
                          <a:spcPts val="0"/>
                        </a:spcBef>
                        <a:spcAft>
                          <a:spcPts val="0"/>
                        </a:spcAft>
                      </a:pPr>
                      <a:r>
                        <a:rPr lang="en-US" sz="1800">
                          <a:solidFill>
                            <a:srgbClr val="000000"/>
                          </a:solidFill>
                          <a:latin typeface="Verdana"/>
                          <a:ea typeface="Times New Roman"/>
                          <a:cs typeface="Times New Roman"/>
                        </a:rPr>
                        <a:t>5) The </a:t>
                      </a:r>
                      <a:r>
                        <a:rPr lang="en-US" sz="1800" b="1">
                          <a:solidFill>
                            <a:srgbClr val="000000"/>
                          </a:solidFill>
                          <a:latin typeface="Verdana"/>
                          <a:ea typeface="Times New Roman"/>
                          <a:cs typeface="Times New Roman"/>
                        </a:rPr>
                        <a:t>abstract keyword</a:t>
                      </a:r>
                      <a:r>
                        <a:rPr lang="en-US" sz="1800">
                          <a:solidFill>
                            <a:srgbClr val="000000"/>
                          </a:solidFill>
                          <a:latin typeface="Verdana"/>
                          <a:ea typeface="Times New Roman"/>
                          <a:cs typeface="Times New Roman"/>
                        </a:rPr>
                        <a:t> is used to declare abstract class.</a:t>
                      </a:r>
                      <a:endParaRPr lang="en-US" sz="1800">
                        <a:latin typeface="Calibri"/>
                        <a:ea typeface="Calibri"/>
                        <a:cs typeface="Times New Roman"/>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190500" marR="0">
                        <a:lnSpc>
                          <a:spcPts val="1725"/>
                        </a:lnSpc>
                        <a:spcBef>
                          <a:spcPts val="0"/>
                        </a:spcBef>
                        <a:spcAft>
                          <a:spcPts val="0"/>
                        </a:spcAft>
                      </a:pPr>
                      <a:r>
                        <a:rPr lang="en-US" sz="1800" dirty="0">
                          <a:solidFill>
                            <a:srgbClr val="000000"/>
                          </a:solidFill>
                          <a:latin typeface="Verdana"/>
                          <a:ea typeface="Times New Roman"/>
                          <a:cs typeface="Times New Roman"/>
                        </a:rPr>
                        <a:t>The </a:t>
                      </a:r>
                      <a:r>
                        <a:rPr lang="en-US" sz="1800" b="1" dirty="0">
                          <a:solidFill>
                            <a:srgbClr val="000000"/>
                          </a:solidFill>
                          <a:latin typeface="Verdana"/>
                          <a:ea typeface="Times New Roman"/>
                          <a:cs typeface="Times New Roman"/>
                        </a:rPr>
                        <a:t>interface keyword</a:t>
                      </a:r>
                      <a:r>
                        <a:rPr lang="en-US" sz="1800" dirty="0">
                          <a:solidFill>
                            <a:srgbClr val="000000"/>
                          </a:solidFill>
                          <a:latin typeface="Verdana"/>
                          <a:ea typeface="Times New Roman"/>
                          <a:cs typeface="Times New Roman"/>
                        </a:rPr>
                        <a:t> is used to declare interface.</a:t>
                      </a:r>
                      <a:endParaRPr lang="en-US" sz="1800" dirty="0">
                        <a:latin typeface="Calibri"/>
                        <a:ea typeface="Calibri"/>
                        <a:cs typeface="Times New Roman"/>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609600" y="914400"/>
          <a:ext cx="7620000" cy="5181600"/>
        </p:xfrm>
        <a:graphic>
          <a:graphicData uri="http://schemas.openxmlformats.org/drawingml/2006/table">
            <a:tbl>
              <a:tblPr/>
              <a:tblGrid>
                <a:gridCol w="3810000"/>
                <a:gridCol w="3810000"/>
              </a:tblGrid>
              <a:tr h="1295400">
                <a:tc>
                  <a:txBody>
                    <a:bodyPr/>
                    <a:lstStyle/>
                    <a:p>
                      <a:pPr marL="190500" marR="0">
                        <a:lnSpc>
                          <a:spcPts val="1725"/>
                        </a:lnSpc>
                        <a:spcBef>
                          <a:spcPts val="0"/>
                        </a:spcBef>
                        <a:spcAft>
                          <a:spcPts val="0"/>
                        </a:spcAft>
                      </a:pPr>
                      <a:r>
                        <a:rPr lang="en-US" sz="1800" dirty="0">
                          <a:solidFill>
                            <a:srgbClr val="000000"/>
                          </a:solidFill>
                          <a:latin typeface="Verdana"/>
                          <a:ea typeface="Times New Roman"/>
                          <a:cs typeface="Times New Roman"/>
                        </a:rPr>
                        <a:t>6) An </a:t>
                      </a:r>
                      <a:r>
                        <a:rPr lang="en-US" sz="1800" b="1" dirty="0">
                          <a:solidFill>
                            <a:srgbClr val="000000"/>
                          </a:solidFill>
                          <a:latin typeface="Verdana"/>
                          <a:ea typeface="Times New Roman"/>
                          <a:cs typeface="Times New Roman"/>
                        </a:rPr>
                        <a:t>abstract class</a:t>
                      </a:r>
                      <a:r>
                        <a:rPr lang="en-US" sz="1800" dirty="0">
                          <a:solidFill>
                            <a:srgbClr val="000000"/>
                          </a:solidFill>
                          <a:latin typeface="Verdana"/>
                          <a:ea typeface="Times New Roman"/>
                          <a:cs typeface="Times New Roman"/>
                        </a:rPr>
                        <a:t> can extend another Java class and implement multiple Java interfaces.</a:t>
                      </a:r>
                      <a:endParaRPr lang="en-US" sz="1800" dirty="0">
                        <a:latin typeface="Calibri"/>
                        <a:ea typeface="Calibri"/>
                        <a:cs typeface="Times New Roman"/>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190500" marR="0">
                        <a:lnSpc>
                          <a:spcPts val="1725"/>
                        </a:lnSpc>
                        <a:spcBef>
                          <a:spcPts val="0"/>
                        </a:spcBef>
                        <a:spcAft>
                          <a:spcPts val="0"/>
                        </a:spcAft>
                      </a:pPr>
                      <a:r>
                        <a:rPr lang="en-US" sz="1800">
                          <a:solidFill>
                            <a:srgbClr val="000000"/>
                          </a:solidFill>
                          <a:latin typeface="Verdana"/>
                          <a:ea typeface="Times New Roman"/>
                          <a:cs typeface="Times New Roman"/>
                        </a:rPr>
                        <a:t>An </a:t>
                      </a:r>
                      <a:r>
                        <a:rPr lang="en-US" sz="1800" b="1">
                          <a:solidFill>
                            <a:srgbClr val="000000"/>
                          </a:solidFill>
                          <a:latin typeface="Verdana"/>
                          <a:ea typeface="Times New Roman"/>
                          <a:cs typeface="Times New Roman"/>
                        </a:rPr>
                        <a:t>interface</a:t>
                      </a:r>
                      <a:r>
                        <a:rPr lang="en-US" sz="1800">
                          <a:solidFill>
                            <a:srgbClr val="000000"/>
                          </a:solidFill>
                          <a:latin typeface="Verdana"/>
                          <a:ea typeface="Times New Roman"/>
                          <a:cs typeface="Times New Roman"/>
                        </a:rPr>
                        <a:t> can extend another Java interface only.</a:t>
                      </a:r>
                      <a:endParaRPr lang="en-US" sz="1800">
                        <a:latin typeface="Calibri"/>
                        <a:ea typeface="Calibri"/>
                        <a:cs typeface="Times New Roman"/>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r>
              <a:tr h="945848">
                <a:tc>
                  <a:txBody>
                    <a:bodyPr/>
                    <a:lstStyle/>
                    <a:p>
                      <a:pPr marL="190500" marR="0">
                        <a:lnSpc>
                          <a:spcPts val="1725"/>
                        </a:lnSpc>
                        <a:spcBef>
                          <a:spcPts val="0"/>
                        </a:spcBef>
                        <a:spcAft>
                          <a:spcPts val="0"/>
                        </a:spcAft>
                      </a:pPr>
                      <a:r>
                        <a:rPr lang="en-US" sz="1800" dirty="0">
                          <a:solidFill>
                            <a:srgbClr val="000000"/>
                          </a:solidFill>
                          <a:latin typeface="Verdana"/>
                          <a:ea typeface="Times New Roman"/>
                          <a:cs typeface="Times New Roman"/>
                        </a:rPr>
                        <a:t>7) An </a:t>
                      </a:r>
                      <a:r>
                        <a:rPr lang="en-US" sz="1800" b="1" dirty="0">
                          <a:solidFill>
                            <a:srgbClr val="000000"/>
                          </a:solidFill>
                          <a:latin typeface="Verdana"/>
                          <a:ea typeface="Times New Roman"/>
                          <a:cs typeface="Times New Roman"/>
                        </a:rPr>
                        <a:t>abstract class</a:t>
                      </a:r>
                      <a:r>
                        <a:rPr lang="en-US" sz="1800" dirty="0">
                          <a:solidFill>
                            <a:srgbClr val="000000"/>
                          </a:solidFill>
                          <a:latin typeface="Verdana"/>
                          <a:ea typeface="Times New Roman"/>
                          <a:cs typeface="Times New Roman"/>
                        </a:rPr>
                        <a:t> can be extended using keyword "extends".</a:t>
                      </a:r>
                      <a:endParaRPr lang="en-US" sz="1800" dirty="0">
                        <a:latin typeface="Calibri"/>
                        <a:ea typeface="Calibri"/>
                        <a:cs typeface="Times New Roman"/>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190500" marR="0">
                        <a:lnSpc>
                          <a:spcPts val="1725"/>
                        </a:lnSpc>
                        <a:spcBef>
                          <a:spcPts val="0"/>
                        </a:spcBef>
                        <a:spcAft>
                          <a:spcPts val="0"/>
                        </a:spcAft>
                      </a:pPr>
                      <a:r>
                        <a:rPr lang="en-US" sz="1800">
                          <a:solidFill>
                            <a:srgbClr val="000000"/>
                          </a:solidFill>
                          <a:latin typeface="Verdana"/>
                          <a:ea typeface="Times New Roman"/>
                          <a:cs typeface="Times New Roman"/>
                        </a:rPr>
                        <a:t>An </a:t>
                      </a:r>
                      <a:r>
                        <a:rPr lang="en-US" sz="1800" b="1">
                          <a:solidFill>
                            <a:srgbClr val="000000"/>
                          </a:solidFill>
                          <a:latin typeface="Verdana"/>
                          <a:ea typeface="Times New Roman"/>
                          <a:cs typeface="Times New Roman"/>
                        </a:rPr>
                        <a:t>interface</a:t>
                      </a:r>
                      <a:r>
                        <a:rPr lang="en-US" sz="1800">
                          <a:solidFill>
                            <a:srgbClr val="000000"/>
                          </a:solidFill>
                          <a:latin typeface="Verdana"/>
                          <a:ea typeface="Times New Roman"/>
                          <a:cs typeface="Times New Roman"/>
                        </a:rPr>
                        <a:t> can be implemented using keyword "implements".</a:t>
                      </a:r>
                      <a:endParaRPr lang="en-US" sz="1800">
                        <a:latin typeface="Calibri"/>
                        <a:ea typeface="Calibri"/>
                        <a:cs typeface="Times New Roman"/>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r h="1295400">
                <a:tc>
                  <a:txBody>
                    <a:bodyPr/>
                    <a:lstStyle/>
                    <a:p>
                      <a:pPr marL="190500" marR="0">
                        <a:lnSpc>
                          <a:spcPts val="1725"/>
                        </a:lnSpc>
                        <a:spcBef>
                          <a:spcPts val="0"/>
                        </a:spcBef>
                        <a:spcAft>
                          <a:spcPts val="0"/>
                        </a:spcAft>
                      </a:pPr>
                      <a:r>
                        <a:rPr lang="en-US" sz="1800" dirty="0">
                          <a:solidFill>
                            <a:srgbClr val="000000"/>
                          </a:solidFill>
                          <a:latin typeface="Verdana"/>
                          <a:ea typeface="Times New Roman"/>
                          <a:cs typeface="Times New Roman"/>
                        </a:rPr>
                        <a:t>8) A Java </a:t>
                      </a:r>
                      <a:r>
                        <a:rPr lang="en-US" sz="1800" b="1" dirty="0">
                          <a:solidFill>
                            <a:srgbClr val="000000"/>
                          </a:solidFill>
                          <a:latin typeface="Verdana"/>
                          <a:ea typeface="Times New Roman"/>
                          <a:cs typeface="Times New Roman"/>
                        </a:rPr>
                        <a:t>abstract class</a:t>
                      </a:r>
                      <a:r>
                        <a:rPr lang="en-US" sz="1800" dirty="0">
                          <a:solidFill>
                            <a:srgbClr val="000000"/>
                          </a:solidFill>
                          <a:latin typeface="Verdana"/>
                          <a:ea typeface="Times New Roman"/>
                          <a:cs typeface="Times New Roman"/>
                        </a:rPr>
                        <a:t> can have class members like private, protected, etc.</a:t>
                      </a:r>
                      <a:endParaRPr lang="en-US" sz="1800" dirty="0">
                        <a:latin typeface="Calibri"/>
                        <a:ea typeface="Calibri"/>
                        <a:cs typeface="Times New Roman"/>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190500" marR="0">
                        <a:lnSpc>
                          <a:spcPts val="1725"/>
                        </a:lnSpc>
                        <a:spcBef>
                          <a:spcPts val="0"/>
                        </a:spcBef>
                        <a:spcAft>
                          <a:spcPts val="0"/>
                        </a:spcAft>
                      </a:pPr>
                      <a:r>
                        <a:rPr lang="en-US" sz="1800">
                          <a:solidFill>
                            <a:srgbClr val="000000"/>
                          </a:solidFill>
                          <a:latin typeface="Verdana"/>
                          <a:ea typeface="Times New Roman"/>
                          <a:cs typeface="Times New Roman"/>
                        </a:rPr>
                        <a:t>Members of a Java interface are public by default.</a:t>
                      </a:r>
                      <a:endParaRPr lang="en-US" sz="1800">
                        <a:latin typeface="Calibri"/>
                        <a:ea typeface="Calibri"/>
                        <a:cs typeface="Times New Roman"/>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r>
              <a:tr h="1644952">
                <a:tc>
                  <a:txBody>
                    <a:bodyPr/>
                    <a:lstStyle/>
                    <a:p>
                      <a:pPr marL="190500" marR="0">
                        <a:lnSpc>
                          <a:spcPts val="1725"/>
                        </a:lnSpc>
                        <a:spcBef>
                          <a:spcPts val="0"/>
                        </a:spcBef>
                        <a:spcAft>
                          <a:spcPts val="0"/>
                        </a:spcAft>
                      </a:pPr>
                      <a:r>
                        <a:rPr lang="en-US" sz="1800" dirty="0">
                          <a:solidFill>
                            <a:srgbClr val="000000"/>
                          </a:solidFill>
                          <a:latin typeface="Verdana"/>
                          <a:ea typeface="Times New Roman"/>
                          <a:cs typeface="Times New Roman"/>
                        </a:rPr>
                        <a:t>9)</a:t>
                      </a:r>
                      <a:r>
                        <a:rPr lang="en-US" sz="1800" b="1" dirty="0">
                          <a:solidFill>
                            <a:srgbClr val="000000"/>
                          </a:solidFill>
                          <a:latin typeface="Verdana"/>
                          <a:ea typeface="Times New Roman"/>
                          <a:cs typeface="Times New Roman"/>
                        </a:rPr>
                        <a:t>Example:</a:t>
                      </a:r>
                      <a:r>
                        <a:rPr lang="en-US" sz="1800" dirty="0">
                          <a:solidFill>
                            <a:srgbClr val="000000"/>
                          </a:solidFill>
                          <a:latin typeface="Verdana"/>
                          <a:ea typeface="Times New Roman"/>
                          <a:cs typeface="Times New Roman"/>
                        </a:rPr>
                        <a:t/>
                      </a:r>
                      <a:br>
                        <a:rPr lang="en-US" sz="1800" dirty="0">
                          <a:solidFill>
                            <a:srgbClr val="000000"/>
                          </a:solidFill>
                          <a:latin typeface="Verdana"/>
                          <a:ea typeface="Times New Roman"/>
                          <a:cs typeface="Times New Roman"/>
                        </a:rPr>
                      </a:br>
                      <a:r>
                        <a:rPr lang="en-US" sz="1800" dirty="0">
                          <a:solidFill>
                            <a:srgbClr val="000000"/>
                          </a:solidFill>
                          <a:latin typeface="Verdana"/>
                          <a:ea typeface="Times New Roman"/>
                          <a:cs typeface="Times New Roman"/>
                        </a:rPr>
                        <a:t>public abstract class Shape{</a:t>
                      </a:r>
                      <a:br>
                        <a:rPr lang="en-US" sz="1800" dirty="0">
                          <a:solidFill>
                            <a:srgbClr val="000000"/>
                          </a:solidFill>
                          <a:latin typeface="Verdana"/>
                          <a:ea typeface="Times New Roman"/>
                          <a:cs typeface="Times New Roman"/>
                        </a:rPr>
                      </a:br>
                      <a:r>
                        <a:rPr lang="en-US" sz="1800" dirty="0">
                          <a:solidFill>
                            <a:srgbClr val="000000"/>
                          </a:solidFill>
                          <a:latin typeface="Verdana"/>
                          <a:ea typeface="Times New Roman"/>
                          <a:cs typeface="Times New Roman"/>
                        </a:rPr>
                        <a:t>public abstract void draw();</a:t>
                      </a:r>
                      <a:br>
                        <a:rPr lang="en-US" sz="1800" dirty="0">
                          <a:solidFill>
                            <a:srgbClr val="000000"/>
                          </a:solidFill>
                          <a:latin typeface="Verdana"/>
                          <a:ea typeface="Times New Roman"/>
                          <a:cs typeface="Times New Roman"/>
                        </a:rPr>
                      </a:br>
                      <a:r>
                        <a:rPr lang="en-US" sz="1800" dirty="0">
                          <a:solidFill>
                            <a:srgbClr val="000000"/>
                          </a:solidFill>
                          <a:latin typeface="Verdana"/>
                          <a:ea typeface="Times New Roman"/>
                          <a:cs typeface="Times New Roman"/>
                        </a:rPr>
                        <a:t>}</a:t>
                      </a:r>
                      <a:endParaRPr lang="en-US" sz="1800" dirty="0">
                        <a:latin typeface="Calibri"/>
                        <a:ea typeface="Calibri"/>
                        <a:cs typeface="Times New Roman"/>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190500" marR="0">
                        <a:lnSpc>
                          <a:spcPts val="1725"/>
                        </a:lnSpc>
                        <a:spcBef>
                          <a:spcPts val="0"/>
                        </a:spcBef>
                        <a:spcAft>
                          <a:spcPts val="0"/>
                        </a:spcAft>
                      </a:pPr>
                      <a:r>
                        <a:rPr lang="en-US" sz="1800" b="1" dirty="0">
                          <a:solidFill>
                            <a:srgbClr val="000000"/>
                          </a:solidFill>
                          <a:latin typeface="Verdana"/>
                          <a:ea typeface="Times New Roman"/>
                          <a:cs typeface="Times New Roman"/>
                        </a:rPr>
                        <a:t>Example:</a:t>
                      </a:r>
                      <a:r>
                        <a:rPr lang="en-US" sz="1800" dirty="0">
                          <a:solidFill>
                            <a:srgbClr val="000000"/>
                          </a:solidFill>
                          <a:latin typeface="Verdana"/>
                          <a:ea typeface="Times New Roman"/>
                          <a:cs typeface="Times New Roman"/>
                        </a:rPr>
                        <a:t/>
                      </a:r>
                      <a:br>
                        <a:rPr lang="en-US" sz="1800" dirty="0">
                          <a:solidFill>
                            <a:srgbClr val="000000"/>
                          </a:solidFill>
                          <a:latin typeface="Verdana"/>
                          <a:ea typeface="Times New Roman"/>
                          <a:cs typeface="Times New Roman"/>
                        </a:rPr>
                      </a:br>
                      <a:r>
                        <a:rPr lang="en-US" sz="1800" dirty="0">
                          <a:solidFill>
                            <a:srgbClr val="000000"/>
                          </a:solidFill>
                          <a:latin typeface="Verdana"/>
                          <a:ea typeface="Times New Roman"/>
                          <a:cs typeface="Times New Roman"/>
                        </a:rPr>
                        <a:t>public interface Drawable{</a:t>
                      </a:r>
                      <a:br>
                        <a:rPr lang="en-US" sz="1800" dirty="0">
                          <a:solidFill>
                            <a:srgbClr val="000000"/>
                          </a:solidFill>
                          <a:latin typeface="Verdana"/>
                          <a:ea typeface="Times New Roman"/>
                          <a:cs typeface="Times New Roman"/>
                        </a:rPr>
                      </a:br>
                      <a:r>
                        <a:rPr lang="en-US" sz="1800" dirty="0">
                          <a:solidFill>
                            <a:srgbClr val="000000"/>
                          </a:solidFill>
                          <a:latin typeface="Verdana"/>
                          <a:ea typeface="Times New Roman"/>
                          <a:cs typeface="Times New Roman"/>
                        </a:rPr>
                        <a:t>void draw();</a:t>
                      </a:r>
                      <a:br>
                        <a:rPr lang="en-US" sz="1800" dirty="0">
                          <a:solidFill>
                            <a:srgbClr val="000000"/>
                          </a:solidFill>
                          <a:latin typeface="Verdana"/>
                          <a:ea typeface="Times New Roman"/>
                          <a:cs typeface="Times New Roman"/>
                        </a:rPr>
                      </a:br>
                      <a:r>
                        <a:rPr lang="en-US" sz="1800" dirty="0">
                          <a:solidFill>
                            <a:srgbClr val="000000"/>
                          </a:solidFill>
                          <a:latin typeface="Verdana"/>
                          <a:ea typeface="Times New Roman"/>
                          <a:cs typeface="Times New Roman"/>
                        </a:rPr>
                        <a:t>}</a:t>
                      </a:r>
                      <a:endParaRPr lang="en-US" sz="1800" dirty="0">
                        <a:latin typeface="Calibri"/>
                        <a:ea typeface="Calibri"/>
                        <a:cs typeface="Times New Roman"/>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411162"/>
          </a:xfrm>
        </p:spPr>
        <p:txBody>
          <a:bodyPr>
            <a:normAutofit fontScale="90000"/>
          </a:bodyPr>
          <a:lstStyle/>
          <a:p>
            <a:r>
              <a:rPr lang="en-US" sz="3200" b="1" dirty="0"/>
              <a:t>Example of abstract class and interface in </a:t>
            </a:r>
            <a:r>
              <a:rPr lang="en-US" sz="3200" b="1" dirty="0" smtClean="0"/>
              <a:t>Java</a:t>
            </a:r>
            <a:endParaRPr lang="en-US" sz="3200" b="1" dirty="0"/>
          </a:p>
        </p:txBody>
      </p:sp>
      <p:sp>
        <p:nvSpPr>
          <p:cNvPr id="3" name="Content Placeholder 2"/>
          <p:cNvSpPr>
            <a:spLocks noGrp="1"/>
          </p:cNvSpPr>
          <p:nvPr>
            <p:ph idx="1"/>
          </p:nvPr>
        </p:nvSpPr>
        <p:spPr>
          <a:xfrm>
            <a:off x="228600" y="990600"/>
            <a:ext cx="4267200" cy="5257800"/>
          </a:xfrm>
          <a:ln>
            <a:solidFill>
              <a:schemeClr val="accent1"/>
            </a:solidFill>
          </a:ln>
        </p:spPr>
        <p:txBody>
          <a:bodyPr>
            <a:normAutofit/>
          </a:bodyPr>
          <a:lstStyle/>
          <a:p>
            <a:pPr>
              <a:buNone/>
            </a:pPr>
            <a:r>
              <a:rPr lang="en-US" sz="1600" dirty="0"/>
              <a:t>//Creating interface that has 4 methods  </a:t>
            </a:r>
          </a:p>
          <a:p>
            <a:pPr>
              <a:buNone/>
            </a:pPr>
            <a:r>
              <a:rPr lang="en-US" sz="1600" b="1" dirty="0"/>
              <a:t>interface</a:t>
            </a:r>
            <a:r>
              <a:rPr lang="en-US" sz="1600" dirty="0"/>
              <a:t> A{  </a:t>
            </a:r>
          </a:p>
          <a:p>
            <a:pPr>
              <a:buNone/>
            </a:pPr>
            <a:r>
              <a:rPr lang="en-US" sz="1600" b="1" dirty="0"/>
              <a:t>void</a:t>
            </a:r>
            <a:r>
              <a:rPr lang="en-US" sz="1600" dirty="0"/>
              <a:t> a();//</a:t>
            </a:r>
            <a:r>
              <a:rPr lang="en-US" sz="1600" dirty="0" err="1"/>
              <a:t>bydefault</a:t>
            </a:r>
            <a:r>
              <a:rPr lang="en-US" sz="1600" dirty="0"/>
              <a:t>, public and abstract  </a:t>
            </a:r>
          </a:p>
          <a:p>
            <a:pPr>
              <a:buNone/>
            </a:pPr>
            <a:r>
              <a:rPr lang="en-US" sz="1600" b="1" dirty="0"/>
              <a:t>void</a:t>
            </a:r>
            <a:r>
              <a:rPr lang="en-US" sz="1600" dirty="0"/>
              <a:t> b();  </a:t>
            </a:r>
          </a:p>
          <a:p>
            <a:pPr>
              <a:buNone/>
            </a:pPr>
            <a:r>
              <a:rPr lang="en-US" sz="1600" b="1" dirty="0"/>
              <a:t>void</a:t>
            </a:r>
            <a:r>
              <a:rPr lang="en-US" sz="1600" dirty="0"/>
              <a:t> c();  </a:t>
            </a:r>
          </a:p>
          <a:p>
            <a:pPr>
              <a:buNone/>
            </a:pPr>
            <a:r>
              <a:rPr lang="en-US" sz="1600" b="1" dirty="0"/>
              <a:t>void</a:t>
            </a:r>
            <a:r>
              <a:rPr lang="en-US" sz="1600" dirty="0"/>
              <a:t> d();  </a:t>
            </a:r>
          </a:p>
          <a:p>
            <a:pPr>
              <a:buNone/>
            </a:pPr>
            <a:r>
              <a:rPr lang="en-US" sz="1600" dirty="0"/>
              <a:t>}  </a:t>
            </a:r>
          </a:p>
          <a:p>
            <a:pPr>
              <a:buNone/>
            </a:pPr>
            <a:r>
              <a:rPr lang="en-US" sz="1600" dirty="0"/>
              <a:t>  </a:t>
            </a:r>
          </a:p>
          <a:p>
            <a:pPr>
              <a:buNone/>
            </a:pPr>
            <a:r>
              <a:rPr lang="en-US" sz="1600" dirty="0"/>
              <a:t>//Creating abstract class that </a:t>
            </a:r>
            <a:r>
              <a:rPr lang="en-US" sz="1600" dirty="0" smtClean="0"/>
              <a:t>provides</a:t>
            </a:r>
          </a:p>
          <a:p>
            <a:pPr>
              <a:buNone/>
            </a:pPr>
            <a:r>
              <a:rPr lang="en-US" sz="1600" dirty="0"/>
              <a:t> the implementation of one method of A interface  </a:t>
            </a:r>
          </a:p>
          <a:p>
            <a:pPr>
              <a:buNone/>
            </a:pPr>
            <a:r>
              <a:rPr lang="en-US" sz="1600" b="1" dirty="0"/>
              <a:t>abstract</a:t>
            </a:r>
            <a:r>
              <a:rPr lang="en-US" sz="1600" dirty="0"/>
              <a:t> </a:t>
            </a:r>
            <a:r>
              <a:rPr lang="en-US" sz="1600" b="1" dirty="0"/>
              <a:t>class</a:t>
            </a:r>
            <a:r>
              <a:rPr lang="en-US" sz="1600" dirty="0"/>
              <a:t> B </a:t>
            </a:r>
            <a:r>
              <a:rPr lang="en-US" sz="1600" b="1" dirty="0"/>
              <a:t>implements</a:t>
            </a:r>
            <a:r>
              <a:rPr lang="en-US" sz="1600" dirty="0"/>
              <a:t> A{  </a:t>
            </a:r>
          </a:p>
          <a:p>
            <a:pPr>
              <a:buNone/>
            </a:pPr>
            <a:r>
              <a:rPr lang="en-US" sz="1600" b="1" dirty="0"/>
              <a:t>public</a:t>
            </a:r>
            <a:r>
              <a:rPr lang="en-US" sz="1600" dirty="0"/>
              <a:t> </a:t>
            </a:r>
            <a:r>
              <a:rPr lang="en-US" sz="1600" b="1" dirty="0"/>
              <a:t>void</a:t>
            </a:r>
            <a:r>
              <a:rPr lang="en-US" sz="1600" dirty="0"/>
              <a:t> c(){</a:t>
            </a:r>
            <a:r>
              <a:rPr lang="en-US" sz="1600" dirty="0" err="1"/>
              <a:t>System.out.println</a:t>
            </a:r>
            <a:r>
              <a:rPr lang="en-US" sz="1600" dirty="0"/>
              <a:t>("I am C");}  </a:t>
            </a:r>
          </a:p>
          <a:p>
            <a:pPr>
              <a:buNone/>
            </a:pPr>
            <a:r>
              <a:rPr lang="en-US" sz="1600" dirty="0"/>
              <a:t>}  </a:t>
            </a:r>
          </a:p>
          <a:p>
            <a:pPr>
              <a:buNone/>
            </a:pPr>
            <a:r>
              <a:rPr lang="en-US" sz="1600" dirty="0"/>
              <a:t>  </a:t>
            </a:r>
          </a:p>
          <a:p>
            <a:pPr>
              <a:buNone/>
            </a:pPr>
            <a:endParaRPr lang="en-US" sz="1600" dirty="0"/>
          </a:p>
        </p:txBody>
      </p:sp>
      <p:sp>
        <p:nvSpPr>
          <p:cNvPr id="4" name="Content Placeholder 2"/>
          <p:cNvSpPr txBox="1">
            <a:spLocks/>
          </p:cNvSpPr>
          <p:nvPr/>
        </p:nvSpPr>
        <p:spPr>
          <a:xfrm>
            <a:off x="4724400" y="990600"/>
            <a:ext cx="4267200" cy="5211763"/>
          </a:xfrm>
          <a:prstGeom prst="rect">
            <a:avLst/>
          </a:prstGeom>
          <a:ln>
            <a:solidFill>
              <a:schemeClr val="accent1"/>
            </a:solidFill>
          </a:ln>
        </p:spPr>
        <p:txBody>
          <a:bodyPr vert="horz" lIns="91440" tIns="45720" rIns="91440" bIns="45720" rtlCol="0">
            <a:normAutofit/>
          </a:bodyPr>
          <a:lstStyle/>
          <a:p>
            <a:r>
              <a:rPr lang="en-US" sz="1600" dirty="0"/>
              <a:t>//Creating subclass of abstract class, now we need to provide the implementation of rest of the methods  </a:t>
            </a:r>
          </a:p>
          <a:p>
            <a:r>
              <a:rPr lang="en-US" sz="1600" b="1" dirty="0"/>
              <a:t>class</a:t>
            </a:r>
            <a:r>
              <a:rPr lang="en-US" sz="1600" dirty="0"/>
              <a:t> M </a:t>
            </a:r>
            <a:r>
              <a:rPr lang="en-US" sz="1600" b="1" dirty="0"/>
              <a:t>extends</a:t>
            </a:r>
            <a:r>
              <a:rPr lang="en-US" sz="1600" dirty="0"/>
              <a:t> B{  </a:t>
            </a:r>
          </a:p>
          <a:p>
            <a:r>
              <a:rPr lang="en-US" sz="1600" b="1" dirty="0"/>
              <a:t>public</a:t>
            </a:r>
            <a:r>
              <a:rPr lang="en-US" sz="1600" dirty="0"/>
              <a:t> </a:t>
            </a:r>
            <a:r>
              <a:rPr lang="en-US" sz="1600" b="1" dirty="0"/>
              <a:t>void</a:t>
            </a:r>
            <a:r>
              <a:rPr lang="en-US" sz="1600" dirty="0"/>
              <a:t> a(){</a:t>
            </a:r>
            <a:r>
              <a:rPr lang="en-US" sz="1600" dirty="0" err="1"/>
              <a:t>System.out.println</a:t>
            </a:r>
            <a:r>
              <a:rPr lang="en-US" sz="1600" dirty="0"/>
              <a:t>("I am a");}  </a:t>
            </a:r>
          </a:p>
          <a:p>
            <a:r>
              <a:rPr lang="en-US" sz="1600" b="1" dirty="0"/>
              <a:t>public</a:t>
            </a:r>
            <a:r>
              <a:rPr lang="en-US" sz="1600" dirty="0"/>
              <a:t> </a:t>
            </a:r>
            <a:r>
              <a:rPr lang="en-US" sz="1600" b="1" dirty="0"/>
              <a:t>void</a:t>
            </a:r>
            <a:r>
              <a:rPr lang="en-US" sz="1600" dirty="0"/>
              <a:t> b(){</a:t>
            </a:r>
            <a:r>
              <a:rPr lang="en-US" sz="1600" dirty="0" err="1"/>
              <a:t>System.out.println</a:t>
            </a:r>
            <a:r>
              <a:rPr lang="en-US" sz="1600" dirty="0"/>
              <a:t>("I am b");}  </a:t>
            </a:r>
          </a:p>
          <a:p>
            <a:r>
              <a:rPr lang="en-US" sz="1600" b="1" dirty="0"/>
              <a:t>public</a:t>
            </a:r>
            <a:r>
              <a:rPr lang="en-US" sz="1600" dirty="0"/>
              <a:t> </a:t>
            </a:r>
            <a:r>
              <a:rPr lang="en-US" sz="1600" b="1" dirty="0"/>
              <a:t>void</a:t>
            </a:r>
            <a:r>
              <a:rPr lang="en-US" sz="1600" dirty="0"/>
              <a:t> d(){</a:t>
            </a:r>
            <a:r>
              <a:rPr lang="en-US" sz="1600" dirty="0" err="1"/>
              <a:t>System.out.println</a:t>
            </a:r>
            <a:r>
              <a:rPr lang="en-US" sz="1600" dirty="0"/>
              <a:t>("I am d");}  </a:t>
            </a:r>
          </a:p>
          <a:p>
            <a:r>
              <a:rPr lang="en-US" sz="1600" dirty="0"/>
              <a:t>}  </a:t>
            </a:r>
          </a:p>
          <a:p>
            <a:r>
              <a:rPr lang="en-US" sz="1600" dirty="0"/>
              <a:t>  </a:t>
            </a:r>
          </a:p>
          <a:p>
            <a:r>
              <a:rPr lang="en-US" sz="1600" dirty="0"/>
              <a:t>//Creating a test class that calls the methods of A interface  </a:t>
            </a:r>
          </a:p>
          <a:p>
            <a:r>
              <a:rPr lang="en-US" sz="1600" b="1" dirty="0"/>
              <a:t>class</a:t>
            </a:r>
            <a:r>
              <a:rPr lang="en-US" sz="1600" dirty="0"/>
              <a:t> Test5{  </a:t>
            </a:r>
          </a:p>
          <a:p>
            <a:r>
              <a:rPr lang="en-US" sz="1600" b="1" dirty="0"/>
              <a:t>public</a:t>
            </a:r>
            <a:r>
              <a:rPr lang="en-US" sz="1600" dirty="0"/>
              <a:t> </a:t>
            </a:r>
            <a:r>
              <a:rPr lang="en-US" sz="1600" b="1" dirty="0"/>
              <a:t>static</a:t>
            </a:r>
            <a:r>
              <a:rPr lang="en-US" sz="1600" dirty="0"/>
              <a:t> </a:t>
            </a:r>
            <a:r>
              <a:rPr lang="en-US" sz="1600" b="1" dirty="0"/>
              <a:t>void</a:t>
            </a:r>
            <a:r>
              <a:rPr lang="en-US" sz="1600" dirty="0"/>
              <a:t> main(String </a:t>
            </a:r>
            <a:r>
              <a:rPr lang="en-US" sz="1600" dirty="0" err="1"/>
              <a:t>args</a:t>
            </a:r>
            <a:r>
              <a:rPr lang="en-US" sz="1600" dirty="0"/>
              <a:t>[]){  </a:t>
            </a:r>
          </a:p>
          <a:p>
            <a:r>
              <a:rPr lang="en-US" sz="1600" dirty="0"/>
              <a:t>A </a:t>
            </a:r>
            <a:r>
              <a:rPr lang="en-US" sz="1600" dirty="0" err="1"/>
              <a:t>a</a:t>
            </a:r>
            <a:r>
              <a:rPr lang="en-US" sz="1600" dirty="0"/>
              <a:t>=</a:t>
            </a:r>
            <a:r>
              <a:rPr lang="en-US" sz="1600" b="1" dirty="0"/>
              <a:t>new</a:t>
            </a:r>
            <a:r>
              <a:rPr lang="en-US" sz="1600" dirty="0"/>
              <a:t> M();  </a:t>
            </a:r>
          </a:p>
          <a:p>
            <a:r>
              <a:rPr lang="en-US" sz="1600" dirty="0" err="1"/>
              <a:t>a.a</a:t>
            </a:r>
            <a:r>
              <a:rPr lang="en-US" sz="1600" dirty="0"/>
              <a:t>();  </a:t>
            </a:r>
          </a:p>
          <a:p>
            <a:r>
              <a:rPr lang="en-US" sz="1600" dirty="0" err="1"/>
              <a:t>a.b</a:t>
            </a:r>
            <a:r>
              <a:rPr lang="en-US" sz="1600" dirty="0"/>
              <a:t>();  </a:t>
            </a:r>
          </a:p>
          <a:p>
            <a:r>
              <a:rPr lang="en-US" sz="1600" dirty="0" err="1"/>
              <a:t>a.c</a:t>
            </a:r>
            <a:r>
              <a:rPr lang="en-US" sz="1600" dirty="0"/>
              <a:t>();  </a:t>
            </a:r>
          </a:p>
          <a:p>
            <a:r>
              <a:rPr lang="en-US" sz="1600" dirty="0" err="1"/>
              <a:t>a.d</a:t>
            </a:r>
            <a:r>
              <a:rPr lang="en-US" sz="1600" dirty="0"/>
              <a:t>();  </a:t>
            </a:r>
          </a:p>
          <a:p>
            <a:r>
              <a:rPr lang="en-US" sz="1600" dirty="0"/>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0177" name="Rectangle 1"/>
          <p:cNvSpPr>
            <a:spLocks noChangeArrowheads="1"/>
          </p:cNvSpPr>
          <p:nvPr/>
        </p:nvSpPr>
        <p:spPr bwMode="auto">
          <a:xfrm>
            <a:off x="6934200" y="4800600"/>
            <a:ext cx="2057400" cy="1384995"/>
          </a:xfrm>
          <a:prstGeom prst="rect">
            <a:avLst/>
          </a:prstGeom>
          <a:solidFill>
            <a:srgbClr val="F9FBF9"/>
          </a:solidFill>
          <a:ln w="9525">
            <a:solidFill>
              <a:schemeClr val="accent1"/>
            </a:solid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Verdana" pitchFamily="34" charset="0"/>
                <a:ea typeface="Times New Roman" pitchFamily="18" charset="0"/>
                <a:cs typeface="Arial" pitchFamily="34" charset="0"/>
              </a:rPr>
              <a:t>Output:</a:t>
            </a:r>
            <a:endParaRPr kumimoji="0" lang="en-US"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rPr>
              <a:t>       I am 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rPr>
              <a:t>      I am b</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rPr>
              <a:t>       I am c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rPr>
              <a:t>      I am d</a:t>
            </a:r>
            <a:r>
              <a:rPr kumimoji="0" lang="en-US" b="0"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ules for Java Abstract class"/>
          <p:cNvPicPr/>
          <p:nvPr/>
        </p:nvPicPr>
        <p:blipFill>
          <a:blip r:embed="rId2"/>
          <a:srcRect/>
          <a:stretch>
            <a:fillRect/>
          </a:stretch>
        </p:blipFill>
        <p:spPr bwMode="auto">
          <a:xfrm>
            <a:off x="609600" y="0"/>
            <a:ext cx="7772400" cy="6019800"/>
          </a:xfrm>
          <a:prstGeom prst="rect">
            <a:avLst/>
          </a:prstGeom>
          <a:noFill/>
          <a:ln w="9525">
            <a:noFill/>
            <a:miter lim="800000"/>
            <a:headEnd/>
            <a:tailEnd/>
          </a:ln>
        </p:spPr>
      </p:pic>
      <p:sp>
        <p:nvSpPr>
          <p:cNvPr id="4097" name="Rectangle 1"/>
          <p:cNvSpPr>
            <a:spLocks noChangeArrowheads="1"/>
          </p:cNvSpPr>
          <p:nvPr/>
        </p:nvSpPr>
        <p:spPr bwMode="auto">
          <a:xfrm>
            <a:off x="990600" y="6019800"/>
            <a:ext cx="34290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Verdana" pitchFamily="34" charset="0"/>
                <a:ea typeface="Times New Roman" pitchFamily="18" charset="0"/>
                <a:cs typeface="Arial" pitchFamily="34" charset="0"/>
              </a:rPr>
              <a:t>Example of abstract class</a:t>
            </a:r>
            <a:endParaRPr kumimoji="0" lang="en-US" sz="1600" b="1" i="0" u="none" strike="noStrike" cap="none" normalizeH="0" baseline="0" dirty="0" smtClean="0">
              <a:ln>
                <a:noFill/>
              </a:ln>
              <a:solidFill>
                <a:srgbClr val="006699"/>
              </a:solidFill>
              <a:effectLst/>
              <a:latin typeface="Verdana"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6699"/>
                </a:solidFill>
                <a:effectLst/>
                <a:latin typeface="Verdana" pitchFamily="34" charset="0"/>
                <a:ea typeface="Calibri" pitchFamily="34" charset="0"/>
                <a:cs typeface="Times New Roman" pitchFamily="18" charset="0"/>
              </a:rPr>
              <a:t>abstract</a:t>
            </a:r>
            <a:r>
              <a:rPr kumimoji="0" lang="en-US" sz="1600" b="0" i="0" u="none" strike="noStrike" cap="none" normalizeH="0" baseline="0" dirty="0" smtClean="0">
                <a:ln>
                  <a:noFill/>
                </a:ln>
                <a:solidFill>
                  <a:srgbClr val="000000"/>
                </a:solidFill>
                <a:effectLst/>
                <a:latin typeface="Verdana" pitchFamily="34" charset="0"/>
                <a:ea typeface="Calibri" pitchFamily="34" charset="0"/>
                <a:cs typeface="Times New Roman" pitchFamily="18" charset="0"/>
              </a:rPr>
              <a:t> </a:t>
            </a:r>
            <a:r>
              <a:rPr kumimoji="0" lang="en-US" sz="1600" b="1" i="0" u="none" strike="noStrike" cap="none" normalizeH="0" baseline="0" dirty="0" smtClean="0">
                <a:ln>
                  <a:noFill/>
                </a:ln>
                <a:solidFill>
                  <a:srgbClr val="006699"/>
                </a:solidFill>
                <a:effectLst/>
                <a:latin typeface="Verdana" pitchFamily="34" charset="0"/>
                <a:ea typeface="Calibri" pitchFamily="34" charset="0"/>
                <a:cs typeface="Times New Roman" pitchFamily="18" charset="0"/>
              </a:rPr>
              <a:t>class</a:t>
            </a:r>
            <a:r>
              <a:rPr kumimoji="0" lang="en-US" sz="1600" b="0" i="0" u="none" strike="noStrike" cap="none" normalizeH="0" baseline="0" dirty="0" smtClean="0">
                <a:ln>
                  <a:noFill/>
                </a:ln>
                <a:solidFill>
                  <a:srgbClr val="000000"/>
                </a:solidFill>
                <a:effectLst/>
                <a:latin typeface="Verdana" pitchFamily="34" charset="0"/>
                <a:ea typeface="Calibri" pitchFamily="34" charset="0"/>
                <a:cs typeface="Times New Roman" pitchFamily="18" charset="0"/>
              </a:rPr>
              <a:t> A{}</a:t>
            </a:r>
            <a:r>
              <a:rPr kumimoji="0" lang="en-US" sz="1600" b="0"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b="1" dirty="0" smtClean="0"/>
              <a:t>Abstract Method in Java</a:t>
            </a:r>
            <a:endParaRPr lang="en-US" b="1" dirty="0"/>
          </a:p>
        </p:txBody>
      </p:sp>
      <p:sp>
        <p:nvSpPr>
          <p:cNvPr id="3" name="Content Placeholder 2"/>
          <p:cNvSpPr>
            <a:spLocks noGrp="1"/>
          </p:cNvSpPr>
          <p:nvPr>
            <p:ph idx="1"/>
          </p:nvPr>
        </p:nvSpPr>
        <p:spPr>
          <a:xfrm>
            <a:off x="228600" y="1600200"/>
            <a:ext cx="8763000" cy="4525963"/>
          </a:xfrm>
        </p:spPr>
        <p:txBody>
          <a:bodyPr/>
          <a:lstStyle/>
          <a:p>
            <a:pPr>
              <a:buNone/>
            </a:pPr>
            <a:r>
              <a:rPr lang="en-US" dirty="0" smtClean="0"/>
              <a:t>A </a:t>
            </a:r>
            <a:r>
              <a:rPr lang="en-US" dirty="0"/>
              <a:t>method which is declared as abstract and does not have implementation is known as an abstract method.</a:t>
            </a:r>
          </a:p>
          <a:p>
            <a:pPr>
              <a:buNone/>
            </a:pPr>
            <a:r>
              <a:rPr lang="en-US" b="1" dirty="0"/>
              <a:t>Example of abstract method</a:t>
            </a:r>
            <a:endParaRPr lang="en-US" dirty="0"/>
          </a:p>
          <a:p>
            <a:pPr lvl="0">
              <a:buNone/>
            </a:pPr>
            <a:r>
              <a:rPr lang="en-US" b="1" dirty="0"/>
              <a:t>abstract</a:t>
            </a:r>
            <a:r>
              <a:rPr lang="en-US" dirty="0"/>
              <a:t> </a:t>
            </a:r>
            <a:r>
              <a:rPr lang="en-US" b="1" dirty="0"/>
              <a:t>void</a:t>
            </a:r>
            <a:r>
              <a:rPr lang="en-US" dirty="0"/>
              <a:t> </a:t>
            </a:r>
            <a:r>
              <a:rPr lang="en-US" dirty="0" err="1"/>
              <a:t>printStatus</a:t>
            </a:r>
            <a:r>
              <a:rPr lang="en-US" dirty="0"/>
              <a:t>();//</a:t>
            </a:r>
            <a:r>
              <a:rPr lang="en-US" sz="2400" dirty="0"/>
              <a:t>no method body and abstract  </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792162"/>
          </a:xfrm>
        </p:spPr>
        <p:txBody>
          <a:bodyPr>
            <a:normAutofit/>
          </a:bodyPr>
          <a:lstStyle/>
          <a:p>
            <a:pPr algn="l"/>
            <a:r>
              <a:rPr lang="en-US" sz="3600" b="1" dirty="0"/>
              <a:t>Abstract class that has an abstract method</a:t>
            </a:r>
          </a:p>
        </p:txBody>
      </p:sp>
      <p:sp>
        <p:nvSpPr>
          <p:cNvPr id="3" name="Content Placeholder 2"/>
          <p:cNvSpPr>
            <a:spLocks noGrp="1"/>
          </p:cNvSpPr>
          <p:nvPr>
            <p:ph idx="1"/>
          </p:nvPr>
        </p:nvSpPr>
        <p:spPr/>
        <p:txBody>
          <a:bodyPr>
            <a:normAutofit fontScale="85000" lnSpcReduction="20000"/>
          </a:bodyPr>
          <a:lstStyle/>
          <a:p>
            <a:pPr>
              <a:buNone/>
            </a:pPr>
            <a:r>
              <a:rPr lang="en-US" b="1" dirty="0"/>
              <a:t>abstract</a:t>
            </a:r>
            <a:r>
              <a:rPr lang="en-US" dirty="0"/>
              <a:t> </a:t>
            </a:r>
            <a:r>
              <a:rPr lang="en-US" b="1" dirty="0"/>
              <a:t>class</a:t>
            </a:r>
            <a:r>
              <a:rPr lang="en-US" dirty="0"/>
              <a:t> Bike{  </a:t>
            </a:r>
          </a:p>
          <a:p>
            <a:pPr>
              <a:buNone/>
            </a:pPr>
            <a:r>
              <a:rPr lang="en-US" dirty="0"/>
              <a:t>  </a:t>
            </a:r>
            <a:r>
              <a:rPr lang="en-US" b="1" dirty="0"/>
              <a:t>abstract</a:t>
            </a:r>
            <a:r>
              <a:rPr lang="en-US" dirty="0"/>
              <a:t> </a:t>
            </a:r>
            <a:r>
              <a:rPr lang="en-US" b="1" dirty="0"/>
              <a:t>void</a:t>
            </a:r>
            <a:r>
              <a:rPr lang="en-US" dirty="0"/>
              <a:t> run();  </a:t>
            </a:r>
          </a:p>
          <a:p>
            <a:pPr>
              <a:buNone/>
            </a:pPr>
            <a:r>
              <a:rPr lang="en-US" dirty="0"/>
              <a:t>}  </a:t>
            </a:r>
          </a:p>
          <a:p>
            <a:pPr>
              <a:buNone/>
            </a:pPr>
            <a:r>
              <a:rPr lang="en-US" b="1" dirty="0"/>
              <a:t>class</a:t>
            </a:r>
            <a:r>
              <a:rPr lang="en-US" dirty="0"/>
              <a:t> Honda4 </a:t>
            </a:r>
            <a:r>
              <a:rPr lang="en-US" b="1" dirty="0"/>
              <a:t>extends</a:t>
            </a:r>
            <a:r>
              <a:rPr lang="en-US" dirty="0"/>
              <a:t> Bike{  </a:t>
            </a:r>
          </a:p>
          <a:p>
            <a:pPr>
              <a:buNone/>
            </a:pPr>
            <a:r>
              <a:rPr lang="en-US" b="1" dirty="0"/>
              <a:t>void</a:t>
            </a:r>
            <a:r>
              <a:rPr lang="en-US" dirty="0"/>
              <a:t> run(){</a:t>
            </a:r>
            <a:r>
              <a:rPr lang="en-US" dirty="0" err="1"/>
              <a:t>System.out.println</a:t>
            </a:r>
            <a:r>
              <a:rPr lang="en-US" dirty="0"/>
              <a:t>("running safely");}  </a:t>
            </a:r>
          </a:p>
          <a:p>
            <a:pPr>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a:buNone/>
            </a:pPr>
            <a:r>
              <a:rPr lang="en-US" dirty="0"/>
              <a:t> Bike </a:t>
            </a:r>
            <a:r>
              <a:rPr lang="en-US" dirty="0" err="1"/>
              <a:t>obj</a:t>
            </a:r>
            <a:r>
              <a:rPr lang="en-US" dirty="0"/>
              <a:t> = </a:t>
            </a:r>
            <a:r>
              <a:rPr lang="en-US" b="1" dirty="0"/>
              <a:t>new</a:t>
            </a:r>
            <a:r>
              <a:rPr lang="en-US" dirty="0"/>
              <a:t> Honda4();  </a:t>
            </a:r>
          </a:p>
          <a:p>
            <a:pPr>
              <a:buNone/>
            </a:pPr>
            <a:r>
              <a:rPr lang="en-US" dirty="0"/>
              <a:t> </a:t>
            </a:r>
            <a:r>
              <a:rPr lang="en-US" dirty="0" err="1"/>
              <a:t>obj.run</a:t>
            </a:r>
            <a:r>
              <a:rPr lang="en-US" dirty="0"/>
              <a:t>();  </a:t>
            </a:r>
          </a:p>
          <a:p>
            <a:pPr>
              <a:buNone/>
            </a:pPr>
            <a:r>
              <a:rPr lang="en-US" dirty="0"/>
              <a:t>}  </a:t>
            </a:r>
          </a:p>
          <a:p>
            <a:pPr>
              <a:buNone/>
            </a:pPr>
            <a:r>
              <a:rPr lang="en-US" dirty="0"/>
              <a:t>}  </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a:t>real scenario of Abstract class</a:t>
            </a:r>
          </a:p>
        </p:txBody>
      </p:sp>
      <p:sp>
        <p:nvSpPr>
          <p:cNvPr id="3" name="Content Placeholder 2"/>
          <p:cNvSpPr>
            <a:spLocks noGrp="1"/>
          </p:cNvSpPr>
          <p:nvPr>
            <p:ph idx="1"/>
          </p:nvPr>
        </p:nvSpPr>
        <p:spPr>
          <a:xfrm>
            <a:off x="457200" y="1219200"/>
            <a:ext cx="8229600" cy="5257800"/>
          </a:xfrm>
        </p:spPr>
        <p:txBody>
          <a:bodyPr/>
          <a:lstStyle/>
          <a:p>
            <a:r>
              <a:rPr lang="en-US" dirty="0"/>
              <a:t>In this example, Shape is the abstract class, and its implementation is provided by the Rectangle and Circle classes.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i="1" dirty="0"/>
              <a:t>TestAbstraction1.java</a:t>
            </a:r>
            <a:endParaRPr lang="en-US" dirty="0"/>
          </a:p>
        </p:txBody>
      </p:sp>
      <p:sp>
        <p:nvSpPr>
          <p:cNvPr id="3" name="Content Placeholder 2"/>
          <p:cNvSpPr>
            <a:spLocks noGrp="1"/>
          </p:cNvSpPr>
          <p:nvPr>
            <p:ph idx="1"/>
          </p:nvPr>
        </p:nvSpPr>
        <p:spPr>
          <a:xfrm>
            <a:off x="228600" y="990600"/>
            <a:ext cx="8686800" cy="5638800"/>
          </a:xfrm>
        </p:spPr>
        <p:txBody>
          <a:bodyPr>
            <a:normAutofit fontScale="55000" lnSpcReduction="20000"/>
          </a:bodyPr>
          <a:lstStyle/>
          <a:p>
            <a:pPr>
              <a:buNone/>
            </a:pPr>
            <a:r>
              <a:rPr lang="en-US" b="1" dirty="0"/>
              <a:t>abstract</a:t>
            </a:r>
            <a:r>
              <a:rPr lang="en-US" dirty="0"/>
              <a:t> </a:t>
            </a:r>
            <a:r>
              <a:rPr lang="en-US" b="1" dirty="0"/>
              <a:t>class</a:t>
            </a:r>
            <a:r>
              <a:rPr lang="en-US" dirty="0"/>
              <a:t> Shape{  </a:t>
            </a:r>
          </a:p>
          <a:p>
            <a:pPr>
              <a:buNone/>
            </a:pPr>
            <a:r>
              <a:rPr lang="en-US" b="1" dirty="0"/>
              <a:t>abstract</a:t>
            </a:r>
            <a:r>
              <a:rPr lang="en-US" dirty="0"/>
              <a:t> </a:t>
            </a:r>
            <a:r>
              <a:rPr lang="en-US" b="1" dirty="0"/>
              <a:t>void</a:t>
            </a:r>
            <a:r>
              <a:rPr lang="en-US" dirty="0"/>
              <a:t> draw();  </a:t>
            </a:r>
          </a:p>
          <a:p>
            <a:pPr>
              <a:buNone/>
            </a:pPr>
            <a:r>
              <a:rPr lang="en-US" dirty="0"/>
              <a:t>}  </a:t>
            </a:r>
          </a:p>
          <a:p>
            <a:pPr>
              <a:buNone/>
            </a:pPr>
            <a:r>
              <a:rPr lang="en-US" dirty="0"/>
              <a:t>//In real scenario, implementation is provided by others i.e. unknown by end user  </a:t>
            </a:r>
          </a:p>
          <a:p>
            <a:pPr>
              <a:buNone/>
            </a:pPr>
            <a:r>
              <a:rPr lang="en-US" b="1" dirty="0"/>
              <a:t>class</a:t>
            </a:r>
            <a:r>
              <a:rPr lang="en-US" dirty="0"/>
              <a:t> Rectangle </a:t>
            </a:r>
            <a:r>
              <a:rPr lang="en-US" b="1" dirty="0"/>
              <a:t>extends</a:t>
            </a:r>
            <a:r>
              <a:rPr lang="en-US" dirty="0"/>
              <a:t> Shape{  </a:t>
            </a:r>
          </a:p>
          <a:p>
            <a:pPr>
              <a:buNone/>
            </a:pPr>
            <a:r>
              <a:rPr lang="en-US" b="1" dirty="0"/>
              <a:t>void</a:t>
            </a:r>
            <a:r>
              <a:rPr lang="en-US" dirty="0"/>
              <a:t> draw</a:t>
            </a:r>
            <a:r>
              <a:rPr lang="en-US" dirty="0" smtClean="0"/>
              <a:t>() {</a:t>
            </a:r>
            <a:r>
              <a:rPr lang="en-US" dirty="0" err="1"/>
              <a:t>System.out.println</a:t>
            </a:r>
            <a:r>
              <a:rPr lang="en-US" dirty="0"/>
              <a:t>("drawing rectangle");}  </a:t>
            </a:r>
          </a:p>
          <a:p>
            <a:pPr>
              <a:buNone/>
            </a:pPr>
            <a:r>
              <a:rPr lang="en-US" dirty="0"/>
              <a:t>}  </a:t>
            </a:r>
          </a:p>
          <a:p>
            <a:pPr>
              <a:buNone/>
            </a:pPr>
            <a:r>
              <a:rPr lang="en-US" b="1" dirty="0"/>
              <a:t>class</a:t>
            </a:r>
            <a:r>
              <a:rPr lang="en-US" dirty="0"/>
              <a:t> Circle1 </a:t>
            </a:r>
            <a:r>
              <a:rPr lang="en-US" b="1" dirty="0"/>
              <a:t>extends</a:t>
            </a:r>
            <a:r>
              <a:rPr lang="en-US" dirty="0"/>
              <a:t> Shape{  </a:t>
            </a:r>
          </a:p>
          <a:p>
            <a:pPr>
              <a:buNone/>
            </a:pPr>
            <a:r>
              <a:rPr lang="en-US" b="1" dirty="0"/>
              <a:t>void</a:t>
            </a:r>
            <a:r>
              <a:rPr lang="en-US" dirty="0"/>
              <a:t> draw(){</a:t>
            </a:r>
            <a:r>
              <a:rPr lang="en-US" dirty="0" err="1"/>
              <a:t>System.out.println</a:t>
            </a:r>
            <a:r>
              <a:rPr lang="en-US" dirty="0"/>
              <a:t>("drawing circle");}  </a:t>
            </a:r>
          </a:p>
          <a:p>
            <a:pPr>
              <a:buNone/>
            </a:pPr>
            <a:r>
              <a:rPr lang="en-US" dirty="0"/>
              <a:t>}  </a:t>
            </a:r>
          </a:p>
          <a:p>
            <a:pPr>
              <a:buNone/>
            </a:pPr>
            <a:r>
              <a:rPr lang="en-US" dirty="0"/>
              <a:t>//In real scenario, method is called by programmer or user  </a:t>
            </a:r>
          </a:p>
          <a:p>
            <a:pPr>
              <a:buNone/>
            </a:pPr>
            <a:r>
              <a:rPr lang="en-US" b="1" dirty="0"/>
              <a:t>class</a:t>
            </a:r>
            <a:r>
              <a:rPr lang="en-US" dirty="0"/>
              <a:t> TestAbstraction1{  </a:t>
            </a:r>
          </a:p>
          <a:p>
            <a:pPr>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a:buNone/>
            </a:pPr>
            <a:r>
              <a:rPr lang="en-US" dirty="0"/>
              <a:t>Shape s=</a:t>
            </a:r>
            <a:r>
              <a:rPr lang="en-US" b="1" dirty="0"/>
              <a:t>new</a:t>
            </a:r>
            <a:r>
              <a:rPr lang="en-US" dirty="0"/>
              <a:t> Circle1();//In a real scenario, object is provided through method, e.g., </a:t>
            </a:r>
            <a:r>
              <a:rPr lang="en-US" dirty="0" err="1"/>
              <a:t>getShape</a:t>
            </a:r>
            <a:r>
              <a:rPr lang="en-US" dirty="0"/>
              <a:t>() method  </a:t>
            </a:r>
          </a:p>
          <a:p>
            <a:pPr>
              <a:buNone/>
            </a:pPr>
            <a:endParaRPr lang="en-US" dirty="0" smtClean="0"/>
          </a:p>
          <a:p>
            <a:pPr>
              <a:buNone/>
            </a:pPr>
            <a:r>
              <a:rPr lang="en-US" dirty="0" err="1" smtClean="0"/>
              <a:t>s.draw</a:t>
            </a:r>
            <a:r>
              <a:rPr lang="en-US" dirty="0"/>
              <a:t>();  </a:t>
            </a:r>
          </a:p>
          <a:p>
            <a:pPr>
              <a:buNone/>
            </a:pPr>
            <a:r>
              <a:rPr lang="en-US" dirty="0"/>
              <a:t>}  </a:t>
            </a:r>
          </a:p>
          <a:p>
            <a:pPr>
              <a:buNone/>
            </a:pPr>
            <a:r>
              <a:rPr lang="en-US" dirty="0"/>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5962"/>
          </a:xfrm>
        </p:spPr>
        <p:txBody>
          <a:bodyPr>
            <a:normAutofit fontScale="90000"/>
          </a:bodyPr>
          <a:lstStyle/>
          <a:p>
            <a:r>
              <a:rPr lang="en-US" i="1" dirty="0"/>
              <a:t>TestBank.java</a:t>
            </a:r>
            <a:endParaRPr lang="en-US" dirty="0"/>
          </a:p>
        </p:txBody>
      </p:sp>
      <p:sp>
        <p:nvSpPr>
          <p:cNvPr id="3" name="Content Placeholder 2"/>
          <p:cNvSpPr>
            <a:spLocks noGrp="1"/>
          </p:cNvSpPr>
          <p:nvPr>
            <p:ph idx="1"/>
          </p:nvPr>
        </p:nvSpPr>
        <p:spPr>
          <a:xfrm>
            <a:off x="304800" y="762000"/>
            <a:ext cx="8229600" cy="5181600"/>
          </a:xfrm>
        </p:spPr>
        <p:txBody>
          <a:bodyPr>
            <a:normAutofit fontScale="55000" lnSpcReduction="20000"/>
          </a:bodyPr>
          <a:lstStyle/>
          <a:p>
            <a:pPr>
              <a:buNone/>
            </a:pPr>
            <a:r>
              <a:rPr lang="en-US" b="1" dirty="0"/>
              <a:t>abstract</a:t>
            </a:r>
            <a:r>
              <a:rPr lang="en-US" dirty="0"/>
              <a:t> </a:t>
            </a:r>
            <a:r>
              <a:rPr lang="en-US" b="1" dirty="0"/>
              <a:t>class</a:t>
            </a:r>
            <a:r>
              <a:rPr lang="en-US" dirty="0"/>
              <a:t> Bank{    </a:t>
            </a:r>
          </a:p>
          <a:p>
            <a:pPr>
              <a:buNone/>
            </a:pPr>
            <a:r>
              <a:rPr lang="en-US" b="1" dirty="0"/>
              <a:t>abstract</a:t>
            </a:r>
            <a:r>
              <a:rPr lang="en-US" dirty="0"/>
              <a:t> </a:t>
            </a:r>
            <a:r>
              <a:rPr lang="en-US" b="1" dirty="0" err="1"/>
              <a:t>int</a:t>
            </a:r>
            <a:r>
              <a:rPr lang="en-US" dirty="0"/>
              <a:t> </a:t>
            </a:r>
            <a:r>
              <a:rPr lang="en-US" dirty="0" err="1"/>
              <a:t>getRateOfInterest</a:t>
            </a:r>
            <a:r>
              <a:rPr lang="en-US" dirty="0"/>
              <a:t>();    </a:t>
            </a:r>
          </a:p>
          <a:p>
            <a:pPr>
              <a:buNone/>
            </a:pPr>
            <a:r>
              <a:rPr lang="en-US" dirty="0"/>
              <a:t>}    </a:t>
            </a:r>
          </a:p>
          <a:p>
            <a:pPr>
              <a:buNone/>
            </a:pPr>
            <a:r>
              <a:rPr lang="en-US" b="1" dirty="0"/>
              <a:t>class</a:t>
            </a:r>
            <a:r>
              <a:rPr lang="en-US" dirty="0"/>
              <a:t> SBI </a:t>
            </a:r>
            <a:r>
              <a:rPr lang="en-US" b="1" dirty="0"/>
              <a:t>extends</a:t>
            </a:r>
            <a:r>
              <a:rPr lang="en-US" dirty="0"/>
              <a:t> Bank{    </a:t>
            </a:r>
          </a:p>
          <a:p>
            <a:pPr>
              <a:buNone/>
            </a:pPr>
            <a:r>
              <a:rPr lang="en-US" b="1" dirty="0" err="1"/>
              <a:t>int</a:t>
            </a:r>
            <a:r>
              <a:rPr lang="en-US" dirty="0"/>
              <a:t> </a:t>
            </a:r>
            <a:r>
              <a:rPr lang="en-US" dirty="0" err="1"/>
              <a:t>getRateOfInterest</a:t>
            </a:r>
            <a:r>
              <a:rPr lang="en-US" dirty="0"/>
              <a:t>(){</a:t>
            </a:r>
            <a:r>
              <a:rPr lang="en-US" b="1" dirty="0"/>
              <a:t>return</a:t>
            </a:r>
            <a:r>
              <a:rPr lang="en-US" dirty="0"/>
              <a:t> 7;}    </a:t>
            </a:r>
          </a:p>
          <a:p>
            <a:pPr>
              <a:buNone/>
            </a:pPr>
            <a:r>
              <a:rPr lang="en-US" dirty="0"/>
              <a:t>}    </a:t>
            </a:r>
          </a:p>
          <a:p>
            <a:pPr>
              <a:buNone/>
            </a:pPr>
            <a:r>
              <a:rPr lang="en-US" b="1" dirty="0"/>
              <a:t>class</a:t>
            </a:r>
            <a:r>
              <a:rPr lang="en-US" dirty="0"/>
              <a:t> PNB </a:t>
            </a:r>
            <a:r>
              <a:rPr lang="en-US" b="1" dirty="0"/>
              <a:t>extends</a:t>
            </a:r>
            <a:r>
              <a:rPr lang="en-US" dirty="0"/>
              <a:t> Bank{    </a:t>
            </a:r>
          </a:p>
          <a:p>
            <a:pPr>
              <a:buNone/>
            </a:pPr>
            <a:r>
              <a:rPr lang="en-US" b="1" dirty="0" err="1"/>
              <a:t>int</a:t>
            </a:r>
            <a:r>
              <a:rPr lang="en-US" dirty="0"/>
              <a:t> </a:t>
            </a:r>
            <a:r>
              <a:rPr lang="en-US" dirty="0" err="1"/>
              <a:t>getRateOfInterest</a:t>
            </a:r>
            <a:r>
              <a:rPr lang="en-US" dirty="0"/>
              <a:t>(){</a:t>
            </a:r>
            <a:r>
              <a:rPr lang="en-US" b="1" dirty="0"/>
              <a:t>return</a:t>
            </a:r>
            <a:r>
              <a:rPr lang="en-US" dirty="0"/>
              <a:t> 8;}    </a:t>
            </a:r>
          </a:p>
          <a:p>
            <a:pPr>
              <a:buNone/>
            </a:pPr>
            <a:r>
              <a:rPr lang="en-US" dirty="0"/>
              <a:t>}    </a:t>
            </a:r>
          </a:p>
          <a:p>
            <a:pPr>
              <a:buNone/>
            </a:pPr>
            <a:r>
              <a:rPr lang="en-US" dirty="0"/>
              <a:t>    </a:t>
            </a:r>
          </a:p>
          <a:p>
            <a:pPr>
              <a:buNone/>
            </a:pPr>
            <a:r>
              <a:rPr lang="en-US" b="1" dirty="0"/>
              <a:t>class</a:t>
            </a:r>
            <a:r>
              <a:rPr lang="en-US" dirty="0"/>
              <a:t> </a:t>
            </a:r>
            <a:r>
              <a:rPr lang="en-US" dirty="0" err="1"/>
              <a:t>TestBank</a:t>
            </a:r>
            <a:r>
              <a:rPr lang="en-US" dirty="0"/>
              <a:t>{    </a:t>
            </a:r>
          </a:p>
          <a:p>
            <a:pPr>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a:buNone/>
            </a:pPr>
            <a:r>
              <a:rPr lang="en-US" dirty="0"/>
              <a:t>Bank b;  </a:t>
            </a:r>
          </a:p>
          <a:p>
            <a:pPr>
              <a:buNone/>
            </a:pPr>
            <a:r>
              <a:rPr lang="en-US" dirty="0"/>
              <a:t>b=</a:t>
            </a:r>
            <a:r>
              <a:rPr lang="en-US" b="1" dirty="0"/>
              <a:t>new</a:t>
            </a:r>
            <a:r>
              <a:rPr lang="en-US" dirty="0"/>
              <a:t> SBI();  </a:t>
            </a:r>
          </a:p>
          <a:p>
            <a:pPr>
              <a:buNone/>
            </a:pPr>
            <a:r>
              <a:rPr lang="en-US" dirty="0" err="1"/>
              <a:t>System.out.println</a:t>
            </a:r>
            <a:r>
              <a:rPr lang="en-US" dirty="0"/>
              <a:t>("Rate of Interest is: "+</a:t>
            </a:r>
            <a:r>
              <a:rPr lang="en-US" dirty="0" err="1"/>
              <a:t>b.getRateOfInterest</a:t>
            </a:r>
            <a:r>
              <a:rPr lang="en-US" dirty="0"/>
              <a:t>()+" %");    </a:t>
            </a:r>
          </a:p>
          <a:p>
            <a:pPr>
              <a:buNone/>
            </a:pPr>
            <a:r>
              <a:rPr lang="en-US" dirty="0"/>
              <a:t>b=</a:t>
            </a:r>
            <a:r>
              <a:rPr lang="en-US" b="1" dirty="0"/>
              <a:t>new</a:t>
            </a:r>
            <a:r>
              <a:rPr lang="en-US" dirty="0"/>
              <a:t> PNB();  </a:t>
            </a:r>
          </a:p>
          <a:p>
            <a:pPr>
              <a:buNone/>
            </a:pPr>
            <a:r>
              <a:rPr lang="en-US" dirty="0" err="1"/>
              <a:t>System.out.println</a:t>
            </a:r>
            <a:r>
              <a:rPr lang="en-US" dirty="0"/>
              <a:t>("Rate of Interest is: "+</a:t>
            </a:r>
            <a:r>
              <a:rPr lang="en-US" dirty="0" err="1"/>
              <a:t>b.getRateOfInterest</a:t>
            </a:r>
            <a:r>
              <a:rPr lang="en-US" dirty="0"/>
              <a:t>()+" %");    </a:t>
            </a:r>
          </a:p>
          <a:p>
            <a:pPr>
              <a:buNone/>
            </a:pPr>
            <a:r>
              <a:rPr lang="en-US" dirty="0"/>
              <a:t>}}    </a:t>
            </a:r>
          </a:p>
          <a:p>
            <a:pPr>
              <a:buNone/>
            </a:pPr>
            <a:endParaRPr lang="en-US" dirty="0"/>
          </a:p>
        </p:txBody>
      </p:sp>
      <p:sp>
        <p:nvSpPr>
          <p:cNvPr id="26625" name="Rectangle 1"/>
          <p:cNvSpPr>
            <a:spLocks noChangeArrowheads="1"/>
          </p:cNvSpPr>
          <p:nvPr/>
        </p:nvSpPr>
        <p:spPr bwMode="auto">
          <a:xfrm>
            <a:off x="685800" y="6019800"/>
            <a:ext cx="3505200" cy="553998"/>
          </a:xfrm>
          <a:prstGeom prst="rect">
            <a:avLst/>
          </a:prstGeom>
          <a:solidFill>
            <a:srgbClr val="F9FBF9"/>
          </a:solidFill>
          <a:ln w="9525">
            <a:solidFill>
              <a:schemeClr val="accent1"/>
            </a:solid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rPr>
              <a:t>Rate of Interest is: 7 %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Arial" pitchFamily="34" charset="0"/>
                <a:ea typeface="Calibri" pitchFamily="34" charset="0"/>
                <a:cs typeface="Times New Roman" pitchFamily="18" charset="0"/>
              </a:rPr>
              <a:t>Rate of Interest is: 8 %</a:t>
            </a:r>
            <a:r>
              <a:rPr kumimoji="0" lang="en-US" b="0"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TotalTime>
  <Words>910</Words>
  <Application>Microsoft Office PowerPoint</Application>
  <PresentationFormat>On-screen Show (4:3)</PresentationFormat>
  <Paragraphs>379</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Abstract class in Java</vt:lpstr>
      <vt:lpstr>Abstraction in Java</vt:lpstr>
      <vt:lpstr>Abstract class in Java</vt:lpstr>
      <vt:lpstr>Slide 4</vt:lpstr>
      <vt:lpstr>Abstract Method in Java</vt:lpstr>
      <vt:lpstr>Abstract class that has an abstract method</vt:lpstr>
      <vt:lpstr>real scenario of Abstract class</vt:lpstr>
      <vt:lpstr>TestAbstraction1.java</vt:lpstr>
      <vt:lpstr>TestBank.java</vt:lpstr>
      <vt:lpstr>Abstract class having constructor, data member and methods</vt:lpstr>
      <vt:lpstr>Slide 11</vt:lpstr>
      <vt:lpstr>Interface in Java</vt:lpstr>
      <vt:lpstr>Why use Java interface?</vt:lpstr>
      <vt:lpstr>How to declare an interface?</vt:lpstr>
      <vt:lpstr>Slide 15</vt:lpstr>
      <vt:lpstr>The relationship between classes and interfaces</vt:lpstr>
      <vt:lpstr>Java Interface Example</vt:lpstr>
      <vt:lpstr>Java Interface Example: Drawable</vt:lpstr>
      <vt:lpstr>Java Interface Example: Bank</vt:lpstr>
      <vt:lpstr>Multiple inheritance in Java by interface</vt:lpstr>
      <vt:lpstr>Slide 21</vt:lpstr>
      <vt:lpstr>Interface inheritance</vt:lpstr>
      <vt:lpstr>Default Method in Interface</vt:lpstr>
      <vt:lpstr>Static Method in Interface</vt:lpstr>
      <vt:lpstr>Nested Interface in Java</vt:lpstr>
      <vt:lpstr>Java Nested Interface</vt:lpstr>
      <vt:lpstr>Slide 27</vt:lpstr>
      <vt:lpstr>Example of nested interface</vt:lpstr>
      <vt:lpstr>Example of nested interface which is declared within the class</vt:lpstr>
      <vt:lpstr>Can we define a class inside the interface?</vt:lpstr>
      <vt:lpstr>Difference between abstract class and interface</vt:lpstr>
      <vt:lpstr>Slide 32</vt:lpstr>
      <vt:lpstr>Example of abstract class and interface in Java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class in Java</dc:title>
  <dc:creator>Birla Institute of Applied Sciences</dc:creator>
  <cp:lastModifiedBy>Birla Institute of Applied Sciences</cp:lastModifiedBy>
  <cp:revision>32</cp:revision>
  <dcterms:created xsi:type="dcterms:W3CDTF">2019-08-24T04:10:32Z</dcterms:created>
  <dcterms:modified xsi:type="dcterms:W3CDTF">2019-08-24T05:59:03Z</dcterms:modified>
</cp:coreProperties>
</file>