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93"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320" r:id="rId36"/>
    <p:sldId id="290" r:id="rId37"/>
    <p:sldId id="321" r:id="rId38"/>
    <p:sldId id="322" r:id="rId39"/>
    <p:sldId id="323" r:id="rId40"/>
    <p:sldId id="291" r:id="rId41"/>
    <p:sldId id="324" r:id="rId42"/>
    <p:sldId id="325" r:id="rId43"/>
    <p:sldId id="326" r:id="rId44"/>
    <p:sldId id="327" r:id="rId45"/>
    <p:sldId id="328" r:id="rId46"/>
    <p:sldId id="292" r:id="rId47"/>
    <p:sldId id="294" r:id="rId48"/>
    <p:sldId id="295" r:id="rId49"/>
    <p:sldId id="329"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10" r:id="rId64"/>
    <p:sldId id="311" r:id="rId65"/>
    <p:sldId id="312" r:id="rId66"/>
    <p:sldId id="313" r:id="rId67"/>
    <p:sldId id="314" r:id="rId68"/>
    <p:sldId id="315" r:id="rId69"/>
    <p:sldId id="316" r:id="rId70"/>
    <p:sldId id="317" r:id="rId71"/>
    <p:sldId id="318" r:id="rId72"/>
    <p:sldId id="319"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925" autoAdjust="0"/>
  </p:normalViewPr>
  <p:slideViewPr>
    <p:cSldViewPr>
      <p:cViewPr varScale="1">
        <p:scale>
          <a:sx n="72" d="100"/>
          <a:sy n="72" d="100"/>
        </p:scale>
        <p:origin x="-13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40EB51-0B99-4C53-AAFA-4C363A8B078C}" type="datetimeFigureOut">
              <a:rPr lang="en-US" smtClean="0"/>
              <a:pPr/>
              <a:t>8/22/2019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6FBC5D-95D1-47D0-B5EF-705DC1732B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6FBC5D-95D1-47D0-B5EF-705DC1732BD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EF1640C-C4F8-41D5-AA56-8032C5A56C4E}" type="slidenum">
              <a:rPr lang="en-IN" smtClean="0"/>
              <a:pPr/>
              <a:t>70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2D5C48-FDF3-4E85-95C9-ADD80A6D6FA4}" type="datetimeFigureOut">
              <a:rPr lang="en-US" smtClean="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70DE40-6988-4802-A8F3-38E66E60D2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D5C48-FDF3-4E85-95C9-ADD80A6D6FA4}" type="datetimeFigureOut">
              <a:rPr lang="en-US" smtClean="0"/>
              <a:pPr/>
              <a:t>8/22/2019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0DE40-6988-4802-A8F3-38E66E60D2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667000"/>
            <a:ext cx="7772400" cy="917575"/>
          </a:xfrm>
        </p:spPr>
        <p:txBody>
          <a:bodyPr/>
          <a:lstStyle/>
          <a:p>
            <a:pPr algn="r"/>
            <a:r>
              <a:rPr lang="en-US" b="1" dirty="0" smtClean="0"/>
              <a:t>Java Basics</a:t>
            </a:r>
            <a:endParaRPr lang="en-US" b="1" dirty="0"/>
          </a:p>
        </p:txBody>
      </p:sp>
      <p:sp>
        <p:nvSpPr>
          <p:cNvPr id="3" name="Subtitle 2"/>
          <p:cNvSpPr>
            <a:spLocks noGrp="1"/>
          </p:cNvSpPr>
          <p:nvPr>
            <p:ph type="subTitle" idx="1"/>
          </p:nvPr>
        </p:nvSpPr>
        <p:spPr>
          <a:xfrm>
            <a:off x="1600200" y="3886200"/>
            <a:ext cx="6400800" cy="1752600"/>
          </a:xfrm>
        </p:spPr>
        <p:txBody>
          <a:bodyPr/>
          <a:lstStyle/>
          <a:p>
            <a:pPr algn="r"/>
            <a:r>
              <a:rPr lang="en-US" dirty="0" smtClean="0"/>
              <a:t>Instructor :Prashant Mishra</a:t>
            </a:r>
          </a:p>
          <a:p>
            <a:pPr algn="r"/>
            <a:r>
              <a:rPr lang="en-US" dirty="0" smtClean="0"/>
              <a:t>BIAS Bhimtal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Java Features"/>
          <p:cNvPicPr>
            <a:picLocks noChangeAspect="1" noChangeArrowheads="1"/>
          </p:cNvPicPr>
          <p:nvPr/>
        </p:nvPicPr>
        <p:blipFill>
          <a:blip r:embed="rId2"/>
          <a:srcRect/>
          <a:stretch>
            <a:fillRect/>
          </a:stretch>
        </p:blipFill>
        <p:spPr bwMode="auto">
          <a:xfrm>
            <a:off x="1524000" y="522121"/>
            <a:ext cx="6248400" cy="633587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list of most important features of Java language is given below.</a:t>
            </a: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a:t>Simple</a:t>
            </a:r>
          </a:p>
          <a:p>
            <a:r>
              <a:rPr lang="en-US" dirty="0"/>
              <a:t>Object-Oriented</a:t>
            </a:r>
          </a:p>
          <a:p>
            <a:r>
              <a:rPr lang="en-US" dirty="0"/>
              <a:t>Portable</a:t>
            </a:r>
          </a:p>
          <a:p>
            <a:r>
              <a:rPr lang="en-US" dirty="0"/>
              <a:t>Platform independent</a:t>
            </a:r>
          </a:p>
          <a:p>
            <a:r>
              <a:rPr lang="en-US" dirty="0"/>
              <a:t>Secured</a:t>
            </a:r>
          </a:p>
          <a:p>
            <a:r>
              <a:rPr lang="en-US" dirty="0"/>
              <a:t>Robust</a:t>
            </a:r>
          </a:p>
          <a:p>
            <a:r>
              <a:rPr lang="en-US" dirty="0"/>
              <a:t>Architecture neutral</a:t>
            </a:r>
          </a:p>
          <a:p>
            <a:r>
              <a:rPr lang="en-US" dirty="0"/>
              <a:t>Interpreted</a:t>
            </a:r>
          </a:p>
          <a:p>
            <a:r>
              <a:rPr lang="en-US" dirty="0"/>
              <a:t>High Performance</a:t>
            </a:r>
          </a:p>
          <a:p>
            <a:r>
              <a:rPr lang="en-US" dirty="0"/>
              <a:t>Multithreaded</a:t>
            </a:r>
          </a:p>
          <a:p>
            <a:r>
              <a:rPr lang="en-US" dirty="0"/>
              <a:t>Distributed</a:t>
            </a:r>
          </a:p>
          <a:p>
            <a:r>
              <a:rPr lang="en-US" dirty="0" smtClean="0"/>
              <a:t>Dynamic</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First Java Program | Hello World </a:t>
            </a:r>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class</a:t>
            </a:r>
            <a:r>
              <a:rPr lang="en-US" dirty="0"/>
              <a:t> Simple{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r>
              <a:rPr lang="en-US" dirty="0" err="1"/>
              <a:t>System.out.println</a:t>
            </a:r>
            <a:r>
              <a:rPr lang="en-US" dirty="0"/>
              <a:t>("Hello Java");  </a:t>
            </a:r>
          </a:p>
          <a:p>
            <a:pPr>
              <a:buNone/>
            </a:pPr>
            <a:r>
              <a:rPr lang="en-US" dirty="0"/>
              <a:t>    }  </a:t>
            </a:r>
          </a:p>
          <a:p>
            <a:pPr>
              <a:buNone/>
            </a:pPr>
            <a:r>
              <a:rPr lang="en-US" dirty="0"/>
              <a:t>} </a:t>
            </a:r>
            <a:endParaRPr lang="en-US" dirty="0" smtClean="0"/>
          </a:p>
          <a:p>
            <a:pPr>
              <a:buNone/>
            </a:pPr>
            <a:r>
              <a:rPr lang="en-US" b="1" dirty="0"/>
              <a:t>To </a:t>
            </a:r>
            <a:r>
              <a:rPr lang="en-US" b="1" dirty="0" smtClean="0"/>
              <a:t>compile : </a:t>
            </a:r>
            <a:r>
              <a:rPr lang="en-US" dirty="0" err="1" smtClean="0"/>
              <a:t>javac</a:t>
            </a:r>
            <a:r>
              <a:rPr lang="en-US" dirty="0" smtClean="0"/>
              <a:t> Simple.java</a:t>
            </a:r>
          </a:p>
          <a:p>
            <a:pPr>
              <a:buNone/>
            </a:pPr>
            <a:r>
              <a:rPr lang="en-US" b="1" dirty="0" smtClean="0"/>
              <a:t>To execute : </a:t>
            </a:r>
            <a:r>
              <a:rPr lang="en-US" dirty="0" smtClean="0"/>
              <a:t>java Simple</a:t>
            </a:r>
          </a:p>
          <a:p>
            <a:pPr>
              <a:buNone/>
            </a:pPr>
            <a:r>
              <a:rPr lang="en-US" b="1" dirty="0" smtClean="0"/>
              <a:t>Output : </a:t>
            </a:r>
            <a:r>
              <a:rPr lang="en-US" dirty="0" smtClean="0"/>
              <a:t>Hello </a:t>
            </a:r>
            <a:r>
              <a:rPr lang="en-US" dirty="0"/>
              <a:t>Java</a:t>
            </a:r>
          </a:p>
          <a:p>
            <a:pPr>
              <a:buNone/>
            </a:pPr>
            <a:endParaRPr lang="en-US" dirty="0" smtClean="0"/>
          </a:p>
          <a:p>
            <a:pPr>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fontScale="90000"/>
          </a:bodyPr>
          <a:lstStyle/>
          <a:p>
            <a:r>
              <a:rPr lang="en-US" dirty="0"/>
              <a:t>Parameters used in First Java </a:t>
            </a:r>
            <a:r>
              <a:rPr lang="en-US" dirty="0" smtClean="0"/>
              <a:t>Program</a:t>
            </a:r>
            <a:endParaRPr lang="en-US" dirty="0"/>
          </a:p>
        </p:txBody>
      </p:sp>
      <p:sp>
        <p:nvSpPr>
          <p:cNvPr id="3" name="Content Placeholder 2"/>
          <p:cNvSpPr>
            <a:spLocks noGrp="1"/>
          </p:cNvSpPr>
          <p:nvPr>
            <p:ph idx="1"/>
          </p:nvPr>
        </p:nvSpPr>
        <p:spPr>
          <a:xfrm>
            <a:off x="228600" y="838200"/>
            <a:ext cx="8686800" cy="6019800"/>
          </a:xfrm>
        </p:spPr>
        <p:txBody>
          <a:bodyPr>
            <a:normAutofit fontScale="55000" lnSpcReduction="20000"/>
          </a:bodyPr>
          <a:lstStyle/>
          <a:p>
            <a:pPr algn="just"/>
            <a:r>
              <a:rPr lang="en-US" sz="4000" dirty="0"/>
              <a:t>Let's see what is the meaning of class, public, static, void, main, String[], </a:t>
            </a:r>
            <a:r>
              <a:rPr lang="en-US" sz="4000" dirty="0" err="1"/>
              <a:t>System.out.println</a:t>
            </a:r>
            <a:r>
              <a:rPr lang="en-US" sz="4000" dirty="0"/>
              <a:t>().</a:t>
            </a:r>
          </a:p>
          <a:p>
            <a:pPr algn="just"/>
            <a:r>
              <a:rPr lang="en-US" sz="4000" b="1" dirty="0"/>
              <a:t>class</a:t>
            </a:r>
            <a:r>
              <a:rPr lang="en-US" sz="4000" dirty="0"/>
              <a:t> keyword is used to declare a class in java.</a:t>
            </a:r>
          </a:p>
          <a:p>
            <a:pPr algn="just"/>
            <a:r>
              <a:rPr lang="en-US" sz="4000" b="1" dirty="0"/>
              <a:t>public</a:t>
            </a:r>
            <a:r>
              <a:rPr lang="en-US" sz="4000" dirty="0"/>
              <a:t> keyword is an access modifier which represents visibility. It means it is visible to all.</a:t>
            </a:r>
          </a:p>
          <a:p>
            <a:pPr algn="just"/>
            <a:r>
              <a:rPr lang="en-US" sz="4000" b="1" dirty="0"/>
              <a:t>static</a:t>
            </a:r>
            <a:r>
              <a:rPr lang="en-US" sz="40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pPr algn="just"/>
            <a:r>
              <a:rPr lang="en-US" sz="4000" b="1" dirty="0"/>
              <a:t>void</a:t>
            </a:r>
            <a:r>
              <a:rPr lang="en-US" sz="4000" dirty="0"/>
              <a:t> is the return type of the method. It means it doesn't return any value.</a:t>
            </a:r>
          </a:p>
          <a:p>
            <a:pPr algn="just"/>
            <a:r>
              <a:rPr lang="en-US" sz="4000" b="1" dirty="0"/>
              <a:t>main</a:t>
            </a:r>
            <a:r>
              <a:rPr lang="en-US" sz="4000" dirty="0"/>
              <a:t> represents the starting point of the program.</a:t>
            </a:r>
          </a:p>
          <a:p>
            <a:pPr algn="just"/>
            <a:r>
              <a:rPr lang="en-US" sz="4000" b="1" dirty="0"/>
              <a:t>String[] </a:t>
            </a:r>
            <a:r>
              <a:rPr lang="en-US" sz="4000" b="1" dirty="0" err="1"/>
              <a:t>args</a:t>
            </a:r>
            <a:r>
              <a:rPr lang="en-US" sz="4000" dirty="0"/>
              <a:t> is used for command line argument. We will learn it later.</a:t>
            </a:r>
          </a:p>
          <a:p>
            <a:pPr algn="just"/>
            <a:r>
              <a:rPr lang="en-US" sz="4000" b="1" dirty="0" err="1"/>
              <a:t>System.out.println</a:t>
            </a:r>
            <a:r>
              <a:rPr lang="en-US" sz="4000" b="1" dirty="0"/>
              <a:t>()</a:t>
            </a:r>
            <a:r>
              <a:rPr lang="en-US" sz="4000" dirty="0"/>
              <a:t> is used to print statement. Here, System is a class, out is the object of </a:t>
            </a:r>
            <a:r>
              <a:rPr lang="en-US" sz="4000" dirty="0" err="1"/>
              <a:t>PrintStream</a:t>
            </a:r>
            <a:r>
              <a:rPr lang="en-US" sz="4000" dirty="0"/>
              <a:t> class, </a:t>
            </a:r>
            <a:r>
              <a:rPr lang="en-US" sz="4000" dirty="0" err="1"/>
              <a:t>println</a:t>
            </a:r>
            <a:r>
              <a:rPr lang="en-US" sz="4000" dirty="0"/>
              <a:t>() is the method of </a:t>
            </a:r>
            <a:r>
              <a:rPr lang="en-US" sz="4000" dirty="0" err="1"/>
              <a:t>PrintStream</a:t>
            </a:r>
            <a:r>
              <a:rPr lang="en-US" sz="4000" dirty="0"/>
              <a:t> class. We will learn about the internal working of </a:t>
            </a:r>
            <a:r>
              <a:rPr lang="en-US" sz="4000" dirty="0" err="1"/>
              <a:t>System.out.println</a:t>
            </a:r>
            <a:r>
              <a:rPr lang="en-US" sz="4000" dirty="0"/>
              <a:t> statement later.</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09800"/>
            <a:ext cx="6400800" cy="1470025"/>
          </a:xfrm>
        </p:spPr>
        <p:txBody>
          <a:bodyPr>
            <a:normAutofit fontScale="90000"/>
          </a:bodyPr>
          <a:lstStyle/>
          <a:p>
            <a:pPr algn="r"/>
            <a:r>
              <a:rPr lang="en-US" dirty="0" smtClean="0"/>
              <a:t>JVM</a:t>
            </a:r>
            <a:br>
              <a:rPr lang="en-US" dirty="0" smtClean="0"/>
            </a:br>
            <a:r>
              <a:rPr lang="en-US" dirty="0" smtClean="0"/>
              <a:t>JRE</a:t>
            </a:r>
            <a:br>
              <a:rPr lang="en-US" dirty="0" smtClean="0"/>
            </a:br>
            <a:r>
              <a:rPr lang="en-US" dirty="0" smtClean="0"/>
              <a:t>JDK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dirty="0"/>
              <a:t>Java is a high level programming language. A program written in high level language cannot be run on any machine directly. First, it needs to be translated into that particular machine language. The </a:t>
            </a:r>
            <a:r>
              <a:rPr lang="en-US" b="1" dirty="0"/>
              <a:t>javac compiler</a:t>
            </a:r>
            <a:r>
              <a:rPr lang="en-US" dirty="0"/>
              <a:t> does this thing, it takes java program (.java file containing source code) and translates it into machine code (referred as byte code or .class file).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39762"/>
          </a:xfrm>
        </p:spPr>
        <p:txBody>
          <a:bodyPr>
            <a:normAutofit fontScale="90000"/>
          </a:bodyPr>
          <a:lstStyle/>
          <a:p>
            <a:r>
              <a:rPr lang="en-US" b="1" dirty="0" smtClean="0"/>
              <a:t>Java Virtual Machine (JVM)</a:t>
            </a:r>
            <a:endParaRPr lang="en-US" dirty="0"/>
          </a:p>
        </p:txBody>
      </p:sp>
      <p:sp>
        <p:nvSpPr>
          <p:cNvPr id="3" name="Content Placeholder 2"/>
          <p:cNvSpPr>
            <a:spLocks noGrp="1"/>
          </p:cNvSpPr>
          <p:nvPr>
            <p:ph idx="1"/>
          </p:nvPr>
        </p:nvSpPr>
        <p:spPr>
          <a:xfrm>
            <a:off x="152400" y="762000"/>
            <a:ext cx="8839200" cy="6096000"/>
          </a:xfrm>
        </p:spPr>
        <p:txBody>
          <a:bodyPr>
            <a:noAutofit/>
          </a:bodyPr>
          <a:lstStyle/>
          <a:p>
            <a:pPr algn="just">
              <a:buNone/>
            </a:pPr>
            <a:r>
              <a:rPr lang="en-US" sz="1900" dirty="0" smtClean="0"/>
              <a:t>This </a:t>
            </a:r>
            <a:r>
              <a:rPr lang="en-US" sz="1900" dirty="0"/>
              <a:t>is generally referred as JVM. Before, we discuss about JVM lets see the phases of program execution. Phases are as follows</a:t>
            </a:r>
            <a:r>
              <a:rPr lang="en-US" sz="1900" dirty="0" smtClean="0"/>
              <a:t>:</a:t>
            </a:r>
          </a:p>
          <a:p>
            <a:pPr algn="just"/>
            <a:r>
              <a:rPr lang="en-US" sz="1900" dirty="0" smtClean="0"/>
              <a:t> </a:t>
            </a:r>
            <a:r>
              <a:rPr lang="en-US" sz="1900" dirty="0"/>
              <a:t>we write the program, </a:t>
            </a:r>
            <a:endParaRPr lang="en-US" sz="1900" dirty="0" smtClean="0"/>
          </a:p>
          <a:p>
            <a:pPr algn="just"/>
            <a:r>
              <a:rPr lang="en-US" sz="1900" dirty="0" smtClean="0"/>
              <a:t>then </a:t>
            </a:r>
            <a:r>
              <a:rPr lang="en-US" sz="1900" dirty="0"/>
              <a:t>we compile the program </a:t>
            </a:r>
            <a:endParaRPr lang="en-US" sz="1900" dirty="0" smtClean="0"/>
          </a:p>
          <a:p>
            <a:pPr algn="just"/>
            <a:r>
              <a:rPr lang="en-US" sz="1900" dirty="0" smtClean="0"/>
              <a:t>and </a:t>
            </a:r>
            <a:r>
              <a:rPr lang="en-US" sz="1900" dirty="0"/>
              <a:t>at last we run the program</a:t>
            </a:r>
            <a:r>
              <a:rPr lang="en-US" sz="1900" dirty="0" smtClean="0"/>
              <a:t>.</a:t>
            </a:r>
          </a:p>
          <a:p>
            <a:pPr algn="just">
              <a:buNone/>
            </a:pPr>
            <a:r>
              <a:rPr lang="en-US" sz="1900" dirty="0" smtClean="0"/>
              <a:t/>
            </a:r>
            <a:br>
              <a:rPr lang="en-US" sz="1900" dirty="0" smtClean="0"/>
            </a:br>
            <a:r>
              <a:rPr lang="en-US" sz="1900" dirty="0"/>
              <a:t>1) Writing of the program is of course done by java programmer like you and me</a:t>
            </a:r>
            <a:r>
              <a:rPr lang="en-US" sz="1900" dirty="0" smtClean="0"/>
              <a:t>.</a:t>
            </a:r>
            <a:endParaRPr lang="en-US" sz="1400" dirty="0" smtClean="0"/>
          </a:p>
          <a:p>
            <a:pPr algn="just">
              <a:buNone/>
            </a:pPr>
            <a:r>
              <a:rPr lang="en-US" sz="1900" dirty="0" smtClean="0"/>
              <a:t/>
            </a:r>
            <a:br>
              <a:rPr lang="en-US" sz="1900" dirty="0" smtClean="0"/>
            </a:br>
            <a:r>
              <a:rPr lang="en-US" sz="1900" dirty="0"/>
              <a:t>2) Compilation of program is done by javac compiler, javac is the primary java compiler included in java development kit (JDK). It takes java program as input and generates java bytecode as output</a:t>
            </a:r>
            <a:r>
              <a:rPr lang="en-US" sz="1900" dirty="0" smtClean="0"/>
              <a:t>.</a:t>
            </a:r>
          </a:p>
          <a:p>
            <a:pPr algn="just">
              <a:buNone/>
            </a:pPr>
            <a:r>
              <a:rPr lang="en-US" sz="1900" dirty="0" smtClean="0"/>
              <a:t/>
            </a:r>
            <a:br>
              <a:rPr lang="en-US" sz="1900" dirty="0" smtClean="0"/>
            </a:br>
            <a:r>
              <a:rPr lang="en-US" sz="1900" dirty="0"/>
              <a:t>3) In third phase, JVM executes the bytecode generated by compiler. This is called program run phase</a:t>
            </a:r>
            <a:r>
              <a:rPr lang="en-US" sz="1900" dirty="0" smtClean="0"/>
              <a:t>.</a:t>
            </a:r>
          </a:p>
          <a:p>
            <a:pPr algn="just">
              <a:buNone/>
            </a:pPr>
            <a:r>
              <a:rPr lang="en-US" sz="1900" dirty="0" smtClean="0"/>
              <a:t>So</a:t>
            </a:r>
            <a:r>
              <a:rPr lang="en-US" sz="1900" dirty="0"/>
              <a:t>, now that we understood that the primary function of JVM is to execute the bytecode produced by compiler. </a:t>
            </a:r>
            <a:endParaRPr lang="en-US" sz="1900" dirty="0" smtClean="0"/>
          </a:p>
          <a:p>
            <a:pPr algn="just">
              <a:buNone/>
            </a:pPr>
            <a:r>
              <a:rPr lang="en-US" sz="1900" b="1" dirty="0" smtClean="0"/>
              <a:t>Each </a:t>
            </a:r>
            <a:r>
              <a:rPr lang="en-US" sz="1900" b="1" dirty="0"/>
              <a:t>operating system has different JVM, however the output they produce after execution of bytecode is same across all operating systems</a:t>
            </a:r>
            <a:r>
              <a:rPr lang="en-US" sz="1900" dirty="0"/>
              <a:t>. That is why we call java as platform independent language.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029200"/>
          </a:xfrm>
        </p:spPr>
        <p:txBody>
          <a:bodyPr>
            <a:normAutofit/>
          </a:bodyPr>
          <a:lstStyle/>
          <a:p>
            <a:pPr algn="just">
              <a:buNone/>
            </a:pPr>
            <a:r>
              <a:rPr lang="en-US" dirty="0"/>
              <a:t>Java Virtual Machine (JVM) is a virtual machine that resides in the real machine (your computer) and the </a:t>
            </a:r>
            <a:r>
              <a:rPr lang="en-US" b="1" dirty="0"/>
              <a:t>machine language for JVM is byte code</a:t>
            </a:r>
            <a:r>
              <a:rPr lang="en-US" dirty="0"/>
              <a:t>. This makes it easier for compiler as it has to generate byte code for JVM rather than different machine code for each type of machine. JVM executes the byte code generated by compiler and produce output. </a:t>
            </a:r>
            <a:r>
              <a:rPr lang="en-US" b="1" dirty="0"/>
              <a:t>JVM is the one that makes java platform independent</a:t>
            </a:r>
            <a:r>
              <a:rPr lang="en-US" dirty="0" smtClean="0"/>
              <a:t>.</a:t>
            </a:r>
          </a:p>
          <a:p>
            <a:pPr algn="just">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70000" lnSpcReduction="20000"/>
          </a:bodyPr>
          <a:lstStyle/>
          <a:p>
            <a:pPr algn="just"/>
            <a:r>
              <a:rPr lang="en-US" dirty="0" smtClean="0"/>
              <a:t>JVM (Java Virtual Machine) is an abstract machine. It is called a virtual machine because it doesn't physically exist. It is a specification that provides a runtime environment in which Java bytecode can be executed. It can also run those programs which are written in other languages and compiled to Java bytecode.</a:t>
            </a:r>
          </a:p>
          <a:p>
            <a:pPr algn="just"/>
            <a:endParaRPr lang="en-US" dirty="0" smtClean="0"/>
          </a:p>
          <a:p>
            <a:pPr algn="just"/>
            <a:r>
              <a:rPr lang="en-US" dirty="0" smtClean="0"/>
              <a:t>JVMs are available for many hardware and software platforms. JVM, JRE, and JDK are platform dependent because the configuration of each OS is different from each other. However, Java is platform independent. There are three notions of the JVM: </a:t>
            </a:r>
            <a:r>
              <a:rPr lang="en-US" i="1" dirty="0" smtClean="0"/>
              <a:t>specification</a:t>
            </a:r>
            <a:r>
              <a:rPr lang="en-US" dirty="0" smtClean="0"/>
              <a:t>, </a:t>
            </a:r>
            <a:r>
              <a:rPr lang="en-US" i="1" dirty="0" smtClean="0"/>
              <a:t>implementation</a:t>
            </a:r>
            <a:r>
              <a:rPr lang="en-US" dirty="0" smtClean="0"/>
              <a:t>, and </a:t>
            </a:r>
            <a:r>
              <a:rPr lang="en-US" i="1" dirty="0" smtClean="0"/>
              <a:t>instance</a:t>
            </a:r>
            <a:r>
              <a:rPr lang="en-US" dirty="0" smtClean="0"/>
              <a:t>.</a:t>
            </a:r>
          </a:p>
          <a:p>
            <a:pPr algn="just"/>
            <a:endParaRPr lang="en-US" dirty="0" smtClean="0"/>
          </a:p>
          <a:p>
            <a:pPr algn="just"/>
            <a:r>
              <a:rPr lang="en-US" dirty="0" smtClean="0"/>
              <a:t>The JVM performs the following main tasks:</a:t>
            </a:r>
          </a:p>
          <a:p>
            <a:pPr lvl="0" algn="just"/>
            <a:r>
              <a:rPr lang="en-US" dirty="0" smtClean="0"/>
              <a:t>Loads code</a:t>
            </a:r>
          </a:p>
          <a:p>
            <a:pPr lvl="0" algn="just"/>
            <a:r>
              <a:rPr lang="en-US" dirty="0" smtClean="0"/>
              <a:t>Verifies code</a:t>
            </a:r>
          </a:p>
          <a:p>
            <a:pPr lvl="0" algn="just"/>
            <a:r>
              <a:rPr lang="en-US" dirty="0" smtClean="0"/>
              <a:t>Executes code</a:t>
            </a:r>
          </a:p>
          <a:p>
            <a:pPr algn="just"/>
            <a:r>
              <a:rPr lang="en-US" dirty="0" smtClean="0"/>
              <a:t>Provides runtime environment</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buNone/>
            </a:pPr>
            <a:r>
              <a:rPr lang="en-US" dirty="0"/>
              <a:t>So, now we understood that the primary function of JVM is to execute the byte code produced by compiler. </a:t>
            </a:r>
            <a:r>
              <a:rPr lang="en-US" b="1" dirty="0"/>
              <a:t>Each operating system has different JVM, however the output they produce after execution of byte code is same across all operating systems.</a:t>
            </a:r>
            <a:r>
              <a:rPr lang="en-US" dirty="0"/>
              <a:t> Which means that the byte code generated on Windows can be run on Mac OS and vice versa. That is why we call java as platform independent language.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Java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Java </a:t>
            </a:r>
            <a:r>
              <a:rPr lang="en-US" dirty="0"/>
              <a:t>is a </a:t>
            </a:r>
            <a:r>
              <a:rPr lang="en-US" b="1" dirty="0"/>
              <a:t>programming language</a:t>
            </a:r>
            <a:r>
              <a:rPr lang="en-US" dirty="0"/>
              <a:t> and a </a:t>
            </a:r>
            <a:r>
              <a:rPr lang="en-US" b="1" dirty="0"/>
              <a:t>platform</a:t>
            </a:r>
            <a:r>
              <a:rPr lang="en-US" dirty="0"/>
              <a:t>.</a:t>
            </a:r>
          </a:p>
          <a:p>
            <a:pPr algn="just"/>
            <a:r>
              <a:rPr lang="en-US" dirty="0"/>
              <a:t>Java is a high level, robust, object-oriented and secure programming language.</a:t>
            </a:r>
          </a:p>
          <a:p>
            <a:pPr algn="just"/>
            <a:r>
              <a:rPr lang="en-US" b="1" dirty="0"/>
              <a:t>Platform</a:t>
            </a:r>
            <a:r>
              <a:rPr lang="en-US" dirty="0"/>
              <a:t>: Any hardware or software environment in which a program runs, is known as a platform. Since Java has a runtime environment (JRE) and API, it is called a platform.</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vm architecture"/>
          <p:cNvPicPr>
            <a:picLocks noChangeAspect="1" noChangeArrowheads="1"/>
          </p:cNvPicPr>
          <p:nvPr/>
        </p:nvPicPr>
        <p:blipFill>
          <a:blip r:embed="rId2"/>
          <a:srcRect/>
          <a:stretch>
            <a:fillRect/>
          </a:stretch>
        </p:blipFill>
        <p:spPr bwMode="auto">
          <a:xfrm>
            <a:off x="381000" y="304800"/>
            <a:ext cx="8534400" cy="56896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Java Runtime Environment(JRE)</a:t>
            </a:r>
            <a:endParaRPr lang="en-US" b="1" dirty="0"/>
          </a:p>
        </p:txBody>
      </p:sp>
      <p:sp>
        <p:nvSpPr>
          <p:cNvPr id="3" name="Content Placeholder 2"/>
          <p:cNvSpPr>
            <a:spLocks noGrp="1"/>
          </p:cNvSpPr>
          <p:nvPr>
            <p:ph idx="1"/>
          </p:nvPr>
        </p:nvSpPr>
        <p:spPr>
          <a:xfrm>
            <a:off x="304800" y="1066800"/>
            <a:ext cx="8382000" cy="5486400"/>
          </a:xfrm>
        </p:spPr>
        <p:txBody>
          <a:bodyPr>
            <a:normAutofit lnSpcReduction="10000"/>
          </a:bodyPr>
          <a:lstStyle/>
          <a:p>
            <a:pPr algn="just"/>
            <a:r>
              <a:rPr lang="en-US" dirty="0" smtClean="0"/>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 It contains a set of libraries + other files that JVM uses at runtime.</a:t>
            </a:r>
          </a:p>
          <a:p>
            <a:pPr algn="just"/>
            <a:r>
              <a:rPr lang="en-US" dirty="0" smtClean="0"/>
              <a:t>The implementation of JVM is also actively released by other companies besides Sun Micro Systems.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Runtime Environment(JRE)</a:t>
            </a:r>
            <a:endParaRPr lang="en-US" dirty="0"/>
          </a:p>
        </p:txBody>
      </p:sp>
      <p:sp>
        <p:nvSpPr>
          <p:cNvPr id="3" name="Content Placeholder 2"/>
          <p:cNvSpPr>
            <a:spLocks noGrp="1"/>
          </p:cNvSpPr>
          <p:nvPr>
            <p:ph idx="1"/>
          </p:nvPr>
        </p:nvSpPr>
        <p:spPr>
          <a:xfrm>
            <a:off x="304800" y="1676400"/>
            <a:ext cx="8534400" cy="4525963"/>
          </a:xfrm>
        </p:spPr>
        <p:txBody>
          <a:bodyPr>
            <a:normAutofit/>
          </a:bodyPr>
          <a:lstStyle/>
          <a:p>
            <a:pPr algn="just">
              <a:buNone/>
            </a:pPr>
            <a:r>
              <a:rPr lang="en-US" dirty="0" smtClean="0"/>
              <a:t>JRE </a:t>
            </a:r>
            <a:r>
              <a:rPr lang="en-US" dirty="0"/>
              <a:t>is a part of JDK which means that JDK includes JRE. When you have JRE installed on your system, you can run a java program however you won’t be able to compile it. JRE includes JVM, browser </a:t>
            </a:r>
            <a:r>
              <a:rPr lang="en-US" dirty="0" smtClean="0"/>
              <a:t>plug-in </a:t>
            </a:r>
            <a:r>
              <a:rPr lang="en-US" dirty="0"/>
              <a:t>and applets support. When you only need to run a java program on your computer, you would only need JRE</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RE"/>
          <p:cNvPicPr>
            <a:picLocks noChangeAspect="1" noChangeArrowheads="1"/>
          </p:cNvPicPr>
          <p:nvPr/>
        </p:nvPicPr>
        <p:blipFill>
          <a:blip r:embed="rId2"/>
          <a:srcRect/>
          <a:stretch>
            <a:fillRect/>
          </a:stretch>
        </p:blipFill>
        <p:spPr bwMode="auto">
          <a:xfrm>
            <a:off x="1219200" y="1828800"/>
            <a:ext cx="5895975" cy="34671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JAVA DEVELOPMENT KIT- JDK</a:t>
            </a:r>
            <a:endParaRPr lang="en-US" b="1" dirty="0"/>
          </a:p>
        </p:txBody>
      </p:sp>
      <p:sp>
        <p:nvSpPr>
          <p:cNvPr id="3" name="Content Placeholder 2"/>
          <p:cNvSpPr>
            <a:spLocks noGrp="1"/>
          </p:cNvSpPr>
          <p:nvPr>
            <p:ph idx="1"/>
          </p:nvPr>
        </p:nvSpPr>
        <p:spPr>
          <a:xfrm>
            <a:off x="228600" y="1143000"/>
            <a:ext cx="8763000" cy="5486400"/>
          </a:xfrm>
        </p:spPr>
        <p:txBody>
          <a:bodyPr>
            <a:normAutofit fontScale="77500" lnSpcReduction="20000"/>
          </a:bodyPr>
          <a:lstStyle/>
          <a:p>
            <a:pPr algn="just">
              <a:buNone/>
            </a:pPr>
            <a:r>
              <a:rPr lang="en-US" dirty="0" smtClean="0"/>
              <a:t>JDK is an acronym for Java Development Kit. The Java Development Kit (JDK) is a software development environment which is used to develop Java applications and applets. It physically exists. It contains JRE + development tools.</a:t>
            </a:r>
          </a:p>
          <a:p>
            <a:pPr algn="just">
              <a:buNone/>
            </a:pPr>
            <a:r>
              <a:rPr lang="en-US" dirty="0" smtClean="0"/>
              <a:t>JDK is an implementation of any one of the below given Java Platforms released by Oracle Corporation:</a:t>
            </a:r>
          </a:p>
          <a:p>
            <a:pPr algn="just">
              <a:buNone/>
            </a:pPr>
            <a:endParaRPr lang="en-US" dirty="0" smtClean="0"/>
          </a:p>
          <a:p>
            <a:pPr algn="just"/>
            <a:r>
              <a:rPr lang="en-US" dirty="0" smtClean="0"/>
              <a:t>Standard Edition Java Platform</a:t>
            </a:r>
          </a:p>
          <a:p>
            <a:pPr algn="just"/>
            <a:r>
              <a:rPr lang="en-US" dirty="0" smtClean="0"/>
              <a:t>Enterprise Edition Java Platform</a:t>
            </a:r>
          </a:p>
          <a:p>
            <a:pPr algn="just"/>
            <a:r>
              <a:rPr lang="en-US" dirty="0" smtClean="0"/>
              <a:t>Micro Edition Java Platform</a:t>
            </a:r>
          </a:p>
          <a:p>
            <a:pPr algn="just"/>
            <a:endParaRPr lang="en-US" dirty="0" smtClean="0"/>
          </a:p>
          <a:p>
            <a:pPr algn="just">
              <a:buNone/>
            </a:pPr>
            <a:r>
              <a:rPr lang="en-US" dirty="0" smtClean="0"/>
              <a:t>The JDK contains a private Java Virtual Machine (JVM) and a few other resources such as an interpreter/loader (java), a compiler (javac), an archiver (jar), a documentation generator (Javadoc), etc. to complete the development of a Java Application.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DEVELOPMENT KIT- JDK</a:t>
            </a:r>
            <a:endParaRPr lang="en-US" dirty="0"/>
          </a:p>
        </p:txBody>
      </p:sp>
      <p:sp>
        <p:nvSpPr>
          <p:cNvPr id="3" name="Content Placeholder 2"/>
          <p:cNvSpPr>
            <a:spLocks noGrp="1"/>
          </p:cNvSpPr>
          <p:nvPr>
            <p:ph idx="1"/>
          </p:nvPr>
        </p:nvSpPr>
        <p:spPr/>
        <p:txBody>
          <a:bodyPr>
            <a:normAutofit/>
          </a:bodyPr>
          <a:lstStyle/>
          <a:p>
            <a:pPr algn="just" fontAlgn="base">
              <a:buNone/>
            </a:pPr>
            <a:r>
              <a:rPr lang="en-US" dirty="0" smtClean="0"/>
              <a:t>The Java Development Kit (JDK) is a software development environment used for developing Java applications and applets. It includes the Java Runtime Environment (JRE), an interpreter/loader (Java), a compiler (javac), an archiver (jar), a documentation generator (Javadoc) and other tools needed in Java development.</a:t>
            </a:r>
          </a:p>
          <a:p>
            <a:pPr algn="just"/>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descr="JD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314" name="Picture 2" descr="difference"/>
          <p:cNvPicPr>
            <a:picLocks noChangeAspect="1" noChangeArrowheads="1"/>
          </p:cNvPicPr>
          <p:nvPr/>
        </p:nvPicPr>
        <p:blipFill>
          <a:blip r:embed="rId2"/>
          <a:srcRect/>
          <a:stretch>
            <a:fillRect/>
          </a:stretch>
        </p:blipFill>
        <p:spPr bwMode="auto">
          <a:xfrm>
            <a:off x="1371600" y="685800"/>
            <a:ext cx="5791200" cy="5637792"/>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752600"/>
          </a:xfrm>
        </p:spPr>
        <p:txBody>
          <a:bodyPr>
            <a:normAutofit fontScale="90000"/>
          </a:bodyPr>
          <a:lstStyle/>
          <a:p>
            <a:pPr algn="r"/>
            <a:r>
              <a:rPr lang="en-US" dirty="0" smtClean="0"/>
              <a:t>Java  Variables</a:t>
            </a:r>
            <a:br>
              <a:rPr lang="en-US" dirty="0" smtClean="0"/>
            </a:br>
            <a:r>
              <a:rPr lang="en-US" dirty="0" smtClean="0"/>
              <a:t> Data Types</a:t>
            </a:r>
            <a:br>
              <a:rPr lang="en-US" dirty="0" smtClean="0"/>
            </a:br>
            <a:r>
              <a:rPr lang="en-US" dirty="0" smtClean="0"/>
              <a:t> Operators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Java Variables</a:t>
            </a:r>
            <a:endParaRPr lang="en-US" b="1"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smtClean="0"/>
              <a:t>A </a:t>
            </a:r>
            <a:r>
              <a:rPr lang="en-US" dirty="0"/>
              <a:t>variable is a container which holds the value while the java program is executed. A variable is assigned with a </a:t>
            </a:r>
            <a:r>
              <a:rPr lang="en-US" dirty="0" smtClean="0"/>
              <a:t>data type</a:t>
            </a:r>
            <a:r>
              <a:rPr lang="en-US" dirty="0"/>
              <a:t>.</a:t>
            </a:r>
          </a:p>
          <a:p>
            <a:pPr algn="just"/>
            <a:r>
              <a:rPr lang="en-US" dirty="0"/>
              <a:t>Variable is a name of memory location. There are three types of variables in java: local, instance and static.</a:t>
            </a:r>
          </a:p>
          <a:p>
            <a:pPr algn="just"/>
            <a:r>
              <a:rPr lang="en-US" dirty="0"/>
              <a:t>There are two types of data types in java: primitive and non-primitive.</a:t>
            </a:r>
          </a:p>
          <a:p>
            <a:pPr algn="just"/>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Variable</a:t>
            </a:r>
            <a:endParaRPr lang="en-US" b="1" dirty="0"/>
          </a:p>
        </p:txBody>
      </p:sp>
      <p:sp>
        <p:nvSpPr>
          <p:cNvPr id="3" name="Content Placeholder 2"/>
          <p:cNvSpPr>
            <a:spLocks noGrp="1"/>
          </p:cNvSpPr>
          <p:nvPr>
            <p:ph idx="1"/>
          </p:nvPr>
        </p:nvSpPr>
        <p:spPr>
          <a:xfrm>
            <a:off x="609600" y="990601"/>
            <a:ext cx="7848600" cy="2057400"/>
          </a:xfrm>
        </p:spPr>
        <p:txBody>
          <a:bodyPr>
            <a:normAutofit fontScale="92500"/>
          </a:bodyPr>
          <a:lstStyle/>
          <a:p>
            <a:r>
              <a:rPr lang="en-US" b="1" dirty="0" smtClean="0"/>
              <a:t>Variable</a:t>
            </a:r>
            <a:r>
              <a:rPr lang="en-US" dirty="0"/>
              <a:t> is name of </a:t>
            </a:r>
            <a:r>
              <a:rPr lang="en-US" i="1" dirty="0"/>
              <a:t>reserved area allocated in memory</a:t>
            </a:r>
            <a:r>
              <a:rPr lang="en-US" dirty="0"/>
              <a:t>. In other words, it is a </a:t>
            </a:r>
            <a:r>
              <a:rPr lang="en-US" i="1" dirty="0"/>
              <a:t>name of memory location</a:t>
            </a:r>
            <a:r>
              <a:rPr lang="en-US" dirty="0"/>
              <a:t>. It is a combination of "vary + able" that means its value can be changed.</a:t>
            </a:r>
          </a:p>
          <a:p>
            <a:endParaRPr lang="en-US" dirty="0"/>
          </a:p>
        </p:txBody>
      </p:sp>
      <p:pic>
        <p:nvPicPr>
          <p:cNvPr id="3074" name="Picture 2" descr="variables in java"/>
          <p:cNvPicPr>
            <a:picLocks noChangeAspect="1" noChangeArrowheads="1"/>
          </p:cNvPicPr>
          <p:nvPr/>
        </p:nvPicPr>
        <p:blipFill>
          <a:blip r:embed="rId2"/>
          <a:srcRect/>
          <a:stretch>
            <a:fillRect/>
          </a:stretch>
        </p:blipFill>
        <p:spPr bwMode="auto">
          <a:xfrm>
            <a:off x="1295400" y="3047999"/>
            <a:ext cx="5791200" cy="351231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Application</a:t>
            </a:r>
            <a:endParaRPr lang="en-US" dirty="0"/>
          </a:p>
        </p:txBody>
      </p:sp>
      <p:sp>
        <p:nvSpPr>
          <p:cNvPr id="3" name="Content Placeholder 2"/>
          <p:cNvSpPr>
            <a:spLocks noGrp="1"/>
          </p:cNvSpPr>
          <p:nvPr>
            <p:ph idx="1"/>
          </p:nvPr>
        </p:nvSpPr>
        <p:spPr>
          <a:xfrm>
            <a:off x="457200" y="990600"/>
            <a:ext cx="8458200" cy="5135563"/>
          </a:xfrm>
        </p:spPr>
        <p:txBody>
          <a:bodyPr>
            <a:normAutofit fontScale="85000" lnSpcReduction="10000"/>
          </a:bodyPr>
          <a:lstStyle/>
          <a:p>
            <a:r>
              <a:rPr lang="en-US" dirty="0" smtClean="0"/>
              <a:t>There </a:t>
            </a:r>
            <a:r>
              <a:rPr lang="en-US" dirty="0"/>
              <a:t>are many devices where Java is currently used. Some of them are as follows:</a:t>
            </a:r>
          </a:p>
          <a:p>
            <a:r>
              <a:rPr lang="en-US" dirty="0"/>
              <a:t>Desktop Applications such as acrobat reader, media player, antivirus, etc.</a:t>
            </a:r>
          </a:p>
          <a:p>
            <a:r>
              <a:rPr lang="en-US" dirty="0"/>
              <a:t>Web Applications such as </a:t>
            </a:r>
            <a:r>
              <a:rPr lang="en-US" dirty="0" smtClean="0"/>
              <a:t>irctc.co.in.</a:t>
            </a:r>
            <a:endParaRPr lang="en-US" dirty="0"/>
          </a:p>
          <a:p>
            <a:r>
              <a:rPr lang="en-US" dirty="0"/>
              <a:t>Enterprise Applications such as banking applications.</a:t>
            </a:r>
          </a:p>
          <a:p>
            <a:r>
              <a:rPr lang="en-US" dirty="0"/>
              <a:t>Mobile</a:t>
            </a:r>
          </a:p>
          <a:p>
            <a:r>
              <a:rPr lang="en-US" dirty="0"/>
              <a:t>Embedded System</a:t>
            </a:r>
          </a:p>
          <a:p>
            <a:r>
              <a:rPr lang="en-US" dirty="0"/>
              <a:t>Smart Card</a:t>
            </a:r>
          </a:p>
          <a:p>
            <a:r>
              <a:rPr lang="en-US" dirty="0"/>
              <a:t>Robotics</a:t>
            </a:r>
          </a:p>
          <a:p>
            <a:r>
              <a:rPr lang="en-US" dirty="0"/>
              <a:t>Games, etc.</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Types of Variables</a:t>
            </a:r>
            <a:endParaRPr lang="en-US" b="1" dirty="0"/>
          </a:p>
        </p:txBody>
      </p:sp>
      <p:sp>
        <p:nvSpPr>
          <p:cNvPr id="3" name="Content Placeholder 2"/>
          <p:cNvSpPr>
            <a:spLocks noGrp="1"/>
          </p:cNvSpPr>
          <p:nvPr>
            <p:ph idx="1"/>
          </p:nvPr>
        </p:nvSpPr>
        <p:spPr>
          <a:xfrm>
            <a:off x="457200" y="1600201"/>
            <a:ext cx="8229600" cy="2743200"/>
          </a:xfrm>
        </p:spPr>
        <p:txBody>
          <a:bodyPr/>
          <a:lstStyle/>
          <a:p>
            <a:r>
              <a:rPr lang="en-US" dirty="0" smtClean="0"/>
              <a:t>There </a:t>
            </a:r>
            <a:r>
              <a:rPr lang="en-US" dirty="0"/>
              <a:t>are three types of variables in java:</a:t>
            </a:r>
          </a:p>
          <a:p>
            <a:r>
              <a:rPr lang="en-US" dirty="0"/>
              <a:t>local variable</a:t>
            </a:r>
          </a:p>
          <a:p>
            <a:r>
              <a:rPr lang="en-US" dirty="0"/>
              <a:t>instance variable</a:t>
            </a:r>
          </a:p>
          <a:p>
            <a:r>
              <a:rPr lang="en-US" dirty="0"/>
              <a:t>static variable</a:t>
            </a:r>
          </a:p>
          <a:p>
            <a:endParaRPr lang="en-US" dirty="0"/>
          </a:p>
        </p:txBody>
      </p:sp>
      <p:pic>
        <p:nvPicPr>
          <p:cNvPr id="4" name="Picture 3" descr="types of variables in java"/>
          <p:cNvPicPr/>
          <p:nvPr/>
        </p:nvPicPr>
        <p:blipFill>
          <a:blip r:embed="rId2"/>
          <a:srcRect/>
          <a:stretch>
            <a:fillRect/>
          </a:stretch>
        </p:blipFill>
        <p:spPr bwMode="auto">
          <a:xfrm>
            <a:off x="4953000" y="2743200"/>
            <a:ext cx="3886200" cy="3581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5562600"/>
          </a:xfrm>
        </p:spPr>
        <p:txBody>
          <a:bodyPr>
            <a:normAutofit fontScale="70000" lnSpcReduction="20000"/>
          </a:bodyPr>
          <a:lstStyle/>
          <a:p>
            <a:pPr algn="just">
              <a:buNone/>
            </a:pPr>
            <a:r>
              <a:rPr lang="en-US" b="1" u="sng" dirty="0"/>
              <a:t>1) Local Variable</a:t>
            </a:r>
          </a:p>
          <a:p>
            <a:pPr algn="just">
              <a:buNone/>
            </a:pPr>
            <a:r>
              <a:rPr lang="en-US" dirty="0"/>
              <a:t>A variable declared inside the body of the method is called local variable. You can use this variable only within that method and the other methods in the class aren't even aware that the variable exists.</a:t>
            </a:r>
          </a:p>
          <a:p>
            <a:pPr algn="just">
              <a:buNone/>
            </a:pPr>
            <a:r>
              <a:rPr lang="en-US" dirty="0"/>
              <a:t>A local variable cannot be defined with "static" keyword</a:t>
            </a:r>
            <a:r>
              <a:rPr lang="en-US" dirty="0" smtClean="0"/>
              <a:t>.</a:t>
            </a:r>
          </a:p>
          <a:p>
            <a:pPr algn="just">
              <a:buNone/>
            </a:pPr>
            <a:endParaRPr lang="en-US" dirty="0"/>
          </a:p>
          <a:p>
            <a:pPr algn="just">
              <a:buNone/>
            </a:pPr>
            <a:r>
              <a:rPr lang="en-US" b="1" u="sng" dirty="0"/>
              <a:t>2) Instance Variable</a:t>
            </a:r>
          </a:p>
          <a:p>
            <a:pPr algn="just">
              <a:buNone/>
            </a:pPr>
            <a:r>
              <a:rPr lang="en-US" dirty="0"/>
              <a:t>A variable declared inside the class but outside the body of the method, is called instance variable. It is not declared as static.</a:t>
            </a:r>
          </a:p>
          <a:p>
            <a:pPr algn="just">
              <a:buNone/>
            </a:pPr>
            <a:r>
              <a:rPr lang="en-US" dirty="0"/>
              <a:t>It is called instance variable because its value is instance specific and is not shared among instances</a:t>
            </a:r>
            <a:r>
              <a:rPr lang="en-US" dirty="0" smtClean="0"/>
              <a:t>.</a:t>
            </a:r>
          </a:p>
          <a:p>
            <a:pPr algn="just">
              <a:buNone/>
            </a:pPr>
            <a:endParaRPr lang="en-US" dirty="0"/>
          </a:p>
          <a:p>
            <a:pPr algn="just">
              <a:buNone/>
            </a:pPr>
            <a:r>
              <a:rPr lang="en-US" b="1" u="sng" dirty="0"/>
              <a:t>3) Static variable</a:t>
            </a:r>
          </a:p>
          <a:p>
            <a:pPr algn="just">
              <a:buNone/>
            </a:pPr>
            <a:r>
              <a:rPr lang="en-US" dirty="0"/>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p>
          <a:p>
            <a:pPr algn="just">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Types in </a:t>
            </a:r>
            <a:r>
              <a:rPr lang="en-US" b="1" dirty="0" smtClean="0"/>
              <a:t>Java</a:t>
            </a:r>
            <a:endParaRPr lang="en-US" b="1"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lgn="just">
              <a:buNone/>
            </a:pPr>
            <a:r>
              <a:rPr lang="en-US" b="1" dirty="0"/>
              <a:t>Java is a statically-typed programming language. It means, all variables must be declared before its use. That is why we need to declare variable's type and name.</a:t>
            </a:r>
            <a:endParaRPr lang="en-US" b="1" dirty="0" smtClean="0"/>
          </a:p>
          <a:p>
            <a:pPr algn="just"/>
            <a:r>
              <a:rPr lang="en-US" dirty="0" smtClean="0"/>
              <a:t>Data </a:t>
            </a:r>
            <a:r>
              <a:rPr lang="en-US" dirty="0"/>
              <a:t>types specify the different sizes and values that can be stored in the variable. There are two types of data types in Java:</a:t>
            </a:r>
          </a:p>
          <a:p>
            <a:pPr algn="just"/>
            <a:r>
              <a:rPr lang="en-US" b="1" dirty="0"/>
              <a:t>Primitive data types:</a:t>
            </a:r>
            <a:r>
              <a:rPr lang="en-US" dirty="0"/>
              <a:t> The primitive data types include </a:t>
            </a:r>
            <a:r>
              <a:rPr lang="en-US" dirty="0" smtClean="0"/>
              <a:t>Boolean , </a:t>
            </a:r>
            <a:r>
              <a:rPr lang="en-US" dirty="0"/>
              <a:t>char, byte, short, int, long, float and double.</a:t>
            </a:r>
          </a:p>
          <a:p>
            <a:pPr algn="just"/>
            <a:r>
              <a:rPr lang="en-US" b="1" dirty="0"/>
              <a:t>Non-primitive data types:</a:t>
            </a:r>
            <a:r>
              <a:rPr lang="en-US" dirty="0"/>
              <a:t> The non-primitive data types include Classes, Interfaces, and Arrays.</a:t>
            </a:r>
          </a:p>
          <a:p>
            <a:pPr algn="just"/>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Java Data Types"/>
          <p:cNvPicPr>
            <a:picLocks noChangeAspect="1" noChangeArrowheads="1"/>
          </p:cNvPicPr>
          <p:nvPr/>
        </p:nvPicPr>
        <p:blipFill>
          <a:blip r:embed="rId2"/>
          <a:srcRect/>
          <a:stretch>
            <a:fillRect/>
          </a:stretch>
        </p:blipFill>
        <p:spPr bwMode="auto">
          <a:xfrm>
            <a:off x="609600" y="685799"/>
            <a:ext cx="8001000" cy="440055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Java Primitive Data Types</a:t>
            </a:r>
            <a:endParaRPr lang="en-US" b="1" dirty="0"/>
          </a:p>
        </p:txBody>
      </p:sp>
      <p:sp>
        <p:nvSpPr>
          <p:cNvPr id="3" name="Content Placeholder 2"/>
          <p:cNvSpPr>
            <a:spLocks noGrp="1"/>
          </p:cNvSpPr>
          <p:nvPr>
            <p:ph idx="1"/>
          </p:nvPr>
        </p:nvSpPr>
        <p:spPr>
          <a:xfrm>
            <a:off x="457200" y="990600"/>
            <a:ext cx="8229600" cy="5334000"/>
          </a:xfrm>
        </p:spPr>
        <p:txBody>
          <a:bodyPr>
            <a:normAutofit fontScale="85000" lnSpcReduction="10000"/>
          </a:bodyPr>
          <a:lstStyle/>
          <a:p>
            <a:r>
              <a:rPr lang="en-US" dirty="0" smtClean="0"/>
              <a:t>In </a:t>
            </a:r>
            <a:r>
              <a:rPr lang="en-US" dirty="0"/>
              <a:t>Java language, primitive data types are the building blocks of data manipulation. These are the most basic data types available in Java language</a:t>
            </a:r>
            <a:r>
              <a:rPr lang="en-US" dirty="0" smtClean="0"/>
              <a:t>.</a:t>
            </a:r>
          </a:p>
          <a:p>
            <a:r>
              <a:rPr lang="en-US" dirty="0"/>
              <a:t>There are 8 types of primitive data types:</a:t>
            </a:r>
          </a:p>
          <a:p>
            <a:r>
              <a:rPr lang="en-US" dirty="0" smtClean="0"/>
              <a:t>Boolean </a:t>
            </a:r>
            <a:r>
              <a:rPr lang="en-US" dirty="0"/>
              <a:t>data type</a:t>
            </a:r>
          </a:p>
          <a:p>
            <a:r>
              <a:rPr lang="en-US" dirty="0"/>
              <a:t>byte data type</a:t>
            </a:r>
          </a:p>
          <a:p>
            <a:r>
              <a:rPr lang="en-US" dirty="0"/>
              <a:t>char data type</a:t>
            </a:r>
          </a:p>
          <a:p>
            <a:r>
              <a:rPr lang="en-US" dirty="0"/>
              <a:t>short data type</a:t>
            </a:r>
          </a:p>
          <a:p>
            <a:r>
              <a:rPr lang="en-US" dirty="0"/>
              <a:t>int data type</a:t>
            </a:r>
          </a:p>
          <a:p>
            <a:r>
              <a:rPr lang="en-US" dirty="0"/>
              <a:t>long data type</a:t>
            </a:r>
          </a:p>
          <a:p>
            <a:r>
              <a:rPr lang="en-US" dirty="0"/>
              <a:t>float data type</a:t>
            </a:r>
          </a:p>
          <a:p>
            <a:r>
              <a:rPr lang="en-US" dirty="0"/>
              <a:t>double data type</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pPr algn="just">
              <a:buNone/>
            </a:pPr>
            <a:r>
              <a:rPr lang="en-US" dirty="0" smtClean="0"/>
              <a:t>Java defines eight </a:t>
            </a:r>
            <a:r>
              <a:rPr lang="en-US" i="1" dirty="0" smtClean="0"/>
              <a:t>primitive types of data: </a:t>
            </a:r>
            <a:r>
              <a:rPr lang="en-US" b="1" i="1" dirty="0" smtClean="0"/>
              <a:t>byte, short, int, long, char, float, double, and </a:t>
            </a:r>
            <a:r>
              <a:rPr lang="en-US" b="1" dirty="0" smtClean="0"/>
              <a:t>boolean. The primitive types are also commonly referred to as </a:t>
            </a:r>
            <a:r>
              <a:rPr lang="en-US" b="1" i="1" dirty="0" smtClean="0"/>
              <a:t>simple types, and both </a:t>
            </a:r>
            <a:r>
              <a:rPr lang="en-US" dirty="0" smtClean="0"/>
              <a:t>terms will be used in this lecture. These can be put in four groups:</a:t>
            </a:r>
          </a:p>
          <a:p>
            <a:pPr algn="just">
              <a:buNone/>
            </a:pPr>
            <a:r>
              <a:rPr lang="en-US" b="1" dirty="0" smtClean="0"/>
              <a:t>• Integers This group includes byte, short, int, and long, which are for whole-valued </a:t>
            </a:r>
            <a:r>
              <a:rPr lang="en-US" dirty="0" smtClean="0"/>
              <a:t>signed numbers.</a:t>
            </a:r>
          </a:p>
          <a:p>
            <a:pPr algn="just">
              <a:buNone/>
            </a:pPr>
            <a:r>
              <a:rPr lang="en-US" b="1" dirty="0" smtClean="0"/>
              <a:t>• Floating-point numbers This group includes float and double, which represent </a:t>
            </a:r>
            <a:r>
              <a:rPr lang="en-US" dirty="0" smtClean="0"/>
              <a:t>numbers with fractional precision.</a:t>
            </a:r>
          </a:p>
          <a:p>
            <a:pPr algn="just">
              <a:buNone/>
            </a:pPr>
            <a:r>
              <a:rPr lang="en-US" b="1" dirty="0" smtClean="0"/>
              <a:t>• Characters This group includes char, which represents symbols in a character set, </a:t>
            </a:r>
            <a:r>
              <a:rPr lang="en-US" dirty="0" smtClean="0"/>
              <a:t>like letters and numbers.</a:t>
            </a:r>
          </a:p>
          <a:p>
            <a:pPr algn="just">
              <a:buNone/>
            </a:pPr>
            <a:r>
              <a:rPr lang="en-US" b="1" dirty="0" smtClean="0"/>
              <a:t>• Boolean This group includes boolean, which is a special type for representing </a:t>
            </a:r>
            <a:r>
              <a:rPr lang="en-US" dirty="0" smtClean="0"/>
              <a:t>true/false values.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1295400"/>
          <a:ext cx="8763000" cy="4419602"/>
        </p:xfrm>
        <a:graphic>
          <a:graphicData uri="http://schemas.openxmlformats.org/drawingml/2006/table">
            <a:tbl>
              <a:tblPr/>
              <a:tblGrid>
                <a:gridCol w="2921000"/>
                <a:gridCol w="2921000"/>
                <a:gridCol w="2921000"/>
              </a:tblGrid>
              <a:tr h="567498">
                <a:tc>
                  <a:txBody>
                    <a:bodyPr/>
                    <a:lstStyle/>
                    <a:p>
                      <a:pPr algn="l" fontAlgn="t"/>
                      <a:r>
                        <a:rPr lang="en-US" sz="1300" b="1" dirty="0">
                          <a:solidFill>
                            <a:srgbClr val="000000"/>
                          </a:solidFill>
                          <a:latin typeface="times new roman"/>
                        </a:rPr>
                        <a:t>Data Type</a:t>
                      </a:r>
                      <a:endParaRPr lang="en-US" sz="1300" dirty="0">
                        <a:solidFill>
                          <a:srgbClr val="000000"/>
                        </a:solidFill>
                        <a:latin typeface="times new roman"/>
                      </a:endParaRPr>
                    </a:p>
                  </a:txBody>
                  <a:tcPr marL="84180" marR="84180" marT="84180" marB="84180">
                    <a:lnL w="9525" cap="flat" cmpd="sng" algn="ctr">
                      <a:solidFill>
                        <a:srgbClr val="7033A3"/>
                      </a:solidFill>
                      <a:prstDash val="solid"/>
                      <a:round/>
                      <a:headEnd type="none" w="med" len="med"/>
                      <a:tailEnd type="none" w="med" len="med"/>
                    </a:lnL>
                    <a:lnR w="9525" cap="flat" cmpd="sng" algn="ctr">
                      <a:solidFill>
                        <a:srgbClr val="7033A3"/>
                      </a:solidFill>
                      <a:prstDash val="solid"/>
                      <a:round/>
                      <a:headEnd type="none" w="med" len="med"/>
                      <a:tailEnd type="none" w="med" len="med"/>
                    </a:lnR>
                    <a:lnT w="9525" cap="flat" cmpd="sng" algn="ctr">
                      <a:solidFill>
                        <a:srgbClr val="7033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b="1">
                          <a:solidFill>
                            <a:srgbClr val="000000"/>
                          </a:solidFill>
                          <a:latin typeface="times new roman"/>
                        </a:rPr>
                        <a:t>Default Value</a:t>
                      </a:r>
                      <a:endParaRPr lang="en-US" sz="1300">
                        <a:solidFill>
                          <a:srgbClr val="000000"/>
                        </a:solidFill>
                        <a:latin typeface="times new roman"/>
                      </a:endParaRPr>
                    </a:p>
                  </a:txBody>
                  <a:tcPr marL="84180" marR="84180" marT="84180" marB="84180">
                    <a:lnL w="9525" cap="flat" cmpd="sng" algn="ctr">
                      <a:solidFill>
                        <a:srgbClr val="7033A3"/>
                      </a:solidFill>
                      <a:prstDash val="solid"/>
                      <a:round/>
                      <a:headEnd type="none" w="med" len="med"/>
                      <a:tailEnd type="none" w="med" len="med"/>
                    </a:lnL>
                    <a:lnR w="9525" cap="flat" cmpd="sng" algn="ctr">
                      <a:solidFill>
                        <a:srgbClr val="7033A3"/>
                      </a:solidFill>
                      <a:prstDash val="solid"/>
                      <a:round/>
                      <a:headEnd type="none" w="med" len="med"/>
                      <a:tailEnd type="none" w="med" len="med"/>
                    </a:lnR>
                    <a:lnT w="9525" cap="flat" cmpd="sng" algn="ctr">
                      <a:solidFill>
                        <a:srgbClr val="7033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b="1">
                          <a:solidFill>
                            <a:srgbClr val="000000"/>
                          </a:solidFill>
                          <a:latin typeface="times new roman"/>
                        </a:rPr>
                        <a:t>Default size</a:t>
                      </a:r>
                      <a:endParaRPr lang="en-US" sz="1300">
                        <a:solidFill>
                          <a:srgbClr val="000000"/>
                        </a:solidFill>
                        <a:latin typeface="times new roman"/>
                      </a:endParaRPr>
                    </a:p>
                  </a:txBody>
                  <a:tcPr marL="84180" marR="84180" marT="84180" marB="84180">
                    <a:lnL w="9525" cap="flat" cmpd="sng" algn="ctr">
                      <a:solidFill>
                        <a:srgbClr val="7033A3"/>
                      </a:solidFill>
                      <a:prstDash val="solid"/>
                      <a:round/>
                      <a:headEnd type="none" w="med" len="med"/>
                      <a:tailEnd type="none" w="med" len="med"/>
                    </a:lnL>
                    <a:lnR w="9525" cap="flat" cmpd="sng" algn="ctr">
                      <a:solidFill>
                        <a:srgbClr val="7033A3"/>
                      </a:solidFill>
                      <a:prstDash val="solid"/>
                      <a:round/>
                      <a:headEnd type="none" w="med" len="med"/>
                      <a:tailEnd type="none" w="med" len="med"/>
                    </a:lnR>
                    <a:lnT w="9525" cap="flat" cmpd="sng" algn="ctr">
                      <a:solidFill>
                        <a:srgbClr val="7033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81513">
                <a:tc>
                  <a:txBody>
                    <a:bodyPr/>
                    <a:lstStyle/>
                    <a:p>
                      <a:pPr algn="l" fontAlgn="t"/>
                      <a:r>
                        <a:rPr lang="en-US" sz="1300" dirty="0">
                          <a:solidFill>
                            <a:srgbClr val="000000"/>
                          </a:solidFill>
                          <a:latin typeface="verdana"/>
                        </a:rPr>
                        <a:t>boolean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false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1 bit</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1513">
                <a:tc>
                  <a:txBody>
                    <a:bodyPr/>
                    <a:lstStyle/>
                    <a:p>
                      <a:pPr algn="l" fontAlgn="t"/>
                      <a:r>
                        <a:rPr lang="en-US" sz="1300">
                          <a:solidFill>
                            <a:srgbClr val="000000"/>
                          </a:solidFill>
                          <a:latin typeface="verdana"/>
                        </a:rPr>
                        <a:t>char</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'\u0000'</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2 byte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1513">
                <a:tc>
                  <a:txBody>
                    <a:bodyPr/>
                    <a:lstStyle/>
                    <a:p>
                      <a:pPr algn="l" fontAlgn="t"/>
                      <a:r>
                        <a:rPr lang="en-US" sz="1300">
                          <a:solidFill>
                            <a:srgbClr val="000000"/>
                          </a:solidFill>
                          <a:latin typeface="verdana"/>
                        </a:rPr>
                        <a:t>byte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0</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1 byte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1513">
                <a:tc>
                  <a:txBody>
                    <a:bodyPr/>
                    <a:lstStyle/>
                    <a:p>
                      <a:pPr algn="l" fontAlgn="t"/>
                      <a:r>
                        <a:rPr lang="en-US" sz="1300">
                          <a:solidFill>
                            <a:srgbClr val="000000"/>
                          </a:solidFill>
                          <a:latin typeface="verdana"/>
                        </a:rPr>
                        <a:t>short</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0</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2 byte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1513">
                <a:tc>
                  <a:txBody>
                    <a:bodyPr/>
                    <a:lstStyle/>
                    <a:p>
                      <a:pPr algn="l" fontAlgn="t"/>
                      <a:r>
                        <a:rPr lang="en-US" sz="1300" dirty="0">
                          <a:solidFill>
                            <a:srgbClr val="000000"/>
                          </a:solidFill>
                          <a:latin typeface="verdana"/>
                        </a:rPr>
                        <a:t>int</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0</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4 byte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1513">
                <a:tc>
                  <a:txBody>
                    <a:bodyPr/>
                    <a:lstStyle/>
                    <a:p>
                      <a:pPr algn="l" fontAlgn="t"/>
                      <a:r>
                        <a:rPr lang="en-US" sz="1300">
                          <a:solidFill>
                            <a:srgbClr val="000000"/>
                          </a:solidFill>
                          <a:latin typeface="verdana"/>
                        </a:rPr>
                        <a:t>long</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0L</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8 byte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1513">
                <a:tc>
                  <a:txBody>
                    <a:bodyPr/>
                    <a:lstStyle/>
                    <a:p>
                      <a:pPr algn="l" fontAlgn="t"/>
                      <a:r>
                        <a:rPr lang="en-US" sz="1300">
                          <a:solidFill>
                            <a:srgbClr val="000000"/>
                          </a:solidFill>
                          <a:latin typeface="verdana"/>
                        </a:rPr>
                        <a:t>float</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0.0f</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4 byte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1513">
                <a:tc>
                  <a:txBody>
                    <a:bodyPr/>
                    <a:lstStyle/>
                    <a:p>
                      <a:pPr algn="l" fontAlgn="t"/>
                      <a:r>
                        <a:rPr lang="en-US" sz="1300">
                          <a:solidFill>
                            <a:srgbClr val="000000"/>
                          </a:solidFill>
                          <a:latin typeface="verdana"/>
                        </a:rPr>
                        <a:t>double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0.0d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dirty="0">
                          <a:solidFill>
                            <a:srgbClr val="000000"/>
                          </a:solidFill>
                          <a:latin typeface="verdana"/>
                        </a:rPr>
                        <a:t>8 byte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00200" cy="334962"/>
          </a:xfrm>
        </p:spPr>
        <p:txBody>
          <a:bodyPr>
            <a:normAutofit fontScale="90000"/>
          </a:bodyPr>
          <a:lstStyle/>
          <a:p>
            <a:pPr algn="l"/>
            <a:r>
              <a:rPr lang="en-US" sz="2800" b="1" dirty="0" smtClean="0"/>
              <a:t>Integers</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457200" y="609600"/>
            <a:ext cx="7973391" cy="1524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3400" y="2590800"/>
            <a:ext cx="7928042" cy="1143000"/>
          </a:xfrm>
          <a:prstGeom prst="rect">
            <a:avLst/>
          </a:prstGeom>
          <a:noFill/>
          <a:ln w="9525">
            <a:noFill/>
            <a:miter lim="800000"/>
            <a:headEnd/>
            <a:tailEnd/>
          </a:ln>
          <a:effectLst/>
        </p:spPr>
      </p:pic>
      <p:sp>
        <p:nvSpPr>
          <p:cNvPr id="7" name="Rectangle 6"/>
          <p:cNvSpPr/>
          <p:nvPr/>
        </p:nvSpPr>
        <p:spPr>
          <a:xfrm>
            <a:off x="533400" y="2209800"/>
            <a:ext cx="2774029" cy="461665"/>
          </a:xfrm>
          <a:prstGeom prst="rect">
            <a:avLst/>
          </a:prstGeom>
        </p:spPr>
        <p:txBody>
          <a:bodyPr wrap="none">
            <a:spAutoFit/>
          </a:bodyPr>
          <a:lstStyle/>
          <a:p>
            <a:r>
              <a:rPr lang="en-US" sz="2400" b="1" dirty="0" smtClean="0"/>
              <a:t>Floating-Point Types</a:t>
            </a:r>
            <a:endParaRPr lang="en-US" sz="2400" dirty="0"/>
          </a:p>
        </p:txBody>
      </p:sp>
      <p:sp>
        <p:nvSpPr>
          <p:cNvPr id="8" name="Rectangle 7"/>
          <p:cNvSpPr/>
          <p:nvPr/>
        </p:nvSpPr>
        <p:spPr>
          <a:xfrm>
            <a:off x="609600" y="3657600"/>
            <a:ext cx="1752600" cy="457200"/>
          </a:xfrm>
          <a:prstGeom prst="rect">
            <a:avLst/>
          </a:prstGeom>
        </p:spPr>
        <p:txBody>
          <a:bodyPr wrap="square">
            <a:spAutoFit/>
          </a:bodyPr>
          <a:lstStyle/>
          <a:p>
            <a:r>
              <a:rPr lang="en-US" sz="2400" b="1" dirty="0" smtClean="0"/>
              <a:t>Characters</a:t>
            </a:r>
            <a:endParaRPr lang="en-US" sz="2400" dirty="0"/>
          </a:p>
        </p:txBody>
      </p:sp>
      <p:sp>
        <p:nvSpPr>
          <p:cNvPr id="9" name="Rectangle 8"/>
          <p:cNvSpPr/>
          <p:nvPr/>
        </p:nvSpPr>
        <p:spPr>
          <a:xfrm>
            <a:off x="609600" y="4038600"/>
            <a:ext cx="7696200" cy="1200329"/>
          </a:xfrm>
          <a:prstGeom prst="rect">
            <a:avLst/>
          </a:prstGeom>
          <a:ln>
            <a:solidFill>
              <a:schemeClr val="accent1"/>
            </a:solidFill>
          </a:ln>
        </p:spPr>
        <p:txBody>
          <a:bodyPr wrap="square">
            <a:spAutoFit/>
          </a:bodyPr>
          <a:lstStyle/>
          <a:p>
            <a:r>
              <a:rPr lang="en-US" dirty="0" smtClean="0"/>
              <a:t>Thus, in Java </a:t>
            </a:r>
            <a:r>
              <a:rPr lang="en-US" b="1" dirty="0" smtClean="0"/>
              <a:t>char is a 16-bit type. The range of a char is 0 to 65,536. There are no </a:t>
            </a:r>
            <a:r>
              <a:rPr lang="en-US" dirty="0" smtClean="0"/>
              <a:t>negative </a:t>
            </a:r>
            <a:r>
              <a:rPr lang="en-US" b="1" dirty="0" smtClean="0"/>
              <a:t>chars. The standard set of characters known as ASCII still ranges from 0 to 127 as </a:t>
            </a:r>
            <a:r>
              <a:rPr lang="en-US" dirty="0" smtClean="0"/>
              <a:t>always, and the extended 8-bit character set, ISO-Latin-1, ranges from 0 to 255.</a:t>
            </a:r>
            <a:endParaRPr lang="en-US" dirty="0"/>
          </a:p>
        </p:txBody>
      </p:sp>
      <p:sp>
        <p:nvSpPr>
          <p:cNvPr id="10" name="Rectangle 9"/>
          <p:cNvSpPr/>
          <p:nvPr/>
        </p:nvSpPr>
        <p:spPr>
          <a:xfrm>
            <a:off x="609600" y="5334000"/>
            <a:ext cx="7696200" cy="923330"/>
          </a:xfrm>
          <a:prstGeom prst="rect">
            <a:avLst/>
          </a:prstGeom>
          <a:ln>
            <a:solidFill>
              <a:schemeClr val="accent1"/>
            </a:solidFill>
          </a:ln>
        </p:spPr>
        <p:txBody>
          <a:bodyPr wrap="square">
            <a:spAutoFit/>
          </a:bodyPr>
          <a:lstStyle/>
          <a:p>
            <a:r>
              <a:rPr lang="en-US" b="1" dirty="0" smtClean="0"/>
              <a:t>Booleans</a:t>
            </a:r>
          </a:p>
          <a:p>
            <a:r>
              <a:rPr lang="en-US" dirty="0" smtClean="0"/>
              <a:t>Java has a primitive type, called </a:t>
            </a:r>
            <a:r>
              <a:rPr lang="en-US" b="1" dirty="0" smtClean="0"/>
              <a:t>boolean, for logical values. It can have only one of two </a:t>
            </a:r>
            <a:r>
              <a:rPr lang="en-US" dirty="0" smtClean="0"/>
              <a:t>possible values, </a:t>
            </a:r>
            <a:r>
              <a:rPr lang="en-US" b="1" dirty="0" smtClean="0"/>
              <a:t>true or false.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Type Conversion and Casting</a:t>
            </a:r>
            <a:endParaRPr lang="en-US" dirty="0"/>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pPr algn="just">
              <a:buNone/>
            </a:pPr>
            <a:r>
              <a:rPr lang="en-US" dirty="0" smtClean="0"/>
              <a:t>When one type of data is assigned to another type of variable, an </a:t>
            </a:r>
            <a:r>
              <a:rPr lang="en-US" i="1" dirty="0" smtClean="0"/>
              <a:t>automatic type conversion </a:t>
            </a:r>
            <a:r>
              <a:rPr lang="en-US" dirty="0" smtClean="0"/>
              <a:t>will take place if the following two conditions are met:</a:t>
            </a:r>
          </a:p>
          <a:p>
            <a:pPr algn="just">
              <a:buNone/>
            </a:pPr>
            <a:r>
              <a:rPr lang="en-US" dirty="0" smtClean="0"/>
              <a:t>• The two types are compatible.</a:t>
            </a:r>
          </a:p>
          <a:p>
            <a:pPr algn="just">
              <a:buNone/>
            </a:pPr>
            <a:r>
              <a:rPr lang="en-US" dirty="0" smtClean="0"/>
              <a:t>• The destination type is larger than the source type.</a:t>
            </a:r>
          </a:p>
          <a:p>
            <a:pPr algn="just">
              <a:buNone/>
            </a:pPr>
            <a:endParaRPr lang="en-US" dirty="0" smtClean="0"/>
          </a:p>
          <a:p>
            <a:pPr algn="just">
              <a:buNone/>
            </a:pPr>
            <a:r>
              <a:rPr lang="en-US" dirty="0" smtClean="0"/>
              <a:t>When these two conditions are met, a </a:t>
            </a:r>
            <a:r>
              <a:rPr lang="en-US" i="1" dirty="0" smtClean="0"/>
              <a:t>widening conversion takes place. For example, the </a:t>
            </a:r>
            <a:r>
              <a:rPr lang="en-US" b="1" dirty="0" err="1" smtClean="0"/>
              <a:t>int</a:t>
            </a:r>
            <a:r>
              <a:rPr lang="en-US" b="1" dirty="0" smtClean="0"/>
              <a:t> type is always large enough to hold all valid byte values, so no explicit cast statement is </a:t>
            </a:r>
            <a:r>
              <a:rPr lang="en-US" dirty="0" smtClean="0"/>
              <a:t>required.</a:t>
            </a:r>
          </a:p>
          <a:p>
            <a:pPr algn="just">
              <a:buNone/>
            </a:pPr>
            <a:endParaRPr lang="en-US" dirty="0" smtClean="0"/>
          </a:p>
          <a:p>
            <a:pPr algn="just">
              <a:buNone/>
            </a:pPr>
            <a:r>
              <a:rPr lang="en-US" dirty="0" smtClean="0"/>
              <a:t>For widening conversions, the numeric types, including integer and floating-point types, are compatible with each other. However, there are no automatic conversions from the numeric types to </a:t>
            </a:r>
            <a:r>
              <a:rPr lang="en-US" b="1" dirty="0" smtClean="0"/>
              <a:t>char or </a:t>
            </a:r>
            <a:r>
              <a:rPr lang="en-US" b="1" dirty="0" err="1" smtClean="0"/>
              <a:t>boolean</a:t>
            </a:r>
            <a:r>
              <a:rPr lang="en-US" b="1" dirty="0" smtClean="0"/>
              <a:t>. Also, char and </a:t>
            </a:r>
            <a:r>
              <a:rPr lang="en-US" b="1" dirty="0" err="1" smtClean="0"/>
              <a:t>boolean</a:t>
            </a:r>
            <a:r>
              <a:rPr lang="en-US" b="1" dirty="0" smtClean="0"/>
              <a:t> are not compatible with each other.</a:t>
            </a:r>
          </a:p>
          <a:p>
            <a:pPr algn="just">
              <a:buNone/>
            </a:pPr>
            <a:r>
              <a:rPr lang="en-US" dirty="0" smtClean="0"/>
              <a:t>As mentioned earlier, Java also performs an automatic type conversion when storing a literal integer constant into variables of type </a:t>
            </a:r>
            <a:r>
              <a:rPr lang="en-US" b="1" dirty="0" smtClean="0"/>
              <a:t>byte, short, long, or char.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Automatic Type Promotion in Expressions</a:t>
            </a:r>
            <a:endParaRPr lang="en-US" sz="3600" dirty="0"/>
          </a:p>
        </p:txBody>
      </p:sp>
      <p:sp>
        <p:nvSpPr>
          <p:cNvPr id="3" name="Content Placeholder 2"/>
          <p:cNvSpPr>
            <a:spLocks noGrp="1"/>
          </p:cNvSpPr>
          <p:nvPr>
            <p:ph idx="1"/>
          </p:nvPr>
        </p:nvSpPr>
        <p:spPr>
          <a:xfrm>
            <a:off x="457200" y="990600"/>
            <a:ext cx="8229600" cy="5562600"/>
          </a:xfrm>
        </p:spPr>
        <p:txBody>
          <a:bodyPr/>
          <a:lstStyle/>
          <a:p>
            <a:pPr>
              <a:buNone/>
            </a:pPr>
            <a:r>
              <a:rPr lang="en-US" dirty="0" smtClean="0"/>
              <a:t>Java defines several </a:t>
            </a:r>
            <a:r>
              <a:rPr lang="en-US" i="1" dirty="0" smtClean="0"/>
              <a:t>type promotion rules that apply to expressions. They are as follows: First,</a:t>
            </a:r>
          </a:p>
          <a:p>
            <a:pPr>
              <a:buNone/>
            </a:pPr>
            <a:r>
              <a:rPr lang="en-US" dirty="0" smtClean="0"/>
              <a:t>all </a:t>
            </a:r>
            <a:r>
              <a:rPr lang="en-US" b="1" dirty="0" smtClean="0"/>
              <a:t>byte, short, and char values are promoted to </a:t>
            </a:r>
            <a:r>
              <a:rPr lang="en-US" b="1" dirty="0" err="1" smtClean="0"/>
              <a:t>int</a:t>
            </a:r>
            <a:r>
              <a:rPr lang="en-US" b="1" dirty="0" smtClean="0"/>
              <a:t>, as just described. Then, if one operand</a:t>
            </a:r>
          </a:p>
          <a:p>
            <a:pPr>
              <a:buNone/>
            </a:pPr>
            <a:r>
              <a:rPr lang="en-US" dirty="0" smtClean="0"/>
              <a:t>is a </a:t>
            </a:r>
            <a:r>
              <a:rPr lang="en-US" b="1" dirty="0" smtClean="0"/>
              <a:t>long, the whole expression is promoted to long. If one operand is a float, the entire</a:t>
            </a:r>
          </a:p>
          <a:p>
            <a:pPr>
              <a:buNone/>
            </a:pPr>
            <a:r>
              <a:rPr lang="en-US" dirty="0" smtClean="0"/>
              <a:t>expression is promoted to </a:t>
            </a:r>
            <a:r>
              <a:rPr lang="en-US" b="1" dirty="0" smtClean="0"/>
              <a:t>float. If any of the operands are double, the result is double.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dirty="0" smtClean="0"/>
              <a:t>Types of Java Applications</a:t>
            </a:r>
            <a:endParaRPr lang="en-US" dirty="0"/>
          </a:p>
        </p:txBody>
      </p:sp>
      <p:sp>
        <p:nvSpPr>
          <p:cNvPr id="3" name="Content Placeholder 2"/>
          <p:cNvSpPr>
            <a:spLocks noGrp="1"/>
          </p:cNvSpPr>
          <p:nvPr>
            <p:ph idx="1"/>
          </p:nvPr>
        </p:nvSpPr>
        <p:spPr>
          <a:xfrm>
            <a:off x="228600" y="914400"/>
            <a:ext cx="8686800" cy="5943600"/>
          </a:xfrm>
        </p:spPr>
        <p:txBody>
          <a:bodyPr>
            <a:normAutofit fontScale="47500" lnSpcReduction="20000"/>
          </a:bodyPr>
          <a:lstStyle/>
          <a:p>
            <a:pPr algn="just">
              <a:buNone/>
            </a:pPr>
            <a:r>
              <a:rPr lang="en-US" sz="4200" dirty="0" smtClean="0"/>
              <a:t>There </a:t>
            </a:r>
            <a:r>
              <a:rPr lang="en-US" sz="4200" dirty="0"/>
              <a:t>are mainly 4 types of applications that can be created using Java programming:</a:t>
            </a:r>
          </a:p>
          <a:p>
            <a:pPr algn="just">
              <a:buNone/>
            </a:pPr>
            <a:r>
              <a:rPr lang="en-US" sz="4200" b="1" dirty="0"/>
              <a:t>1) </a:t>
            </a:r>
            <a:r>
              <a:rPr lang="en-US" sz="4200" b="1" u="sng" dirty="0"/>
              <a:t>Standalone </a:t>
            </a:r>
            <a:r>
              <a:rPr lang="en-US" sz="4200" b="1" u="sng" dirty="0" smtClean="0"/>
              <a:t>Application</a:t>
            </a:r>
            <a:r>
              <a:rPr lang="en-US" sz="4200" b="1" dirty="0" smtClean="0"/>
              <a:t>:</a:t>
            </a:r>
            <a:endParaRPr lang="en-US" sz="4200" b="1" dirty="0"/>
          </a:p>
          <a:p>
            <a:pPr algn="just">
              <a:buNone/>
            </a:pPr>
            <a:r>
              <a:rPr lang="en-US" sz="4200" dirty="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p>
          <a:p>
            <a:pPr algn="just">
              <a:buNone/>
            </a:pPr>
            <a:r>
              <a:rPr lang="en-US" sz="4200" b="1" dirty="0"/>
              <a:t>2)</a:t>
            </a:r>
            <a:r>
              <a:rPr lang="en-US" sz="4200" dirty="0"/>
              <a:t> </a:t>
            </a:r>
            <a:r>
              <a:rPr lang="en-US" sz="4200" b="1" u="sng" dirty="0"/>
              <a:t>Web </a:t>
            </a:r>
            <a:r>
              <a:rPr lang="en-US" sz="4200" b="1" u="sng" dirty="0" smtClean="0"/>
              <a:t>Application:</a:t>
            </a:r>
            <a:endParaRPr lang="en-US" sz="4200" b="1" u="sng" dirty="0"/>
          </a:p>
          <a:p>
            <a:pPr algn="just">
              <a:buNone/>
            </a:pPr>
            <a:r>
              <a:rPr lang="en-US" sz="4200" dirty="0" smtClean="0"/>
              <a:t>     An </a:t>
            </a:r>
            <a:r>
              <a:rPr lang="en-US" sz="4200" dirty="0"/>
              <a:t>application that runs on the server side and creates a dynamic page </a:t>
            </a:r>
            <a:r>
              <a:rPr lang="en-US" sz="4200" dirty="0" smtClean="0"/>
              <a:t>is</a:t>
            </a:r>
          </a:p>
          <a:p>
            <a:pPr algn="just">
              <a:buNone/>
            </a:pPr>
            <a:r>
              <a:rPr lang="en-US" sz="4200" dirty="0" smtClean="0"/>
              <a:t>    called a </a:t>
            </a:r>
            <a:r>
              <a:rPr lang="en-US" sz="4200" dirty="0"/>
              <a:t>web application. Currently, Servlet, JSP, Struts, Spring, Hibernate, JSF</a:t>
            </a:r>
            <a:r>
              <a:rPr lang="en-US" sz="4200" dirty="0" smtClean="0"/>
              <a:t>,</a:t>
            </a:r>
          </a:p>
          <a:p>
            <a:pPr algn="just">
              <a:buNone/>
            </a:pPr>
            <a:r>
              <a:rPr lang="en-US" sz="4200" dirty="0" smtClean="0"/>
              <a:t>     etc</a:t>
            </a:r>
            <a:r>
              <a:rPr lang="en-US" sz="4200" dirty="0"/>
              <a:t>. technologies are used for creating web applications in Java.</a:t>
            </a:r>
          </a:p>
          <a:p>
            <a:pPr algn="just">
              <a:buNone/>
            </a:pPr>
            <a:r>
              <a:rPr lang="en-US" sz="4200" b="1" dirty="0"/>
              <a:t>3) </a:t>
            </a:r>
            <a:r>
              <a:rPr lang="en-US" sz="4200" b="1" u="sng" dirty="0"/>
              <a:t>Enterprise </a:t>
            </a:r>
            <a:r>
              <a:rPr lang="en-US" sz="4200" b="1" u="sng" dirty="0" smtClean="0"/>
              <a:t>Application:</a:t>
            </a:r>
            <a:endParaRPr lang="en-US" sz="4200" b="1" u="sng" dirty="0"/>
          </a:p>
          <a:p>
            <a:pPr algn="just">
              <a:buNone/>
            </a:pPr>
            <a:r>
              <a:rPr lang="en-US" sz="4200" dirty="0"/>
              <a:t>An application that is distributed in nature, such as banking applications, etc. is called enterprise application. It has advantages of the high-level security, load balancing, and clustering. In Java, EJB is used for creating enterprise applications.</a:t>
            </a:r>
          </a:p>
          <a:p>
            <a:pPr algn="just">
              <a:buNone/>
            </a:pPr>
            <a:r>
              <a:rPr lang="en-US" sz="4200" b="1" dirty="0"/>
              <a:t>4</a:t>
            </a:r>
            <a:r>
              <a:rPr lang="en-US" sz="4200" b="1" u="sng" dirty="0"/>
              <a:t>) Mobile </a:t>
            </a:r>
            <a:r>
              <a:rPr lang="en-US" sz="4200" b="1" u="sng" dirty="0" smtClean="0"/>
              <a:t>Application:</a:t>
            </a:r>
            <a:endParaRPr lang="en-US" sz="4200" b="1" u="sng" dirty="0"/>
          </a:p>
          <a:p>
            <a:pPr algn="just">
              <a:buNone/>
            </a:pPr>
            <a:r>
              <a:rPr lang="en-US" sz="4200" dirty="0"/>
              <a:t>An application which is created for mobile devices is called a mobile application. Currently, Android and Java ME are used for creating mobile applications.</a:t>
            </a:r>
          </a:p>
          <a:p>
            <a:pPr algn="just">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Operators in java</a:t>
            </a:r>
            <a:endParaRPr lang="en-US" b="1"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buNone/>
            </a:pPr>
            <a:r>
              <a:rPr lang="en-US" b="1" dirty="0" smtClean="0"/>
              <a:t>Operator</a:t>
            </a:r>
            <a:r>
              <a:rPr lang="en-US" dirty="0"/>
              <a:t> in java is a symbol that is used to perform operations. For example: +, -, *, / etc.</a:t>
            </a:r>
          </a:p>
          <a:p>
            <a:pPr>
              <a:buNone/>
            </a:pPr>
            <a:r>
              <a:rPr lang="en-US" dirty="0"/>
              <a:t>There are many types of operators in java which are given below</a:t>
            </a:r>
            <a:r>
              <a:rPr lang="en-US" dirty="0" smtClean="0"/>
              <a:t>:</a:t>
            </a:r>
          </a:p>
          <a:p>
            <a:r>
              <a:rPr lang="en-US" dirty="0"/>
              <a:t>Unary Operator,</a:t>
            </a:r>
          </a:p>
          <a:p>
            <a:r>
              <a:rPr lang="en-US" dirty="0"/>
              <a:t>Arithmetic Operator,</a:t>
            </a:r>
          </a:p>
          <a:p>
            <a:r>
              <a:rPr lang="en-US" dirty="0"/>
              <a:t>Shift Operator,</a:t>
            </a:r>
          </a:p>
          <a:p>
            <a:r>
              <a:rPr lang="en-US" dirty="0"/>
              <a:t>Relational Operator,</a:t>
            </a:r>
          </a:p>
          <a:p>
            <a:r>
              <a:rPr lang="en-US" dirty="0"/>
              <a:t>Bitwise Operator,</a:t>
            </a:r>
          </a:p>
          <a:p>
            <a:r>
              <a:rPr lang="en-US" dirty="0"/>
              <a:t>Logical Operator,</a:t>
            </a:r>
          </a:p>
          <a:p>
            <a:r>
              <a:rPr lang="en-US" dirty="0"/>
              <a:t>Ternary Operator and</a:t>
            </a:r>
          </a:p>
          <a:p>
            <a:r>
              <a:rPr lang="en-US" dirty="0"/>
              <a:t>Assignment Operator.</a:t>
            </a:r>
          </a:p>
          <a:p>
            <a:endParaRPr lang="en-US"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457200"/>
            <a:ext cx="9144000" cy="551581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304800"/>
            <a:ext cx="9144000" cy="606807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09600" y="228600"/>
            <a:ext cx="8245522" cy="3048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85800" y="3505200"/>
            <a:ext cx="8001000" cy="3206586"/>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609600"/>
            <a:ext cx="8546734" cy="51054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381000"/>
            <a:ext cx="8229600" cy="143539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81000" y="2133600"/>
            <a:ext cx="8409410" cy="1524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6857997"/>
        </p:xfrm>
        <a:graphic>
          <a:graphicData uri="http://schemas.openxmlformats.org/drawingml/2006/table">
            <a:tbl>
              <a:tblPr/>
              <a:tblGrid>
                <a:gridCol w="3048000"/>
                <a:gridCol w="3048000"/>
                <a:gridCol w="3048000"/>
              </a:tblGrid>
              <a:tr h="453115">
                <a:tc>
                  <a:txBody>
                    <a:bodyPr/>
                    <a:lstStyle/>
                    <a:p>
                      <a:pPr algn="l" fontAlgn="t"/>
                      <a:r>
                        <a:rPr lang="en-US" sz="1000">
                          <a:solidFill>
                            <a:srgbClr val="000000"/>
                          </a:solidFill>
                          <a:latin typeface="times new roman"/>
                        </a:rPr>
                        <a:t>Operator Type</a:t>
                      </a:r>
                    </a:p>
                  </a:txBody>
                  <a:tcPr marL="61328" marR="61328" marT="61328" marB="61328">
                    <a:lnL w="9525" cap="flat" cmpd="sng" algn="ctr">
                      <a:solidFill>
                        <a:srgbClr val="E0E0EB"/>
                      </a:solidFill>
                      <a:prstDash val="solid"/>
                      <a:round/>
                      <a:headEnd type="none" w="med" len="med"/>
                      <a:tailEnd type="none" w="med" len="med"/>
                    </a:lnL>
                    <a:lnR w="9525" cap="flat" cmpd="sng" algn="ctr">
                      <a:solidFill>
                        <a:srgbClr val="E0E0EB"/>
                      </a:solidFill>
                      <a:prstDash val="solid"/>
                      <a:round/>
                      <a:headEnd type="none" w="med" len="med"/>
                      <a:tailEnd type="none" w="med" len="med"/>
                    </a:lnR>
                    <a:lnT w="9525" cap="flat" cmpd="sng" algn="ctr">
                      <a:solidFill>
                        <a:srgbClr val="E0E0E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latin typeface="times new roman"/>
                        </a:rPr>
                        <a:t>Category</a:t>
                      </a:r>
                    </a:p>
                  </a:txBody>
                  <a:tcPr marL="61328" marR="61328" marT="61328" marB="61328">
                    <a:lnL w="9525" cap="flat" cmpd="sng" algn="ctr">
                      <a:solidFill>
                        <a:srgbClr val="E0E0EB"/>
                      </a:solidFill>
                      <a:prstDash val="solid"/>
                      <a:round/>
                      <a:headEnd type="none" w="med" len="med"/>
                      <a:tailEnd type="none" w="med" len="med"/>
                    </a:lnL>
                    <a:lnR w="9525" cap="flat" cmpd="sng" algn="ctr">
                      <a:solidFill>
                        <a:srgbClr val="E0E0EB"/>
                      </a:solidFill>
                      <a:prstDash val="solid"/>
                      <a:round/>
                      <a:headEnd type="none" w="med" len="med"/>
                      <a:tailEnd type="none" w="med" len="med"/>
                    </a:lnR>
                    <a:lnT w="9525" cap="flat" cmpd="sng" algn="ctr">
                      <a:solidFill>
                        <a:srgbClr val="E0E0E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latin typeface="times new roman"/>
                        </a:rPr>
                        <a:t>Precedence</a:t>
                      </a:r>
                    </a:p>
                  </a:txBody>
                  <a:tcPr marL="61328" marR="61328" marT="61328" marB="61328">
                    <a:lnL w="9525" cap="flat" cmpd="sng" algn="ctr">
                      <a:solidFill>
                        <a:srgbClr val="E0E0EB"/>
                      </a:solidFill>
                      <a:prstDash val="solid"/>
                      <a:round/>
                      <a:headEnd type="none" w="med" len="med"/>
                      <a:tailEnd type="none" w="med" len="med"/>
                    </a:lnL>
                    <a:lnR w="9525" cap="flat" cmpd="sng" algn="ctr">
                      <a:solidFill>
                        <a:srgbClr val="E0E0EB"/>
                      </a:solidFill>
                      <a:prstDash val="solid"/>
                      <a:round/>
                      <a:headEnd type="none" w="med" len="med"/>
                      <a:tailEnd type="none" w="med" len="med"/>
                    </a:lnR>
                    <a:lnT w="9525" cap="flat" cmpd="sng" algn="ctr">
                      <a:solidFill>
                        <a:srgbClr val="E0E0E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85761">
                <a:tc rowSpan="2">
                  <a:txBody>
                    <a:bodyPr/>
                    <a:lstStyle/>
                    <a:p>
                      <a:pPr algn="l" fontAlgn="t"/>
                      <a:r>
                        <a:rPr lang="en-US" sz="1000">
                          <a:solidFill>
                            <a:srgbClr val="000000"/>
                          </a:solidFill>
                          <a:latin typeface="verdana"/>
                        </a:rPr>
                        <a:t>Unary</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postfix</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i="1">
                          <a:solidFill>
                            <a:srgbClr val="000000"/>
                          </a:solidFill>
                          <a:latin typeface="verdana"/>
                        </a:rPr>
                        <a:t>expr</a:t>
                      </a:r>
                      <a:r>
                        <a:rPr lang="en-US" sz="1000">
                          <a:solidFill>
                            <a:srgbClr val="000000"/>
                          </a:solidFill>
                          <a:latin typeface="verdana"/>
                        </a:rPr>
                        <a:t>++ </a:t>
                      </a:r>
                      <a:r>
                        <a:rPr lang="en-US" sz="1000" i="1">
                          <a:solidFill>
                            <a:srgbClr val="000000"/>
                          </a:solidFill>
                          <a:latin typeface="verdana"/>
                        </a:rPr>
                        <a:t>expr</a:t>
                      </a:r>
                      <a:r>
                        <a:rPr lang="en-US" sz="1000">
                          <a:solidFill>
                            <a:srgbClr val="000000"/>
                          </a:solidFill>
                          <a:latin typeface="verdana"/>
                        </a:rPr>
                        <a: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6818">
                <a:tc vMerge="1">
                  <a:txBody>
                    <a:bodyPr/>
                    <a:lstStyle/>
                    <a:p>
                      <a:endParaRPr lang="en-US"/>
                    </a:p>
                  </a:txBody>
                  <a:tcPr/>
                </a:tc>
                <a:tc>
                  <a:txBody>
                    <a:bodyPr/>
                    <a:lstStyle/>
                    <a:p>
                      <a:pPr algn="l" fontAlgn="t"/>
                      <a:r>
                        <a:rPr lang="en-US" sz="1000">
                          <a:solidFill>
                            <a:srgbClr val="000000"/>
                          </a:solidFill>
                          <a:latin typeface="verdana"/>
                        </a:rPr>
                        <a:t>prefix</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latin typeface="verdana"/>
                        </a:rPr>
                        <a:t>++</a:t>
                      </a:r>
                      <a:r>
                        <a:rPr lang="en-US" sz="1000" i="1">
                          <a:solidFill>
                            <a:srgbClr val="000000"/>
                          </a:solidFill>
                          <a:latin typeface="verdana"/>
                        </a:rPr>
                        <a:t>expr</a:t>
                      </a:r>
                      <a:r>
                        <a:rPr lang="en-US" sz="1000">
                          <a:solidFill>
                            <a:srgbClr val="000000"/>
                          </a:solidFill>
                          <a:latin typeface="verdana"/>
                        </a:rPr>
                        <a:t> --</a:t>
                      </a:r>
                      <a:r>
                        <a:rPr lang="en-US" sz="1000" i="1">
                          <a:solidFill>
                            <a:srgbClr val="000000"/>
                          </a:solidFill>
                          <a:latin typeface="verdana"/>
                        </a:rPr>
                        <a:t>expr</a:t>
                      </a:r>
                      <a:r>
                        <a:rPr lang="en-US" sz="1000">
                          <a:solidFill>
                            <a:srgbClr val="000000"/>
                          </a:solidFill>
                          <a:latin typeface="verdana"/>
                        </a:rPr>
                        <a:t> +</a:t>
                      </a:r>
                      <a:r>
                        <a:rPr lang="en-US" sz="1000" i="1">
                          <a:solidFill>
                            <a:srgbClr val="000000"/>
                          </a:solidFill>
                          <a:latin typeface="verdana"/>
                        </a:rPr>
                        <a:t>expr</a:t>
                      </a:r>
                      <a:r>
                        <a:rPr lang="en-US" sz="1000">
                          <a:solidFill>
                            <a:srgbClr val="000000"/>
                          </a:solidFill>
                          <a:latin typeface="verdana"/>
                        </a:rPr>
                        <a:t> -</a:t>
                      </a:r>
                      <a:r>
                        <a:rPr lang="en-US" sz="1000" i="1">
                          <a:solidFill>
                            <a:srgbClr val="000000"/>
                          </a:solidFill>
                          <a:latin typeface="verdana"/>
                        </a:rPr>
                        <a:t>expr</a:t>
                      </a:r>
                      <a:r>
                        <a:rPr lang="en-US" sz="1000">
                          <a:solidFill>
                            <a:srgbClr val="000000"/>
                          </a:solidFill>
                          <a:latin typeface="verdana"/>
                        </a:rPr>
                        <a:t> ~ !</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5761">
                <a:tc rowSpan="2">
                  <a:txBody>
                    <a:bodyPr/>
                    <a:lstStyle/>
                    <a:p>
                      <a:pPr algn="l" fontAlgn="t"/>
                      <a:r>
                        <a:rPr lang="en-US" sz="1000">
                          <a:solidFill>
                            <a:srgbClr val="000000"/>
                          </a:solidFill>
                          <a:latin typeface="verdana"/>
                        </a:rPr>
                        <a:t>Arithmetic</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multiplicative</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 / %</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5761">
                <a:tc vMerge="1">
                  <a:txBody>
                    <a:bodyPr/>
                    <a:lstStyle/>
                    <a:p>
                      <a:endParaRPr lang="en-US"/>
                    </a:p>
                  </a:txBody>
                  <a:tcPr/>
                </a:tc>
                <a:tc>
                  <a:txBody>
                    <a:bodyPr/>
                    <a:lstStyle/>
                    <a:p>
                      <a:pPr algn="l" fontAlgn="t"/>
                      <a:r>
                        <a:rPr lang="en-US" sz="1000">
                          <a:solidFill>
                            <a:srgbClr val="000000"/>
                          </a:solidFill>
                          <a:latin typeface="verdana"/>
                        </a:rPr>
                        <a:t>additive</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latin typeface="verdana"/>
                        </a:rPr>
                        <a:t>+ -</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5761">
                <a:tc>
                  <a:txBody>
                    <a:bodyPr/>
                    <a:lstStyle/>
                    <a:p>
                      <a:pPr algn="l" fontAlgn="t"/>
                      <a:r>
                        <a:rPr lang="en-US" sz="1000">
                          <a:solidFill>
                            <a:srgbClr val="000000"/>
                          </a:solidFill>
                          <a:latin typeface="verdana"/>
                        </a:rPr>
                        <a:t>Shift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shift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&lt;&lt; &gt;&gt; &gt;&gt;&gt;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6818">
                <a:tc rowSpan="2">
                  <a:txBody>
                    <a:bodyPr/>
                    <a:lstStyle/>
                    <a:p>
                      <a:pPr algn="l" fontAlgn="t"/>
                      <a:r>
                        <a:rPr lang="en-US" sz="1000">
                          <a:solidFill>
                            <a:srgbClr val="000000"/>
                          </a:solidFill>
                          <a:latin typeface="verdana"/>
                        </a:rPr>
                        <a:t>Relational</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latin typeface="verdana"/>
                        </a:rPr>
                        <a:t>comparison</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latin typeface="verdana"/>
                        </a:rPr>
                        <a:t>&lt; &gt; &lt;= &gt;= instanceof</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5761">
                <a:tc vMerge="1">
                  <a:txBody>
                    <a:bodyPr/>
                    <a:lstStyle/>
                    <a:p>
                      <a:endParaRPr lang="en-US"/>
                    </a:p>
                  </a:txBody>
                  <a:tcPr/>
                </a:tc>
                <a:tc>
                  <a:txBody>
                    <a:bodyPr/>
                    <a:lstStyle/>
                    <a:p>
                      <a:pPr algn="l" fontAlgn="t"/>
                      <a:r>
                        <a:rPr lang="en-US" sz="1000">
                          <a:solidFill>
                            <a:srgbClr val="000000"/>
                          </a:solidFill>
                          <a:latin typeface="verdana"/>
                        </a:rPr>
                        <a:t>equality</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 !=</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5761">
                <a:tc rowSpan="3">
                  <a:txBody>
                    <a:bodyPr/>
                    <a:lstStyle/>
                    <a:p>
                      <a:pPr algn="l" fontAlgn="t"/>
                      <a:r>
                        <a:rPr lang="en-US" sz="1000">
                          <a:solidFill>
                            <a:srgbClr val="000000"/>
                          </a:solidFill>
                          <a:latin typeface="verdana"/>
                        </a:rPr>
                        <a:t>Bitwise</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latin typeface="verdana"/>
                        </a:rPr>
                        <a:t>bitwise AND</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latin typeface="verdana"/>
                        </a:rPr>
                        <a:t>&amp;</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5761">
                <a:tc vMerge="1">
                  <a:txBody>
                    <a:bodyPr/>
                    <a:lstStyle/>
                    <a:p>
                      <a:endParaRPr lang="en-US"/>
                    </a:p>
                  </a:txBody>
                  <a:tcPr/>
                </a:tc>
                <a:tc>
                  <a:txBody>
                    <a:bodyPr/>
                    <a:lstStyle/>
                    <a:p>
                      <a:pPr algn="l" fontAlgn="t"/>
                      <a:r>
                        <a:rPr lang="en-US" sz="1000">
                          <a:solidFill>
                            <a:srgbClr val="000000"/>
                          </a:solidFill>
                          <a:latin typeface="verdana"/>
                        </a:rPr>
                        <a:t>bitwise exclusive OR</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5761">
                <a:tc vMerge="1">
                  <a:txBody>
                    <a:bodyPr/>
                    <a:lstStyle/>
                    <a:p>
                      <a:endParaRPr lang="en-US"/>
                    </a:p>
                  </a:txBody>
                  <a:tcPr/>
                </a:tc>
                <a:tc>
                  <a:txBody>
                    <a:bodyPr/>
                    <a:lstStyle/>
                    <a:p>
                      <a:pPr algn="l" fontAlgn="t"/>
                      <a:r>
                        <a:rPr lang="en-US" sz="1000">
                          <a:solidFill>
                            <a:srgbClr val="000000"/>
                          </a:solidFill>
                          <a:latin typeface="verdana"/>
                        </a:rPr>
                        <a:t>bitwise inclusive OR</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latin typeface="verdana"/>
                        </a:rPr>
                        <a: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5761">
                <a:tc rowSpan="2">
                  <a:txBody>
                    <a:bodyPr/>
                    <a:lstStyle/>
                    <a:p>
                      <a:pPr algn="l" fontAlgn="t"/>
                      <a:r>
                        <a:rPr lang="en-US" sz="1000">
                          <a:solidFill>
                            <a:srgbClr val="000000"/>
                          </a:solidFill>
                          <a:latin typeface="verdana"/>
                        </a:rPr>
                        <a:t>Logical</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logical AND</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&amp;&amp;</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5761">
                <a:tc vMerge="1">
                  <a:txBody>
                    <a:bodyPr/>
                    <a:lstStyle/>
                    <a:p>
                      <a:endParaRPr lang="en-US"/>
                    </a:p>
                  </a:txBody>
                  <a:tcPr/>
                </a:tc>
                <a:tc>
                  <a:txBody>
                    <a:bodyPr/>
                    <a:lstStyle/>
                    <a:p>
                      <a:pPr algn="l" fontAlgn="t"/>
                      <a:r>
                        <a:rPr lang="en-US" sz="1000">
                          <a:solidFill>
                            <a:srgbClr val="000000"/>
                          </a:solidFill>
                          <a:latin typeface="verdana"/>
                        </a:rPr>
                        <a:t>logical OR</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latin typeface="verdana"/>
                        </a:rPr>
                        <a: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5761">
                <a:tc>
                  <a:txBody>
                    <a:bodyPr/>
                    <a:lstStyle/>
                    <a:p>
                      <a:pPr algn="l" fontAlgn="t"/>
                      <a:r>
                        <a:rPr lang="en-US" sz="1000">
                          <a:solidFill>
                            <a:srgbClr val="000000"/>
                          </a:solidFill>
                          <a:latin typeface="verdana"/>
                        </a:rPr>
                        <a:t>Ternary</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ternary</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latin typeface="verdana"/>
                        </a:rPr>
                        <a:t>? :</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87875">
                <a:tc>
                  <a:txBody>
                    <a:bodyPr/>
                    <a:lstStyle/>
                    <a:p>
                      <a:pPr algn="l" fontAlgn="t"/>
                      <a:r>
                        <a:rPr lang="en-US" sz="1000">
                          <a:solidFill>
                            <a:srgbClr val="000000"/>
                          </a:solidFill>
                          <a:latin typeface="verdana"/>
                        </a:rPr>
                        <a:t>Assignment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latin typeface="verdana"/>
                        </a:rPr>
                        <a:t>assignment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dirty="0">
                          <a:solidFill>
                            <a:srgbClr val="000000"/>
                          </a:solidFill>
                          <a:latin typeface="verdana"/>
                        </a:rPr>
                        <a:t>= += -= *= /= %= &amp;= ^= |= &lt;&lt;= &gt;&gt;= &gt;&gt;&gt;=</a:t>
                      </a:r>
                    </a:p>
                  </a:txBody>
                  <a:tcPr marL="40885" marR="40885" marT="40885" marB="408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63562"/>
          </a:xfrm>
        </p:spPr>
        <p:txBody>
          <a:bodyPr>
            <a:normAutofit fontScale="90000"/>
          </a:bodyPr>
          <a:lstStyle/>
          <a:p>
            <a:r>
              <a:rPr lang="en-US" b="1" dirty="0" smtClean="0"/>
              <a:t>Operator Precedence in Java</a:t>
            </a:r>
            <a:endParaRPr lang="en-US" dirty="0"/>
          </a:p>
        </p:txBody>
      </p:sp>
      <p:sp>
        <p:nvSpPr>
          <p:cNvPr id="3" name="Content Placeholder 2"/>
          <p:cNvSpPr>
            <a:spLocks noGrp="1"/>
          </p:cNvSpPr>
          <p:nvPr>
            <p:ph idx="1"/>
          </p:nvPr>
        </p:nvSpPr>
        <p:spPr>
          <a:xfrm>
            <a:off x="457200" y="1524000"/>
            <a:ext cx="8229600" cy="4525963"/>
          </a:xfrm>
        </p:spPr>
        <p:txBody>
          <a:bodyPr/>
          <a:lstStyle/>
          <a:p>
            <a:pPr>
              <a:buNone/>
            </a:pPr>
            <a:r>
              <a:rPr lang="en-US" dirty="0" smtClean="0"/>
              <a:t>This determines which operator needs to be evaluated first if an expression has more than one operator. Operator with higher precedence at the top and lower precedence at the bottom.</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55000" lnSpcReduction="20000"/>
          </a:bodyPr>
          <a:lstStyle/>
          <a:p>
            <a:r>
              <a:rPr lang="en-US" dirty="0" smtClean="0"/>
              <a:t>Unary Operators</a:t>
            </a:r>
            <a:br>
              <a:rPr lang="en-US" dirty="0" smtClean="0"/>
            </a:br>
            <a:r>
              <a:rPr lang="en-US" b="1" dirty="0" smtClean="0"/>
              <a:t>++  – –  !  ~</a:t>
            </a:r>
            <a:endParaRPr lang="en-US" dirty="0" smtClean="0"/>
          </a:p>
          <a:p>
            <a:r>
              <a:rPr lang="en-US" dirty="0" smtClean="0"/>
              <a:t>Multiplicative</a:t>
            </a:r>
            <a:br>
              <a:rPr lang="en-US" dirty="0" smtClean="0"/>
            </a:br>
            <a:r>
              <a:rPr lang="en-US" b="1" dirty="0" smtClean="0"/>
              <a:t>*  / %</a:t>
            </a:r>
            <a:endParaRPr lang="en-US" dirty="0" smtClean="0"/>
          </a:p>
          <a:p>
            <a:r>
              <a:rPr lang="en-US" dirty="0" smtClean="0"/>
              <a:t>Additive</a:t>
            </a:r>
            <a:br>
              <a:rPr lang="en-US" dirty="0" smtClean="0"/>
            </a:br>
            <a:r>
              <a:rPr lang="en-US" b="1" dirty="0" smtClean="0"/>
              <a:t>+  –</a:t>
            </a:r>
            <a:endParaRPr lang="en-US" dirty="0" smtClean="0"/>
          </a:p>
          <a:p>
            <a:r>
              <a:rPr lang="en-US" dirty="0" smtClean="0"/>
              <a:t>Shift</a:t>
            </a:r>
            <a:br>
              <a:rPr lang="en-US" dirty="0" smtClean="0"/>
            </a:br>
            <a:r>
              <a:rPr lang="en-US" b="1" dirty="0" smtClean="0"/>
              <a:t>&lt;&lt;  &gt;&gt;  &gt;&gt;&gt;</a:t>
            </a:r>
            <a:endParaRPr lang="en-US" dirty="0" smtClean="0"/>
          </a:p>
          <a:p>
            <a:r>
              <a:rPr lang="en-US" dirty="0" smtClean="0"/>
              <a:t>Relational</a:t>
            </a:r>
            <a:br>
              <a:rPr lang="en-US" dirty="0" smtClean="0"/>
            </a:br>
            <a:r>
              <a:rPr lang="en-US" b="1" dirty="0" smtClean="0"/>
              <a:t>&gt;  &gt;=  &lt;  &lt;=</a:t>
            </a:r>
            <a:endParaRPr lang="en-US" dirty="0" smtClean="0"/>
          </a:p>
          <a:p>
            <a:r>
              <a:rPr lang="en-US" dirty="0" smtClean="0"/>
              <a:t>Equality</a:t>
            </a:r>
            <a:br>
              <a:rPr lang="en-US" dirty="0" smtClean="0"/>
            </a:br>
            <a:r>
              <a:rPr lang="en-US" b="1" dirty="0" smtClean="0"/>
              <a:t>==  !=</a:t>
            </a:r>
            <a:endParaRPr lang="en-US" dirty="0" smtClean="0"/>
          </a:p>
          <a:p>
            <a:r>
              <a:rPr lang="en-US" dirty="0" smtClean="0"/>
              <a:t>Bitwise AND</a:t>
            </a:r>
            <a:br>
              <a:rPr lang="en-US" dirty="0" smtClean="0"/>
            </a:br>
            <a:r>
              <a:rPr lang="en-US" b="1" dirty="0" smtClean="0"/>
              <a:t>&amp;</a:t>
            </a:r>
            <a:endParaRPr lang="en-US" dirty="0" smtClean="0"/>
          </a:p>
          <a:p>
            <a:r>
              <a:rPr lang="en-US" dirty="0" smtClean="0"/>
              <a:t>Bitwise XOR</a:t>
            </a:r>
            <a:br>
              <a:rPr lang="en-US" dirty="0" smtClean="0"/>
            </a:br>
            <a:r>
              <a:rPr lang="en-US" b="1" dirty="0" smtClean="0"/>
              <a:t>^</a:t>
            </a:r>
            <a:endParaRPr lang="en-US" dirty="0" smtClean="0"/>
          </a:p>
          <a:p>
            <a:r>
              <a:rPr lang="en-US" dirty="0" smtClean="0"/>
              <a:t>Bitwise OR</a:t>
            </a:r>
            <a:br>
              <a:rPr lang="en-US" dirty="0" smtClean="0"/>
            </a:br>
            <a:r>
              <a:rPr lang="en-US" b="1" dirty="0" smtClean="0"/>
              <a:t>|</a:t>
            </a:r>
            <a:endParaRPr lang="en-US" dirty="0" smtClean="0"/>
          </a:p>
          <a:p>
            <a:r>
              <a:rPr lang="en-US" dirty="0" smtClean="0"/>
              <a:t>Logical AND</a:t>
            </a:r>
            <a:br>
              <a:rPr lang="en-US" dirty="0" smtClean="0"/>
            </a:br>
            <a:r>
              <a:rPr lang="en-US" b="1" dirty="0" smtClean="0"/>
              <a:t>&amp;&amp;</a:t>
            </a:r>
            <a:endParaRPr lang="en-US" dirty="0" smtClean="0"/>
          </a:p>
          <a:p>
            <a:r>
              <a:rPr lang="en-US" dirty="0" smtClean="0"/>
              <a:t>Logical OR</a:t>
            </a:r>
            <a:br>
              <a:rPr lang="en-US" dirty="0" smtClean="0"/>
            </a:br>
            <a:r>
              <a:rPr lang="en-US" b="1" dirty="0" smtClean="0"/>
              <a:t>||</a:t>
            </a:r>
            <a:endParaRPr lang="en-US" dirty="0" smtClean="0"/>
          </a:p>
          <a:p>
            <a:r>
              <a:rPr lang="en-US" dirty="0" smtClean="0"/>
              <a:t>Ternary</a:t>
            </a:r>
            <a:br>
              <a:rPr lang="en-US" dirty="0" smtClean="0"/>
            </a:br>
            <a:r>
              <a:rPr lang="en-US" b="1" dirty="0" smtClean="0"/>
              <a:t>?:</a:t>
            </a:r>
            <a:endParaRPr lang="en-US" dirty="0" smtClean="0"/>
          </a:p>
          <a:p>
            <a:r>
              <a:rPr lang="en-US" dirty="0" smtClean="0"/>
              <a:t>Assignment</a:t>
            </a:r>
            <a:br>
              <a:rPr lang="en-US" dirty="0" smtClean="0"/>
            </a:br>
            <a:r>
              <a:rPr lang="en-US" b="1" dirty="0" smtClean="0"/>
              <a:t>=  +=  -=  *=  /=  %=  &gt;  &gt;=  &lt;  &lt;=  &amp;=  ^=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381000"/>
            <a:ext cx="9144000" cy="530134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Java Platforms / Editions</a:t>
            </a:r>
            <a:endParaRPr lang="en-US" dirty="0"/>
          </a:p>
        </p:txBody>
      </p:sp>
      <p:sp>
        <p:nvSpPr>
          <p:cNvPr id="3" name="Content Placeholder 2"/>
          <p:cNvSpPr>
            <a:spLocks noGrp="1"/>
          </p:cNvSpPr>
          <p:nvPr>
            <p:ph idx="1"/>
          </p:nvPr>
        </p:nvSpPr>
        <p:spPr>
          <a:xfrm>
            <a:off x="457200" y="1066800"/>
            <a:ext cx="8229600" cy="5486400"/>
          </a:xfrm>
        </p:spPr>
        <p:txBody>
          <a:bodyPr>
            <a:normAutofit fontScale="70000" lnSpcReduction="20000"/>
          </a:bodyPr>
          <a:lstStyle/>
          <a:p>
            <a:pPr algn="just">
              <a:buNone/>
            </a:pPr>
            <a:r>
              <a:rPr lang="en-US" dirty="0" smtClean="0"/>
              <a:t>There </a:t>
            </a:r>
            <a:r>
              <a:rPr lang="en-US" dirty="0"/>
              <a:t>are 4 platforms or editions of Java:</a:t>
            </a:r>
          </a:p>
          <a:p>
            <a:pPr algn="just">
              <a:buNone/>
            </a:pPr>
            <a:r>
              <a:rPr lang="en-US" b="1" u="sng" dirty="0"/>
              <a:t>1) Java SE (Java Standard Edition</a:t>
            </a:r>
            <a:r>
              <a:rPr lang="en-US" b="1" u="sng" dirty="0" smtClean="0"/>
              <a:t>):</a:t>
            </a:r>
            <a:endParaRPr lang="en-US" b="1" u="sng" dirty="0"/>
          </a:p>
          <a:p>
            <a:pPr algn="just">
              <a:buNone/>
            </a:pPr>
            <a:r>
              <a:rPr lang="en-US" dirty="0"/>
              <a:t>It is a Java programming platform. It includes Java programming APIs such as </a:t>
            </a:r>
            <a:r>
              <a:rPr lang="en-US" dirty="0" err="1"/>
              <a:t>java.lang</a:t>
            </a:r>
            <a:r>
              <a:rPr lang="en-US" dirty="0"/>
              <a:t>, java.io, java.net, </a:t>
            </a:r>
            <a:r>
              <a:rPr lang="en-US" dirty="0" err="1"/>
              <a:t>java.util</a:t>
            </a:r>
            <a:r>
              <a:rPr lang="en-US" dirty="0"/>
              <a:t>, java.sql, </a:t>
            </a:r>
            <a:r>
              <a:rPr lang="en-US" dirty="0" err="1"/>
              <a:t>java.math</a:t>
            </a:r>
            <a:r>
              <a:rPr lang="en-US" dirty="0"/>
              <a:t> etc. It includes core topics like OOPs, String, </a:t>
            </a:r>
            <a:r>
              <a:rPr lang="en-US" dirty="0" err="1"/>
              <a:t>Regex</a:t>
            </a:r>
            <a:r>
              <a:rPr lang="en-US" dirty="0"/>
              <a:t>, Exception, Inner classes, Multithreading, I/O Stream, Networking, AWT, Swing, Reflection, Collection, etc.</a:t>
            </a:r>
          </a:p>
          <a:p>
            <a:pPr algn="just">
              <a:buNone/>
            </a:pPr>
            <a:r>
              <a:rPr lang="en-US" b="1" u="sng" dirty="0"/>
              <a:t>2) Java EE (Java Enterprise Edition</a:t>
            </a:r>
            <a:r>
              <a:rPr lang="en-US" b="1" u="sng" dirty="0" smtClean="0"/>
              <a:t>):</a:t>
            </a:r>
            <a:endParaRPr lang="en-US" b="1" u="sng" dirty="0"/>
          </a:p>
          <a:p>
            <a:pPr algn="just">
              <a:buNone/>
            </a:pPr>
            <a:r>
              <a:rPr lang="en-US" dirty="0"/>
              <a:t>It is an enterprise platform which is mainly used to develop web and enterprise applications. It is built on the top of the Java SE platform. It includes topics like Servlet, JSP, Web Services, EJB, JPA, etc.</a:t>
            </a:r>
          </a:p>
          <a:p>
            <a:pPr algn="just">
              <a:buNone/>
            </a:pPr>
            <a:r>
              <a:rPr lang="en-US" b="1" u="sng" dirty="0"/>
              <a:t>3) Java ME (Java Micro Edition</a:t>
            </a:r>
            <a:r>
              <a:rPr lang="en-US" b="1" u="sng" dirty="0" smtClean="0"/>
              <a:t>):</a:t>
            </a:r>
            <a:endParaRPr lang="en-US" b="1" u="sng" dirty="0"/>
          </a:p>
          <a:p>
            <a:pPr algn="just">
              <a:buNone/>
            </a:pPr>
            <a:r>
              <a:rPr lang="en-US" dirty="0"/>
              <a:t>It is a micro platform which is mainly used to develop mobile applications.</a:t>
            </a:r>
          </a:p>
          <a:p>
            <a:pPr algn="just">
              <a:buNone/>
            </a:pPr>
            <a:r>
              <a:rPr lang="en-US" b="1" u="sng" dirty="0"/>
              <a:t>4) </a:t>
            </a:r>
            <a:r>
              <a:rPr lang="en-US" b="1" u="sng" dirty="0" err="1" smtClean="0"/>
              <a:t>JavaFX</a:t>
            </a:r>
            <a:r>
              <a:rPr lang="en-US" b="1" u="sng" dirty="0" smtClean="0"/>
              <a:t>:</a:t>
            </a:r>
            <a:endParaRPr lang="en-US" b="1" u="sng" dirty="0"/>
          </a:p>
          <a:p>
            <a:pPr algn="just">
              <a:buNone/>
            </a:pPr>
            <a:r>
              <a:rPr lang="en-US" dirty="0"/>
              <a:t>It is used to develop rich internet applications. It uses a light-weight user interface API.</a:t>
            </a:r>
          </a:p>
          <a:p>
            <a:pPr algn="just">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19E9AE8-C8E7-4D32-AE9C-87B13361B7D9}" type="slidenum">
              <a:rPr lang="en-US"/>
              <a:pPr/>
              <a:t>50</a:t>
            </a:fld>
            <a:endParaRPr lang="en-US" dirty="0"/>
          </a:p>
        </p:txBody>
      </p:sp>
      <p:sp>
        <p:nvSpPr>
          <p:cNvPr id="17410" name="Rectangle 2"/>
          <p:cNvSpPr>
            <a:spLocks noGrp="1" noChangeArrowheads="1"/>
          </p:cNvSpPr>
          <p:nvPr>
            <p:ph type="title"/>
          </p:nvPr>
        </p:nvSpPr>
        <p:spPr>
          <a:xfrm>
            <a:off x="685800" y="304800"/>
            <a:ext cx="7772400" cy="1428750"/>
          </a:xfrm>
          <a:noFill/>
          <a:ln/>
        </p:spPr>
        <p:txBody>
          <a:bodyPr/>
          <a:lstStyle/>
          <a:p>
            <a:r>
              <a:rPr lang="en-US" sz="4300" dirty="0"/>
              <a:t>Introducing Programming with an Example</a:t>
            </a:r>
          </a:p>
        </p:txBody>
      </p:sp>
      <p:sp>
        <p:nvSpPr>
          <p:cNvPr id="17411" name="Rectangle 3"/>
          <p:cNvSpPr>
            <a:spLocks noGrp="1" noChangeArrowheads="1"/>
          </p:cNvSpPr>
          <p:nvPr>
            <p:ph type="body" idx="1"/>
          </p:nvPr>
        </p:nvSpPr>
        <p:spPr>
          <a:xfrm>
            <a:off x="693738" y="1854200"/>
            <a:ext cx="7556500" cy="2767013"/>
          </a:xfrm>
          <a:noFill/>
          <a:ln/>
        </p:spPr>
        <p:txBody>
          <a:bodyPr/>
          <a:lstStyle/>
          <a:p>
            <a:pPr>
              <a:spcBef>
                <a:spcPct val="50000"/>
              </a:spcBef>
              <a:buFont typeface="Monotype Sorts" pitchFamily="2" charset="2"/>
              <a:buNone/>
            </a:pPr>
            <a:r>
              <a:rPr lang="en-US" sz="3600" dirty="0" smtClean="0"/>
              <a:t>  Listing 2.2 Computing the Area of a Circle</a:t>
            </a:r>
          </a:p>
          <a:p>
            <a:pPr>
              <a:spcBef>
                <a:spcPct val="50000"/>
              </a:spcBef>
              <a:buFont typeface="Monotype Sorts" pitchFamily="2" charset="2"/>
              <a:buNone/>
            </a:pPr>
            <a:r>
              <a:rPr lang="en-US" sz="3600" dirty="0" smtClean="0"/>
              <a:t>  This program computes the area of the circle.</a:t>
            </a:r>
            <a:endParaRPr lang="en-US" dirty="0">
              <a:latin typeface="Book Antiqua" pitchFamily="18"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501122" cy="5626121"/>
          </a:xfrm>
        </p:spPr>
        <p:txBody>
          <a:bodyPr/>
          <a:lstStyle/>
          <a:p>
            <a:pPr>
              <a:buNone/>
            </a:pPr>
            <a:r>
              <a:rPr lang="en-IN" dirty="0" smtClean="0"/>
              <a:t>The algorithm for this</a:t>
            </a:r>
          </a:p>
          <a:p>
            <a:pPr>
              <a:buNone/>
            </a:pPr>
            <a:r>
              <a:rPr lang="en-IN" dirty="0" smtClean="0"/>
              <a:t>program can be described as follows:</a:t>
            </a:r>
          </a:p>
          <a:p>
            <a:pPr>
              <a:buNone/>
            </a:pPr>
            <a:r>
              <a:rPr lang="en-IN" dirty="0" smtClean="0"/>
              <a:t>1. Read in the radius.</a:t>
            </a:r>
          </a:p>
          <a:p>
            <a:pPr>
              <a:buNone/>
            </a:pPr>
            <a:r>
              <a:rPr lang="en-IN" dirty="0" smtClean="0"/>
              <a:t>2. Compute the area using the following formula:</a:t>
            </a:r>
            <a:endParaRPr lang="en-US" dirty="0" smtClean="0"/>
          </a:p>
          <a:p>
            <a:pPr>
              <a:buNone/>
            </a:pPr>
            <a:r>
              <a:rPr lang="en-IN" dirty="0" smtClean="0"/>
              <a:t>                    area = radius * radius * p</a:t>
            </a:r>
          </a:p>
          <a:p>
            <a:pPr>
              <a:buNone/>
            </a:pPr>
            <a:r>
              <a:rPr lang="en-IN" dirty="0" smtClean="0"/>
              <a:t>3. Display the area.</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329642" cy="5697559"/>
          </a:xfrm>
        </p:spPr>
        <p:txBody>
          <a:bodyPr>
            <a:normAutofit/>
          </a:bodyPr>
          <a:lstStyle/>
          <a:p>
            <a:pPr>
              <a:buNone/>
            </a:pPr>
            <a:r>
              <a:rPr lang="en-IN" sz="2800" dirty="0" smtClean="0"/>
              <a:t>You already know that every</a:t>
            </a:r>
          </a:p>
          <a:p>
            <a:pPr>
              <a:buNone/>
            </a:pPr>
            <a:r>
              <a:rPr lang="en-IN" sz="2800" dirty="0" smtClean="0"/>
              <a:t>Java program begins with a class declaration in which the keyword </a:t>
            </a:r>
            <a:r>
              <a:rPr lang="en-IN" sz="2800" b="1" dirty="0" smtClean="0"/>
              <a:t>class is followed by the</a:t>
            </a:r>
          </a:p>
          <a:p>
            <a:pPr>
              <a:buNone/>
            </a:pPr>
            <a:r>
              <a:rPr lang="en-IN" sz="2800" dirty="0" smtClean="0"/>
              <a:t>class name. Assume that you have chosen </a:t>
            </a:r>
            <a:r>
              <a:rPr lang="en-IN" sz="2800" b="1" dirty="0" smtClean="0"/>
              <a:t>ComputeArea as the class name. The outline of the </a:t>
            </a:r>
            <a:r>
              <a:rPr lang="en-IN" sz="2800" dirty="0" smtClean="0"/>
              <a:t>program would look like this:</a:t>
            </a:r>
          </a:p>
          <a:p>
            <a:pPr>
              <a:buNone/>
            </a:pPr>
            <a:endParaRPr lang="en-IN" sz="2800" b="1" dirty="0" smtClean="0"/>
          </a:p>
          <a:p>
            <a:pPr>
              <a:buNone/>
            </a:pPr>
            <a:r>
              <a:rPr lang="en-IN" sz="2800" b="1" dirty="0" smtClean="0">
                <a:latin typeface="Aharoni" pitchFamily="2" charset="-79"/>
                <a:cs typeface="Aharoni" pitchFamily="2" charset="-79"/>
              </a:rPr>
              <a:t>public class ComputeArea {</a:t>
            </a:r>
          </a:p>
          <a:p>
            <a:pPr>
              <a:buNone/>
            </a:pPr>
            <a:r>
              <a:rPr lang="en-IN" sz="2800" dirty="0" smtClean="0">
                <a:solidFill>
                  <a:srgbClr val="92D050"/>
                </a:solidFill>
                <a:latin typeface="Aharoni" pitchFamily="2" charset="-79"/>
                <a:cs typeface="Aharoni" pitchFamily="2" charset="-79"/>
              </a:rPr>
              <a:t>// Details to be given later</a:t>
            </a:r>
          </a:p>
          <a:p>
            <a:pPr>
              <a:buNone/>
            </a:pPr>
            <a:r>
              <a:rPr lang="en-IN" sz="2800" dirty="0" smtClean="0">
                <a:latin typeface="Aharoni" pitchFamily="2" charset="-79"/>
                <a:cs typeface="Aharoni" pitchFamily="2" charset="-79"/>
              </a:rPr>
              <a:t>}</a:t>
            </a:r>
            <a:endParaRPr lang="en-IN" sz="2800"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501122" cy="6357982"/>
          </a:xfrm>
        </p:spPr>
        <p:txBody>
          <a:bodyPr>
            <a:normAutofit/>
          </a:bodyPr>
          <a:lstStyle/>
          <a:p>
            <a:pPr>
              <a:buNone/>
            </a:pPr>
            <a:r>
              <a:rPr lang="en-IN" dirty="0" smtClean="0"/>
              <a:t>As you know, every Java program must have a </a:t>
            </a:r>
            <a:r>
              <a:rPr lang="en-IN" b="1" dirty="0" smtClean="0"/>
              <a:t>main method where program execution</a:t>
            </a:r>
          </a:p>
          <a:p>
            <a:pPr>
              <a:buNone/>
            </a:pPr>
            <a:r>
              <a:rPr lang="en-IN" dirty="0" smtClean="0"/>
              <a:t>begins. So the program is expanded as follows:</a:t>
            </a:r>
          </a:p>
          <a:p>
            <a:pPr>
              <a:buNone/>
            </a:pPr>
            <a:endParaRPr lang="en-IN" b="1" dirty="0" smtClean="0"/>
          </a:p>
          <a:p>
            <a:pPr>
              <a:buNone/>
            </a:pPr>
            <a:r>
              <a:rPr lang="en-IN" b="1" dirty="0" smtClean="0">
                <a:latin typeface="Aharoni" pitchFamily="2" charset="-79"/>
                <a:cs typeface="Aharoni" pitchFamily="2" charset="-79"/>
              </a:rPr>
              <a:t>public class ComputeArea {</a:t>
            </a:r>
          </a:p>
          <a:p>
            <a:pPr>
              <a:buNone/>
            </a:pPr>
            <a:r>
              <a:rPr lang="en-IN" b="1" dirty="0" smtClean="0">
                <a:latin typeface="Aharoni" pitchFamily="2" charset="-79"/>
                <a:cs typeface="Aharoni" pitchFamily="2" charset="-79"/>
              </a:rPr>
              <a:t>     public static void main(String[] </a:t>
            </a:r>
            <a:r>
              <a:rPr lang="en-IN" b="1" dirty="0" err="1" smtClean="0">
                <a:latin typeface="Aharoni" pitchFamily="2" charset="-79"/>
                <a:cs typeface="Aharoni" pitchFamily="2" charset="-79"/>
              </a:rPr>
              <a:t>args</a:t>
            </a:r>
            <a:r>
              <a:rPr lang="en-IN" b="1" dirty="0" smtClean="0">
                <a:latin typeface="Aharoni" pitchFamily="2" charset="-79"/>
                <a:cs typeface="Aharoni" pitchFamily="2" charset="-79"/>
              </a:rPr>
              <a:t>) {</a:t>
            </a:r>
          </a:p>
          <a:p>
            <a:pPr>
              <a:buNone/>
            </a:pPr>
            <a:r>
              <a:rPr lang="en-IN" dirty="0" smtClean="0">
                <a:latin typeface="Aharoni" pitchFamily="2" charset="-79"/>
                <a:cs typeface="Aharoni" pitchFamily="2" charset="-79"/>
              </a:rPr>
              <a:t>        </a:t>
            </a:r>
            <a:r>
              <a:rPr lang="en-IN" dirty="0" smtClean="0">
                <a:solidFill>
                  <a:srgbClr val="92D050"/>
                </a:solidFill>
                <a:latin typeface="Aharoni" pitchFamily="2" charset="-79"/>
                <a:cs typeface="Aharoni" pitchFamily="2" charset="-79"/>
              </a:rPr>
              <a:t>// Step 1: Read in radius</a:t>
            </a:r>
          </a:p>
          <a:p>
            <a:pPr>
              <a:buNone/>
            </a:pPr>
            <a:r>
              <a:rPr lang="en-IN" dirty="0" smtClean="0">
                <a:solidFill>
                  <a:srgbClr val="92D050"/>
                </a:solidFill>
                <a:latin typeface="Aharoni" pitchFamily="2" charset="-79"/>
                <a:cs typeface="Aharoni" pitchFamily="2" charset="-79"/>
              </a:rPr>
              <a:t>        // Step 2: Compute area</a:t>
            </a:r>
          </a:p>
          <a:p>
            <a:pPr>
              <a:buNone/>
            </a:pPr>
            <a:r>
              <a:rPr lang="en-IN" dirty="0" smtClean="0">
                <a:solidFill>
                  <a:srgbClr val="92D050"/>
                </a:solidFill>
                <a:latin typeface="Aharoni" pitchFamily="2" charset="-79"/>
                <a:cs typeface="Aharoni" pitchFamily="2" charset="-79"/>
              </a:rPr>
              <a:t>        // Step 3: Display the area</a:t>
            </a:r>
          </a:p>
          <a:p>
            <a:pPr>
              <a:buNone/>
            </a:pPr>
            <a:r>
              <a:rPr lang="en-IN" dirty="0" smtClean="0">
                <a:latin typeface="Aharoni" pitchFamily="2" charset="-79"/>
                <a:cs typeface="Aharoni" pitchFamily="2" charset="-79"/>
              </a:rPr>
              <a:t>        }</a:t>
            </a:r>
          </a:p>
          <a:p>
            <a:pPr>
              <a:buNone/>
            </a:pPr>
            <a:r>
              <a:rPr lang="en-IN" dirty="0" smtClean="0">
                <a:latin typeface="Aharoni" pitchFamily="2" charset="-79"/>
                <a:cs typeface="Aharoni" pitchFamily="2" charset="-79"/>
              </a:rPr>
              <a:t>}</a:t>
            </a:r>
            <a:endParaRPr lang="en-IN"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715436" cy="5840435"/>
          </a:xfrm>
        </p:spPr>
        <p:txBody>
          <a:bodyPr/>
          <a:lstStyle/>
          <a:p>
            <a:pPr>
              <a:buNone/>
            </a:pPr>
            <a:r>
              <a:rPr lang="en-IN" dirty="0" smtClean="0"/>
              <a:t>The program needs to read the radius entered by the user from the keyboard. This raises two</a:t>
            </a:r>
          </a:p>
          <a:p>
            <a:pPr>
              <a:buNone/>
            </a:pPr>
            <a:r>
              <a:rPr lang="en-IN" dirty="0" smtClean="0"/>
              <a:t>important issues:</a:t>
            </a:r>
          </a:p>
          <a:p>
            <a:pPr>
              <a:buNone/>
            </a:pPr>
            <a:r>
              <a:rPr lang="en-IN" dirty="0" smtClean="0"/>
              <a:t>■ Reading the radius.</a:t>
            </a:r>
          </a:p>
          <a:p>
            <a:pPr>
              <a:buNone/>
            </a:pPr>
            <a:r>
              <a:rPr lang="en-IN" dirty="0" smtClean="0"/>
              <a:t>■ Storing the radius in the program.</a:t>
            </a:r>
          </a:p>
          <a:p>
            <a:pPr>
              <a:buNone/>
            </a:pPr>
            <a:r>
              <a:rPr lang="en-IN" sz="2400" dirty="0" smtClean="0"/>
              <a:t>A variable designates a location in memory for storing data and computational results in the program. A variable has a name that can be used to access the memory location.</a:t>
            </a:r>
          </a:p>
          <a:p>
            <a:pPr>
              <a:buNone/>
            </a:pPr>
            <a:r>
              <a:rPr lang="en-IN" sz="2400" dirty="0" smtClean="0"/>
              <a:t>Rather than using x and y as variable names, choose descriptive names: in this case, </a:t>
            </a:r>
            <a:r>
              <a:rPr lang="en-IN" sz="2400" dirty="0" smtClean="0">
                <a:solidFill>
                  <a:srgbClr val="92D050"/>
                </a:solidFill>
                <a:latin typeface="Aharoni" pitchFamily="2" charset="-79"/>
                <a:cs typeface="Aharoni" pitchFamily="2" charset="-79"/>
              </a:rPr>
              <a:t>radius</a:t>
            </a:r>
            <a:r>
              <a:rPr lang="en-IN" sz="2400" dirty="0" smtClean="0"/>
              <a:t> for radius, and </a:t>
            </a:r>
            <a:r>
              <a:rPr lang="en-IN" sz="2400" dirty="0" smtClean="0">
                <a:solidFill>
                  <a:srgbClr val="92D050"/>
                </a:solidFill>
                <a:latin typeface="Aharoni" pitchFamily="2" charset="-79"/>
                <a:cs typeface="Aharoni" pitchFamily="2" charset="-79"/>
              </a:rPr>
              <a:t>area</a:t>
            </a:r>
            <a:r>
              <a:rPr lang="en-IN" sz="2400" dirty="0" smtClean="0">
                <a:solidFill>
                  <a:srgbClr val="92D050"/>
                </a:solidFill>
              </a:rPr>
              <a:t> </a:t>
            </a:r>
            <a:r>
              <a:rPr lang="en-IN" sz="2400" dirty="0" smtClean="0"/>
              <a:t>for area.</a:t>
            </a:r>
            <a:endParaRPr lang="en-IN"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401080" cy="5840435"/>
          </a:xfrm>
        </p:spPr>
        <p:txBody>
          <a:bodyPr>
            <a:normAutofit/>
          </a:bodyPr>
          <a:lstStyle/>
          <a:p>
            <a:pPr>
              <a:buNone/>
            </a:pPr>
            <a:r>
              <a:rPr lang="en-IN" sz="2400" dirty="0" smtClean="0"/>
              <a:t>Declare </a:t>
            </a:r>
            <a:r>
              <a:rPr lang="en-IN" sz="2400" b="1" dirty="0" smtClean="0"/>
              <a:t>radius and area as double-precision floating-point numbers. The program can </a:t>
            </a:r>
            <a:r>
              <a:rPr lang="en-IN" sz="2400" dirty="0" smtClean="0"/>
              <a:t>be expanded as follows:</a:t>
            </a:r>
          </a:p>
          <a:p>
            <a:pPr>
              <a:buNone/>
            </a:pPr>
            <a:endParaRPr lang="en-IN" sz="2400" b="1" dirty="0" smtClean="0"/>
          </a:p>
          <a:p>
            <a:pPr>
              <a:buNone/>
            </a:pPr>
            <a:r>
              <a:rPr lang="en-IN" sz="2400" b="1" dirty="0" smtClean="0">
                <a:latin typeface="Aharoni" pitchFamily="2" charset="-79"/>
                <a:cs typeface="Aharoni" pitchFamily="2" charset="-79"/>
              </a:rPr>
              <a:t>public class ComputeArea {</a:t>
            </a:r>
          </a:p>
          <a:p>
            <a:pPr>
              <a:buNone/>
            </a:pPr>
            <a:r>
              <a:rPr lang="en-IN" sz="2400" b="1" dirty="0" smtClean="0">
                <a:latin typeface="Aharoni" pitchFamily="2" charset="-79"/>
                <a:cs typeface="Aharoni" pitchFamily="2" charset="-79"/>
              </a:rPr>
              <a:t>          public static void main(String[] </a:t>
            </a:r>
            <a:r>
              <a:rPr lang="en-IN" sz="2400" b="1" dirty="0" err="1" smtClean="0">
                <a:latin typeface="Aharoni" pitchFamily="2" charset="-79"/>
                <a:cs typeface="Aharoni" pitchFamily="2" charset="-79"/>
              </a:rPr>
              <a:t>args</a:t>
            </a:r>
            <a:r>
              <a:rPr lang="en-IN" sz="2400" b="1" dirty="0" smtClean="0">
                <a:latin typeface="Aharoni" pitchFamily="2" charset="-79"/>
                <a:cs typeface="Aharoni" pitchFamily="2" charset="-79"/>
              </a:rPr>
              <a:t>) {</a:t>
            </a:r>
          </a:p>
          <a:p>
            <a:pPr>
              <a:buNone/>
            </a:pPr>
            <a:r>
              <a:rPr lang="en-IN" sz="2400" b="1" dirty="0" smtClean="0">
                <a:latin typeface="Aharoni" pitchFamily="2" charset="-79"/>
                <a:cs typeface="Aharoni" pitchFamily="2" charset="-79"/>
              </a:rPr>
              <a:t>            double radius;</a:t>
            </a:r>
          </a:p>
          <a:p>
            <a:pPr>
              <a:buNone/>
            </a:pPr>
            <a:r>
              <a:rPr lang="en-IN" sz="2400" b="1" dirty="0" smtClean="0">
                <a:latin typeface="Aharoni" pitchFamily="2" charset="-79"/>
                <a:cs typeface="Aharoni" pitchFamily="2" charset="-79"/>
              </a:rPr>
              <a:t>            double area;</a:t>
            </a:r>
          </a:p>
          <a:p>
            <a:pPr>
              <a:buNone/>
            </a:pPr>
            <a:r>
              <a:rPr lang="en-IN" sz="2400" dirty="0" smtClean="0">
                <a:solidFill>
                  <a:srgbClr val="92D050"/>
                </a:solidFill>
                <a:latin typeface="Aharoni" pitchFamily="2" charset="-79"/>
                <a:cs typeface="Aharoni" pitchFamily="2" charset="-79"/>
              </a:rPr>
              <a:t>                     // Step 1: Read in radius</a:t>
            </a:r>
          </a:p>
          <a:p>
            <a:pPr>
              <a:buNone/>
            </a:pPr>
            <a:r>
              <a:rPr lang="en-IN" sz="2400" dirty="0" smtClean="0">
                <a:solidFill>
                  <a:srgbClr val="92D050"/>
                </a:solidFill>
                <a:latin typeface="Aharoni" pitchFamily="2" charset="-79"/>
                <a:cs typeface="Aharoni" pitchFamily="2" charset="-79"/>
              </a:rPr>
              <a:t>                     // Step 2: Compute area</a:t>
            </a:r>
          </a:p>
          <a:p>
            <a:pPr>
              <a:buNone/>
            </a:pPr>
            <a:r>
              <a:rPr lang="en-IN" sz="2400" dirty="0" smtClean="0">
                <a:solidFill>
                  <a:srgbClr val="92D050"/>
                </a:solidFill>
                <a:latin typeface="Aharoni" pitchFamily="2" charset="-79"/>
                <a:cs typeface="Aharoni" pitchFamily="2" charset="-79"/>
              </a:rPr>
              <a:t>                     // Step 3: Display the area</a:t>
            </a:r>
          </a:p>
          <a:p>
            <a:pPr>
              <a:buNone/>
            </a:pPr>
            <a:r>
              <a:rPr lang="en-IN" sz="2400" dirty="0" smtClean="0">
                <a:latin typeface="Aharoni" pitchFamily="2" charset="-79"/>
                <a:cs typeface="Aharoni" pitchFamily="2" charset="-79"/>
              </a:rPr>
              <a:t>          }</a:t>
            </a:r>
          </a:p>
          <a:p>
            <a:pPr>
              <a:buNone/>
            </a:pPr>
            <a:r>
              <a:rPr lang="en-IN" sz="2400" dirty="0" smtClean="0">
                <a:latin typeface="Aharoni" pitchFamily="2" charset="-79"/>
                <a:cs typeface="Aharoni" pitchFamily="2" charset="-79"/>
              </a:rPr>
              <a:t>}</a:t>
            </a:r>
            <a:endParaRPr lang="en-IN" sz="2400"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06BA72DC-9C90-40A5-AD48-1A501F8B68EC}" type="slidenum">
              <a:rPr lang="en-US"/>
              <a:pPr/>
              <a:t>56</a:t>
            </a:fld>
            <a:endParaRPr lang="en-US"/>
          </a:p>
        </p:txBody>
      </p:sp>
      <p:sp>
        <p:nvSpPr>
          <p:cNvPr id="186370"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186371"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dirty="0">
                <a:solidFill>
                  <a:schemeClr val="bg2"/>
                </a:solidFill>
              </a:rPr>
              <a:t>public class </a:t>
            </a:r>
            <a:r>
              <a:rPr lang="en-US" sz="1800" dirty="0" err="1">
                <a:solidFill>
                  <a:schemeClr val="bg2"/>
                </a:solidFill>
              </a:rPr>
              <a:t>ComputeArea</a:t>
            </a:r>
            <a:r>
              <a:rPr lang="en-US" sz="1800" dirty="0">
                <a:solidFill>
                  <a:schemeClr val="bg2"/>
                </a:solidFill>
              </a:rPr>
              <a:t> {</a:t>
            </a:r>
          </a:p>
          <a:p>
            <a:pPr>
              <a:lnSpc>
                <a:spcPct val="80000"/>
              </a:lnSpc>
              <a:buFont typeface="Monotype Sorts" pitchFamily="2" charset="2"/>
              <a:buNone/>
            </a:pPr>
            <a:r>
              <a:rPr lang="en-US" sz="1800" dirty="0">
                <a:solidFill>
                  <a:schemeClr val="bg2"/>
                </a:solidFill>
              </a:rPr>
              <a:t>  /** Main method */</a:t>
            </a:r>
          </a:p>
          <a:p>
            <a:pPr>
              <a:lnSpc>
                <a:spcPct val="80000"/>
              </a:lnSpc>
              <a:buFont typeface="Monotype Sorts" pitchFamily="2" charset="2"/>
              <a:buNone/>
            </a:pPr>
            <a:r>
              <a:rPr lang="en-US" sz="1800" dirty="0">
                <a:solidFill>
                  <a:schemeClr val="bg2"/>
                </a:solidFill>
              </a:rPr>
              <a:t>  public static void main(String[] args) {</a:t>
            </a:r>
          </a:p>
          <a:p>
            <a:pPr>
              <a:lnSpc>
                <a:spcPct val="80000"/>
              </a:lnSpc>
              <a:buFont typeface="Monotype Sorts" pitchFamily="2" charset="2"/>
              <a:buNone/>
            </a:pPr>
            <a:r>
              <a:rPr lang="en-US" sz="1800" dirty="0">
                <a:solidFill>
                  <a:schemeClr val="bg2"/>
                </a:solidFill>
              </a:rPr>
              <a:t>    double radius;</a:t>
            </a:r>
          </a:p>
          <a:p>
            <a:pPr>
              <a:lnSpc>
                <a:spcPct val="80000"/>
              </a:lnSpc>
              <a:buFont typeface="Monotype Sorts" pitchFamily="2" charset="2"/>
              <a:buNone/>
            </a:pPr>
            <a:r>
              <a:rPr lang="en-US" sz="1800" dirty="0">
                <a:solidFill>
                  <a:schemeClr val="bg2"/>
                </a:solidFill>
              </a:rPr>
              <a:t>    double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Assign a radius</a:t>
            </a:r>
          </a:p>
          <a:p>
            <a:pPr>
              <a:lnSpc>
                <a:spcPct val="80000"/>
              </a:lnSpc>
              <a:buFont typeface="Monotype Sorts" pitchFamily="2" charset="2"/>
              <a:buNone/>
            </a:pPr>
            <a:r>
              <a:rPr lang="en-US" sz="1800" dirty="0">
                <a:solidFill>
                  <a:schemeClr val="bg2"/>
                </a:solidFill>
              </a:rPr>
              <a:t>    radius = 20;</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Compute area</a:t>
            </a:r>
          </a:p>
          <a:p>
            <a:pPr>
              <a:lnSpc>
                <a:spcPct val="80000"/>
              </a:lnSpc>
              <a:buFont typeface="Monotype Sorts" pitchFamily="2" charset="2"/>
              <a:buNone/>
            </a:pPr>
            <a:r>
              <a:rPr lang="en-US" sz="1800" dirty="0">
                <a:solidFill>
                  <a:schemeClr val="bg2"/>
                </a:solidFill>
              </a:rPr>
              <a:t>    area = radius * radius * 3.14159;</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Display results</a:t>
            </a:r>
          </a:p>
          <a:p>
            <a:pPr>
              <a:lnSpc>
                <a:spcPct val="80000"/>
              </a:lnSpc>
              <a:buFont typeface="Monotype Sorts" pitchFamily="2" charset="2"/>
              <a:buNone/>
            </a:pPr>
            <a:r>
              <a:rPr lang="en-US" sz="1800" dirty="0">
                <a:solidFill>
                  <a:schemeClr val="bg2"/>
                </a:solidFill>
              </a:rPr>
              <a:t>    System.out.println("The area for the circle of radius " +</a:t>
            </a:r>
          </a:p>
          <a:p>
            <a:pPr>
              <a:lnSpc>
                <a:spcPct val="80000"/>
              </a:lnSpc>
              <a:buFont typeface="Monotype Sorts" pitchFamily="2" charset="2"/>
              <a:buNone/>
            </a:pPr>
            <a:r>
              <a:rPr lang="en-US" sz="1800" dirty="0">
                <a:solidFill>
                  <a:schemeClr val="bg2"/>
                </a:solidFill>
              </a:rPr>
              <a:t>      radius + " is " +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a:t>
            </a:r>
          </a:p>
        </p:txBody>
      </p:sp>
      <p:sp>
        <p:nvSpPr>
          <p:cNvPr id="186376" name="Rectangle 8"/>
          <p:cNvSpPr>
            <a:spLocks noChangeArrowheads="1"/>
          </p:cNvSpPr>
          <p:nvPr/>
        </p:nvSpPr>
        <p:spPr bwMode="auto">
          <a:xfrm>
            <a:off x="6837363" y="1854200"/>
            <a:ext cx="1524000"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186377" name="Text Box 9"/>
          <p:cNvSpPr txBox="1">
            <a:spLocks noChangeArrowheads="1"/>
          </p:cNvSpPr>
          <p:nvPr/>
        </p:nvSpPr>
        <p:spPr bwMode="auto">
          <a:xfrm>
            <a:off x="6019800" y="18288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86378" name="Rectangle 10"/>
          <p:cNvSpPr>
            <a:spLocks noChangeArrowheads="1"/>
          </p:cNvSpPr>
          <p:nvPr/>
        </p:nvSpPr>
        <p:spPr bwMode="auto">
          <a:xfrm>
            <a:off x="457200" y="1905000"/>
            <a:ext cx="5105400" cy="2952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IN"/>
          </a:p>
        </p:txBody>
      </p:sp>
      <p:sp>
        <p:nvSpPr>
          <p:cNvPr id="186380" name="AutoShape 12"/>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allocate memory for radius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80"/>
                                        </p:tgtEl>
                                        <p:attrNameLst>
                                          <p:attrName>style.visibility</p:attrName>
                                        </p:attrNameLst>
                                      </p:cBhvr>
                                      <p:to>
                                        <p:strVal val="visible"/>
                                      </p:to>
                                    </p:set>
                                    <p:anim calcmode="lin" valueType="num">
                                      <p:cBhvr additive="base">
                                        <p:cTn id="7" dur="500" fill="hold"/>
                                        <p:tgtEl>
                                          <p:spTgt spid="186380"/>
                                        </p:tgtEl>
                                        <p:attrNameLst>
                                          <p:attrName>ppt_x</p:attrName>
                                        </p:attrNameLst>
                                      </p:cBhvr>
                                      <p:tavLst>
                                        <p:tav tm="0">
                                          <p:val>
                                            <p:strVal val="0-#ppt_w/2"/>
                                          </p:val>
                                        </p:tav>
                                        <p:tav tm="100000">
                                          <p:val>
                                            <p:strVal val="#ppt_x"/>
                                          </p:val>
                                        </p:tav>
                                      </p:tavLst>
                                    </p:anim>
                                    <p:anim calcmode="lin" valueType="num">
                                      <p:cBhvr additive="base">
                                        <p:cTn id="8" dur="500" fill="hold"/>
                                        <p:tgtEl>
                                          <p:spTgt spid="186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BC560608-7912-4639-B3D8-06FD5116E29B}" type="slidenum">
              <a:rPr lang="en-US"/>
              <a:pPr/>
              <a:t>57</a:t>
            </a:fld>
            <a:endParaRPr lang="en-US"/>
          </a:p>
        </p:txBody>
      </p:sp>
      <p:sp>
        <p:nvSpPr>
          <p:cNvPr id="187394"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187395"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dirty="0">
                <a:solidFill>
                  <a:schemeClr val="bg2"/>
                </a:solidFill>
              </a:rPr>
              <a:t>public class </a:t>
            </a:r>
            <a:r>
              <a:rPr lang="en-US" sz="1800" dirty="0" err="1">
                <a:solidFill>
                  <a:schemeClr val="bg2"/>
                </a:solidFill>
              </a:rPr>
              <a:t>ComputeArea</a:t>
            </a:r>
            <a:r>
              <a:rPr lang="en-US" sz="1800" dirty="0">
                <a:solidFill>
                  <a:schemeClr val="bg2"/>
                </a:solidFill>
              </a:rPr>
              <a:t> {</a:t>
            </a:r>
          </a:p>
          <a:p>
            <a:pPr>
              <a:lnSpc>
                <a:spcPct val="80000"/>
              </a:lnSpc>
              <a:buFont typeface="Monotype Sorts" pitchFamily="2" charset="2"/>
              <a:buNone/>
            </a:pPr>
            <a:r>
              <a:rPr lang="en-US" sz="1800" dirty="0">
                <a:solidFill>
                  <a:schemeClr val="bg2"/>
                </a:solidFill>
              </a:rPr>
              <a:t>  /** Main method */</a:t>
            </a:r>
          </a:p>
          <a:p>
            <a:pPr>
              <a:lnSpc>
                <a:spcPct val="80000"/>
              </a:lnSpc>
              <a:buFont typeface="Monotype Sorts" pitchFamily="2" charset="2"/>
              <a:buNone/>
            </a:pPr>
            <a:r>
              <a:rPr lang="en-US" sz="1800" dirty="0">
                <a:solidFill>
                  <a:schemeClr val="bg2"/>
                </a:solidFill>
              </a:rPr>
              <a:t>  public static void main(String[] args) {</a:t>
            </a:r>
          </a:p>
          <a:p>
            <a:pPr>
              <a:lnSpc>
                <a:spcPct val="80000"/>
              </a:lnSpc>
              <a:buFont typeface="Monotype Sorts" pitchFamily="2" charset="2"/>
              <a:buNone/>
            </a:pPr>
            <a:r>
              <a:rPr lang="en-US" sz="1800" dirty="0">
                <a:solidFill>
                  <a:schemeClr val="bg2"/>
                </a:solidFill>
              </a:rPr>
              <a:t>    double radius;</a:t>
            </a:r>
          </a:p>
          <a:p>
            <a:pPr>
              <a:lnSpc>
                <a:spcPct val="80000"/>
              </a:lnSpc>
              <a:buFont typeface="Monotype Sorts" pitchFamily="2" charset="2"/>
              <a:buNone/>
            </a:pPr>
            <a:r>
              <a:rPr lang="en-US" sz="1800" dirty="0">
                <a:solidFill>
                  <a:schemeClr val="bg2"/>
                </a:solidFill>
              </a:rPr>
              <a:t>    double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Assign a radius</a:t>
            </a:r>
          </a:p>
          <a:p>
            <a:pPr>
              <a:lnSpc>
                <a:spcPct val="80000"/>
              </a:lnSpc>
              <a:buFont typeface="Monotype Sorts" pitchFamily="2" charset="2"/>
              <a:buNone/>
            </a:pPr>
            <a:r>
              <a:rPr lang="en-US" sz="1800" dirty="0">
                <a:solidFill>
                  <a:schemeClr val="bg2"/>
                </a:solidFill>
              </a:rPr>
              <a:t>    radius = 20;</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Compute area</a:t>
            </a:r>
          </a:p>
          <a:p>
            <a:pPr>
              <a:lnSpc>
                <a:spcPct val="80000"/>
              </a:lnSpc>
              <a:buFont typeface="Monotype Sorts" pitchFamily="2" charset="2"/>
              <a:buNone/>
            </a:pPr>
            <a:r>
              <a:rPr lang="en-US" sz="1800" dirty="0">
                <a:solidFill>
                  <a:schemeClr val="bg2"/>
                </a:solidFill>
              </a:rPr>
              <a:t>    area = radius * radius * 3.14159;</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Display results</a:t>
            </a:r>
          </a:p>
          <a:p>
            <a:pPr>
              <a:lnSpc>
                <a:spcPct val="80000"/>
              </a:lnSpc>
              <a:buFont typeface="Monotype Sorts" pitchFamily="2" charset="2"/>
              <a:buNone/>
            </a:pPr>
            <a:r>
              <a:rPr lang="en-US" sz="1800" dirty="0">
                <a:solidFill>
                  <a:schemeClr val="bg2"/>
                </a:solidFill>
              </a:rPr>
              <a:t>    System.out.println("The area for the circle of radius " +</a:t>
            </a:r>
          </a:p>
          <a:p>
            <a:pPr>
              <a:lnSpc>
                <a:spcPct val="80000"/>
              </a:lnSpc>
              <a:buFont typeface="Monotype Sorts" pitchFamily="2" charset="2"/>
              <a:buNone/>
            </a:pPr>
            <a:r>
              <a:rPr lang="en-US" sz="1800" dirty="0">
                <a:solidFill>
                  <a:schemeClr val="bg2"/>
                </a:solidFill>
              </a:rPr>
              <a:t>      radius + " is " +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a:t>
            </a:r>
          </a:p>
        </p:txBody>
      </p:sp>
      <p:sp>
        <p:nvSpPr>
          <p:cNvPr id="187396" name="Rectangle 4"/>
          <p:cNvSpPr>
            <a:spLocks noChangeArrowheads="1"/>
          </p:cNvSpPr>
          <p:nvPr/>
        </p:nvSpPr>
        <p:spPr bwMode="auto">
          <a:xfrm>
            <a:off x="6858000" y="1816100"/>
            <a:ext cx="1524000" cy="2682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bg2"/>
                </a:solidFill>
              </a:rPr>
              <a:t>no value</a:t>
            </a:r>
          </a:p>
        </p:txBody>
      </p:sp>
      <p:sp>
        <p:nvSpPr>
          <p:cNvPr id="187397" name="Text Box 5"/>
          <p:cNvSpPr txBox="1">
            <a:spLocks noChangeArrowheads="1"/>
          </p:cNvSpPr>
          <p:nvPr/>
        </p:nvSpPr>
        <p:spPr bwMode="auto">
          <a:xfrm>
            <a:off x="6019800" y="17526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87398" name="Rectangle 6"/>
          <p:cNvSpPr>
            <a:spLocks noChangeArrowheads="1"/>
          </p:cNvSpPr>
          <p:nvPr/>
        </p:nvSpPr>
        <p:spPr bwMode="auto">
          <a:xfrm>
            <a:off x="457200" y="2162175"/>
            <a:ext cx="5105400" cy="306388"/>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IN"/>
          </a:p>
        </p:txBody>
      </p:sp>
      <p:sp>
        <p:nvSpPr>
          <p:cNvPr id="187399" name="Text Box 7"/>
          <p:cNvSpPr txBox="1">
            <a:spLocks noChangeArrowheads="1"/>
          </p:cNvSpPr>
          <p:nvPr/>
        </p:nvSpPr>
        <p:spPr bwMode="auto">
          <a:xfrm>
            <a:off x="6858000" y="1219200"/>
            <a:ext cx="1447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memory</a:t>
            </a:r>
          </a:p>
        </p:txBody>
      </p:sp>
      <p:sp>
        <p:nvSpPr>
          <p:cNvPr id="187400" name="Rectangle 8"/>
          <p:cNvSpPr>
            <a:spLocks noChangeArrowheads="1"/>
          </p:cNvSpPr>
          <p:nvPr/>
        </p:nvSpPr>
        <p:spPr bwMode="auto">
          <a:xfrm>
            <a:off x="6837363" y="2200275"/>
            <a:ext cx="1563687" cy="26987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187401" name="Text Box 9"/>
          <p:cNvSpPr txBox="1">
            <a:spLocks noChangeArrowheads="1"/>
          </p:cNvSpPr>
          <p:nvPr/>
        </p:nvSpPr>
        <p:spPr bwMode="auto">
          <a:xfrm>
            <a:off x="6019800" y="21336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area</a:t>
            </a:r>
          </a:p>
        </p:txBody>
      </p:sp>
      <p:sp>
        <p:nvSpPr>
          <p:cNvPr id="187403" name="AutoShape 11"/>
          <p:cNvSpPr>
            <a:spLocks noChangeArrowheads="1"/>
          </p:cNvSpPr>
          <p:nvPr/>
        </p:nvSpPr>
        <p:spPr bwMode="auto">
          <a:xfrm>
            <a:off x="6569075" y="3082925"/>
            <a:ext cx="1881188" cy="615950"/>
          </a:xfrm>
          <a:prstGeom prst="wedgeRoundRectCallout">
            <a:avLst>
              <a:gd name="adj1" fmla="val -26880"/>
              <a:gd name="adj2" fmla="val -170102"/>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allocate memory for area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7403"/>
                                        </p:tgtEl>
                                        <p:attrNameLst>
                                          <p:attrName>style.visibility</p:attrName>
                                        </p:attrNameLst>
                                      </p:cBhvr>
                                      <p:to>
                                        <p:strVal val="visible"/>
                                      </p:to>
                                    </p:set>
                                    <p:anim to="" calcmode="lin" valueType="num">
                                      <p:cBhvr>
                                        <p:cTn id="7" dur="1" fill="hold"/>
                                        <p:tgtEl>
                                          <p:spTgt spid="18740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761D8208-AFC2-4D11-8DB6-67A918C74249}" type="slidenum">
              <a:rPr lang="en-US"/>
              <a:pPr/>
              <a:t>58</a:t>
            </a:fld>
            <a:endParaRPr lang="en-US"/>
          </a:p>
        </p:txBody>
      </p:sp>
      <p:sp>
        <p:nvSpPr>
          <p:cNvPr id="188418"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188419"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dirty="0">
                <a:solidFill>
                  <a:schemeClr val="bg2"/>
                </a:solidFill>
              </a:rPr>
              <a:t>public class </a:t>
            </a:r>
            <a:r>
              <a:rPr lang="en-US" sz="1800" dirty="0" err="1">
                <a:solidFill>
                  <a:schemeClr val="bg2"/>
                </a:solidFill>
              </a:rPr>
              <a:t>ComputeArea</a:t>
            </a:r>
            <a:r>
              <a:rPr lang="en-US" sz="1800" dirty="0">
                <a:solidFill>
                  <a:schemeClr val="bg2"/>
                </a:solidFill>
              </a:rPr>
              <a:t> {</a:t>
            </a:r>
          </a:p>
          <a:p>
            <a:pPr>
              <a:lnSpc>
                <a:spcPct val="80000"/>
              </a:lnSpc>
              <a:buFont typeface="Monotype Sorts" pitchFamily="2" charset="2"/>
              <a:buNone/>
            </a:pPr>
            <a:r>
              <a:rPr lang="en-US" sz="1800" dirty="0">
                <a:solidFill>
                  <a:schemeClr val="bg2"/>
                </a:solidFill>
              </a:rPr>
              <a:t>  /** Main method */</a:t>
            </a:r>
          </a:p>
          <a:p>
            <a:pPr>
              <a:lnSpc>
                <a:spcPct val="80000"/>
              </a:lnSpc>
              <a:buFont typeface="Monotype Sorts" pitchFamily="2" charset="2"/>
              <a:buNone/>
            </a:pPr>
            <a:r>
              <a:rPr lang="en-US" sz="1800" dirty="0">
                <a:solidFill>
                  <a:schemeClr val="bg2"/>
                </a:solidFill>
              </a:rPr>
              <a:t>  public static void main(String[] args) {</a:t>
            </a:r>
          </a:p>
          <a:p>
            <a:pPr>
              <a:lnSpc>
                <a:spcPct val="80000"/>
              </a:lnSpc>
              <a:buFont typeface="Monotype Sorts" pitchFamily="2" charset="2"/>
              <a:buNone/>
            </a:pPr>
            <a:r>
              <a:rPr lang="en-US" sz="1800" dirty="0">
                <a:solidFill>
                  <a:schemeClr val="bg2"/>
                </a:solidFill>
              </a:rPr>
              <a:t>    double radius;</a:t>
            </a:r>
          </a:p>
          <a:p>
            <a:pPr>
              <a:lnSpc>
                <a:spcPct val="80000"/>
              </a:lnSpc>
              <a:buFont typeface="Monotype Sorts" pitchFamily="2" charset="2"/>
              <a:buNone/>
            </a:pPr>
            <a:r>
              <a:rPr lang="en-US" sz="1800" dirty="0">
                <a:solidFill>
                  <a:schemeClr val="bg2"/>
                </a:solidFill>
              </a:rPr>
              <a:t>    double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Assign a radius</a:t>
            </a:r>
          </a:p>
          <a:p>
            <a:pPr>
              <a:lnSpc>
                <a:spcPct val="80000"/>
              </a:lnSpc>
              <a:buFont typeface="Monotype Sorts" pitchFamily="2" charset="2"/>
              <a:buNone/>
            </a:pPr>
            <a:r>
              <a:rPr lang="en-US" sz="1800" dirty="0">
                <a:solidFill>
                  <a:schemeClr val="bg2"/>
                </a:solidFill>
              </a:rPr>
              <a:t>    radius = 20;</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Compute area</a:t>
            </a:r>
          </a:p>
          <a:p>
            <a:pPr>
              <a:lnSpc>
                <a:spcPct val="80000"/>
              </a:lnSpc>
              <a:buFont typeface="Monotype Sorts" pitchFamily="2" charset="2"/>
              <a:buNone/>
            </a:pPr>
            <a:r>
              <a:rPr lang="en-US" sz="1800" dirty="0">
                <a:solidFill>
                  <a:schemeClr val="bg2"/>
                </a:solidFill>
              </a:rPr>
              <a:t>    area = radius * radius * 3.14159;</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Display results</a:t>
            </a:r>
          </a:p>
          <a:p>
            <a:pPr>
              <a:lnSpc>
                <a:spcPct val="80000"/>
              </a:lnSpc>
              <a:buFont typeface="Monotype Sorts" pitchFamily="2" charset="2"/>
              <a:buNone/>
            </a:pPr>
            <a:r>
              <a:rPr lang="en-US" sz="1800" dirty="0">
                <a:solidFill>
                  <a:schemeClr val="bg2"/>
                </a:solidFill>
              </a:rPr>
              <a:t>    System.out.println("The area for the circle of radius " +</a:t>
            </a:r>
          </a:p>
          <a:p>
            <a:pPr>
              <a:lnSpc>
                <a:spcPct val="80000"/>
              </a:lnSpc>
              <a:buFont typeface="Monotype Sorts" pitchFamily="2" charset="2"/>
              <a:buNone/>
            </a:pPr>
            <a:r>
              <a:rPr lang="en-US" sz="1800" dirty="0">
                <a:solidFill>
                  <a:schemeClr val="bg2"/>
                </a:solidFill>
              </a:rPr>
              <a:t>      radius + " is " +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a:t>
            </a:r>
          </a:p>
        </p:txBody>
      </p:sp>
      <p:sp>
        <p:nvSpPr>
          <p:cNvPr id="188420" name="Rectangle 4"/>
          <p:cNvSpPr>
            <a:spLocks noChangeArrowheads="1"/>
          </p:cNvSpPr>
          <p:nvPr/>
        </p:nvSpPr>
        <p:spPr bwMode="auto">
          <a:xfrm>
            <a:off x="6858000" y="17526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1800">
                <a:solidFill>
                  <a:schemeClr val="accent2"/>
                </a:solidFill>
              </a:rPr>
              <a:t>20</a:t>
            </a:r>
          </a:p>
        </p:txBody>
      </p:sp>
      <p:sp>
        <p:nvSpPr>
          <p:cNvPr id="188421" name="Text Box 5"/>
          <p:cNvSpPr txBox="1">
            <a:spLocks noChangeArrowheads="1"/>
          </p:cNvSpPr>
          <p:nvPr/>
        </p:nvSpPr>
        <p:spPr bwMode="auto">
          <a:xfrm>
            <a:off x="6019800" y="17526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88422" name="Rectangle 6"/>
          <p:cNvSpPr>
            <a:spLocks noChangeArrowheads="1"/>
          </p:cNvSpPr>
          <p:nvPr/>
        </p:nvSpPr>
        <p:spPr bwMode="auto">
          <a:xfrm>
            <a:off x="457200" y="3048000"/>
            <a:ext cx="5105400" cy="2286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IN"/>
          </a:p>
        </p:txBody>
      </p:sp>
      <p:sp>
        <p:nvSpPr>
          <p:cNvPr id="188424" name="Rectangle 8"/>
          <p:cNvSpPr>
            <a:spLocks noChangeArrowheads="1"/>
          </p:cNvSpPr>
          <p:nvPr/>
        </p:nvSpPr>
        <p:spPr bwMode="auto">
          <a:xfrm>
            <a:off x="6858000" y="22098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1800">
                <a:solidFill>
                  <a:schemeClr val="bg2"/>
                </a:solidFill>
              </a:rPr>
              <a:t>no value</a:t>
            </a:r>
          </a:p>
        </p:txBody>
      </p:sp>
      <p:sp>
        <p:nvSpPr>
          <p:cNvPr id="188425" name="Text Box 9"/>
          <p:cNvSpPr txBox="1">
            <a:spLocks noChangeArrowheads="1"/>
          </p:cNvSpPr>
          <p:nvPr/>
        </p:nvSpPr>
        <p:spPr bwMode="auto">
          <a:xfrm>
            <a:off x="6019800" y="22098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area</a:t>
            </a:r>
          </a:p>
        </p:txBody>
      </p:sp>
      <p:sp>
        <p:nvSpPr>
          <p:cNvPr id="188429" name="AutoShape 13"/>
          <p:cNvSpPr>
            <a:spLocks noChangeArrowheads="1"/>
          </p:cNvSpPr>
          <p:nvPr/>
        </p:nvSpPr>
        <p:spPr bwMode="auto">
          <a:xfrm>
            <a:off x="6723063" y="931863"/>
            <a:ext cx="2265362" cy="384175"/>
          </a:xfrm>
          <a:prstGeom prst="wedgeRoundRectCallout">
            <a:avLst>
              <a:gd name="adj1" fmla="val -27718"/>
              <a:gd name="adj2" fmla="val 214875"/>
              <a:gd name="adj3" fmla="val 16667"/>
            </a:avLst>
          </a:prstGeom>
          <a:solidFill>
            <a:schemeClr val="accent1"/>
          </a:solidFill>
          <a:ln w="12700">
            <a:solidFill>
              <a:schemeClr val="tx1"/>
            </a:solidFill>
            <a:miter lim="800000"/>
            <a:headEnd type="none" w="sm" len="sm"/>
            <a:tailEnd type="none" w="sm" len="sm"/>
          </a:ln>
          <a:effectLst/>
        </p:spPr>
        <p:txBody>
          <a:bodyPr/>
          <a:lstStyle/>
          <a:p>
            <a:pPr>
              <a:spcBef>
                <a:spcPct val="50000"/>
              </a:spcBef>
            </a:pPr>
            <a:r>
              <a:rPr lang="en-US" sz="1800"/>
              <a:t>assign 20 to radius</a:t>
            </a:r>
          </a:p>
        </p:txBody>
      </p:sp>
      <p:sp>
        <p:nvSpPr>
          <p:cNvPr id="188430" name="Line 14"/>
          <p:cNvSpPr>
            <a:spLocks noChangeShapeType="1"/>
          </p:cNvSpPr>
          <p:nvPr/>
        </p:nvSpPr>
        <p:spPr bwMode="auto">
          <a:xfrm flipV="1">
            <a:off x="3305175" y="1970088"/>
            <a:ext cx="2725738" cy="1190625"/>
          </a:xfrm>
          <a:prstGeom prst="line">
            <a:avLst/>
          </a:prstGeom>
          <a:noFill/>
          <a:ln w="12700">
            <a:solidFill>
              <a:srgbClr val="FF0000"/>
            </a:solidFill>
            <a:round/>
            <a:headEnd type="none" w="sm" len="sm"/>
            <a:tailEnd type="stealth" w="sm" len="sm"/>
          </a:ln>
          <a:effectLst/>
        </p:spPr>
        <p:txBody>
          <a:bodyP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8429"/>
                                        </p:tgtEl>
                                        <p:attrNameLst>
                                          <p:attrName>style.visibility</p:attrName>
                                        </p:attrNameLst>
                                      </p:cBhvr>
                                      <p:to>
                                        <p:strVal val="visible"/>
                                      </p:to>
                                    </p:set>
                                    <p:anim to="" calcmode="lin" valueType="num">
                                      <p:cBhvr>
                                        <p:cTn id="7" dur="1" fill="hold"/>
                                        <p:tgtEl>
                                          <p:spTgt spid="1884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B8260088-33D6-4A9E-BD5F-98E8F1620CC1}" type="slidenum">
              <a:rPr lang="en-US"/>
              <a:pPr/>
              <a:t>59</a:t>
            </a:fld>
            <a:endParaRPr lang="en-US"/>
          </a:p>
        </p:txBody>
      </p:sp>
      <p:sp>
        <p:nvSpPr>
          <p:cNvPr id="189442"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189443"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dirty="0">
                <a:solidFill>
                  <a:schemeClr val="bg2"/>
                </a:solidFill>
              </a:rPr>
              <a:t>public class </a:t>
            </a:r>
            <a:r>
              <a:rPr lang="en-US" sz="1800" dirty="0" err="1">
                <a:solidFill>
                  <a:schemeClr val="bg2"/>
                </a:solidFill>
              </a:rPr>
              <a:t>ComputeArea</a:t>
            </a:r>
            <a:r>
              <a:rPr lang="en-US" sz="1800" dirty="0">
                <a:solidFill>
                  <a:schemeClr val="bg2"/>
                </a:solidFill>
              </a:rPr>
              <a:t> {</a:t>
            </a:r>
          </a:p>
          <a:p>
            <a:pPr>
              <a:lnSpc>
                <a:spcPct val="80000"/>
              </a:lnSpc>
              <a:buFont typeface="Monotype Sorts" pitchFamily="2" charset="2"/>
              <a:buNone/>
            </a:pPr>
            <a:r>
              <a:rPr lang="en-US" sz="1800" dirty="0">
                <a:solidFill>
                  <a:schemeClr val="bg2"/>
                </a:solidFill>
              </a:rPr>
              <a:t>  /** Main method */</a:t>
            </a:r>
          </a:p>
          <a:p>
            <a:pPr>
              <a:lnSpc>
                <a:spcPct val="80000"/>
              </a:lnSpc>
              <a:buFont typeface="Monotype Sorts" pitchFamily="2" charset="2"/>
              <a:buNone/>
            </a:pPr>
            <a:r>
              <a:rPr lang="en-US" sz="1800" dirty="0">
                <a:solidFill>
                  <a:schemeClr val="bg2"/>
                </a:solidFill>
              </a:rPr>
              <a:t>  public static void main(String[] args) {</a:t>
            </a:r>
          </a:p>
          <a:p>
            <a:pPr>
              <a:lnSpc>
                <a:spcPct val="80000"/>
              </a:lnSpc>
              <a:buFont typeface="Monotype Sorts" pitchFamily="2" charset="2"/>
              <a:buNone/>
            </a:pPr>
            <a:r>
              <a:rPr lang="en-US" sz="1800" dirty="0">
                <a:solidFill>
                  <a:schemeClr val="bg2"/>
                </a:solidFill>
              </a:rPr>
              <a:t>    double radius;</a:t>
            </a:r>
          </a:p>
          <a:p>
            <a:pPr>
              <a:lnSpc>
                <a:spcPct val="80000"/>
              </a:lnSpc>
              <a:buFont typeface="Monotype Sorts" pitchFamily="2" charset="2"/>
              <a:buNone/>
            </a:pPr>
            <a:r>
              <a:rPr lang="en-US" sz="1800" dirty="0">
                <a:solidFill>
                  <a:schemeClr val="bg2"/>
                </a:solidFill>
              </a:rPr>
              <a:t>    double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Assign a radius</a:t>
            </a:r>
          </a:p>
          <a:p>
            <a:pPr>
              <a:lnSpc>
                <a:spcPct val="80000"/>
              </a:lnSpc>
              <a:buFont typeface="Monotype Sorts" pitchFamily="2" charset="2"/>
              <a:buNone/>
            </a:pPr>
            <a:r>
              <a:rPr lang="en-US" sz="1800" dirty="0">
                <a:solidFill>
                  <a:schemeClr val="bg2"/>
                </a:solidFill>
              </a:rPr>
              <a:t>    radius = 20;</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Compute area</a:t>
            </a:r>
          </a:p>
          <a:p>
            <a:pPr>
              <a:lnSpc>
                <a:spcPct val="80000"/>
              </a:lnSpc>
              <a:buFont typeface="Monotype Sorts" pitchFamily="2" charset="2"/>
              <a:buNone/>
            </a:pPr>
            <a:r>
              <a:rPr lang="en-US" sz="1800" dirty="0">
                <a:solidFill>
                  <a:schemeClr val="bg2"/>
                </a:solidFill>
              </a:rPr>
              <a:t>    area = radius * radius * 3.14159;</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Display results</a:t>
            </a:r>
          </a:p>
          <a:p>
            <a:pPr>
              <a:lnSpc>
                <a:spcPct val="80000"/>
              </a:lnSpc>
              <a:buFont typeface="Monotype Sorts" pitchFamily="2" charset="2"/>
              <a:buNone/>
            </a:pPr>
            <a:r>
              <a:rPr lang="en-US" sz="1800" dirty="0">
                <a:solidFill>
                  <a:schemeClr val="bg2"/>
                </a:solidFill>
              </a:rPr>
              <a:t>    System.out.println("The area for the circle of radius " +</a:t>
            </a:r>
          </a:p>
          <a:p>
            <a:pPr>
              <a:lnSpc>
                <a:spcPct val="80000"/>
              </a:lnSpc>
              <a:buFont typeface="Monotype Sorts" pitchFamily="2" charset="2"/>
              <a:buNone/>
            </a:pPr>
            <a:r>
              <a:rPr lang="en-US" sz="1800" dirty="0">
                <a:solidFill>
                  <a:schemeClr val="bg2"/>
                </a:solidFill>
              </a:rPr>
              <a:t>      radius + " is " +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a:t>
            </a:r>
          </a:p>
        </p:txBody>
      </p:sp>
      <p:sp>
        <p:nvSpPr>
          <p:cNvPr id="189444" name="Rectangle 4"/>
          <p:cNvSpPr>
            <a:spLocks noChangeArrowheads="1"/>
          </p:cNvSpPr>
          <p:nvPr/>
        </p:nvSpPr>
        <p:spPr bwMode="auto">
          <a:xfrm>
            <a:off x="6858000" y="17526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2400">
                <a:solidFill>
                  <a:schemeClr val="bg2"/>
                </a:solidFill>
              </a:rPr>
              <a:t>20</a:t>
            </a:r>
          </a:p>
        </p:txBody>
      </p:sp>
      <p:sp>
        <p:nvSpPr>
          <p:cNvPr id="189445" name="Text Box 5"/>
          <p:cNvSpPr txBox="1">
            <a:spLocks noChangeArrowheads="1"/>
          </p:cNvSpPr>
          <p:nvPr/>
        </p:nvSpPr>
        <p:spPr bwMode="auto">
          <a:xfrm>
            <a:off x="6019800" y="17526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89447" name="Text Box 7"/>
          <p:cNvSpPr txBox="1">
            <a:spLocks noChangeArrowheads="1"/>
          </p:cNvSpPr>
          <p:nvPr/>
        </p:nvSpPr>
        <p:spPr bwMode="auto">
          <a:xfrm>
            <a:off x="6858000" y="1219200"/>
            <a:ext cx="1447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memory</a:t>
            </a:r>
          </a:p>
        </p:txBody>
      </p:sp>
      <p:sp>
        <p:nvSpPr>
          <p:cNvPr id="189448" name="Rectangle 8"/>
          <p:cNvSpPr>
            <a:spLocks noChangeArrowheads="1"/>
          </p:cNvSpPr>
          <p:nvPr/>
        </p:nvSpPr>
        <p:spPr bwMode="auto">
          <a:xfrm>
            <a:off x="6858000" y="22098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2400">
                <a:solidFill>
                  <a:schemeClr val="bg2"/>
                </a:solidFill>
              </a:rPr>
              <a:t>1256.636</a:t>
            </a:r>
          </a:p>
        </p:txBody>
      </p:sp>
      <p:sp>
        <p:nvSpPr>
          <p:cNvPr id="189449" name="Text Box 9"/>
          <p:cNvSpPr txBox="1">
            <a:spLocks noChangeArrowheads="1"/>
          </p:cNvSpPr>
          <p:nvPr/>
        </p:nvSpPr>
        <p:spPr bwMode="auto">
          <a:xfrm>
            <a:off x="6019800" y="22098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area</a:t>
            </a:r>
          </a:p>
        </p:txBody>
      </p:sp>
      <p:sp>
        <p:nvSpPr>
          <p:cNvPr id="189450" name="Rectangle 10"/>
          <p:cNvSpPr>
            <a:spLocks noChangeArrowheads="1"/>
          </p:cNvSpPr>
          <p:nvPr/>
        </p:nvSpPr>
        <p:spPr bwMode="auto">
          <a:xfrm>
            <a:off x="457200" y="3810000"/>
            <a:ext cx="5105400" cy="309563"/>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IN"/>
          </a:p>
        </p:txBody>
      </p:sp>
      <p:sp>
        <p:nvSpPr>
          <p:cNvPr id="189452" name="Line 12"/>
          <p:cNvSpPr>
            <a:spLocks noChangeShapeType="1"/>
          </p:cNvSpPr>
          <p:nvPr/>
        </p:nvSpPr>
        <p:spPr bwMode="auto">
          <a:xfrm flipV="1">
            <a:off x="4071938" y="2430463"/>
            <a:ext cx="2919412" cy="1498600"/>
          </a:xfrm>
          <a:prstGeom prst="line">
            <a:avLst/>
          </a:prstGeom>
          <a:noFill/>
          <a:ln w="12700">
            <a:solidFill>
              <a:srgbClr val="FF0000"/>
            </a:solidFill>
            <a:round/>
            <a:headEnd type="none" w="sm" len="sm"/>
            <a:tailEnd type="stealth" w="sm" len="sm"/>
          </a:ln>
          <a:effectLst/>
        </p:spPr>
        <p:txBody>
          <a:bodyPr/>
          <a:lstStyle/>
          <a:p>
            <a:endParaRPr lang="en-IN"/>
          </a:p>
        </p:txBody>
      </p:sp>
      <p:sp>
        <p:nvSpPr>
          <p:cNvPr id="189453" name="AutoShape 13"/>
          <p:cNvSpPr>
            <a:spLocks noChangeArrowheads="1"/>
          </p:cNvSpPr>
          <p:nvPr/>
        </p:nvSpPr>
        <p:spPr bwMode="auto">
          <a:xfrm>
            <a:off x="6338888" y="3313113"/>
            <a:ext cx="2687637" cy="692150"/>
          </a:xfrm>
          <a:prstGeom prst="wedgeRoundRectCallout">
            <a:avLst>
              <a:gd name="adj1" fmla="val -25134"/>
              <a:gd name="adj2" fmla="val -163991"/>
              <a:gd name="adj3" fmla="val 16667"/>
            </a:avLst>
          </a:prstGeom>
          <a:solidFill>
            <a:schemeClr val="accent1"/>
          </a:solidFill>
          <a:ln w="12700">
            <a:solidFill>
              <a:schemeClr val="tx1"/>
            </a:solidFill>
            <a:miter lim="800000"/>
            <a:headEnd type="none" w="sm" len="sm"/>
            <a:tailEnd type="none" w="sm" len="sm"/>
          </a:ln>
          <a:effectLst/>
        </p:spPr>
        <p:txBody>
          <a:bodyPr/>
          <a:lstStyle/>
          <a:p>
            <a:pPr>
              <a:spcBef>
                <a:spcPct val="50000"/>
              </a:spcBef>
            </a:pPr>
            <a:r>
              <a:rPr lang="en-US" sz="1800"/>
              <a:t>compute area and assign it to variable area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89453"/>
                                        </p:tgtEl>
                                        <p:attrNameLst>
                                          <p:attrName>style.visibility</p:attrName>
                                        </p:attrNameLst>
                                      </p:cBhvr>
                                      <p:to>
                                        <p:strVal val="visible"/>
                                      </p:to>
                                    </p:set>
                                    <p:anim to="" calcmode="lin" valueType="num">
                                      <p:cBhvr>
                                        <p:cTn id="7" dur="1" fill="hold"/>
                                        <p:tgtEl>
                                          <p:spTgt spid="1894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History of </a:t>
            </a:r>
            <a:r>
              <a:rPr lang="en-US" dirty="0" smtClean="0"/>
              <a:t>Java</a:t>
            </a:r>
            <a:endParaRPr lang="en-US" dirty="0"/>
          </a:p>
        </p:txBody>
      </p:sp>
      <p:sp>
        <p:nvSpPr>
          <p:cNvPr id="3" name="Content Placeholder 2"/>
          <p:cNvSpPr>
            <a:spLocks noGrp="1"/>
          </p:cNvSpPr>
          <p:nvPr>
            <p:ph idx="1"/>
          </p:nvPr>
        </p:nvSpPr>
        <p:spPr>
          <a:xfrm>
            <a:off x="457200" y="1066800"/>
            <a:ext cx="8382000" cy="5410200"/>
          </a:xfrm>
        </p:spPr>
        <p:txBody>
          <a:bodyPr>
            <a:normAutofit fontScale="77500" lnSpcReduction="20000"/>
          </a:bodyPr>
          <a:lstStyle/>
          <a:p>
            <a:pPr algn="just">
              <a:buNone/>
            </a:pPr>
            <a:r>
              <a:rPr lang="en-US" dirty="0"/>
              <a:t>1) </a:t>
            </a:r>
            <a:r>
              <a:rPr lang="en-US" b="1" dirty="0"/>
              <a:t>James Gosling</a:t>
            </a:r>
            <a:r>
              <a:rPr lang="en-US" dirty="0"/>
              <a:t>, </a:t>
            </a:r>
            <a:r>
              <a:rPr lang="en-US" b="1" dirty="0"/>
              <a:t>Mike Sheridan</a:t>
            </a:r>
            <a:r>
              <a:rPr lang="en-US" dirty="0"/>
              <a:t>, and </a:t>
            </a:r>
            <a:r>
              <a:rPr lang="en-US" b="1" dirty="0"/>
              <a:t>Patrick </a:t>
            </a:r>
            <a:r>
              <a:rPr lang="en-US" b="1" dirty="0" err="1"/>
              <a:t>Naughton</a:t>
            </a:r>
            <a:r>
              <a:rPr lang="en-US" dirty="0"/>
              <a:t> initiated the Java language project in June 1991. The small team of sun engineers called </a:t>
            </a:r>
            <a:r>
              <a:rPr lang="en-US" b="1" dirty="0"/>
              <a:t>Green Team</a:t>
            </a:r>
            <a:r>
              <a:rPr lang="en-US" dirty="0"/>
              <a:t>.</a:t>
            </a:r>
          </a:p>
          <a:p>
            <a:pPr algn="just">
              <a:buNone/>
            </a:pPr>
            <a:r>
              <a:rPr lang="en-US" dirty="0"/>
              <a:t>2) Originally designed for small, embedded systems in electronic appliances like set-top boxes.</a:t>
            </a:r>
          </a:p>
          <a:p>
            <a:pPr algn="just">
              <a:buNone/>
            </a:pPr>
            <a:r>
              <a:rPr lang="en-US" dirty="0"/>
              <a:t>3) Firstly, it was called </a:t>
            </a:r>
            <a:r>
              <a:rPr lang="en-US" b="1" dirty="0"/>
              <a:t>"</a:t>
            </a:r>
            <a:r>
              <a:rPr lang="en-US" b="1" dirty="0" err="1"/>
              <a:t>Greentalk</a:t>
            </a:r>
            <a:r>
              <a:rPr lang="en-US" b="1" dirty="0"/>
              <a:t>"</a:t>
            </a:r>
            <a:r>
              <a:rPr lang="en-US" dirty="0"/>
              <a:t> by James Gosling, and file extension was .</a:t>
            </a:r>
            <a:r>
              <a:rPr lang="en-US" dirty="0" err="1"/>
              <a:t>gt</a:t>
            </a:r>
            <a:r>
              <a:rPr lang="en-US" dirty="0"/>
              <a:t>.</a:t>
            </a:r>
          </a:p>
          <a:p>
            <a:pPr algn="just">
              <a:buNone/>
            </a:pPr>
            <a:r>
              <a:rPr lang="en-US" dirty="0"/>
              <a:t>4) After that, it was called </a:t>
            </a:r>
            <a:r>
              <a:rPr lang="en-US" b="1" dirty="0"/>
              <a:t>Oak</a:t>
            </a:r>
            <a:r>
              <a:rPr lang="en-US" dirty="0"/>
              <a:t> and was developed as a part of the Green project</a:t>
            </a:r>
            <a:r>
              <a:rPr lang="en-US" dirty="0" smtClean="0"/>
              <a:t>.</a:t>
            </a:r>
          </a:p>
          <a:p>
            <a:pPr algn="just">
              <a:buNone/>
            </a:pPr>
            <a:r>
              <a:rPr lang="en-US" dirty="0"/>
              <a:t>5) </a:t>
            </a:r>
            <a:r>
              <a:rPr lang="en-US" b="1" dirty="0"/>
              <a:t>Why Oak?</a:t>
            </a:r>
            <a:r>
              <a:rPr lang="en-US" dirty="0"/>
              <a:t> Oak is a symbol of strength and chosen as a national tree of many countries like U.S.A., France, Germany, Romania, etc.</a:t>
            </a:r>
          </a:p>
          <a:p>
            <a:pPr algn="just">
              <a:buNone/>
            </a:pPr>
            <a:r>
              <a:rPr lang="en-US" dirty="0"/>
              <a:t>6) In 1995, Oak was renamed as </a:t>
            </a:r>
            <a:r>
              <a:rPr lang="en-US" b="1" dirty="0"/>
              <a:t>"Java"</a:t>
            </a:r>
            <a:r>
              <a:rPr lang="en-US" dirty="0"/>
              <a:t> because it was already a trademark by Oak Technologies.</a:t>
            </a:r>
          </a:p>
          <a:p>
            <a:pPr algn="just">
              <a:buNone/>
            </a:pPr>
            <a:endParaRPr lang="en-US" dirty="0"/>
          </a:p>
          <a:p>
            <a:pPr algn="just">
              <a:buNone/>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FF337D98-CED6-41C2-8CD3-0E285419DCD4}" type="slidenum">
              <a:rPr lang="en-US"/>
              <a:pPr/>
              <a:t>60</a:t>
            </a:fld>
            <a:endParaRPr lang="en-US"/>
          </a:p>
        </p:txBody>
      </p:sp>
      <p:sp>
        <p:nvSpPr>
          <p:cNvPr id="190466" name="Rectangle 2"/>
          <p:cNvSpPr>
            <a:spLocks noGrp="1" noChangeArrowheads="1"/>
          </p:cNvSpPr>
          <p:nvPr>
            <p:ph type="title"/>
          </p:nvPr>
        </p:nvSpPr>
        <p:spPr>
          <a:xfrm>
            <a:off x="685800" y="304800"/>
            <a:ext cx="7772400" cy="533400"/>
          </a:xfrm>
          <a:noFill/>
          <a:ln/>
        </p:spPr>
        <p:txBody>
          <a:bodyPr>
            <a:normAutofit fontScale="90000"/>
          </a:bodyPr>
          <a:lstStyle/>
          <a:p>
            <a:r>
              <a:rPr lang="en-US" sz="4300"/>
              <a:t>Trace a Program Execution</a:t>
            </a:r>
          </a:p>
        </p:txBody>
      </p:sp>
      <p:sp>
        <p:nvSpPr>
          <p:cNvPr id="190467"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dirty="0">
                <a:solidFill>
                  <a:schemeClr val="bg2"/>
                </a:solidFill>
              </a:rPr>
              <a:t>public class </a:t>
            </a:r>
            <a:r>
              <a:rPr lang="en-US" sz="1800" dirty="0" err="1">
                <a:solidFill>
                  <a:schemeClr val="bg2"/>
                </a:solidFill>
              </a:rPr>
              <a:t>ComputeArea</a:t>
            </a:r>
            <a:r>
              <a:rPr lang="en-US" sz="1800" dirty="0">
                <a:solidFill>
                  <a:schemeClr val="bg2"/>
                </a:solidFill>
              </a:rPr>
              <a:t> {</a:t>
            </a:r>
          </a:p>
          <a:p>
            <a:pPr>
              <a:lnSpc>
                <a:spcPct val="80000"/>
              </a:lnSpc>
              <a:buFont typeface="Monotype Sorts" pitchFamily="2" charset="2"/>
              <a:buNone/>
            </a:pPr>
            <a:r>
              <a:rPr lang="en-US" sz="1800" dirty="0">
                <a:solidFill>
                  <a:schemeClr val="bg2"/>
                </a:solidFill>
              </a:rPr>
              <a:t>  /** Main method */</a:t>
            </a:r>
          </a:p>
          <a:p>
            <a:pPr>
              <a:lnSpc>
                <a:spcPct val="80000"/>
              </a:lnSpc>
              <a:buFont typeface="Monotype Sorts" pitchFamily="2" charset="2"/>
              <a:buNone/>
            </a:pPr>
            <a:r>
              <a:rPr lang="en-US" sz="1800" dirty="0">
                <a:solidFill>
                  <a:schemeClr val="bg2"/>
                </a:solidFill>
              </a:rPr>
              <a:t>  public static void main(String[] args) {</a:t>
            </a:r>
          </a:p>
          <a:p>
            <a:pPr>
              <a:lnSpc>
                <a:spcPct val="80000"/>
              </a:lnSpc>
              <a:buFont typeface="Monotype Sorts" pitchFamily="2" charset="2"/>
              <a:buNone/>
            </a:pPr>
            <a:r>
              <a:rPr lang="en-US" sz="1800" dirty="0">
                <a:solidFill>
                  <a:schemeClr val="bg2"/>
                </a:solidFill>
              </a:rPr>
              <a:t>    double radius;</a:t>
            </a:r>
          </a:p>
          <a:p>
            <a:pPr>
              <a:lnSpc>
                <a:spcPct val="80000"/>
              </a:lnSpc>
              <a:buFont typeface="Monotype Sorts" pitchFamily="2" charset="2"/>
              <a:buNone/>
            </a:pPr>
            <a:r>
              <a:rPr lang="en-US" sz="1800" dirty="0">
                <a:solidFill>
                  <a:schemeClr val="bg2"/>
                </a:solidFill>
              </a:rPr>
              <a:t>    double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Assign a radius</a:t>
            </a:r>
          </a:p>
          <a:p>
            <a:pPr>
              <a:lnSpc>
                <a:spcPct val="80000"/>
              </a:lnSpc>
              <a:buFont typeface="Monotype Sorts" pitchFamily="2" charset="2"/>
              <a:buNone/>
            </a:pPr>
            <a:r>
              <a:rPr lang="en-US" sz="1800" dirty="0">
                <a:solidFill>
                  <a:schemeClr val="bg2"/>
                </a:solidFill>
              </a:rPr>
              <a:t>    radius = 20;</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Compute area</a:t>
            </a:r>
          </a:p>
          <a:p>
            <a:pPr>
              <a:lnSpc>
                <a:spcPct val="80000"/>
              </a:lnSpc>
              <a:buFont typeface="Monotype Sorts" pitchFamily="2" charset="2"/>
              <a:buNone/>
            </a:pPr>
            <a:r>
              <a:rPr lang="en-US" sz="1800" dirty="0">
                <a:solidFill>
                  <a:schemeClr val="bg2"/>
                </a:solidFill>
              </a:rPr>
              <a:t>    area = radius * radius * 3.14159;</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Display results</a:t>
            </a:r>
          </a:p>
          <a:p>
            <a:pPr>
              <a:lnSpc>
                <a:spcPct val="80000"/>
              </a:lnSpc>
              <a:buFont typeface="Monotype Sorts" pitchFamily="2" charset="2"/>
              <a:buNone/>
            </a:pPr>
            <a:r>
              <a:rPr lang="en-US" sz="1800" dirty="0">
                <a:solidFill>
                  <a:schemeClr val="bg2"/>
                </a:solidFill>
              </a:rPr>
              <a:t>    System.out.println("The area for the circle of radius " +</a:t>
            </a:r>
          </a:p>
          <a:p>
            <a:pPr>
              <a:lnSpc>
                <a:spcPct val="80000"/>
              </a:lnSpc>
              <a:buFont typeface="Monotype Sorts" pitchFamily="2" charset="2"/>
              <a:buNone/>
            </a:pPr>
            <a:r>
              <a:rPr lang="en-US" sz="1800" dirty="0">
                <a:solidFill>
                  <a:schemeClr val="bg2"/>
                </a:solidFill>
              </a:rPr>
              <a:t>      radius + " is " +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a:t>
            </a:r>
          </a:p>
        </p:txBody>
      </p:sp>
      <p:sp>
        <p:nvSpPr>
          <p:cNvPr id="190468" name="Rectangle 4"/>
          <p:cNvSpPr>
            <a:spLocks noChangeArrowheads="1"/>
          </p:cNvSpPr>
          <p:nvPr/>
        </p:nvSpPr>
        <p:spPr bwMode="auto">
          <a:xfrm>
            <a:off x="6858000" y="17526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1800">
                <a:solidFill>
                  <a:schemeClr val="bg2"/>
                </a:solidFill>
              </a:rPr>
              <a:t>20</a:t>
            </a:r>
          </a:p>
        </p:txBody>
      </p:sp>
      <p:sp>
        <p:nvSpPr>
          <p:cNvPr id="190469" name="Text Box 5"/>
          <p:cNvSpPr txBox="1">
            <a:spLocks noChangeArrowheads="1"/>
          </p:cNvSpPr>
          <p:nvPr/>
        </p:nvSpPr>
        <p:spPr bwMode="auto">
          <a:xfrm>
            <a:off x="6019800" y="17526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90470" name="Text Box 6"/>
          <p:cNvSpPr txBox="1">
            <a:spLocks noChangeArrowheads="1"/>
          </p:cNvSpPr>
          <p:nvPr/>
        </p:nvSpPr>
        <p:spPr bwMode="auto">
          <a:xfrm>
            <a:off x="6858000" y="1219200"/>
            <a:ext cx="1447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memory</a:t>
            </a:r>
          </a:p>
        </p:txBody>
      </p:sp>
      <p:sp>
        <p:nvSpPr>
          <p:cNvPr id="190471" name="Rectangle 7"/>
          <p:cNvSpPr>
            <a:spLocks noChangeArrowheads="1"/>
          </p:cNvSpPr>
          <p:nvPr/>
        </p:nvSpPr>
        <p:spPr bwMode="auto">
          <a:xfrm>
            <a:off x="6858000" y="22098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1800">
                <a:solidFill>
                  <a:schemeClr val="bg2"/>
                </a:solidFill>
              </a:rPr>
              <a:t>1256.636</a:t>
            </a:r>
          </a:p>
        </p:txBody>
      </p:sp>
      <p:sp>
        <p:nvSpPr>
          <p:cNvPr id="190472" name="Text Box 8"/>
          <p:cNvSpPr txBox="1">
            <a:spLocks noChangeArrowheads="1"/>
          </p:cNvSpPr>
          <p:nvPr/>
        </p:nvSpPr>
        <p:spPr bwMode="auto">
          <a:xfrm>
            <a:off x="6019800" y="22098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area</a:t>
            </a:r>
          </a:p>
        </p:txBody>
      </p:sp>
      <p:sp>
        <p:nvSpPr>
          <p:cNvPr id="190474" name="Rectangle 10"/>
          <p:cNvSpPr>
            <a:spLocks noChangeArrowheads="1"/>
          </p:cNvSpPr>
          <p:nvPr/>
        </p:nvSpPr>
        <p:spPr bwMode="auto">
          <a:xfrm>
            <a:off x="457200" y="4648200"/>
            <a:ext cx="5105400" cy="533400"/>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IN"/>
          </a:p>
        </p:txBody>
      </p:sp>
      <p:pic>
        <p:nvPicPr>
          <p:cNvPr id="190476" name="Picture 12"/>
          <p:cNvPicPr>
            <a:picLocks noChangeAspect="1" noChangeArrowheads="1"/>
          </p:cNvPicPr>
          <p:nvPr/>
        </p:nvPicPr>
        <p:blipFill>
          <a:blip r:embed="rId2"/>
          <a:srcRect/>
          <a:stretch>
            <a:fillRect/>
          </a:stretch>
        </p:blipFill>
        <p:spPr bwMode="auto">
          <a:xfrm>
            <a:off x="5791200" y="5105400"/>
            <a:ext cx="3352800" cy="790575"/>
          </a:xfrm>
          <a:prstGeom prst="rect">
            <a:avLst/>
          </a:prstGeom>
          <a:noFill/>
          <a:ln w="12700">
            <a:noFill/>
            <a:miter lim="800000"/>
            <a:headEnd type="none" w="sm" len="sm"/>
            <a:tailEnd type="none" w="sm" len="sm"/>
          </a:ln>
          <a:effectLst/>
        </p:spPr>
      </p:pic>
      <p:sp>
        <p:nvSpPr>
          <p:cNvPr id="190477" name="Line 13"/>
          <p:cNvSpPr>
            <a:spLocks noChangeShapeType="1"/>
          </p:cNvSpPr>
          <p:nvPr/>
        </p:nvSpPr>
        <p:spPr bwMode="auto">
          <a:xfrm>
            <a:off x="3035300" y="5081588"/>
            <a:ext cx="2765425" cy="420687"/>
          </a:xfrm>
          <a:prstGeom prst="line">
            <a:avLst/>
          </a:prstGeom>
          <a:noFill/>
          <a:ln w="12700">
            <a:solidFill>
              <a:srgbClr val="FF0000"/>
            </a:solidFill>
            <a:round/>
            <a:headEnd type="none" w="sm" len="sm"/>
            <a:tailEnd type="stealth" w="sm" len="sm"/>
          </a:ln>
          <a:effectLst/>
        </p:spPr>
        <p:txBody>
          <a:bodyPr/>
          <a:lstStyle/>
          <a:p>
            <a:endParaRPr lang="en-IN"/>
          </a:p>
        </p:txBody>
      </p:sp>
      <p:sp>
        <p:nvSpPr>
          <p:cNvPr id="190478" name="AutoShape 14"/>
          <p:cNvSpPr>
            <a:spLocks noChangeArrowheads="1"/>
          </p:cNvSpPr>
          <p:nvPr/>
        </p:nvSpPr>
        <p:spPr bwMode="auto">
          <a:xfrm>
            <a:off x="6108700" y="3736975"/>
            <a:ext cx="2687638" cy="692150"/>
          </a:xfrm>
          <a:prstGeom prst="wedgeRoundRectCallout">
            <a:avLst>
              <a:gd name="adj1" fmla="val -54134"/>
              <a:gd name="adj2" fmla="val 201606"/>
              <a:gd name="adj3" fmla="val 16667"/>
            </a:avLst>
          </a:prstGeom>
          <a:solidFill>
            <a:schemeClr val="accent1"/>
          </a:solidFill>
          <a:ln w="12700">
            <a:solidFill>
              <a:schemeClr val="tx1"/>
            </a:solidFill>
            <a:miter lim="800000"/>
            <a:headEnd type="none" w="sm" len="sm"/>
            <a:tailEnd type="none" w="sm" len="sm"/>
          </a:ln>
          <a:effectLst/>
        </p:spPr>
        <p:txBody>
          <a:bodyPr/>
          <a:lstStyle/>
          <a:p>
            <a:pPr>
              <a:spcBef>
                <a:spcPct val="50000"/>
              </a:spcBef>
            </a:pPr>
            <a:r>
              <a:rPr lang="en-US" sz="1800"/>
              <a:t>print a message to the console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0478"/>
                                        </p:tgtEl>
                                        <p:attrNameLst>
                                          <p:attrName>style.visibility</p:attrName>
                                        </p:attrNameLst>
                                      </p:cBhvr>
                                      <p:to>
                                        <p:strVal val="visible"/>
                                      </p:to>
                                    </p:set>
                                    <p:anim to="" calcmode="lin" valueType="num">
                                      <p:cBhvr>
                                        <p:cTn id="7" dur="1" fill="hold"/>
                                        <p:tgtEl>
                                          <p:spTgt spid="19047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715436" cy="5768997"/>
          </a:xfrm>
        </p:spPr>
        <p:txBody>
          <a:bodyPr>
            <a:normAutofit/>
          </a:bodyPr>
          <a:lstStyle/>
          <a:p>
            <a:pPr>
              <a:buNone/>
            </a:pPr>
            <a:r>
              <a:rPr lang="en-IN" sz="2400" dirty="0" smtClean="0"/>
              <a:t>The plus sign (</a:t>
            </a:r>
            <a:r>
              <a:rPr lang="en-IN" sz="2400" b="1" dirty="0" smtClean="0"/>
              <a:t>+) has two meanings: one for addition and the other for concatenating </a:t>
            </a:r>
            <a:r>
              <a:rPr lang="en-IN" sz="2400" dirty="0" smtClean="0"/>
              <a:t>strings. The plus sign (</a:t>
            </a:r>
            <a:r>
              <a:rPr lang="en-IN" sz="2400" b="1" dirty="0" smtClean="0"/>
              <a:t>+) in lines 13–14 is called a </a:t>
            </a:r>
            <a:r>
              <a:rPr lang="en-IN" sz="2400" b="1" i="1" dirty="0" smtClean="0"/>
              <a:t>string concatenation operator. It combines </a:t>
            </a:r>
            <a:r>
              <a:rPr lang="en-IN" sz="2400" dirty="0" smtClean="0"/>
              <a:t>two strings if two operands are strings. If one of the operands is a </a:t>
            </a:r>
            <a:r>
              <a:rPr lang="en-IN" sz="2400" dirty="0" err="1" smtClean="0"/>
              <a:t>nonstring</a:t>
            </a:r>
            <a:r>
              <a:rPr lang="en-IN" sz="2400" dirty="0" smtClean="0"/>
              <a:t> (e.g., a number), the </a:t>
            </a:r>
            <a:r>
              <a:rPr lang="en-IN" sz="2400" dirty="0" err="1" smtClean="0"/>
              <a:t>nonstring</a:t>
            </a:r>
            <a:r>
              <a:rPr lang="en-IN" sz="2400" dirty="0" smtClean="0"/>
              <a:t> value is converted into a string and concatenated with the other string. So the plus signs (</a:t>
            </a:r>
            <a:r>
              <a:rPr lang="en-IN" sz="2400" b="1" dirty="0" smtClean="0"/>
              <a:t>+) in lines 13–14 concatenate strings into a longer string, which is then displayed </a:t>
            </a:r>
            <a:r>
              <a:rPr lang="en-IN" sz="2400" dirty="0" smtClean="0"/>
              <a:t>in the output. Strings and string concatenation will be discussed further “The </a:t>
            </a:r>
            <a:r>
              <a:rPr lang="en-IN" sz="2400" b="1" dirty="0" smtClean="0"/>
              <a:t>String Type.”</a:t>
            </a:r>
            <a:endParaRPr lang="en-IN"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04"/>
            <a:ext cx="8715436" cy="5697559"/>
          </a:xfrm>
        </p:spPr>
        <p:txBody>
          <a:bodyPr>
            <a:normAutofit/>
          </a:bodyPr>
          <a:lstStyle/>
          <a:p>
            <a:pPr>
              <a:buNone/>
            </a:pPr>
            <a:r>
              <a:rPr lang="en-IN" sz="2000" dirty="0" smtClean="0"/>
              <a:t>A string constant cannot cross lines in the source code. Thus the following statement would</a:t>
            </a:r>
          </a:p>
          <a:p>
            <a:pPr>
              <a:buNone/>
            </a:pPr>
            <a:r>
              <a:rPr lang="en-IN" sz="2000" dirty="0" smtClean="0"/>
              <a:t>result in a compile error:</a:t>
            </a:r>
          </a:p>
          <a:p>
            <a:pPr>
              <a:buNone/>
            </a:pPr>
            <a:endParaRPr lang="en-IN" sz="2000" dirty="0" smtClean="0"/>
          </a:p>
          <a:p>
            <a:pPr>
              <a:buNone/>
            </a:pPr>
            <a:r>
              <a:rPr lang="en-IN" sz="2000" dirty="0" smtClean="0"/>
              <a:t>System.out.println(</a:t>
            </a:r>
            <a:r>
              <a:rPr lang="en-IN" sz="2000" b="1" dirty="0" smtClean="0"/>
              <a:t>"Introduction to Java Programming,</a:t>
            </a:r>
          </a:p>
          <a:p>
            <a:pPr>
              <a:buNone/>
            </a:pPr>
            <a:r>
              <a:rPr lang="en-IN" sz="2000" b="1" dirty="0" smtClean="0"/>
              <a:t>by ABCD");</a:t>
            </a:r>
          </a:p>
          <a:p>
            <a:pPr>
              <a:buNone/>
            </a:pPr>
            <a:endParaRPr lang="en-IN" sz="2000" dirty="0" smtClean="0"/>
          </a:p>
          <a:p>
            <a:pPr>
              <a:buNone/>
            </a:pPr>
            <a:r>
              <a:rPr lang="en-IN" sz="2000" dirty="0" smtClean="0"/>
              <a:t>To fix the error, break the string into separate substrings, and use the concatenation operator (</a:t>
            </a:r>
            <a:r>
              <a:rPr lang="en-IN" sz="2000" b="1" dirty="0" smtClean="0"/>
              <a:t>+)</a:t>
            </a:r>
          </a:p>
          <a:p>
            <a:pPr>
              <a:buNone/>
            </a:pPr>
            <a:r>
              <a:rPr lang="en-IN" sz="2000" dirty="0" smtClean="0"/>
              <a:t>to combine them:</a:t>
            </a:r>
          </a:p>
          <a:p>
            <a:pPr>
              <a:buNone/>
            </a:pPr>
            <a:endParaRPr lang="en-IN" sz="2000" dirty="0" smtClean="0"/>
          </a:p>
          <a:p>
            <a:pPr>
              <a:buNone/>
            </a:pPr>
            <a:r>
              <a:rPr lang="en-IN" sz="2000" dirty="0" smtClean="0"/>
              <a:t>System.out.println(</a:t>
            </a:r>
            <a:r>
              <a:rPr lang="en-IN" sz="2000" b="1" dirty="0" smtClean="0"/>
              <a:t>"Introduction to Java Programming, " +</a:t>
            </a:r>
          </a:p>
          <a:p>
            <a:pPr>
              <a:buNone/>
            </a:pPr>
            <a:r>
              <a:rPr lang="en-IN" sz="2000" b="1" dirty="0" smtClean="0"/>
              <a:t>"by  ABCD");</a:t>
            </a:r>
            <a:endParaRPr lang="en-IN"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8572560" cy="6143668"/>
          </a:xfrm>
        </p:spPr>
        <p:txBody>
          <a:bodyPr>
            <a:normAutofit/>
          </a:bodyPr>
          <a:lstStyle/>
          <a:p>
            <a:pPr>
              <a:buNone/>
            </a:pPr>
            <a:r>
              <a:rPr lang="en-IN" sz="2400" dirty="0" smtClean="0"/>
              <a:t>In last programme the radius is fixed in the source code. To use a different radius, you have to</a:t>
            </a:r>
          </a:p>
          <a:p>
            <a:pPr>
              <a:buNone/>
            </a:pPr>
            <a:r>
              <a:rPr lang="en-IN" sz="2400" dirty="0" smtClean="0"/>
              <a:t>modify the source code and recompile it. Obviously, this is not convenient. You can use the</a:t>
            </a:r>
          </a:p>
          <a:p>
            <a:pPr>
              <a:buNone/>
            </a:pPr>
            <a:r>
              <a:rPr lang="en-IN" sz="2400" b="1" dirty="0" smtClean="0">
                <a:solidFill>
                  <a:srgbClr val="92D050"/>
                </a:solidFill>
              </a:rPr>
              <a:t>Scanner class for console input.</a:t>
            </a:r>
          </a:p>
          <a:p>
            <a:pPr>
              <a:buNone/>
            </a:pPr>
            <a:r>
              <a:rPr lang="en-IN" sz="2400" dirty="0" smtClean="0"/>
              <a:t>Java uses </a:t>
            </a:r>
            <a:r>
              <a:rPr lang="en-IN" sz="2400" b="1" dirty="0" smtClean="0">
                <a:solidFill>
                  <a:srgbClr val="92D050"/>
                </a:solidFill>
              </a:rPr>
              <a:t>System.out</a:t>
            </a:r>
            <a:r>
              <a:rPr lang="en-IN" sz="2400" b="1" dirty="0" smtClean="0"/>
              <a:t> to refer to the standard output device and </a:t>
            </a:r>
            <a:r>
              <a:rPr lang="en-IN" sz="2400" b="1" dirty="0" smtClean="0">
                <a:solidFill>
                  <a:srgbClr val="92D050"/>
                </a:solidFill>
              </a:rPr>
              <a:t>System.in</a:t>
            </a:r>
            <a:r>
              <a:rPr lang="en-IN" sz="2400" b="1" dirty="0" smtClean="0"/>
              <a:t> to the standard </a:t>
            </a:r>
            <a:r>
              <a:rPr lang="en-IN" sz="2400" dirty="0" smtClean="0"/>
              <a:t>input device. By default the output device is the display monitor, and the input device is the keyboard. To perform console output, you simply use the </a:t>
            </a:r>
            <a:r>
              <a:rPr lang="en-IN" sz="2400" b="1" dirty="0" smtClean="0">
                <a:solidFill>
                  <a:srgbClr val="92D050"/>
                </a:solidFill>
              </a:rPr>
              <a:t>println method</a:t>
            </a:r>
            <a:r>
              <a:rPr lang="en-IN" sz="2400" b="1" dirty="0" smtClean="0"/>
              <a:t> to display a</a:t>
            </a:r>
          </a:p>
          <a:p>
            <a:pPr>
              <a:buNone/>
            </a:pPr>
            <a:r>
              <a:rPr lang="en-IN" sz="2400" dirty="0" smtClean="0"/>
              <a:t>primitive value or a string to the console. Console input is not directly supported in Java, but you can use the </a:t>
            </a:r>
            <a:r>
              <a:rPr lang="en-IN" sz="2400" b="1" dirty="0" smtClean="0"/>
              <a:t>Scanner class to create an object to read input from System.in, as follows:</a:t>
            </a:r>
          </a:p>
          <a:p>
            <a:pPr>
              <a:buNone/>
            </a:pPr>
            <a:r>
              <a:rPr lang="en-IN" sz="2400" dirty="0" smtClean="0">
                <a:solidFill>
                  <a:srgbClr val="92D050"/>
                </a:solidFill>
              </a:rPr>
              <a:t>Scanner input = </a:t>
            </a:r>
            <a:r>
              <a:rPr lang="en-IN" sz="2400" b="1" dirty="0" smtClean="0">
                <a:solidFill>
                  <a:srgbClr val="92D050"/>
                </a:solidFill>
              </a:rPr>
              <a:t>new Scanner(System.in);</a:t>
            </a:r>
            <a:endParaRPr lang="en-IN" sz="2400" dirty="0">
              <a:solidFill>
                <a:srgbClr val="92D05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358246" cy="5626121"/>
          </a:xfrm>
        </p:spPr>
        <p:txBody>
          <a:bodyPr>
            <a:normAutofit/>
          </a:bodyPr>
          <a:lstStyle/>
          <a:p>
            <a:pPr>
              <a:buNone/>
            </a:pPr>
            <a:r>
              <a:rPr lang="en-IN" sz="2400" dirty="0" smtClean="0"/>
              <a:t>The syntax </a:t>
            </a:r>
            <a:r>
              <a:rPr lang="en-IN" sz="2400" b="1" dirty="0" smtClean="0"/>
              <a:t>new Scanner(System.in) creates an object of the Scanner type. The syntax Scanner input declares that input is a variable whose type is Scanner. The whole line Scanner input = new Scanner(System.in) creates a Scanner object and assigns its reference</a:t>
            </a:r>
          </a:p>
          <a:p>
            <a:pPr>
              <a:buNone/>
            </a:pPr>
            <a:r>
              <a:rPr lang="en-IN" sz="2400" dirty="0" smtClean="0"/>
              <a:t>to the variable </a:t>
            </a:r>
            <a:r>
              <a:rPr lang="en-IN" sz="2400" b="1" dirty="0" smtClean="0"/>
              <a:t>input. An object may invoke its methods. To invoke a method on an </a:t>
            </a:r>
            <a:r>
              <a:rPr lang="en-IN" sz="2400" dirty="0" smtClean="0"/>
              <a:t>object is to ask the object to perform a task. You can invoke the methods in Table 2.1 to read various types of input.</a:t>
            </a:r>
            <a:endParaRPr lang="en-IN"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Using Scanner for Input</a:t>
            </a:r>
            <a:endParaRPr lang="en-IN" dirty="0"/>
          </a:p>
        </p:txBody>
      </p:sp>
      <p:sp>
        <p:nvSpPr>
          <p:cNvPr id="3" name="Content Placeholder 2"/>
          <p:cNvSpPr>
            <a:spLocks noGrp="1"/>
          </p:cNvSpPr>
          <p:nvPr>
            <p:ph idx="1"/>
          </p:nvPr>
        </p:nvSpPr>
        <p:spPr>
          <a:xfrm>
            <a:off x="457200" y="1600200"/>
            <a:ext cx="8543956" cy="4525963"/>
          </a:xfrm>
        </p:spPr>
        <p:txBody>
          <a:bodyPr/>
          <a:lstStyle/>
          <a:p>
            <a:pPr>
              <a:buNone/>
            </a:pPr>
            <a:r>
              <a:rPr lang="en-IN" dirty="0" smtClean="0"/>
              <a:t>First, you should add the following line to your program at the beginning of the source code file, </a:t>
            </a:r>
            <a:r>
              <a:rPr lang="en-IN" b="1" dirty="0" smtClean="0"/>
              <a:t>before</a:t>
            </a:r>
            <a:r>
              <a:rPr lang="en-IN" dirty="0" smtClean="0"/>
              <a:t> the "public class...":</a:t>
            </a:r>
          </a:p>
          <a:p>
            <a:pPr>
              <a:buNone/>
            </a:pPr>
            <a:r>
              <a:rPr lang="en-IN" b="1" dirty="0" smtClean="0">
                <a:solidFill>
                  <a:srgbClr val="FF0000"/>
                </a:solidFill>
              </a:rPr>
              <a:t>                    import java.util.Scanner;</a:t>
            </a:r>
          </a:p>
          <a:p>
            <a:pPr>
              <a:buNone/>
            </a:pPr>
            <a:r>
              <a:rPr lang="en-IN" dirty="0" smtClean="0"/>
              <a:t> Then include the following statement at the beginning of your main() routine:</a:t>
            </a:r>
          </a:p>
          <a:p>
            <a:pPr>
              <a:buNone/>
            </a:pPr>
            <a:r>
              <a:rPr lang="en-IN" dirty="0" smtClean="0">
                <a:solidFill>
                  <a:srgbClr val="FF0000"/>
                </a:solidFill>
              </a:rPr>
              <a:t>Scanner stdin = new Scanner( System.in );</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715040"/>
          </a:xfrm>
        </p:spPr>
        <p:txBody>
          <a:bodyPr>
            <a:normAutofit fontScale="92500" lnSpcReduction="20000"/>
          </a:bodyPr>
          <a:lstStyle/>
          <a:p>
            <a:pPr>
              <a:buNone/>
            </a:pPr>
            <a:r>
              <a:rPr lang="en-IN" dirty="0" smtClean="0">
                <a:latin typeface="Times New Roman" pitchFamily="18" charset="0"/>
                <a:cs typeface="Times New Roman" pitchFamily="18" charset="0"/>
              </a:rPr>
              <a:t>This creates a variable named </a:t>
            </a:r>
            <a:r>
              <a:rPr lang="en-IN" dirty="0" smtClean="0">
                <a:solidFill>
                  <a:srgbClr val="FF0000"/>
                </a:solidFill>
                <a:latin typeface="Times New Roman" pitchFamily="18" charset="0"/>
                <a:cs typeface="Times New Roman" pitchFamily="18" charset="0"/>
              </a:rPr>
              <a:t>stdin</a:t>
            </a:r>
            <a:r>
              <a:rPr lang="en-IN" dirty="0" smtClean="0">
                <a:latin typeface="Times New Roman" pitchFamily="18" charset="0"/>
                <a:cs typeface="Times New Roman" pitchFamily="18" charset="0"/>
              </a:rPr>
              <a:t> of type Scanner. (</a:t>
            </a:r>
            <a:r>
              <a:rPr lang="en-IN" u="sng" dirty="0" smtClean="0">
                <a:latin typeface="Times New Roman" pitchFamily="18" charset="0"/>
                <a:cs typeface="Times New Roman" pitchFamily="18" charset="0"/>
              </a:rPr>
              <a:t>You can use a different name for the variable if you want; "stdin" stands for "standard input.</a:t>
            </a:r>
            <a:r>
              <a:rPr lang="en-IN" dirty="0" smtClean="0">
                <a:latin typeface="Times New Roman" pitchFamily="18" charset="0"/>
                <a:cs typeface="Times New Roman" pitchFamily="18" charset="0"/>
              </a:rPr>
              <a:t>") You can then use stdin in your program to access a variety of subroutines for reading user input.</a:t>
            </a:r>
          </a:p>
          <a:p>
            <a:pPr>
              <a:buNone/>
            </a:pPr>
            <a:r>
              <a:rPr lang="en-IN" dirty="0" smtClean="0">
                <a:latin typeface="Times New Roman" pitchFamily="18" charset="0"/>
                <a:cs typeface="Times New Roman" pitchFamily="18" charset="0"/>
              </a:rPr>
              <a:t> For example, the function </a:t>
            </a:r>
            <a:r>
              <a:rPr lang="en-IN" b="1" dirty="0" smtClean="0">
                <a:latin typeface="Times New Roman" pitchFamily="18" charset="0"/>
                <a:cs typeface="Times New Roman" pitchFamily="18" charset="0"/>
              </a:rPr>
              <a:t>stdin.nextInt() </a:t>
            </a:r>
            <a:r>
              <a:rPr lang="en-IN" dirty="0" smtClean="0">
                <a:latin typeface="Times New Roman" pitchFamily="18" charset="0"/>
                <a:cs typeface="Times New Roman" pitchFamily="18" charset="0"/>
              </a:rPr>
              <a:t>reads one value of type </a:t>
            </a:r>
            <a:r>
              <a:rPr lang="en-IN" dirty="0" smtClean="0">
                <a:solidFill>
                  <a:schemeClr val="accent1">
                    <a:lumMod val="75000"/>
                  </a:schemeClr>
                </a:solidFill>
                <a:latin typeface="Times New Roman" pitchFamily="18" charset="0"/>
                <a:cs typeface="Times New Roman" pitchFamily="18" charset="0"/>
              </a:rPr>
              <a:t>int</a:t>
            </a:r>
            <a:r>
              <a:rPr lang="en-IN" dirty="0" smtClean="0">
                <a:latin typeface="Times New Roman" pitchFamily="18" charset="0"/>
                <a:cs typeface="Times New Roman" pitchFamily="18" charset="0"/>
              </a:rPr>
              <a:t> from the user and returns it. It is almost the same as TextIO.getInt() except for two things: If the value entered by the user is not a legal int, then stdin.nextInt() will crash rather than prompt the user to re-enter the value. And the integer entered by the user must be followed by a blank space or by an end-of-line, whereas TextIO.getInt() will stop reading at any character that is not a digit.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64" y="914400"/>
            <a:ext cx="8715436" cy="4900634"/>
          </a:xfrm>
        </p:spPr>
        <p:txBody>
          <a:bodyPr>
            <a:normAutofit fontScale="92500"/>
          </a:bodyPr>
          <a:lstStyle/>
          <a:p>
            <a:pPr>
              <a:buNone/>
            </a:pPr>
            <a:r>
              <a:rPr lang="en-IN" dirty="0" smtClean="0">
                <a:latin typeface="Times New Roman" pitchFamily="18" charset="0"/>
                <a:cs typeface="Times New Roman" pitchFamily="18" charset="0"/>
              </a:rPr>
              <a:t>There are corresponding methods for reading other types of data, including </a:t>
            </a:r>
          </a:p>
          <a:p>
            <a:pPr>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stdin.nextDouble(), </a:t>
            </a:r>
          </a:p>
          <a:p>
            <a:pPr>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stdin.nextLong(), </a:t>
            </a:r>
          </a:p>
          <a:p>
            <a:pPr>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stdin.nextBoolean().</a:t>
            </a:r>
          </a:p>
          <a:p>
            <a:pPr>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(stdin.nextBoolean() will only accept "true" or "false" as input.) </a:t>
            </a:r>
          </a:p>
          <a:p>
            <a:pPr>
              <a:buNone/>
            </a:pPr>
            <a:r>
              <a:rPr lang="en-IN" dirty="0" smtClean="0">
                <a:latin typeface="Times New Roman" pitchFamily="18" charset="0"/>
                <a:cs typeface="Times New Roman" pitchFamily="18" charset="0"/>
              </a:rPr>
              <a:t>    stdin.nextLine() </a:t>
            </a:r>
          </a:p>
          <a:p>
            <a:pPr>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stdin.next(), returns a string of non-blank characters.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Autofit/>
          </a:bodyPr>
          <a:lstStyle/>
          <a:p>
            <a:pPr>
              <a:spcBef>
                <a:spcPts val="0"/>
              </a:spcBef>
              <a:buNone/>
            </a:pPr>
            <a:r>
              <a:rPr lang="en-US" sz="2000" b="1" dirty="0" smtClean="0">
                <a:latin typeface="Times New Roman" pitchFamily="18" charset="0"/>
                <a:cs typeface="Times New Roman" pitchFamily="18" charset="0"/>
              </a:rPr>
              <a:t>import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java.util.Scanner;</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spcBef>
                <a:spcPts val="0"/>
              </a:spcBef>
              <a:buNone/>
            </a:pPr>
            <a:r>
              <a:rPr lang="en-US" sz="2000" b="1" dirty="0">
                <a:latin typeface="Times New Roman" pitchFamily="18" charset="0"/>
                <a:cs typeface="Times New Roman" pitchFamily="18" charset="0"/>
              </a:rPr>
              <a:t>class</a:t>
            </a:r>
            <a:r>
              <a:rPr lang="en-US" sz="2000" dirty="0">
                <a:latin typeface="Times New Roman" pitchFamily="18" charset="0"/>
                <a:cs typeface="Times New Roman" pitchFamily="18" charset="0"/>
              </a:rPr>
              <a:t> GetInputFromUser</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public</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static</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void</a:t>
            </a:r>
            <a:r>
              <a:rPr lang="en-US" sz="2000" dirty="0">
                <a:latin typeface="Times New Roman" pitchFamily="18" charset="0"/>
                <a:cs typeface="Times New Roman" pitchFamily="18" charset="0"/>
              </a:rPr>
              <a:t> main(String args[])</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int</a:t>
            </a:r>
            <a:r>
              <a:rPr lang="en-US" sz="2000" dirty="0">
                <a:latin typeface="Times New Roman" pitchFamily="18" charset="0"/>
                <a:cs typeface="Times New Roman" pitchFamily="18" charset="0"/>
              </a:rPr>
              <a:t> a;</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float</a:t>
            </a:r>
            <a:r>
              <a:rPr lang="en-US" sz="2000" dirty="0">
                <a:latin typeface="Times New Roman" pitchFamily="18" charset="0"/>
                <a:cs typeface="Times New Roman" pitchFamily="18" charset="0"/>
              </a:rPr>
              <a:t> b;</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String s</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Scanner in = </a:t>
            </a:r>
            <a:r>
              <a:rPr lang="en-US" sz="2000" b="1" dirty="0">
                <a:latin typeface="Times New Roman" pitchFamily="18" charset="0"/>
                <a:cs typeface="Times New Roman" pitchFamily="18" charset="0"/>
              </a:rPr>
              <a:t>new</a:t>
            </a:r>
            <a:r>
              <a:rPr lang="en-US" sz="2000" dirty="0">
                <a:latin typeface="Times New Roman" pitchFamily="18" charset="0"/>
                <a:cs typeface="Times New Roman" pitchFamily="18" charset="0"/>
              </a:rPr>
              <a:t> Scanner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System.in</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System.out.println("Enter a string");</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s = in.nextLine();</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System.out.println("You entered string "+s</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System.out.println("Enter an integer");</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a = in.nextInt();</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System.out.println("You entered integer "+a</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System.out.println("Enter a float");</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b = in.nextFloat();</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System.out.println("You entered float "+b);   </a:t>
            </a:r>
            <a:endParaRPr lang="en-IN" sz="2000" dirty="0">
              <a:latin typeface="Times New Roman" pitchFamily="18" charset="0"/>
              <a:cs typeface="Times New Roman" pitchFamily="18" charset="0"/>
            </a:endParaRPr>
          </a:p>
          <a:p>
            <a:pPr>
              <a:spcBef>
                <a:spcPts val="0"/>
              </a:spcBef>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spcBef>
                <a:spcPts val="0"/>
              </a:spcBef>
              <a:buNone/>
            </a:pP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428603"/>
            <a:ext cx="9144000" cy="44479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6172200"/>
          </a:xfrm>
        </p:spPr>
        <p:txBody>
          <a:bodyPr>
            <a:normAutofit fontScale="77500" lnSpcReduction="20000"/>
          </a:bodyPr>
          <a:lstStyle/>
          <a:p>
            <a:pPr algn="just">
              <a:buNone/>
            </a:pPr>
            <a:r>
              <a:rPr lang="en-US" dirty="0"/>
              <a:t>7) </a:t>
            </a:r>
            <a:r>
              <a:rPr lang="en-US" b="1" dirty="0"/>
              <a:t>Why had they chosen java name for java language?</a:t>
            </a:r>
            <a:r>
              <a:rPr lang="en-US" dirty="0"/>
              <a:t> The team gathered to choose a new name. The suggested words were "dynamic", "revolutionary", "Silk", "jolt", "DNA", etc. They wanted something that reflected the essence of the technology: revolutionary, dynamic, lively, cool, unique, and easy to spell and fun to say.</a:t>
            </a:r>
          </a:p>
          <a:p>
            <a:pPr algn="just">
              <a:buNone/>
            </a:pPr>
            <a:r>
              <a:rPr lang="en-US" dirty="0"/>
              <a:t>According to James Gosling, "Java was one of the top choices along with </a:t>
            </a:r>
            <a:r>
              <a:rPr lang="en-US" b="1" dirty="0"/>
              <a:t>Silk</a:t>
            </a:r>
            <a:r>
              <a:rPr lang="en-US" dirty="0"/>
              <a:t>". Since Java was so unique, most of the team members preferred Java than other names.</a:t>
            </a:r>
          </a:p>
          <a:p>
            <a:pPr algn="just">
              <a:buNone/>
            </a:pPr>
            <a:r>
              <a:rPr lang="en-US" dirty="0"/>
              <a:t>8) Java is an island of Indonesia where first coffee was produced (called java coffee).</a:t>
            </a:r>
          </a:p>
          <a:p>
            <a:pPr algn="just">
              <a:buNone/>
            </a:pPr>
            <a:r>
              <a:rPr lang="en-US" dirty="0"/>
              <a:t>9) Notice that Java is just a name, not an acronym.</a:t>
            </a:r>
          </a:p>
          <a:p>
            <a:pPr algn="just">
              <a:buNone/>
            </a:pPr>
            <a:r>
              <a:rPr lang="en-US" dirty="0"/>
              <a:t>10) Initially developed by James Gosling at Sun Microsystems (which is now a subsidiary of Oracle Corporation) and released in 1995.</a:t>
            </a:r>
          </a:p>
          <a:p>
            <a:pPr algn="just">
              <a:buNone/>
            </a:pPr>
            <a:r>
              <a:rPr lang="en-US" dirty="0"/>
              <a:t>11) In 1995, Time magazine called </a:t>
            </a:r>
            <a:r>
              <a:rPr lang="en-US" b="1" dirty="0"/>
              <a:t>Java one of the Ten Best Products of 1995</a:t>
            </a:r>
            <a:r>
              <a:rPr lang="en-US" dirty="0"/>
              <a:t>.</a:t>
            </a:r>
          </a:p>
          <a:p>
            <a:pPr algn="just">
              <a:buNone/>
            </a:pPr>
            <a:r>
              <a:rPr lang="en-US" dirty="0"/>
              <a:t>12) JDK 1.0 released in(January 23, 1996).</a:t>
            </a:r>
          </a:p>
          <a:p>
            <a:pPr algn="just">
              <a:buNone/>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3"/>
          <a:srcRect/>
          <a:stretch>
            <a:fillRect/>
          </a:stretch>
        </p:blipFill>
        <p:spPr bwMode="auto">
          <a:xfrm>
            <a:off x="177730" y="571480"/>
            <a:ext cx="8797721" cy="37719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a:srcRect/>
          <a:stretch>
            <a:fillRect/>
          </a:stretch>
        </p:blipFill>
        <p:spPr bwMode="auto">
          <a:xfrm>
            <a:off x="142844" y="285728"/>
            <a:ext cx="8932085" cy="5643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643998" cy="6286544"/>
          </a:xfrm>
        </p:spPr>
        <p:txBody>
          <a:bodyPr>
            <a:normAutofit fontScale="85000" lnSpcReduction="20000"/>
          </a:bodyPr>
          <a:lstStyle/>
          <a:p>
            <a:pPr>
              <a:buNone/>
            </a:pPr>
            <a:r>
              <a:rPr lang="en-IN" dirty="0" smtClean="0"/>
              <a:t>The </a:t>
            </a:r>
            <a:r>
              <a:rPr lang="en-IN" b="1" dirty="0" smtClean="0"/>
              <a:t>Scanner class is in </a:t>
            </a:r>
            <a:r>
              <a:rPr lang="en-IN" b="1" dirty="0" smtClean="0">
                <a:solidFill>
                  <a:srgbClr val="92D050"/>
                </a:solidFill>
              </a:rPr>
              <a:t>the java.util</a:t>
            </a:r>
            <a:r>
              <a:rPr lang="en-IN" b="1" dirty="0" smtClean="0"/>
              <a:t> package. It is imported in line 1. Line 6 creates a Scanner object.</a:t>
            </a:r>
          </a:p>
          <a:p>
            <a:pPr>
              <a:buNone/>
            </a:pPr>
            <a:r>
              <a:rPr lang="en-IN" dirty="0" smtClean="0"/>
              <a:t>The statement in line 9 displays a message to prompt the user for input.</a:t>
            </a:r>
          </a:p>
          <a:p>
            <a:pPr>
              <a:buNone/>
            </a:pPr>
            <a:r>
              <a:rPr lang="en-IN" dirty="0" smtClean="0"/>
              <a:t>        System.out.print (</a:t>
            </a:r>
            <a:r>
              <a:rPr lang="en-IN" b="1" dirty="0" smtClean="0"/>
              <a:t>"Enter a number for radius: ");</a:t>
            </a:r>
          </a:p>
          <a:p>
            <a:pPr>
              <a:buNone/>
            </a:pPr>
            <a:endParaRPr lang="en-IN" dirty="0" smtClean="0"/>
          </a:p>
          <a:p>
            <a:pPr>
              <a:buNone/>
            </a:pPr>
            <a:endParaRPr lang="en-IN" dirty="0" smtClean="0"/>
          </a:p>
          <a:p>
            <a:pPr>
              <a:buNone/>
            </a:pPr>
            <a:r>
              <a:rPr lang="en-IN" dirty="0" smtClean="0"/>
              <a:t>The </a:t>
            </a:r>
            <a:r>
              <a:rPr lang="en-IN" b="1" dirty="0" smtClean="0"/>
              <a:t>print method is identical to the println method except that println moves the cursor </a:t>
            </a:r>
            <a:r>
              <a:rPr lang="en-IN" dirty="0" smtClean="0"/>
              <a:t>to the next line after displaying the string, but </a:t>
            </a:r>
            <a:r>
              <a:rPr lang="en-IN" b="1" dirty="0" smtClean="0"/>
              <a:t>print does not advance the cursor to the </a:t>
            </a:r>
            <a:r>
              <a:rPr lang="en-IN" dirty="0" smtClean="0"/>
              <a:t>next line when completed.</a:t>
            </a:r>
          </a:p>
          <a:p>
            <a:pPr>
              <a:buNone/>
            </a:pPr>
            <a:r>
              <a:rPr lang="en-IN" dirty="0" smtClean="0"/>
              <a:t>The statement in line 10 reads an input from the keyboard.</a:t>
            </a:r>
          </a:p>
          <a:p>
            <a:pPr>
              <a:buNone/>
            </a:pPr>
            <a:r>
              <a:rPr lang="en-IN" b="1" dirty="0" smtClean="0">
                <a:solidFill>
                  <a:srgbClr val="92D050"/>
                </a:solidFill>
              </a:rPr>
              <a:t>double radius = input.nextDouble();</a:t>
            </a:r>
          </a:p>
          <a:p>
            <a:pPr>
              <a:buNone/>
            </a:pPr>
            <a:r>
              <a:rPr lang="en-IN" dirty="0" smtClean="0"/>
              <a:t>After the user enters a number and presses the </a:t>
            </a:r>
            <a:r>
              <a:rPr lang="en-IN" i="1" dirty="0" smtClean="0"/>
              <a:t>Enter key, the number is read and assigned to </a:t>
            </a:r>
            <a:r>
              <a:rPr lang="en-IN" b="1" dirty="0" smtClean="0"/>
              <a:t>radius.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Java Version </a:t>
            </a:r>
            <a:r>
              <a:rPr lang="en-US" dirty="0" smtClean="0"/>
              <a:t>History</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a:t>Many java versions have been released till now. The current stable release of Java is Java SE 10.</a:t>
            </a:r>
          </a:p>
          <a:p>
            <a:r>
              <a:rPr lang="en-US" dirty="0"/>
              <a:t>JDK Alpha and Beta (1995)</a:t>
            </a:r>
          </a:p>
          <a:p>
            <a:r>
              <a:rPr lang="en-US" dirty="0"/>
              <a:t>JDK 1.0 (23rd Jan 1996)</a:t>
            </a:r>
          </a:p>
          <a:p>
            <a:r>
              <a:rPr lang="en-US" dirty="0"/>
              <a:t>JDK 1.1 (19th Feb 1997)</a:t>
            </a:r>
          </a:p>
          <a:p>
            <a:r>
              <a:rPr lang="en-US" dirty="0"/>
              <a:t>J2SE 1.2 (8th Dec 1998)</a:t>
            </a:r>
          </a:p>
          <a:p>
            <a:r>
              <a:rPr lang="en-US" dirty="0"/>
              <a:t>J2SE 1.3 (8th May 2000)</a:t>
            </a:r>
          </a:p>
          <a:p>
            <a:r>
              <a:rPr lang="en-US" dirty="0"/>
              <a:t>J2SE 1.4 (6th Feb 2002)</a:t>
            </a:r>
          </a:p>
          <a:p>
            <a:r>
              <a:rPr lang="en-US" dirty="0"/>
              <a:t>J2SE 5.0 (30th Sep 2004)</a:t>
            </a:r>
          </a:p>
          <a:p>
            <a:r>
              <a:rPr lang="en-US" dirty="0"/>
              <a:t>Java SE 6 (11th Dec 2006)</a:t>
            </a:r>
          </a:p>
          <a:p>
            <a:r>
              <a:rPr lang="en-US" dirty="0"/>
              <a:t>Java SE 7 (28th July 2011)</a:t>
            </a:r>
          </a:p>
          <a:p>
            <a:r>
              <a:rPr lang="en-US" dirty="0"/>
              <a:t>Java SE 8 (18th March 2014)</a:t>
            </a:r>
          </a:p>
          <a:p>
            <a:r>
              <a:rPr lang="en-US" dirty="0"/>
              <a:t>Java SE 9 (21st Sep 2017)</a:t>
            </a:r>
          </a:p>
          <a:p>
            <a:r>
              <a:rPr lang="en-US" dirty="0"/>
              <a:t>Java SE 10 (20th March 2018)</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a:t>
            </a:r>
            <a:r>
              <a:rPr lang="en-US" dirty="0" smtClean="0"/>
              <a:t>Java</a:t>
            </a:r>
            <a:endParaRPr lang="en-US" dirty="0"/>
          </a:p>
        </p:txBody>
      </p:sp>
      <p:sp>
        <p:nvSpPr>
          <p:cNvPr id="3" name="Content Placeholder 2"/>
          <p:cNvSpPr>
            <a:spLocks noGrp="1"/>
          </p:cNvSpPr>
          <p:nvPr>
            <p:ph idx="1"/>
          </p:nvPr>
        </p:nvSpPr>
        <p:spPr>
          <a:xfrm>
            <a:off x="381000" y="1600200"/>
            <a:ext cx="8305800" cy="4525963"/>
          </a:xfrm>
        </p:spPr>
        <p:txBody>
          <a:bodyPr/>
          <a:lstStyle/>
          <a:p>
            <a:pPr algn="just">
              <a:buNone/>
            </a:pPr>
            <a:r>
              <a:rPr lang="en-US" dirty="0" smtClean="0"/>
              <a:t>The primary objective of</a:t>
            </a:r>
            <a:r>
              <a:rPr lang="en-US" dirty="0"/>
              <a:t> </a:t>
            </a:r>
            <a:r>
              <a:rPr lang="en-US" dirty="0" smtClean="0"/>
              <a:t>Java programming </a:t>
            </a:r>
            <a:r>
              <a:rPr lang="en-US" dirty="0"/>
              <a:t> language creation was to make it portable, simple and secure programming language. Apart from this, there are also some excellent features which play an important role in the popularity of this language.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3491</Words>
  <Application>Microsoft Office PowerPoint</Application>
  <PresentationFormat>On-screen Show (4:3)</PresentationFormat>
  <Paragraphs>526</Paragraphs>
  <Slides>72</Slides>
  <Notes>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Java Basics</vt:lpstr>
      <vt:lpstr>What is Java</vt:lpstr>
      <vt:lpstr>Application</vt:lpstr>
      <vt:lpstr>Types of Java Applications</vt:lpstr>
      <vt:lpstr>Java Platforms / Editions</vt:lpstr>
      <vt:lpstr>History of Java</vt:lpstr>
      <vt:lpstr>Slide 7</vt:lpstr>
      <vt:lpstr>Java Version History</vt:lpstr>
      <vt:lpstr>Features of Java</vt:lpstr>
      <vt:lpstr>Slide 10</vt:lpstr>
      <vt:lpstr>A list of most important features of Java language is given below.</vt:lpstr>
      <vt:lpstr>First Java Program | Hello World Example</vt:lpstr>
      <vt:lpstr>Parameters used in First Java Program</vt:lpstr>
      <vt:lpstr>JVM JRE JDK</vt:lpstr>
      <vt:lpstr>Slide 15</vt:lpstr>
      <vt:lpstr>Java Virtual Machine (JVM)</vt:lpstr>
      <vt:lpstr>Slide 17</vt:lpstr>
      <vt:lpstr>Slide 18</vt:lpstr>
      <vt:lpstr>Slide 19</vt:lpstr>
      <vt:lpstr>Slide 20</vt:lpstr>
      <vt:lpstr>Java Runtime Environment(JRE)</vt:lpstr>
      <vt:lpstr>Java Runtime Environment(JRE)</vt:lpstr>
      <vt:lpstr>Slide 23</vt:lpstr>
      <vt:lpstr>JAVA DEVELOPMENT KIT- JDK</vt:lpstr>
      <vt:lpstr>JAVA DEVELOPMENT KIT- JDK</vt:lpstr>
      <vt:lpstr>Slide 26</vt:lpstr>
      <vt:lpstr>Java  Variables  Data Types  Operators</vt:lpstr>
      <vt:lpstr>Java Variables</vt:lpstr>
      <vt:lpstr>Variable</vt:lpstr>
      <vt:lpstr>Types of Variables</vt:lpstr>
      <vt:lpstr>Slide 31</vt:lpstr>
      <vt:lpstr>Data Types in Java</vt:lpstr>
      <vt:lpstr>Slide 33</vt:lpstr>
      <vt:lpstr>Java Primitive Data Types</vt:lpstr>
      <vt:lpstr>Slide 35</vt:lpstr>
      <vt:lpstr>Slide 36</vt:lpstr>
      <vt:lpstr>Integers</vt:lpstr>
      <vt:lpstr>Type Conversion and Casting</vt:lpstr>
      <vt:lpstr>Automatic Type Promotion in Expressions</vt:lpstr>
      <vt:lpstr>Operators in java</vt:lpstr>
      <vt:lpstr>Slide 41</vt:lpstr>
      <vt:lpstr>Slide 42</vt:lpstr>
      <vt:lpstr>Slide 43</vt:lpstr>
      <vt:lpstr>Slide 44</vt:lpstr>
      <vt:lpstr>Slide 45</vt:lpstr>
      <vt:lpstr>Slide 46</vt:lpstr>
      <vt:lpstr>Operator Precedence in Java</vt:lpstr>
      <vt:lpstr>Slide 48</vt:lpstr>
      <vt:lpstr>Slide 49</vt:lpstr>
      <vt:lpstr>Introducing Programming with an Example</vt:lpstr>
      <vt:lpstr>Slide 51</vt:lpstr>
      <vt:lpstr>Slide 52</vt:lpstr>
      <vt:lpstr>Slide 53</vt:lpstr>
      <vt:lpstr>Slide 54</vt:lpstr>
      <vt:lpstr>Slide 55</vt:lpstr>
      <vt:lpstr>Trace a Program Execution</vt:lpstr>
      <vt:lpstr>Trace a Program Execution</vt:lpstr>
      <vt:lpstr>Trace a Program Execution</vt:lpstr>
      <vt:lpstr>Trace a Program Execution</vt:lpstr>
      <vt:lpstr>Trace a Program Execution</vt:lpstr>
      <vt:lpstr>Slide 61</vt:lpstr>
      <vt:lpstr>Slide 62</vt:lpstr>
      <vt:lpstr>Slide 63</vt:lpstr>
      <vt:lpstr>Slide 64</vt:lpstr>
      <vt:lpstr>Using Scanner for Input</vt:lpstr>
      <vt:lpstr>Slide 66</vt:lpstr>
      <vt:lpstr>Slide 67</vt:lpstr>
      <vt:lpstr>Slide 68</vt:lpstr>
      <vt:lpstr>Slide 69</vt:lpstr>
      <vt:lpstr>Slide 70</vt:lpstr>
      <vt:lpstr>Slide 71</vt:lpstr>
      <vt:lpstr>Slide 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adin</dc:creator>
  <cp:lastModifiedBy>Birla Institute of Applied Sciences</cp:lastModifiedBy>
  <cp:revision>36</cp:revision>
  <dcterms:created xsi:type="dcterms:W3CDTF">2019-08-17T10:31:01Z</dcterms:created>
  <dcterms:modified xsi:type="dcterms:W3CDTF">2019-08-22T04:17:42Z</dcterms:modified>
</cp:coreProperties>
</file>