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9"/>
  </p:notesMasterIdLst>
  <p:sldIdLst>
    <p:sldId id="258" r:id="rId2"/>
    <p:sldId id="259" r:id="rId3"/>
    <p:sldId id="261" r:id="rId4"/>
    <p:sldId id="300" r:id="rId5"/>
    <p:sldId id="301" r:id="rId6"/>
    <p:sldId id="263" r:id="rId7"/>
    <p:sldId id="398" r:id="rId8"/>
    <p:sldId id="419" r:id="rId9"/>
    <p:sldId id="420" r:id="rId10"/>
    <p:sldId id="421" r:id="rId11"/>
    <p:sldId id="422" r:id="rId12"/>
    <p:sldId id="399" r:id="rId13"/>
    <p:sldId id="400" r:id="rId14"/>
    <p:sldId id="401" r:id="rId15"/>
    <p:sldId id="402" r:id="rId16"/>
    <p:sldId id="403" r:id="rId17"/>
    <p:sldId id="404" r:id="rId18"/>
    <p:sldId id="405" r:id="rId19"/>
    <p:sldId id="406" r:id="rId20"/>
    <p:sldId id="407" r:id="rId21"/>
    <p:sldId id="408" r:id="rId22"/>
    <p:sldId id="409" r:id="rId23"/>
    <p:sldId id="414" r:id="rId24"/>
    <p:sldId id="415" r:id="rId25"/>
    <p:sldId id="416" r:id="rId26"/>
    <p:sldId id="417" r:id="rId27"/>
    <p:sldId id="418" r:id="rId28"/>
    <p:sldId id="302" r:id="rId29"/>
    <p:sldId id="264" r:id="rId30"/>
    <p:sldId id="297" r:id="rId31"/>
    <p:sldId id="265" r:id="rId32"/>
    <p:sldId id="270" r:id="rId33"/>
    <p:sldId id="271" r:id="rId34"/>
    <p:sldId id="298" r:id="rId35"/>
    <p:sldId id="303" r:id="rId36"/>
    <p:sldId id="304" r:id="rId37"/>
    <p:sldId id="305" r:id="rId38"/>
    <p:sldId id="306" r:id="rId39"/>
    <p:sldId id="307" r:id="rId40"/>
    <p:sldId id="308" r:id="rId41"/>
    <p:sldId id="309" r:id="rId42"/>
    <p:sldId id="310" r:id="rId43"/>
    <p:sldId id="311" r:id="rId44"/>
    <p:sldId id="324"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47" r:id="rId58"/>
    <p:sldId id="348" r:id="rId59"/>
    <p:sldId id="349" r:id="rId60"/>
    <p:sldId id="350" r:id="rId61"/>
    <p:sldId id="351" r:id="rId62"/>
    <p:sldId id="352" r:id="rId63"/>
    <p:sldId id="353" r:id="rId64"/>
    <p:sldId id="354" r:id="rId65"/>
    <p:sldId id="355" r:id="rId66"/>
    <p:sldId id="356" r:id="rId67"/>
    <p:sldId id="357" r:id="rId68"/>
    <p:sldId id="358" r:id="rId69"/>
    <p:sldId id="359" r:id="rId70"/>
    <p:sldId id="360" r:id="rId71"/>
    <p:sldId id="361" r:id="rId72"/>
    <p:sldId id="362" r:id="rId73"/>
    <p:sldId id="363" r:id="rId74"/>
    <p:sldId id="364" r:id="rId75"/>
    <p:sldId id="365" r:id="rId76"/>
    <p:sldId id="366" r:id="rId77"/>
    <p:sldId id="367" r:id="rId78"/>
    <p:sldId id="368" r:id="rId79"/>
    <p:sldId id="369" r:id="rId80"/>
    <p:sldId id="370" r:id="rId81"/>
    <p:sldId id="371" r:id="rId82"/>
    <p:sldId id="372" r:id="rId83"/>
    <p:sldId id="373" r:id="rId84"/>
    <p:sldId id="374" r:id="rId85"/>
    <p:sldId id="375" r:id="rId86"/>
    <p:sldId id="376" r:id="rId87"/>
    <p:sldId id="377" r:id="rId88"/>
    <p:sldId id="378" r:id="rId89"/>
    <p:sldId id="379" r:id="rId90"/>
    <p:sldId id="380" r:id="rId91"/>
    <p:sldId id="381" r:id="rId92"/>
    <p:sldId id="382" r:id="rId93"/>
    <p:sldId id="383" r:id="rId94"/>
    <p:sldId id="384" r:id="rId95"/>
    <p:sldId id="385" r:id="rId96"/>
    <p:sldId id="386" r:id="rId97"/>
    <p:sldId id="387" r:id="rId98"/>
    <p:sldId id="388" r:id="rId99"/>
    <p:sldId id="389" r:id="rId100"/>
    <p:sldId id="390" r:id="rId101"/>
    <p:sldId id="391" r:id="rId102"/>
    <p:sldId id="392" r:id="rId103"/>
    <p:sldId id="393" r:id="rId104"/>
    <p:sldId id="394" r:id="rId105"/>
    <p:sldId id="395" r:id="rId106"/>
    <p:sldId id="396" r:id="rId107"/>
    <p:sldId id="397"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9283" autoAdjust="0"/>
  </p:normalViewPr>
  <p:slideViewPr>
    <p:cSldViewPr>
      <p:cViewPr varScale="1">
        <p:scale>
          <a:sx n="73" d="100"/>
          <a:sy n="73" d="100"/>
        </p:scale>
        <p:origin x="-129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57A29D-BB25-483D-B52F-617D9BBD573F}" type="datetimeFigureOut">
              <a:rPr lang="en-US" smtClean="0"/>
              <a:pPr/>
              <a:t>10/21/2019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FC6310-59E9-46FC-B703-3A61B6B21A0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0685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84A695-443F-41F9-B7D6-8BBEC9BD3117}" type="slidenum">
              <a:rPr lang="en-US"/>
              <a:pPr/>
              <a:t>60</a:t>
            </a:fld>
            <a:endParaRPr lang="en-US"/>
          </a:p>
        </p:txBody>
      </p:sp>
      <p:sp>
        <p:nvSpPr>
          <p:cNvPr id="486402" name="Rectangle 2"/>
          <p:cNvSpPr>
            <a:spLocks noGrp="1" noRot="1" noChangeAspect="1" noChangeArrowheads="1" noTextEdit="1"/>
          </p:cNvSpPr>
          <p:nvPr>
            <p:ph type="sldImg"/>
          </p:nvPr>
        </p:nvSpPr>
        <p:spPr>
          <a:xfrm>
            <a:off x="1150938" y="692150"/>
            <a:ext cx="4556125" cy="3416300"/>
          </a:xfrm>
          <a:ln/>
        </p:spPr>
      </p:sp>
      <p:sp>
        <p:nvSpPr>
          <p:cNvPr id="486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3C26D2-A312-429F-977A-A225E5FC9099}" type="slidenum">
              <a:rPr lang="en-US"/>
              <a:pPr/>
              <a:t>61</a:t>
            </a:fld>
            <a:endParaRPr lang="en-US"/>
          </a:p>
        </p:txBody>
      </p:sp>
      <p:sp>
        <p:nvSpPr>
          <p:cNvPr id="488450" name="Rectangle 2"/>
          <p:cNvSpPr>
            <a:spLocks noGrp="1" noRot="1" noChangeAspect="1" noChangeArrowheads="1" noTextEdit="1"/>
          </p:cNvSpPr>
          <p:nvPr>
            <p:ph type="sldImg"/>
          </p:nvPr>
        </p:nvSpPr>
        <p:spPr>
          <a:xfrm>
            <a:off x="1150938" y="692150"/>
            <a:ext cx="4556125" cy="3416300"/>
          </a:xfrm>
          <a:ln/>
        </p:spPr>
      </p:sp>
      <p:sp>
        <p:nvSpPr>
          <p:cNvPr id="488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0C41AF-4956-45DE-BA0E-0C865C3F2544}" type="slidenum">
              <a:rPr lang="en-US"/>
              <a:pPr/>
              <a:t>62</a:t>
            </a:fld>
            <a:endParaRPr lang="en-US"/>
          </a:p>
        </p:txBody>
      </p:sp>
      <p:sp>
        <p:nvSpPr>
          <p:cNvPr id="472066" name="Rectangle 2"/>
          <p:cNvSpPr>
            <a:spLocks noGrp="1" noRot="1" noChangeAspect="1" noChangeArrowheads="1" noTextEdit="1"/>
          </p:cNvSpPr>
          <p:nvPr>
            <p:ph type="sldImg"/>
          </p:nvPr>
        </p:nvSpPr>
        <p:spPr>
          <a:xfrm>
            <a:off x="1150938" y="692150"/>
            <a:ext cx="4556125" cy="3416300"/>
          </a:xfrm>
          <a:ln/>
        </p:spPr>
      </p:sp>
      <p:sp>
        <p:nvSpPr>
          <p:cNvPr id="47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4017E1-CD4A-4639-9964-B8F5655892BA}" type="slidenum">
              <a:rPr lang="en-US"/>
              <a:pPr/>
              <a:t>63</a:t>
            </a:fld>
            <a:endParaRPr lang="en-US"/>
          </a:p>
        </p:txBody>
      </p:sp>
      <p:sp>
        <p:nvSpPr>
          <p:cNvPr id="513026" name="Rectangle 2"/>
          <p:cNvSpPr>
            <a:spLocks noGrp="1" noRot="1" noChangeAspect="1" noChangeArrowheads="1" noTextEdit="1"/>
          </p:cNvSpPr>
          <p:nvPr>
            <p:ph type="sldImg"/>
          </p:nvPr>
        </p:nvSpPr>
        <p:spPr>
          <a:xfrm>
            <a:off x="1150938" y="692150"/>
            <a:ext cx="4556125" cy="3416300"/>
          </a:xfrm>
          <a:ln/>
        </p:spPr>
      </p:sp>
      <p:sp>
        <p:nvSpPr>
          <p:cNvPr id="513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1B701D-75D4-4BC9-9F14-B7885269CB35}" type="slidenum">
              <a:rPr lang="en-US"/>
              <a:pPr/>
              <a:t>64</a:t>
            </a:fld>
            <a:endParaRPr lang="en-US"/>
          </a:p>
        </p:txBody>
      </p:sp>
      <p:sp>
        <p:nvSpPr>
          <p:cNvPr id="474114" name="Rectangle 2"/>
          <p:cNvSpPr>
            <a:spLocks noGrp="1" noRot="1" noChangeAspect="1" noChangeArrowheads="1" noTextEdit="1"/>
          </p:cNvSpPr>
          <p:nvPr>
            <p:ph type="sldImg"/>
          </p:nvPr>
        </p:nvSpPr>
        <p:spPr>
          <a:xfrm>
            <a:off x="1150938" y="692150"/>
            <a:ext cx="4556125" cy="3416300"/>
          </a:xfrm>
          <a:ln/>
        </p:spPr>
      </p:sp>
      <p:sp>
        <p:nvSpPr>
          <p:cNvPr id="47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CA840-9746-4BA3-A240-C450C71B4338}" type="slidenum">
              <a:rPr lang="en-US"/>
              <a:pPr/>
              <a:t>65</a:t>
            </a:fld>
            <a:endParaRPr lang="en-US"/>
          </a:p>
        </p:txBody>
      </p:sp>
      <p:sp>
        <p:nvSpPr>
          <p:cNvPr id="478210" name="Rectangle 2"/>
          <p:cNvSpPr>
            <a:spLocks noGrp="1" noRot="1" noChangeAspect="1" noChangeArrowheads="1" noTextEdit="1"/>
          </p:cNvSpPr>
          <p:nvPr>
            <p:ph type="sldImg"/>
          </p:nvPr>
        </p:nvSpPr>
        <p:spPr>
          <a:xfrm>
            <a:off x="1150938" y="692150"/>
            <a:ext cx="4556125" cy="3416300"/>
          </a:xfrm>
          <a:ln/>
        </p:spPr>
      </p:sp>
      <p:sp>
        <p:nvSpPr>
          <p:cNvPr id="478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183FDB-3E3A-4D66-B6FD-DBFA32C44965}" type="slidenum">
              <a:rPr lang="en-US"/>
              <a:pPr/>
              <a:t>66</a:t>
            </a:fld>
            <a:endParaRPr lang="en-US"/>
          </a:p>
        </p:txBody>
      </p:sp>
      <p:sp>
        <p:nvSpPr>
          <p:cNvPr id="480258" name="Rectangle 2"/>
          <p:cNvSpPr>
            <a:spLocks noGrp="1" noRot="1" noChangeAspect="1" noChangeArrowheads="1" noTextEdit="1"/>
          </p:cNvSpPr>
          <p:nvPr>
            <p:ph type="sldImg"/>
          </p:nvPr>
        </p:nvSpPr>
        <p:spPr>
          <a:xfrm>
            <a:off x="1150938" y="692150"/>
            <a:ext cx="4556125" cy="3416300"/>
          </a:xfrm>
          <a:ln/>
        </p:spPr>
      </p:sp>
      <p:sp>
        <p:nvSpPr>
          <p:cNvPr id="480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4B8ABF-69CB-46E4-AE2E-E47294FF006C}" type="slidenum">
              <a:rPr lang="en-US"/>
              <a:pPr/>
              <a:t>67</a:t>
            </a:fld>
            <a:endParaRPr lang="en-US"/>
          </a:p>
        </p:txBody>
      </p:sp>
      <p:sp>
        <p:nvSpPr>
          <p:cNvPr id="482306" name="Rectangle 2"/>
          <p:cNvSpPr>
            <a:spLocks noGrp="1" noRot="1" noChangeAspect="1" noChangeArrowheads="1" noTextEdit="1"/>
          </p:cNvSpPr>
          <p:nvPr>
            <p:ph type="sldImg"/>
          </p:nvPr>
        </p:nvSpPr>
        <p:spPr>
          <a:xfrm>
            <a:off x="1150938" y="692150"/>
            <a:ext cx="4556125" cy="3416300"/>
          </a:xfrm>
          <a:ln/>
        </p:spPr>
      </p:sp>
      <p:sp>
        <p:nvSpPr>
          <p:cNvPr id="482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1E9D2D-1495-41B8-B90A-B470E3611883}" type="slidenum">
              <a:rPr lang="en-US"/>
              <a:pPr/>
              <a:t>68</a:t>
            </a:fld>
            <a:endParaRPr lang="en-US"/>
          </a:p>
        </p:txBody>
      </p:sp>
      <p:sp>
        <p:nvSpPr>
          <p:cNvPr id="484354" name="Rectangle 2"/>
          <p:cNvSpPr>
            <a:spLocks noGrp="1" noRot="1" noChangeAspect="1" noChangeArrowheads="1" noTextEdit="1"/>
          </p:cNvSpPr>
          <p:nvPr>
            <p:ph type="sldImg"/>
          </p:nvPr>
        </p:nvSpPr>
        <p:spPr>
          <a:xfrm>
            <a:off x="1150938" y="692150"/>
            <a:ext cx="4556125" cy="3416300"/>
          </a:xfrm>
          <a:ln/>
        </p:spPr>
      </p:sp>
      <p:sp>
        <p:nvSpPr>
          <p:cNvPr id="484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B8F342-93F1-444D-AF8A-B04C421EE04F}" type="slidenum">
              <a:rPr lang="en-US"/>
              <a:pPr/>
              <a:t>69</a:t>
            </a:fld>
            <a:endParaRPr lang="en-US"/>
          </a:p>
        </p:txBody>
      </p:sp>
      <p:sp>
        <p:nvSpPr>
          <p:cNvPr id="334850" name="Rectangle 2"/>
          <p:cNvSpPr>
            <a:spLocks noGrp="1" noRot="1" noChangeAspect="1" noChangeArrowheads="1" noTextEdit="1"/>
          </p:cNvSpPr>
          <p:nvPr>
            <p:ph type="sldImg"/>
          </p:nvPr>
        </p:nvSpPr>
        <p:spPr>
          <a:xfrm>
            <a:off x="1150938" y="692150"/>
            <a:ext cx="4556125" cy="3416300"/>
          </a:xfrm>
          <a:ln/>
        </p:spPr>
      </p:sp>
      <p:sp>
        <p:nvSpPr>
          <p:cNvPr id="334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0CD9AA-DAA6-42DB-B16C-19B576C8618F}" type="slidenum">
              <a:rPr lang="en-US"/>
              <a:pPr/>
              <a:t>23</a:t>
            </a:fld>
            <a:endParaRPr lang="en-US"/>
          </a:p>
        </p:txBody>
      </p:sp>
      <p:sp>
        <p:nvSpPr>
          <p:cNvPr id="391170" name="Rectangle 2"/>
          <p:cNvSpPr>
            <a:spLocks noGrp="1" noRot="1" noChangeAspect="1" noChangeArrowheads="1" noTextEdit="1"/>
          </p:cNvSpPr>
          <p:nvPr>
            <p:ph type="sldImg"/>
          </p:nvPr>
        </p:nvSpPr>
        <p:spPr>
          <a:xfrm>
            <a:off x="1150938" y="692150"/>
            <a:ext cx="4556125" cy="3416300"/>
          </a:xfrm>
          <a:ln/>
        </p:spPr>
      </p:sp>
      <p:sp>
        <p:nvSpPr>
          <p:cNvPr id="391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24EF9B-08F0-43E0-BE95-952F1CFB5218}" type="slidenum">
              <a:rPr lang="en-US"/>
              <a:pPr/>
              <a:t>70</a:t>
            </a:fld>
            <a:endParaRPr lang="en-US"/>
          </a:p>
        </p:txBody>
      </p:sp>
      <p:sp>
        <p:nvSpPr>
          <p:cNvPr id="435202" name="Rectangle 2"/>
          <p:cNvSpPr>
            <a:spLocks noGrp="1" noRot="1" noChangeAspect="1" noChangeArrowheads="1" noTextEdit="1"/>
          </p:cNvSpPr>
          <p:nvPr>
            <p:ph type="sldImg"/>
          </p:nvPr>
        </p:nvSpPr>
        <p:spPr>
          <a:xfrm>
            <a:off x="1150938" y="692150"/>
            <a:ext cx="4556125" cy="3416300"/>
          </a:xfrm>
          <a:ln/>
        </p:spPr>
      </p:sp>
      <p:sp>
        <p:nvSpPr>
          <p:cNvPr id="435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A94C96-DEFB-4F45-BD22-60C358CDBE9C}" type="slidenum">
              <a:rPr lang="en-US"/>
              <a:pPr/>
              <a:t>71</a:t>
            </a:fld>
            <a:endParaRPr lang="en-US"/>
          </a:p>
        </p:txBody>
      </p:sp>
      <p:sp>
        <p:nvSpPr>
          <p:cNvPr id="337922" name="Rectangle 2"/>
          <p:cNvSpPr>
            <a:spLocks noGrp="1" noRot="1" noChangeAspect="1" noChangeArrowheads="1" noTextEdit="1"/>
          </p:cNvSpPr>
          <p:nvPr>
            <p:ph type="sldImg"/>
          </p:nvPr>
        </p:nvSpPr>
        <p:spPr>
          <a:xfrm>
            <a:off x="1150938" y="692150"/>
            <a:ext cx="4556125" cy="3416300"/>
          </a:xfrm>
          <a:ln/>
        </p:spPr>
      </p:sp>
      <p:sp>
        <p:nvSpPr>
          <p:cNvPr id="337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6B01BA-75A9-4175-B99E-6732A3BD95A0}" type="slidenum">
              <a:rPr lang="en-US"/>
              <a:pPr/>
              <a:t>72</a:t>
            </a:fld>
            <a:endParaRPr lang="en-US"/>
          </a:p>
        </p:txBody>
      </p:sp>
      <p:sp>
        <p:nvSpPr>
          <p:cNvPr id="358402" name="Rectangle 2"/>
          <p:cNvSpPr>
            <a:spLocks noGrp="1" noRot="1" noChangeAspect="1" noChangeArrowheads="1" noTextEdit="1"/>
          </p:cNvSpPr>
          <p:nvPr>
            <p:ph type="sldImg"/>
          </p:nvPr>
        </p:nvSpPr>
        <p:spPr>
          <a:xfrm>
            <a:off x="1150938" y="692150"/>
            <a:ext cx="4556125" cy="3416300"/>
          </a:xfrm>
          <a:ln/>
        </p:spPr>
      </p:sp>
      <p:sp>
        <p:nvSpPr>
          <p:cNvPr id="358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45E81-70E7-4384-8477-ABAF8EBE6AF4}" type="slidenum">
              <a:rPr lang="en-US"/>
              <a:pPr/>
              <a:t>73</a:t>
            </a:fld>
            <a:endParaRPr lang="en-US"/>
          </a:p>
        </p:txBody>
      </p:sp>
      <p:sp>
        <p:nvSpPr>
          <p:cNvPr id="439298" name="Rectangle 2"/>
          <p:cNvSpPr>
            <a:spLocks noGrp="1" noRot="1" noChangeAspect="1" noChangeArrowheads="1" noTextEdit="1"/>
          </p:cNvSpPr>
          <p:nvPr>
            <p:ph type="sldImg"/>
          </p:nvPr>
        </p:nvSpPr>
        <p:spPr>
          <a:xfrm>
            <a:off x="1150938" y="692150"/>
            <a:ext cx="4556125" cy="3416300"/>
          </a:xfrm>
          <a:ln/>
        </p:spPr>
      </p:sp>
      <p:sp>
        <p:nvSpPr>
          <p:cNvPr id="43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4E286D-FAD9-48AA-874E-9AC334E0B492}" type="slidenum">
              <a:rPr lang="en-US"/>
              <a:pPr/>
              <a:t>74</a:t>
            </a:fld>
            <a:endParaRPr lang="en-US"/>
          </a:p>
        </p:txBody>
      </p:sp>
      <p:sp>
        <p:nvSpPr>
          <p:cNvPr id="320514" name="Rectangle 2"/>
          <p:cNvSpPr>
            <a:spLocks noGrp="1" noRot="1" noChangeAspect="1" noChangeArrowheads="1" noTextEdit="1"/>
          </p:cNvSpPr>
          <p:nvPr>
            <p:ph type="sldImg"/>
          </p:nvPr>
        </p:nvSpPr>
        <p:spPr>
          <a:xfrm>
            <a:off x="1150938" y="692150"/>
            <a:ext cx="4556125" cy="3416300"/>
          </a:xfrm>
          <a:ln/>
        </p:spPr>
      </p:sp>
      <p:sp>
        <p:nvSpPr>
          <p:cNvPr id="320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9BFA41-26AA-4D22-923A-B6DBC9819D60}" type="slidenum">
              <a:rPr lang="en-US"/>
              <a:pPr/>
              <a:t>75</a:t>
            </a:fld>
            <a:endParaRPr lang="en-US"/>
          </a:p>
        </p:txBody>
      </p:sp>
      <p:sp>
        <p:nvSpPr>
          <p:cNvPr id="490498" name="Rectangle 2"/>
          <p:cNvSpPr>
            <a:spLocks noGrp="1" noRot="1" noChangeAspect="1" noChangeArrowheads="1" noTextEdit="1"/>
          </p:cNvSpPr>
          <p:nvPr>
            <p:ph type="sldImg"/>
          </p:nvPr>
        </p:nvSpPr>
        <p:spPr>
          <a:xfrm>
            <a:off x="1150938" y="692150"/>
            <a:ext cx="4556125" cy="3416300"/>
          </a:xfrm>
          <a:ln/>
        </p:spPr>
      </p:sp>
      <p:sp>
        <p:nvSpPr>
          <p:cNvPr id="490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51D30C-14C4-4A18-9F8A-5EE639A8F170}" type="slidenum">
              <a:rPr lang="en-US"/>
              <a:pPr/>
              <a:t>76</a:t>
            </a:fld>
            <a:endParaRPr lang="en-US"/>
          </a:p>
        </p:txBody>
      </p:sp>
      <p:sp>
        <p:nvSpPr>
          <p:cNvPr id="391170" name="Rectangle 2"/>
          <p:cNvSpPr>
            <a:spLocks noGrp="1" noRot="1" noChangeAspect="1" noChangeArrowheads="1" noTextEdit="1"/>
          </p:cNvSpPr>
          <p:nvPr>
            <p:ph type="sldImg"/>
          </p:nvPr>
        </p:nvSpPr>
        <p:spPr>
          <a:xfrm>
            <a:off x="1150938" y="692150"/>
            <a:ext cx="4556125" cy="3416300"/>
          </a:xfrm>
          <a:ln/>
        </p:spPr>
      </p:sp>
      <p:sp>
        <p:nvSpPr>
          <p:cNvPr id="391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1D9386-437D-4D33-AFCF-DEAF8F19F882}" type="slidenum">
              <a:rPr lang="en-US"/>
              <a:pPr/>
              <a:t>77</a:t>
            </a:fld>
            <a:endParaRPr lang="en-US"/>
          </a:p>
        </p:txBody>
      </p:sp>
      <p:sp>
        <p:nvSpPr>
          <p:cNvPr id="424962" name="Rectangle 2"/>
          <p:cNvSpPr>
            <a:spLocks noGrp="1" noRot="1" noChangeAspect="1" noChangeArrowheads="1" noTextEdit="1"/>
          </p:cNvSpPr>
          <p:nvPr>
            <p:ph type="sldImg"/>
          </p:nvPr>
        </p:nvSpPr>
        <p:spPr>
          <a:xfrm>
            <a:off x="1150938" y="692150"/>
            <a:ext cx="4556125" cy="3416300"/>
          </a:xfrm>
          <a:ln/>
        </p:spPr>
      </p:sp>
      <p:sp>
        <p:nvSpPr>
          <p:cNvPr id="424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0FC684-D774-471A-B0B9-59E9A151D379}" type="slidenum">
              <a:rPr lang="en-US"/>
              <a:pPr/>
              <a:t>78</a:t>
            </a:fld>
            <a:endParaRPr lang="en-US"/>
          </a:p>
        </p:txBody>
      </p:sp>
      <p:sp>
        <p:nvSpPr>
          <p:cNvPr id="322562" name="Rectangle 2"/>
          <p:cNvSpPr>
            <a:spLocks noGrp="1" noRot="1" noChangeAspect="1" noChangeArrowheads="1" noTextEdit="1"/>
          </p:cNvSpPr>
          <p:nvPr>
            <p:ph type="sldImg"/>
          </p:nvPr>
        </p:nvSpPr>
        <p:spPr>
          <a:xfrm>
            <a:off x="1150938" y="692150"/>
            <a:ext cx="4556125" cy="3416300"/>
          </a:xfrm>
          <a:ln/>
        </p:spPr>
      </p:sp>
      <p:sp>
        <p:nvSpPr>
          <p:cNvPr id="32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429696-F44F-4276-9A92-A895F2AE726D}" type="slidenum">
              <a:rPr lang="en-US"/>
              <a:pPr/>
              <a:t>79</a:t>
            </a:fld>
            <a:endParaRPr lang="en-US"/>
          </a:p>
        </p:txBody>
      </p:sp>
      <p:sp>
        <p:nvSpPr>
          <p:cNvPr id="323586" name="Rectangle 2"/>
          <p:cNvSpPr>
            <a:spLocks noGrp="1" noRot="1" noChangeAspect="1" noChangeArrowheads="1" noTextEdit="1"/>
          </p:cNvSpPr>
          <p:nvPr>
            <p:ph type="sldImg"/>
          </p:nvPr>
        </p:nvSpPr>
        <p:spPr>
          <a:xfrm>
            <a:off x="1150938" y="692150"/>
            <a:ext cx="4556125" cy="3416300"/>
          </a:xfrm>
          <a:ln/>
        </p:spPr>
      </p:sp>
      <p:sp>
        <p:nvSpPr>
          <p:cNvPr id="323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80A259-7F39-4404-BAF7-F4F9B0922FEF}" type="slidenum">
              <a:rPr lang="en-US"/>
              <a:pPr/>
              <a:t>24</a:t>
            </a:fld>
            <a:endParaRPr lang="en-US"/>
          </a:p>
        </p:txBody>
      </p:sp>
      <p:sp>
        <p:nvSpPr>
          <p:cNvPr id="393218" name="Rectangle 2"/>
          <p:cNvSpPr>
            <a:spLocks noGrp="1" noRot="1" noChangeAspect="1" noChangeArrowheads="1" noTextEdit="1"/>
          </p:cNvSpPr>
          <p:nvPr>
            <p:ph type="sldImg"/>
          </p:nvPr>
        </p:nvSpPr>
        <p:spPr>
          <a:xfrm>
            <a:off x="1150938" y="692150"/>
            <a:ext cx="4556125" cy="3416300"/>
          </a:xfrm>
          <a:ln/>
        </p:spPr>
      </p:sp>
      <p:sp>
        <p:nvSpPr>
          <p:cNvPr id="393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F13C8-E11D-40C7-8EE4-6CEB30842B4D}" type="slidenum">
              <a:rPr lang="en-US"/>
              <a:pPr/>
              <a:t>80</a:t>
            </a:fld>
            <a:endParaRPr lang="en-US"/>
          </a:p>
        </p:txBody>
      </p:sp>
      <p:sp>
        <p:nvSpPr>
          <p:cNvPr id="393218" name="Rectangle 2"/>
          <p:cNvSpPr>
            <a:spLocks noGrp="1" noRot="1" noChangeAspect="1" noChangeArrowheads="1" noTextEdit="1"/>
          </p:cNvSpPr>
          <p:nvPr>
            <p:ph type="sldImg"/>
          </p:nvPr>
        </p:nvSpPr>
        <p:spPr>
          <a:xfrm>
            <a:off x="1150938" y="692150"/>
            <a:ext cx="4556125" cy="3416300"/>
          </a:xfrm>
          <a:ln/>
        </p:spPr>
      </p:sp>
      <p:sp>
        <p:nvSpPr>
          <p:cNvPr id="393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D9D648-41C7-485B-B137-1B56B7B1B4C5}" type="slidenum">
              <a:rPr lang="en-US"/>
              <a:pPr/>
              <a:t>81</a:t>
            </a:fld>
            <a:endParaRPr lang="en-US"/>
          </a:p>
        </p:txBody>
      </p:sp>
      <p:sp>
        <p:nvSpPr>
          <p:cNvPr id="324610" name="Rectangle 2"/>
          <p:cNvSpPr>
            <a:spLocks noGrp="1" noRot="1" noChangeAspect="1" noChangeArrowheads="1" noTextEdit="1"/>
          </p:cNvSpPr>
          <p:nvPr>
            <p:ph type="sldImg"/>
          </p:nvPr>
        </p:nvSpPr>
        <p:spPr>
          <a:xfrm>
            <a:off x="1150938" y="692150"/>
            <a:ext cx="4556125" cy="3416300"/>
          </a:xfrm>
          <a:ln/>
        </p:spPr>
      </p:sp>
      <p:sp>
        <p:nvSpPr>
          <p:cNvPr id="324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C198F-691F-455C-83AD-9D720650D917}" type="slidenum">
              <a:rPr lang="en-US"/>
              <a:pPr/>
              <a:t>82</a:t>
            </a:fld>
            <a:endParaRPr lang="en-US"/>
          </a:p>
        </p:txBody>
      </p:sp>
      <p:sp>
        <p:nvSpPr>
          <p:cNvPr id="427010" name="Rectangle 2"/>
          <p:cNvSpPr>
            <a:spLocks noGrp="1" noRot="1" noChangeAspect="1" noChangeArrowheads="1" noTextEdit="1"/>
          </p:cNvSpPr>
          <p:nvPr>
            <p:ph type="sldImg"/>
          </p:nvPr>
        </p:nvSpPr>
        <p:spPr>
          <a:xfrm>
            <a:off x="1150938" y="692150"/>
            <a:ext cx="4556125" cy="3416300"/>
          </a:xfrm>
          <a:ln/>
        </p:spPr>
      </p:sp>
      <p:sp>
        <p:nvSpPr>
          <p:cNvPr id="427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A6176D-851F-4C4D-B979-FA2E2862B2D9}" type="slidenum">
              <a:rPr lang="en-US"/>
              <a:pPr/>
              <a:t>83</a:t>
            </a:fld>
            <a:endParaRPr lang="en-US"/>
          </a:p>
        </p:txBody>
      </p:sp>
      <p:sp>
        <p:nvSpPr>
          <p:cNvPr id="325634" name="Rectangle 2"/>
          <p:cNvSpPr>
            <a:spLocks noGrp="1" noRot="1" noChangeAspect="1" noChangeArrowheads="1" noTextEdit="1"/>
          </p:cNvSpPr>
          <p:nvPr>
            <p:ph type="sldImg"/>
          </p:nvPr>
        </p:nvSpPr>
        <p:spPr>
          <a:xfrm>
            <a:off x="1150938" y="692150"/>
            <a:ext cx="4556125" cy="3416300"/>
          </a:xfrm>
          <a:ln/>
        </p:spPr>
      </p:sp>
      <p:sp>
        <p:nvSpPr>
          <p:cNvPr id="325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7E1EC8-5A33-4A64-81DD-77FCDA405B17}" type="slidenum">
              <a:rPr lang="en-US"/>
              <a:pPr/>
              <a:t>84</a:t>
            </a:fld>
            <a:endParaRPr lang="en-US"/>
          </a:p>
        </p:txBody>
      </p:sp>
      <p:sp>
        <p:nvSpPr>
          <p:cNvPr id="326658" name="Rectangle 2"/>
          <p:cNvSpPr>
            <a:spLocks noGrp="1" noRot="1" noChangeAspect="1" noChangeArrowheads="1" noTextEdit="1"/>
          </p:cNvSpPr>
          <p:nvPr>
            <p:ph type="sldImg"/>
          </p:nvPr>
        </p:nvSpPr>
        <p:spPr>
          <a:xfrm>
            <a:off x="1150938" y="692150"/>
            <a:ext cx="4556125" cy="3416300"/>
          </a:xfrm>
          <a:ln/>
        </p:spPr>
      </p:sp>
      <p:sp>
        <p:nvSpPr>
          <p:cNvPr id="326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4A6561-DE90-49EB-9EF2-30C1D47DC58B}" type="slidenum">
              <a:rPr lang="en-US"/>
              <a:pPr/>
              <a:t>85</a:t>
            </a:fld>
            <a:endParaRPr lang="en-US"/>
          </a:p>
        </p:txBody>
      </p:sp>
      <p:sp>
        <p:nvSpPr>
          <p:cNvPr id="395266" name="Rectangle 1026"/>
          <p:cNvSpPr>
            <a:spLocks noGrp="1" noRot="1" noChangeAspect="1" noChangeArrowheads="1" noTextEdit="1"/>
          </p:cNvSpPr>
          <p:nvPr>
            <p:ph type="sldImg"/>
          </p:nvPr>
        </p:nvSpPr>
        <p:spPr>
          <a:xfrm>
            <a:off x="1150938" y="692150"/>
            <a:ext cx="4556125" cy="3416300"/>
          </a:xfrm>
          <a:ln/>
        </p:spPr>
      </p:sp>
      <p:sp>
        <p:nvSpPr>
          <p:cNvPr id="39526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BDA825-31BF-4872-B429-5CD0B8FF0441}" type="slidenum">
              <a:rPr lang="en-US"/>
              <a:pPr/>
              <a:t>86</a:t>
            </a:fld>
            <a:endParaRPr lang="en-US"/>
          </a:p>
        </p:txBody>
      </p:sp>
      <p:sp>
        <p:nvSpPr>
          <p:cNvPr id="406530" name="Rectangle 2"/>
          <p:cNvSpPr>
            <a:spLocks noGrp="1" noRot="1" noChangeAspect="1" noChangeArrowheads="1" noTextEdit="1"/>
          </p:cNvSpPr>
          <p:nvPr>
            <p:ph type="sldImg"/>
          </p:nvPr>
        </p:nvSpPr>
        <p:spPr>
          <a:xfrm>
            <a:off x="1150938" y="692150"/>
            <a:ext cx="4556125" cy="3416300"/>
          </a:xfrm>
          <a:ln/>
        </p:spPr>
      </p:sp>
      <p:sp>
        <p:nvSpPr>
          <p:cNvPr id="406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8B030F-72E4-441A-A809-70CBD56FA71F}" type="slidenum">
              <a:rPr lang="en-US"/>
              <a:pPr/>
              <a:t>87</a:t>
            </a:fld>
            <a:endParaRPr lang="en-US"/>
          </a:p>
        </p:txBody>
      </p:sp>
      <p:sp>
        <p:nvSpPr>
          <p:cNvPr id="429058" name="Rectangle 2"/>
          <p:cNvSpPr>
            <a:spLocks noGrp="1" noRot="1" noChangeAspect="1" noChangeArrowheads="1" noTextEdit="1"/>
          </p:cNvSpPr>
          <p:nvPr>
            <p:ph type="sldImg"/>
          </p:nvPr>
        </p:nvSpPr>
        <p:spPr>
          <a:xfrm>
            <a:off x="1150938" y="692150"/>
            <a:ext cx="4556125" cy="3416300"/>
          </a:xfrm>
          <a:ln/>
        </p:spPr>
      </p:sp>
      <p:sp>
        <p:nvSpPr>
          <p:cNvPr id="429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23E08A-1216-4C74-A287-0D5182FF2436}" type="slidenum">
              <a:rPr lang="en-US"/>
              <a:pPr/>
              <a:t>88</a:t>
            </a:fld>
            <a:endParaRPr lang="en-US"/>
          </a:p>
        </p:txBody>
      </p:sp>
      <p:sp>
        <p:nvSpPr>
          <p:cNvPr id="327682" name="Rectangle 2"/>
          <p:cNvSpPr>
            <a:spLocks noGrp="1" noRot="1" noChangeAspect="1" noChangeArrowheads="1" noTextEdit="1"/>
          </p:cNvSpPr>
          <p:nvPr>
            <p:ph type="sldImg"/>
          </p:nvPr>
        </p:nvSpPr>
        <p:spPr>
          <a:xfrm>
            <a:off x="1150938" y="692150"/>
            <a:ext cx="4556125" cy="3416300"/>
          </a:xfrm>
          <a:ln/>
        </p:spPr>
      </p:sp>
      <p:sp>
        <p:nvSpPr>
          <p:cNvPr id="327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83A29-8336-4F4B-8326-15D8382429E3}" type="slidenum">
              <a:rPr lang="en-US"/>
              <a:pPr/>
              <a:t>89</a:t>
            </a:fld>
            <a:endParaRPr lang="en-US"/>
          </a:p>
        </p:txBody>
      </p:sp>
      <p:sp>
        <p:nvSpPr>
          <p:cNvPr id="329730" name="Rectangle 2"/>
          <p:cNvSpPr>
            <a:spLocks noGrp="1" noRot="1" noChangeAspect="1" noChangeArrowheads="1" noTextEdit="1"/>
          </p:cNvSpPr>
          <p:nvPr>
            <p:ph type="sldImg"/>
          </p:nvPr>
        </p:nvSpPr>
        <p:spPr>
          <a:xfrm>
            <a:off x="1150938" y="692150"/>
            <a:ext cx="4556125" cy="3416300"/>
          </a:xfrm>
          <a:ln/>
        </p:spPr>
      </p:sp>
      <p:sp>
        <p:nvSpPr>
          <p:cNvPr id="329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343882-EA88-433E-8DA7-320E0D8D5949}" type="slidenum">
              <a:rPr lang="en-US"/>
              <a:pPr/>
              <a:t>25</a:t>
            </a:fld>
            <a:endParaRPr lang="en-US"/>
          </a:p>
        </p:txBody>
      </p:sp>
      <p:sp>
        <p:nvSpPr>
          <p:cNvPr id="395266" name="Rectangle 2"/>
          <p:cNvSpPr>
            <a:spLocks noGrp="1" noRot="1" noChangeAspect="1" noChangeArrowheads="1" noTextEdit="1"/>
          </p:cNvSpPr>
          <p:nvPr>
            <p:ph type="sldImg"/>
          </p:nvPr>
        </p:nvSpPr>
        <p:spPr>
          <a:xfrm>
            <a:off x="1150938" y="692150"/>
            <a:ext cx="4556125" cy="3416300"/>
          </a:xfrm>
          <a:ln/>
        </p:spPr>
      </p:sp>
      <p:sp>
        <p:nvSpPr>
          <p:cNvPr id="395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B25B79-2B50-4EC6-A466-B8EDF2D15F52}" type="slidenum">
              <a:rPr lang="en-US"/>
              <a:pPr/>
              <a:t>90</a:t>
            </a:fld>
            <a:endParaRPr lang="en-US"/>
          </a:p>
        </p:txBody>
      </p:sp>
      <p:sp>
        <p:nvSpPr>
          <p:cNvPr id="330754" name="Rectangle 2"/>
          <p:cNvSpPr>
            <a:spLocks noGrp="1" noRot="1" noChangeAspect="1" noChangeArrowheads="1" noTextEdit="1"/>
          </p:cNvSpPr>
          <p:nvPr>
            <p:ph type="sldImg"/>
          </p:nvPr>
        </p:nvSpPr>
        <p:spPr>
          <a:xfrm>
            <a:off x="1150938" y="692150"/>
            <a:ext cx="4556125" cy="3416300"/>
          </a:xfrm>
          <a:ln/>
        </p:spPr>
      </p:sp>
      <p:sp>
        <p:nvSpPr>
          <p:cNvPr id="330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8C76A7-42FB-45EE-9229-2FB1CF44CB8A}" type="slidenum">
              <a:rPr lang="en-US"/>
              <a:pPr/>
              <a:t>91</a:t>
            </a:fld>
            <a:endParaRPr lang="en-US"/>
          </a:p>
        </p:txBody>
      </p:sp>
      <p:sp>
        <p:nvSpPr>
          <p:cNvPr id="431106" name="Rectangle 2"/>
          <p:cNvSpPr>
            <a:spLocks noGrp="1" noRot="1" noChangeAspect="1" noChangeArrowheads="1" noTextEdit="1"/>
          </p:cNvSpPr>
          <p:nvPr>
            <p:ph type="sldImg"/>
          </p:nvPr>
        </p:nvSpPr>
        <p:spPr>
          <a:xfrm>
            <a:off x="1150938" y="692150"/>
            <a:ext cx="4556125" cy="3416300"/>
          </a:xfrm>
          <a:ln/>
        </p:spPr>
      </p:sp>
      <p:sp>
        <p:nvSpPr>
          <p:cNvPr id="431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D6C58D-CEB1-4460-BF35-14690D490220}" type="slidenum">
              <a:rPr lang="en-US"/>
              <a:pPr/>
              <a:t>92</a:t>
            </a:fld>
            <a:endParaRPr lang="en-US"/>
          </a:p>
        </p:txBody>
      </p:sp>
      <p:sp>
        <p:nvSpPr>
          <p:cNvPr id="331778" name="Rectangle 1026"/>
          <p:cNvSpPr>
            <a:spLocks noGrp="1" noRot="1" noChangeAspect="1" noChangeArrowheads="1" noTextEdit="1"/>
          </p:cNvSpPr>
          <p:nvPr>
            <p:ph type="sldImg"/>
          </p:nvPr>
        </p:nvSpPr>
        <p:spPr>
          <a:xfrm>
            <a:off x="1150938" y="692150"/>
            <a:ext cx="4556125" cy="3416300"/>
          </a:xfrm>
          <a:ln/>
        </p:spPr>
      </p:sp>
      <p:sp>
        <p:nvSpPr>
          <p:cNvPr id="33177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0B744-3EAF-4A77-9803-88A8BA653972}" type="slidenum">
              <a:rPr lang="en-US"/>
              <a:pPr/>
              <a:t>93</a:t>
            </a:fld>
            <a:endParaRPr lang="en-US"/>
          </a:p>
        </p:txBody>
      </p:sp>
      <p:sp>
        <p:nvSpPr>
          <p:cNvPr id="332802" name="Rectangle 2"/>
          <p:cNvSpPr>
            <a:spLocks noGrp="1" noRot="1" noChangeAspect="1" noChangeArrowheads="1" noTextEdit="1"/>
          </p:cNvSpPr>
          <p:nvPr>
            <p:ph type="sldImg"/>
          </p:nvPr>
        </p:nvSpPr>
        <p:spPr>
          <a:xfrm>
            <a:off x="1150938" y="692150"/>
            <a:ext cx="4556125" cy="3416300"/>
          </a:xfrm>
          <a:ln/>
        </p:spPr>
      </p:sp>
      <p:sp>
        <p:nvSpPr>
          <p:cNvPr id="33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1A03B-376B-4A94-A8A7-EF9DCC2548F5}" type="slidenum">
              <a:rPr lang="en-US"/>
              <a:pPr/>
              <a:t>94</a:t>
            </a:fld>
            <a:endParaRPr lang="en-US"/>
          </a:p>
        </p:txBody>
      </p:sp>
      <p:sp>
        <p:nvSpPr>
          <p:cNvPr id="333826" name="Rectangle 2"/>
          <p:cNvSpPr>
            <a:spLocks noGrp="1" noRot="1" noChangeAspect="1" noChangeArrowheads="1" noTextEdit="1"/>
          </p:cNvSpPr>
          <p:nvPr>
            <p:ph type="sldImg"/>
          </p:nvPr>
        </p:nvSpPr>
        <p:spPr>
          <a:xfrm>
            <a:off x="1150938" y="692150"/>
            <a:ext cx="4556125" cy="3416300"/>
          </a:xfrm>
          <a:ln/>
        </p:spPr>
      </p:sp>
      <p:sp>
        <p:nvSpPr>
          <p:cNvPr id="333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18102C-E835-4C93-B9C9-3C4B445AE15E}" type="slidenum">
              <a:rPr lang="en-US"/>
              <a:pPr/>
              <a:t>95</a:t>
            </a:fld>
            <a:endParaRPr lang="en-US"/>
          </a:p>
        </p:txBody>
      </p:sp>
      <p:sp>
        <p:nvSpPr>
          <p:cNvPr id="433154" name="Rectangle 2"/>
          <p:cNvSpPr>
            <a:spLocks noGrp="1" noRot="1" noChangeAspect="1" noChangeArrowheads="1" noTextEdit="1"/>
          </p:cNvSpPr>
          <p:nvPr>
            <p:ph type="sldImg"/>
          </p:nvPr>
        </p:nvSpPr>
        <p:spPr>
          <a:xfrm>
            <a:off x="1150938" y="692150"/>
            <a:ext cx="4556125" cy="3416300"/>
          </a:xfrm>
          <a:ln/>
        </p:spPr>
      </p:sp>
      <p:sp>
        <p:nvSpPr>
          <p:cNvPr id="433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F2F67E-FB8E-4284-8D9F-8966E92D0B04}" type="slidenum">
              <a:rPr lang="en-US"/>
              <a:pPr/>
              <a:t>96</a:t>
            </a:fld>
            <a:endParaRPr lang="en-US"/>
          </a:p>
        </p:txBody>
      </p:sp>
      <p:sp>
        <p:nvSpPr>
          <p:cNvPr id="408578" name="Rectangle 2"/>
          <p:cNvSpPr>
            <a:spLocks noGrp="1" noRot="1" noChangeAspect="1" noChangeArrowheads="1" noTextEdit="1"/>
          </p:cNvSpPr>
          <p:nvPr>
            <p:ph type="sldImg"/>
          </p:nvPr>
        </p:nvSpPr>
        <p:spPr>
          <a:xfrm>
            <a:off x="1150938" y="692150"/>
            <a:ext cx="4556125" cy="3416300"/>
          </a:xfrm>
          <a:ln/>
        </p:spPr>
      </p:sp>
      <p:sp>
        <p:nvSpPr>
          <p:cNvPr id="408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BBDA13-A128-44C5-8E8F-4B57E7A6C29A}" type="slidenum">
              <a:rPr lang="en-US"/>
              <a:pPr/>
              <a:t>97</a:t>
            </a:fld>
            <a:endParaRPr lang="en-US"/>
          </a:p>
        </p:txBody>
      </p:sp>
      <p:sp>
        <p:nvSpPr>
          <p:cNvPr id="363522" name="Rectangle 2"/>
          <p:cNvSpPr>
            <a:spLocks noGrp="1" noRot="1" noChangeAspect="1" noChangeArrowheads="1" noTextEdit="1"/>
          </p:cNvSpPr>
          <p:nvPr>
            <p:ph type="sldImg"/>
          </p:nvPr>
        </p:nvSpPr>
        <p:spPr>
          <a:xfrm>
            <a:off x="1150938" y="692150"/>
            <a:ext cx="4556125" cy="3416300"/>
          </a:xfrm>
          <a:ln/>
        </p:spPr>
      </p:sp>
      <p:sp>
        <p:nvSpPr>
          <p:cNvPr id="363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758B95-03CB-44DA-B7F2-8F6416D3C03D}" type="slidenum">
              <a:rPr lang="en-US"/>
              <a:pPr/>
              <a:t>98</a:t>
            </a:fld>
            <a:endParaRPr lang="en-US"/>
          </a:p>
        </p:txBody>
      </p:sp>
      <p:sp>
        <p:nvSpPr>
          <p:cNvPr id="451586" name="Rectangle 2"/>
          <p:cNvSpPr>
            <a:spLocks noGrp="1" noRot="1" noChangeAspect="1" noChangeArrowheads="1" noTextEdit="1"/>
          </p:cNvSpPr>
          <p:nvPr>
            <p:ph type="sldImg"/>
          </p:nvPr>
        </p:nvSpPr>
        <p:spPr>
          <a:xfrm>
            <a:off x="1150938" y="692150"/>
            <a:ext cx="4556125" cy="3416300"/>
          </a:xfrm>
          <a:ln/>
        </p:spPr>
      </p:sp>
      <p:sp>
        <p:nvSpPr>
          <p:cNvPr id="45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2A9A01-86DF-46AC-B34A-3E8F1FE1169A}" type="slidenum">
              <a:rPr lang="en-US"/>
              <a:pPr/>
              <a:t>99</a:t>
            </a:fld>
            <a:endParaRPr lang="en-US"/>
          </a:p>
        </p:txBody>
      </p:sp>
      <p:sp>
        <p:nvSpPr>
          <p:cNvPr id="498690" name="Rectangle 2"/>
          <p:cNvSpPr>
            <a:spLocks noGrp="1" noRot="1" noChangeAspect="1" noChangeArrowheads="1" noTextEdit="1"/>
          </p:cNvSpPr>
          <p:nvPr>
            <p:ph type="sldImg"/>
          </p:nvPr>
        </p:nvSpPr>
        <p:spPr>
          <a:xfrm>
            <a:off x="1150938" y="692150"/>
            <a:ext cx="4556125" cy="3416300"/>
          </a:xfrm>
          <a:ln/>
        </p:spPr>
      </p:sp>
      <p:sp>
        <p:nvSpPr>
          <p:cNvPr id="498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147141-497A-4451-9DCC-3E6F3196ECCD}" type="slidenum">
              <a:rPr lang="en-US"/>
              <a:pPr/>
              <a:t>26</a:t>
            </a:fld>
            <a:endParaRPr lang="en-US"/>
          </a:p>
        </p:txBody>
      </p:sp>
      <p:sp>
        <p:nvSpPr>
          <p:cNvPr id="397314" name="Rectangle 2"/>
          <p:cNvSpPr>
            <a:spLocks noGrp="1" noRot="1" noChangeAspect="1" noChangeArrowheads="1" noTextEdit="1"/>
          </p:cNvSpPr>
          <p:nvPr>
            <p:ph type="sldImg"/>
          </p:nvPr>
        </p:nvSpPr>
        <p:spPr>
          <a:xfrm>
            <a:off x="1150938" y="692150"/>
            <a:ext cx="4556125" cy="3416300"/>
          </a:xfrm>
          <a:ln/>
        </p:spPr>
      </p:sp>
      <p:sp>
        <p:nvSpPr>
          <p:cNvPr id="397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62653B-3884-4B4E-9F7F-B105A0CCE356}" type="slidenum">
              <a:rPr lang="en-US"/>
              <a:pPr/>
              <a:t>100</a:t>
            </a:fld>
            <a:endParaRPr lang="en-US"/>
          </a:p>
        </p:txBody>
      </p:sp>
      <p:sp>
        <p:nvSpPr>
          <p:cNvPr id="502786" name="Rectangle 2"/>
          <p:cNvSpPr>
            <a:spLocks noGrp="1" noRot="1" noChangeAspect="1" noChangeArrowheads="1" noTextEdit="1"/>
          </p:cNvSpPr>
          <p:nvPr>
            <p:ph type="sldImg"/>
          </p:nvPr>
        </p:nvSpPr>
        <p:spPr>
          <a:xfrm>
            <a:off x="1150938" y="692150"/>
            <a:ext cx="4556125" cy="3416300"/>
          </a:xfrm>
          <a:ln/>
        </p:spPr>
      </p:sp>
      <p:sp>
        <p:nvSpPr>
          <p:cNvPr id="502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2D0CA-8018-4537-9DB5-7CE0E838B739}" type="slidenum">
              <a:rPr lang="en-US"/>
              <a:pPr/>
              <a:t>101</a:t>
            </a:fld>
            <a:endParaRPr lang="en-US"/>
          </a:p>
        </p:txBody>
      </p:sp>
      <p:sp>
        <p:nvSpPr>
          <p:cNvPr id="351234" name="Rectangle 2"/>
          <p:cNvSpPr>
            <a:spLocks noGrp="1" noRot="1" noChangeAspect="1" noChangeArrowheads="1" noTextEdit="1"/>
          </p:cNvSpPr>
          <p:nvPr>
            <p:ph type="sldImg"/>
          </p:nvPr>
        </p:nvSpPr>
        <p:spPr>
          <a:xfrm>
            <a:off x="1150938" y="692150"/>
            <a:ext cx="4556125" cy="3416300"/>
          </a:xfrm>
          <a:ln/>
        </p:spPr>
      </p:sp>
      <p:sp>
        <p:nvSpPr>
          <p:cNvPr id="351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FC1D45-5F68-4E7F-B476-08EA9423D82A}" type="slidenum">
              <a:rPr lang="en-US"/>
              <a:pPr/>
              <a:t>103</a:t>
            </a:fld>
            <a:endParaRPr lang="en-US"/>
          </a:p>
        </p:txBody>
      </p:sp>
      <p:sp>
        <p:nvSpPr>
          <p:cNvPr id="353282" name="Rectangle 2"/>
          <p:cNvSpPr>
            <a:spLocks noGrp="1" noRot="1" noChangeAspect="1" noChangeArrowheads="1" noTextEdit="1"/>
          </p:cNvSpPr>
          <p:nvPr>
            <p:ph type="sldImg"/>
          </p:nvPr>
        </p:nvSpPr>
        <p:spPr>
          <a:xfrm>
            <a:off x="1150938" y="692150"/>
            <a:ext cx="4556125" cy="3416300"/>
          </a:xfrm>
          <a:ln/>
        </p:spPr>
      </p:sp>
      <p:sp>
        <p:nvSpPr>
          <p:cNvPr id="353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355751-340E-4E61-98F7-0D8C198BBEDA}" type="slidenum">
              <a:rPr lang="en-US"/>
              <a:pPr/>
              <a:t>104</a:t>
            </a:fld>
            <a:endParaRPr lang="en-US"/>
          </a:p>
        </p:txBody>
      </p:sp>
      <p:sp>
        <p:nvSpPr>
          <p:cNvPr id="354306" name="Rectangle 2"/>
          <p:cNvSpPr>
            <a:spLocks noGrp="1" noRot="1" noChangeAspect="1" noChangeArrowheads="1" noTextEdit="1"/>
          </p:cNvSpPr>
          <p:nvPr>
            <p:ph type="sldImg"/>
          </p:nvPr>
        </p:nvSpPr>
        <p:spPr>
          <a:xfrm>
            <a:off x="1150938" y="692150"/>
            <a:ext cx="4556125" cy="3416300"/>
          </a:xfrm>
          <a:ln/>
        </p:spPr>
      </p:sp>
      <p:sp>
        <p:nvSpPr>
          <p:cNvPr id="354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6A8FBC-5910-43C2-B2DB-D84ECE2DB576}" type="slidenum">
              <a:rPr lang="en-US"/>
              <a:pPr/>
              <a:t>105</a:t>
            </a:fld>
            <a:endParaRPr lang="en-US"/>
          </a:p>
        </p:txBody>
      </p:sp>
      <p:sp>
        <p:nvSpPr>
          <p:cNvPr id="355330" name="Rectangle 2"/>
          <p:cNvSpPr>
            <a:spLocks noGrp="1" noRot="1" noChangeAspect="1" noChangeArrowheads="1" noTextEdit="1"/>
          </p:cNvSpPr>
          <p:nvPr>
            <p:ph type="sldImg"/>
          </p:nvPr>
        </p:nvSpPr>
        <p:spPr>
          <a:xfrm>
            <a:off x="1150938" y="692150"/>
            <a:ext cx="4556125" cy="3416300"/>
          </a:xfrm>
          <a:ln/>
        </p:spPr>
      </p:sp>
      <p:sp>
        <p:nvSpPr>
          <p:cNvPr id="355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06CBE1-B0C3-45A9-9830-5DCF3072E4F8}" type="slidenum">
              <a:rPr lang="en-US"/>
              <a:pPr/>
              <a:t>106</a:t>
            </a:fld>
            <a:endParaRPr lang="en-US"/>
          </a:p>
        </p:txBody>
      </p:sp>
      <p:sp>
        <p:nvSpPr>
          <p:cNvPr id="361474" name="Rectangle 2"/>
          <p:cNvSpPr>
            <a:spLocks noGrp="1" noRot="1" noChangeAspect="1" noChangeArrowheads="1" noTextEdit="1"/>
          </p:cNvSpPr>
          <p:nvPr>
            <p:ph type="sldImg"/>
          </p:nvPr>
        </p:nvSpPr>
        <p:spPr>
          <a:xfrm>
            <a:off x="1150938" y="692150"/>
            <a:ext cx="4556125" cy="3416300"/>
          </a:xfrm>
          <a:ln/>
        </p:spPr>
      </p:sp>
      <p:sp>
        <p:nvSpPr>
          <p:cNvPr id="361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99A1C-CB86-49E6-B3FA-B2A764D3195A}" type="slidenum">
              <a:rPr lang="en-US"/>
              <a:pPr/>
              <a:t>107</a:t>
            </a:fld>
            <a:endParaRPr lang="en-US"/>
          </a:p>
        </p:txBody>
      </p:sp>
      <p:sp>
        <p:nvSpPr>
          <p:cNvPr id="449538" name="Rectangle 2"/>
          <p:cNvSpPr>
            <a:spLocks noGrp="1" noRot="1" noChangeAspect="1" noChangeArrowheads="1" noTextEdit="1"/>
          </p:cNvSpPr>
          <p:nvPr>
            <p:ph type="sldImg"/>
          </p:nvPr>
        </p:nvSpPr>
        <p:spPr>
          <a:xfrm>
            <a:off x="1150938" y="692150"/>
            <a:ext cx="4556125" cy="3416300"/>
          </a:xfrm>
          <a:ln/>
        </p:spPr>
      </p:sp>
      <p:sp>
        <p:nvSpPr>
          <p:cNvPr id="44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750971-B585-4E3F-AF20-E2C29DB8630A}" type="slidenum">
              <a:rPr lang="en-US"/>
              <a:pPr/>
              <a:t>27</a:t>
            </a:fld>
            <a:endParaRPr lang="en-US"/>
          </a:p>
        </p:txBody>
      </p:sp>
      <p:sp>
        <p:nvSpPr>
          <p:cNvPr id="399362" name="Rectangle 2"/>
          <p:cNvSpPr>
            <a:spLocks noGrp="1" noRot="1" noChangeAspect="1" noChangeArrowheads="1" noTextEdit="1"/>
          </p:cNvSpPr>
          <p:nvPr>
            <p:ph type="sldImg"/>
          </p:nvPr>
        </p:nvSpPr>
        <p:spPr>
          <a:xfrm>
            <a:off x="1150938" y="692150"/>
            <a:ext cx="4556125" cy="3416300"/>
          </a:xfrm>
          <a:ln/>
        </p:spPr>
      </p:sp>
      <p:sp>
        <p:nvSpPr>
          <p:cNvPr id="399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C8F073-3CA5-425B-8EDD-75DB9C590905}" type="slidenum">
              <a:rPr lang="en-US"/>
              <a:pPr/>
              <a:t>57</a:t>
            </a:fld>
            <a:endParaRPr lang="en-US"/>
          </a:p>
        </p:txBody>
      </p:sp>
      <p:sp>
        <p:nvSpPr>
          <p:cNvPr id="381954" name="Rectangle 2"/>
          <p:cNvSpPr>
            <a:spLocks noGrp="1" noRot="1" noChangeAspect="1" noChangeArrowheads="1" noTextEdit="1"/>
          </p:cNvSpPr>
          <p:nvPr>
            <p:ph type="sldImg"/>
          </p:nvPr>
        </p:nvSpPr>
        <p:spPr>
          <a:xfrm>
            <a:off x="1150938" y="692150"/>
            <a:ext cx="4556125" cy="3416300"/>
          </a:xfrm>
          <a:ln/>
        </p:spPr>
      </p:sp>
      <p:sp>
        <p:nvSpPr>
          <p:cNvPr id="381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D5EFD4-550C-4050-A9EE-C41390A619BB}" type="slidenum">
              <a:rPr lang="en-US"/>
              <a:pPr/>
              <a:t>58</a:t>
            </a:fld>
            <a:endParaRPr lang="en-US"/>
          </a:p>
        </p:txBody>
      </p:sp>
      <p:sp>
        <p:nvSpPr>
          <p:cNvPr id="470018" name="Rectangle 2"/>
          <p:cNvSpPr>
            <a:spLocks noGrp="1" noRot="1" noChangeAspect="1" noChangeArrowheads="1" noTextEdit="1"/>
          </p:cNvSpPr>
          <p:nvPr>
            <p:ph type="sldImg"/>
          </p:nvPr>
        </p:nvSpPr>
        <p:spPr>
          <a:xfrm>
            <a:off x="1150938" y="692150"/>
            <a:ext cx="4556125" cy="3416300"/>
          </a:xfrm>
          <a:ln/>
        </p:spPr>
      </p:sp>
      <p:sp>
        <p:nvSpPr>
          <p:cNvPr id="470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0C6928-86E2-4B96-B0BA-EB5883278F55}" type="slidenum">
              <a:rPr lang="en-US"/>
              <a:pPr/>
              <a:t>59</a:t>
            </a:fld>
            <a:endParaRPr lang="en-US"/>
          </a:p>
        </p:txBody>
      </p:sp>
      <p:sp>
        <p:nvSpPr>
          <p:cNvPr id="467970" name="Rectangle 2"/>
          <p:cNvSpPr>
            <a:spLocks noGrp="1" noRot="1" noChangeAspect="1" noChangeArrowheads="1" noTextEdit="1"/>
          </p:cNvSpPr>
          <p:nvPr>
            <p:ph type="sldImg"/>
          </p:nvPr>
        </p:nvSpPr>
        <p:spPr>
          <a:xfrm>
            <a:off x="1150938" y="692150"/>
            <a:ext cx="4556125" cy="3416300"/>
          </a:xfrm>
          <a:ln/>
        </p:spPr>
      </p:sp>
      <p:sp>
        <p:nvSpPr>
          <p:cNvPr id="46797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5418B19-63F8-4AA7-A0C7-3D198AD3A9F5}" type="datetimeFigureOut">
              <a:rPr lang="en-US" smtClean="0"/>
              <a:pPr/>
              <a:t>10/21/2019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FD7A5C26-6BC4-47F6-8C48-4668671E118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418B19-63F8-4AA7-A0C7-3D198AD3A9F5}" type="datetimeFigureOut">
              <a:rPr lang="en-US" smtClean="0"/>
              <a:pPr/>
              <a:t>10/21/2019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7A5C26-6BC4-47F6-8C48-4668671E118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418B19-63F8-4AA7-A0C7-3D198AD3A9F5}" type="datetimeFigureOut">
              <a:rPr lang="en-US" smtClean="0"/>
              <a:pPr/>
              <a:t>10/21/2019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7A5C26-6BC4-47F6-8C48-4668671E118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418B19-63F8-4AA7-A0C7-3D198AD3A9F5}" type="datetimeFigureOut">
              <a:rPr lang="en-US" smtClean="0"/>
              <a:pPr/>
              <a:t>10/21/2019</a:t>
            </a:fld>
            <a:endParaRPr lang="en-IN"/>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7A5C26-6BC4-47F6-8C48-4668671E118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5418B19-63F8-4AA7-A0C7-3D198AD3A9F5}" type="datetimeFigureOut">
              <a:rPr lang="en-US" smtClean="0"/>
              <a:pPr/>
              <a:t>10/21/2019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7A5C26-6BC4-47F6-8C48-4668671E118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5418B19-63F8-4AA7-A0C7-3D198AD3A9F5}" type="datetimeFigureOut">
              <a:rPr lang="en-US" smtClean="0"/>
              <a:pPr/>
              <a:t>10/21/2019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7A5C26-6BC4-47F6-8C48-4668671E118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5418B19-63F8-4AA7-A0C7-3D198AD3A9F5}" type="datetimeFigureOut">
              <a:rPr lang="en-US" smtClean="0"/>
              <a:pPr/>
              <a:t>10/21/2019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7A5C26-6BC4-47F6-8C48-4668671E118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5418B19-63F8-4AA7-A0C7-3D198AD3A9F5}" type="datetimeFigureOut">
              <a:rPr lang="en-US" smtClean="0"/>
              <a:pPr/>
              <a:t>10/21/2019</a:t>
            </a:fld>
            <a:endParaRPr lang="en-IN"/>
          </a:p>
        </p:txBody>
      </p:sp>
      <p:sp>
        <p:nvSpPr>
          <p:cNvPr id="8" name="Slide Number Placeholder 7"/>
          <p:cNvSpPr>
            <a:spLocks noGrp="1"/>
          </p:cNvSpPr>
          <p:nvPr>
            <p:ph type="sldNum" sz="quarter" idx="11"/>
          </p:nvPr>
        </p:nvSpPr>
        <p:spPr/>
        <p:txBody>
          <a:bodyPr/>
          <a:lstStyle/>
          <a:p>
            <a:fld id="{FD7A5C26-6BC4-47F6-8C48-4668671E1185}"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18B19-63F8-4AA7-A0C7-3D198AD3A9F5}" type="datetimeFigureOut">
              <a:rPr lang="en-US" smtClean="0"/>
              <a:pPr/>
              <a:t>10/21/2019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7A5C26-6BC4-47F6-8C48-4668671E118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5418B19-63F8-4AA7-A0C7-3D198AD3A9F5}" type="datetimeFigureOut">
              <a:rPr lang="en-US" smtClean="0"/>
              <a:pPr/>
              <a:t>10/21/2019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FD7A5C26-6BC4-47F6-8C48-4668671E118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C5418B19-63F8-4AA7-A0C7-3D198AD3A9F5}" type="datetimeFigureOut">
              <a:rPr lang="en-US" smtClean="0"/>
              <a:pPr/>
              <a:t>10/21/2019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7A5C26-6BC4-47F6-8C48-4668671E118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5418B19-63F8-4AA7-A0C7-3D198AD3A9F5}" type="datetimeFigureOut">
              <a:rPr lang="en-US" smtClean="0"/>
              <a:pPr/>
              <a:t>10/21/2019</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D7A5C26-6BC4-47F6-8C48-4668671E1185}"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00.xml.rels><?xml version="1.0" encoding="UTF-8" standalone="yes"?>
<Relationships xmlns="http://schemas.openxmlformats.org/package/2006/relationships"><Relationship Id="rId3" Type="http://schemas.openxmlformats.org/officeDocument/2006/relationships/hyperlink" Target="file:///C:\Users\doc\Desktop\folders%20desktop\lec\GUI%20SWING%20AWT\CH17\SliderDemo.java"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hyperlink" Target="html/SliderDemo.bat" TargetMode="Externa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file:///C:\Users\doc\Desktop\folders%20desktop\lec\GUI%20SWING%20AWT\CH17\MultipleWindowsDemo.java"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hyperlink" Target="html/Histogram.html" TargetMode="Externa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hyperlink" Target="html/FigurePanel.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file:///C:\Users\doc\Desktop\folders%20desktop\lec\GUI%20SWING%20AWT\CH17\TestFigurePanel.java"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5.xml.rels><?xml version="1.0" encoding="UTF-8" standalone="yes"?>
<Relationships xmlns="http://schemas.openxmlformats.org/package/2006/relationships"><Relationship Id="rId3" Type="http://schemas.openxmlformats.org/officeDocument/2006/relationships/hyperlink" Target="html/DrawOvals.bat" TargetMode="External"/><Relationship Id="rId2" Type="http://schemas.openxmlformats.org/officeDocument/2006/relationships/hyperlink" Target="file:///C:\Users\doc\Desktop\folders%20desktop\lec\GUI%20SWING%20AWT\CH17\DrawArcs.java"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ml/DrawArcs.bat" TargetMode="Externa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file:///C:\Users\doc\Desktop\folders%20desktop\lec\GUI%20SWING%20AWT\CH17\DrawPolygon.java"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ml/DrawPolygon.bat" TargetMode="Externa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hyperlink" Target="file:///C:\Users\doc\Desktop\folders%20desktop\lec\GUI%20SWING%20AWT\CH17\TestCenterMessage.java" TargetMode="Externa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hyperlink" Target="file:///C:\Users\doc\Desktop\folders%20desktop\lec\GUI%20SWING%20AWT\CH17\TestMessagePanel.java" TargetMode="External"/><Relationship Id="rId5" Type="http://schemas.openxmlformats.org/officeDocument/2006/relationships/hyperlink" Target="html/TestMessagePanel.bat" TargetMode="External"/><Relationship Id="rId4" Type="http://schemas.openxmlformats.org/officeDocument/2006/relationships/hyperlink" Target="html/MessagePanel.html"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16.bin"/></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file:///C:\Users\doc\Desktop\folders%20desktop\lec\GUI%20SWING%20AWT\CH17\DisplayImage.java"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17.bin"/></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ml/SixFlags.html" TargetMode="External"/><Relationship Id="rId4" Type="http://schemas.openxmlformats.org/officeDocument/2006/relationships/hyperlink" Target="file:///C:\Users\doc\Desktop\folders%20desktop\lec\GUI%20SWING%20AWT\CH17\SixFlags.java"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hyperlink" Target="html/FigurePanel.html"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19.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21.bin"/></Relationships>
</file>

<file path=ppt/slides/_rels/slide63.xml.rels><?xml version="1.0" encoding="UTF-8" standalone="yes"?>
<Relationships xmlns="http://schemas.openxmlformats.org/package/2006/relationships"><Relationship Id="rId3" Type="http://schemas.openxmlformats.org/officeDocument/2006/relationships/hyperlink" Target="file:///C:\Users\doc\Desktop\ch17%20gui\ButtonDemo.jav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file:///C:\Users\doc\Desktop\folders%20desktop\lec\GUI%20SWING%20AWT\CH17\TestButtonIcons.java" TargetMode="Externa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22.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23.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24.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oleObject" Target="../embeddings/oleObject25.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40.png"/><Relationship Id="rId5" Type="http://schemas.openxmlformats.org/officeDocument/2006/relationships/oleObject" Target="../embeddings/oleObject26.bin"/><Relationship Id="rId4" Type="http://schemas.openxmlformats.org/officeDocument/2006/relationships/hyperlink" Target="file:///C:\Users\doc\Desktop\folders%20desktop\lec\GUI%20SWING%20AWT\CH17\ButtonDemo.java" TargetMode="Externa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0.xml.rels><?xml version="1.0" encoding="UTF-8" standalone="yes"?>
<Relationships xmlns="http://schemas.openxmlformats.org/package/2006/relationships"><Relationship Id="rId3" Type="http://schemas.openxmlformats.org/officeDocument/2006/relationships/hyperlink" Target="file:///C:\Users\doc\Desktop\folders%20desktop\lec\GUI%20SWING%20AWT\CH17\CheckBoxDemo.java"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hyperlink" Target="html/CheckBoxDemo.bat" TargetMode="Externa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oleObject" Target="../embeddings/oleObject28.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file:///C:\Users\doc\Desktop\ch17%20gui\RadioButtonDemo.clas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hyperlink" Target="file:///C:\Users\doc\Desktop\folders%20desktop\lec\GUI%20SWING%20AWT\CH17\RadioButtonDemo.java" TargetMode="Externa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oleObject" Target="../embeddings/oleObject29.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oleObject" Target="../embeddings/oleObject30.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31.bin"/><Relationship Id="rId5" Type="http://schemas.openxmlformats.org/officeDocument/2006/relationships/image" Target="../media/image49.png"/><Relationship Id="rId4" Type="http://schemas.openxmlformats.org/officeDocument/2006/relationships/hyperlink" Target="file:///C:\Users\doc\Desktop\folders%20desktop\lec\GUI%20SWING%20AWT\CH17\TextFieldDemo.java" TargetMode="Externa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oleObject" Target="../embeddings/oleObject32.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oleObject" Target="../embeddings/oleObject33.bin"/></Relationships>
</file>

<file path=ppt/slides/_rels/slide87.xml.rels><?xml version="1.0" encoding="UTF-8" standalone="yes"?>
<Relationships xmlns="http://schemas.openxmlformats.org/package/2006/relationships"><Relationship Id="rId3" Type="http://schemas.openxmlformats.org/officeDocument/2006/relationships/hyperlink" Target="html/TextAreaDemo.bat"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hyperlink" Target="file:///C:\Users\doc\Desktop\folders%20desktop\lec\GUI%20SWING%20AWT\CH17\TextAreaDemo.java" TargetMode="Externa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oleObject" Target="../embeddings/oleObject34.bin"/></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file:///C:\Users\doc\Desktop\folders%20desktop\lec\GUI%20SWING%20AWT\CH17\ComboBoxDemo.java"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oleObject" Target="../embeddings/oleObject35.bin"/></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file:///C:\Users\doc\Desktop\folders%20desktop\lec\GUI%20SWING%20AWT\CH17\ListDemo.java"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oleObject" Target="../embeddings/oleObject36.bin"/></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oleObject" Target="../embeddings/oleObject37.bin"/></Relationships>
</file>

<file path=ppt/slides/_rels/slide98.xml.rels><?xml version="1.0" encoding="UTF-8" standalone="yes"?>
<Relationships xmlns="http://schemas.openxmlformats.org/package/2006/relationships"><Relationship Id="rId3" Type="http://schemas.openxmlformats.org/officeDocument/2006/relationships/hyperlink" Target="file:///C:\Users\doc\Desktop\folders%20desktop\lec\GUI%20SWING%20AWT\CH17\ScrollBarDemo.java"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oleObject" Target="../embeddings/oleObject3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p:cNvSpPr>
            <a:spLocks noGrp="1" noChangeArrowheads="1"/>
          </p:cNvSpPr>
          <p:nvPr>
            <p:ph type="ctrTitle"/>
          </p:nvPr>
        </p:nvSpPr>
        <p:spPr>
          <a:xfrm>
            <a:off x="642910" y="785794"/>
            <a:ext cx="7772400" cy="838200"/>
          </a:xfrm>
        </p:spPr>
        <p:txBody>
          <a:bodyPr>
            <a:normAutofit/>
          </a:bodyPr>
          <a:lstStyle/>
          <a:p>
            <a:pPr algn="ctr"/>
            <a:r>
              <a:rPr lang="en-IN" sz="3600" dirty="0" smtClean="0"/>
              <a:t>Graphics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685800" y="0"/>
            <a:ext cx="7772400" cy="857232"/>
          </a:xfrm>
        </p:spPr>
        <p:txBody>
          <a:bodyPr>
            <a:normAutofit/>
          </a:bodyPr>
          <a:lstStyle/>
          <a:p>
            <a:r>
              <a:rPr lang="en-US" dirty="0"/>
              <a:t>Drawing Rounded Rectangles</a:t>
            </a:r>
            <a:endParaRPr lang="en-US" b="1" dirty="0"/>
          </a:p>
        </p:txBody>
      </p:sp>
      <p:sp>
        <p:nvSpPr>
          <p:cNvPr id="295939" name="Rectangle 3"/>
          <p:cNvSpPr>
            <a:spLocks noGrp="1" noChangeArrowheads="1"/>
          </p:cNvSpPr>
          <p:nvPr>
            <p:ph idx="1"/>
          </p:nvPr>
        </p:nvSpPr>
        <p:spPr>
          <a:xfrm>
            <a:off x="357158" y="928670"/>
            <a:ext cx="8534400" cy="785818"/>
          </a:xfrm>
        </p:spPr>
        <p:txBody>
          <a:bodyPr>
            <a:normAutofit fontScale="70000" lnSpcReduction="20000"/>
          </a:bodyPr>
          <a:lstStyle/>
          <a:p>
            <a:pPr>
              <a:buFont typeface="Monotype Sorts" pitchFamily="2" charset="2"/>
              <a:buNone/>
            </a:pPr>
            <a:r>
              <a:rPr lang="en-US" sz="2800" dirty="0" err="1"/>
              <a:t>drawRoundRect</a:t>
            </a:r>
            <a:r>
              <a:rPr lang="en-US" sz="2800" dirty="0"/>
              <a:t>(</a:t>
            </a:r>
            <a:r>
              <a:rPr lang="en-US" sz="2800" dirty="0" err="1">
                <a:cs typeface="Times New Roman" pitchFamily="18" charset="0"/>
              </a:rPr>
              <a:t>int</a:t>
            </a:r>
            <a:r>
              <a:rPr lang="en-US" sz="2800" dirty="0">
                <a:cs typeface="Times New Roman" pitchFamily="18" charset="0"/>
              </a:rPr>
              <a:t> </a:t>
            </a:r>
            <a:r>
              <a:rPr lang="en-US" sz="2800" dirty="0"/>
              <a:t>x, </a:t>
            </a:r>
            <a:r>
              <a:rPr lang="en-US" sz="2800" dirty="0" err="1">
                <a:cs typeface="Times New Roman" pitchFamily="18" charset="0"/>
              </a:rPr>
              <a:t>int</a:t>
            </a:r>
            <a:r>
              <a:rPr lang="en-US" sz="2800" dirty="0">
                <a:cs typeface="Times New Roman" pitchFamily="18" charset="0"/>
              </a:rPr>
              <a:t> </a:t>
            </a:r>
            <a:r>
              <a:rPr lang="en-US" sz="2800" dirty="0"/>
              <a:t>y, </a:t>
            </a:r>
            <a:r>
              <a:rPr lang="en-US" sz="2800" dirty="0" err="1">
                <a:cs typeface="Times New Roman" pitchFamily="18" charset="0"/>
              </a:rPr>
              <a:t>int</a:t>
            </a:r>
            <a:r>
              <a:rPr lang="en-US" sz="2800" dirty="0">
                <a:cs typeface="Times New Roman" pitchFamily="18" charset="0"/>
              </a:rPr>
              <a:t> </a:t>
            </a:r>
            <a:r>
              <a:rPr lang="en-US" sz="2800" dirty="0"/>
              <a:t>w, </a:t>
            </a:r>
            <a:r>
              <a:rPr lang="en-US" sz="2800" dirty="0" err="1">
                <a:cs typeface="Times New Roman" pitchFamily="18" charset="0"/>
              </a:rPr>
              <a:t>int</a:t>
            </a:r>
            <a:r>
              <a:rPr lang="en-US" sz="2800" dirty="0">
                <a:cs typeface="Times New Roman" pitchFamily="18" charset="0"/>
              </a:rPr>
              <a:t> </a:t>
            </a:r>
            <a:r>
              <a:rPr lang="en-US" sz="2800" dirty="0"/>
              <a:t>h, </a:t>
            </a:r>
            <a:r>
              <a:rPr lang="en-US" sz="2800" dirty="0" err="1">
                <a:cs typeface="Times New Roman" pitchFamily="18" charset="0"/>
              </a:rPr>
              <a:t>int</a:t>
            </a:r>
            <a:r>
              <a:rPr lang="en-US" sz="2800" dirty="0">
                <a:cs typeface="Times New Roman" pitchFamily="18" charset="0"/>
              </a:rPr>
              <a:t> </a:t>
            </a:r>
            <a:r>
              <a:rPr lang="en-US" sz="2800" dirty="0"/>
              <a:t>aw, </a:t>
            </a:r>
            <a:r>
              <a:rPr lang="en-US" sz="2800" dirty="0" err="1">
                <a:cs typeface="Times New Roman" pitchFamily="18" charset="0"/>
              </a:rPr>
              <a:t>int</a:t>
            </a:r>
            <a:r>
              <a:rPr lang="en-US" sz="2800" dirty="0">
                <a:cs typeface="Times New Roman" pitchFamily="18" charset="0"/>
              </a:rPr>
              <a:t> </a:t>
            </a:r>
            <a:r>
              <a:rPr lang="en-US" sz="2800" dirty="0"/>
              <a:t>ah);</a:t>
            </a:r>
          </a:p>
          <a:p>
            <a:pPr>
              <a:spcBef>
                <a:spcPct val="50000"/>
              </a:spcBef>
              <a:buFont typeface="Monotype Sorts" pitchFamily="2" charset="2"/>
              <a:buNone/>
            </a:pPr>
            <a:r>
              <a:rPr lang="en-US" sz="2800" dirty="0" err="1"/>
              <a:t>fillRoundRect</a:t>
            </a:r>
            <a:r>
              <a:rPr lang="en-US" sz="2800" dirty="0"/>
              <a:t>(</a:t>
            </a:r>
            <a:r>
              <a:rPr lang="en-US" sz="2800" dirty="0" err="1">
                <a:cs typeface="Times New Roman" pitchFamily="18" charset="0"/>
              </a:rPr>
              <a:t>int</a:t>
            </a:r>
            <a:r>
              <a:rPr lang="en-US" sz="2800" dirty="0">
                <a:cs typeface="Times New Roman" pitchFamily="18" charset="0"/>
              </a:rPr>
              <a:t> </a:t>
            </a:r>
            <a:r>
              <a:rPr lang="en-US" sz="2800" dirty="0"/>
              <a:t>x, </a:t>
            </a:r>
            <a:r>
              <a:rPr lang="en-US" sz="2800" dirty="0" err="1">
                <a:cs typeface="Times New Roman" pitchFamily="18" charset="0"/>
              </a:rPr>
              <a:t>int</a:t>
            </a:r>
            <a:r>
              <a:rPr lang="en-US" sz="2800" dirty="0">
                <a:cs typeface="Times New Roman" pitchFamily="18" charset="0"/>
              </a:rPr>
              <a:t> </a:t>
            </a:r>
            <a:r>
              <a:rPr lang="en-US" sz="2800" dirty="0"/>
              <a:t>y, </a:t>
            </a:r>
            <a:r>
              <a:rPr lang="en-US" sz="2800" dirty="0" err="1">
                <a:cs typeface="Times New Roman" pitchFamily="18" charset="0"/>
              </a:rPr>
              <a:t>int</a:t>
            </a:r>
            <a:r>
              <a:rPr lang="en-US" sz="2800" dirty="0">
                <a:cs typeface="Times New Roman" pitchFamily="18" charset="0"/>
              </a:rPr>
              <a:t> </a:t>
            </a:r>
            <a:r>
              <a:rPr lang="en-US" sz="2800" dirty="0"/>
              <a:t>w, </a:t>
            </a:r>
            <a:r>
              <a:rPr lang="en-US" sz="2800" dirty="0" err="1">
                <a:cs typeface="Times New Roman" pitchFamily="18" charset="0"/>
              </a:rPr>
              <a:t>int</a:t>
            </a:r>
            <a:r>
              <a:rPr lang="en-US" sz="2800" dirty="0">
                <a:cs typeface="Times New Roman" pitchFamily="18" charset="0"/>
              </a:rPr>
              <a:t> </a:t>
            </a:r>
            <a:r>
              <a:rPr lang="en-US" sz="2800" dirty="0"/>
              <a:t>h, </a:t>
            </a:r>
            <a:r>
              <a:rPr lang="en-US" sz="2800" dirty="0" err="1">
                <a:cs typeface="Times New Roman" pitchFamily="18" charset="0"/>
              </a:rPr>
              <a:t>int</a:t>
            </a:r>
            <a:r>
              <a:rPr lang="en-US" sz="2800" dirty="0">
                <a:cs typeface="Times New Roman" pitchFamily="18" charset="0"/>
              </a:rPr>
              <a:t> </a:t>
            </a:r>
            <a:r>
              <a:rPr lang="en-US" sz="2800" dirty="0"/>
              <a:t>aw, </a:t>
            </a:r>
            <a:r>
              <a:rPr lang="en-US" sz="2800" dirty="0" err="1">
                <a:cs typeface="Times New Roman" pitchFamily="18" charset="0"/>
              </a:rPr>
              <a:t>int</a:t>
            </a:r>
            <a:r>
              <a:rPr lang="en-US" sz="2800" dirty="0">
                <a:cs typeface="Times New Roman" pitchFamily="18" charset="0"/>
              </a:rPr>
              <a:t> </a:t>
            </a:r>
            <a:r>
              <a:rPr lang="en-US" sz="2800" dirty="0"/>
              <a:t>ah);</a:t>
            </a:r>
          </a:p>
        </p:txBody>
      </p:sp>
      <p:sp>
        <p:nvSpPr>
          <p:cNvPr id="5" name="Slide Number Placeholder 4"/>
          <p:cNvSpPr>
            <a:spLocks noGrp="1"/>
          </p:cNvSpPr>
          <p:nvPr>
            <p:ph type="sldNum" sz="quarter" idx="12"/>
          </p:nvPr>
        </p:nvSpPr>
        <p:spPr/>
        <p:txBody>
          <a:bodyPr/>
          <a:lstStyle/>
          <a:p>
            <a:fld id="{B7424C8B-31D6-45F3-A1A6-8DEAD388EB46}" type="slidenum">
              <a:rPr lang="en-US"/>
              <a:pPr/>
              <a:t>10</a:t>
            </a:fld>
            <a:endParaRPr lang="en-US"/>
          </a:p>
        </p:txBody>
      </p:sp>
      <p:graphicFrame>
        <p:nvGraphicFramePr>
          <p:cNvPr id="295940" name="Object 4"/>
          <p:cNvGraphicFramePr>
            <a:graphicFrameLocks noChangeAspect="1"/>
          </p:cNvGraphicFramePr>
          <p:nvPr/>
        </p:nvGraphicFramePr>
        <p:xfrm>
          <a:off x="1928794" y="1857364"/>
          <a:ext cx="4286280" cy="2632529"/>
        </p:xfrm>
        <a:graphic>
          <a:graphicData uri="http://schemas.openxmlformats.org/presentationml/2006/ole">
            <p:oleObj spid="_x0000_s174082" name="Picture" r:id="rId3" imgW="2857680" imgH="1943280" progId="Word.Picture.8">
              <p:embed/>
            </p:oleObj>
          </a:graphicData>
        </a:graphic>
      </p:graphicFrame>
      <p:sp>
        <p:nvSpPr>
          <p:cNvPr id="6" name="Rectangle 5"/>
          <p:cNvSpPr/>
          <p:nvPr/>
        </p:nvSpPr>
        <p:spPr>
          <a:xfrm>
            <a:off x="285720" y="4572008"/>
            <a:ext cx="8715436" cy="2031325"/>
          </a:xfrm>
          <a:prstGeom prst="rect">
            <a:avLst/>
          </a:prstGeom>
        </p:spPr>
        <p:txBody>
          <a:bodyPr wrap="square">
            <a:spAutoFit/>
          </a:bodyPr>
          <a:lstStyle/>
          <a:p>
            <a:r>
              <a:rPr lang="en-IN" dirty="0" smtClean="0"/>
              <a:t>The </a:t>
            </a:r>
            <a:r>
              <a:rPr lang="en-IN" b="1" dirty="0" err="1" smtClean="0"/>
              <a:t>drawRoundRect</a:t>
            </a:r>
            <a:r>
              <a:rPr lang="en-IN" b="1" dirty="0" smtClean="0"/>
              <a:t>(</a:t>
            </a:r>
            <a:r>
              <a:rPr lang="en-IN" b="1" dirty="0" err="1" smtClean="0"/>
              <a:t>int</a:t>
            </a:r>
            <a:r>
              <a:rPr lang="en-IN" b="1" dirty="0" smtClean="0"/>
              <a:t> x, </a:t>
            </a:r>
            <a:r>
              <a:rPr lang="en-IN" b="1" dirty="0" err="1" smtClean="0"/>
              <a:t>int</a:t>
            </a:r>
            <a:r>
              <a:rPr lang="en-IN" b="1" dirty="0" smtClean="0"/>
              <a:t> y, </a:t>
            </a:r>
            <a:r>
              <a:rPr lang="en-IN" b="1" dirty="0" err="1" smtClean="0"/>
              <a:t>int</a:t>
            </a:r>
            <a:r>
              <a:rPr lang="en-IN" b="1" dirty="0" smtClean="0"/>
              <a:t> w, </a:t>
            </a:r>
            <a:r>
              <a:rPr lang="en-IN" b="1" dirty="0" err="1" smtClean="0"/>
              <a:t>int</a:t>
            </a:r>
            <a:r>
              <a:rPr lang="en-IN" b="1" dirty="0" smtClean="0"/>
              <a:t> h, </a:t>
            </a:r>
            <a:r>
              <a:rPr lang="en-IN" b="1" dirty="0" err="1" smtClean="0"/>
              <a:t>int</a:t>
            </a:r>
            <a:r>
              <a:rPr lang="en-IN" b="1" dirty="0" smtClean="0"/>
              <a:t> aw, </a:t>
            </a:r>
            <a:r>
              <a:rPr lang="en-IN" b="1" dirty="0" err="1" smtClean="0"/>
              <a:t>int</a:t>
            </a:r>
            <a:r>
              <a:rPr lang="en-IN" b="1" dirty="0" smtClean="0"/>
              <a:t> ah) method draws a</a:t>
            </a:r>
          </a:p>
          <a:p>
            <a:r>
              <a:rPr lang="en-IN" dirty="0" smtClean="0"/>
              <a:t>round-cornered rectangle, and the </a:t>
            </a:r>
            <a:r>
              <a:rPr lang="en-IN" b="1" dirty="0" err="1" smtClean="0"/>
              <a:t>fillRoundRect</a:t>
            </a:r>
            <a:r>
              <a:rPr lang="en-IN" b="1" dirty="0" smtClean="0"/>
              <a:t>(</a:t>
            </a:r>
            <a:r>
              <a:rPr lang="en-IN" b="1" dirty="0" err="1" smtClean="0"/>
              <a:t>int</a:t>
            </a:r>
            <a:r>
              <a:rPr lang="en-IN" b="1" dirty="0" smtClean="0"/>
              <a:t> x, </a:t>
            </a:r>
            <a:r>
              <a:rPr lang="en-IN" b="1" dirty="0" err="1" smtClean="0"/>
              <a:t>int</a:t>
            </a:r>
            <a:r>
              <a:rPr lang="en-IN" b="1" dirty="0" smtClean="0"/>
              <a:t> y, </a:t>
            </a:r>
            <a:r>
              <a:rPr lang="en-IN" b="1" dirty="0" err="1" smtClean="0"/>
              <a:t>int</a:t>
            </a:r>
            <a:r>
              <a:rPr lang="en-IN" b="1" dirty="0" smtClean="0"/>
              <a:t> w, </a:t>
            </a:r>
            <a:r>
              <a:rPr lang="en-IN" b="1" dirty="0" err="1" smtClean="0"/>
              <a:t>int</a:t>
            </a:r>
            <a:r>
              <a:rPr lang="en-IN" b="1" dirty="0" smtClean="0"/>
              <a:t> h, </a:t>
            </a:r>
            <a:r>
              <a:rPr lang="en-IN" b="1" dirty="0" err="1" smtClean="0"/>
              <a:t>int</a:t>
            </a:r>
            <a:r>
              <a:rPr lang="en-IN" b="1" dirty="0" smtClean="0"/>
              <a:t> aw,</a:t>
            </a:r>
          </a:p>
          <a:p>
            <a:r>
              <a:rPr lang="en-IN" b="1" dirty="0" err="1" smtClean="0"/>
              <a:t>int</a:t>
            </a:r>
            <a:r>
              <a:rPr lang="en-IN" b="1" dirty="0" smtClean="0"/>
              <a:t> ah) method draws a filled round-cornered rectangle. Parameters x, y, w, and h are the </a:t>
            </a:r>
            <a:r>
              <a:rPr lang="en-IN" dirty="0" smtClean="0"/>
              <a:t>same as in the </a:t>
            </a:r>
            <a:r>
              <a:rPr lang="en-IN" b="1" dirty="0" err="1" smtClean="0"/>
              <a:t>drawRect</a:t>
            </a:r>
            <a:r>
              <a:rPr lang="en-IN" b="1" dirty="0" smtClean="0"/>
              <a:t> method, parameter aw is the horizontal diameter of the arcs at the </a:t>
            </a:r>
            <a:r>
              <a:rPr lang="en-IN" dirty="0" smtClean="0"/>
              <a:t>corner, and </a:t>
            </a:r>
            <a:r>
              <a:rPr lang="en-IN" b="1" dirty="0" smtClean="0"/>
              <a:t>ah is the vertical diameter of the arcs at the corner (see Figure 15.8(a)). In other </a:t>
            </a:r>
            <a:r>
              <a:rPr lang="en-IN" dirty="0" smtClean="0"/>
              <a:t>words, </a:t>
            </a:r>
            <a:r>
              <a:rPr lang="en-IN" b="1" dirty="0" smtClean="0"/>
              <a:t>aw and ah are the width and the height of the oval that produces a quarter-circle at </a:t>
            </a:r>
            <a:r>
              <a:rPr lang="en-IN" dirty="0" smtClean="0"/>
              <a:t>each corner</a:t>
            </a:r>
            <a:endParaRPr lang="en-IN"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DE775480-3E9C-4ACA-A4CD-A657264ACC94}" type="slidenum">
              <a:rPr lang="en-US"/>
              <a:pPr/>
              <a:t>100</a:t>
            </a:fld>
            <a:endParaRPr lang="en-US"/>
          </a:p>
        </p:txBody>
      </p:sp>
      <p:sp>
        <p:nvSpPr>
          <p:cNvPr id="501762" name="Rectangle 2"/>
          <p:cNvSpPr>
            <a:spLocks noGrp="1" noChangeArrowheads="1"/>
          </p:cNvSpPr>
          <p:nvPr>
            <p:ph type="title"/>
          </p:nvPr>
        </p:nvSpPr>
        <p:spPr>
          <a:xfrm>
            <a:off x="685800" y="0"/>
            <a:ext cx="7772400" cy="1428750"/>
          </a:xfrm>
          <a:noFill/>
          <a:ln/>
        </p:spPr>
        <p:txBody>
          <a:bodyPr/>
          <a:lstStyle/>
          <a:p>
            <a:r>
              <a:rPr lang="en-US"/>
              <a:t>Example: Using Sliders</a:t>
            </a:r>
          </a:p>
        </p:txBody>
      </p:sp>
      <p:sp>
        <p:nvSpPr>
          <p:cNvPr id="501763" name="Rectangle 3"/>
          <p:cNvSpPr>
            <a:spLocks noGrp="1" noChangeArrowheads="1"/>
          </p:cNvSpPr>
          <p:nvPr>
            <p:ph type="body" idx="1"/>
          </p:nvPr>
        </p:nvSpPr>
        <p:spPr>
          <a:xfrm>
            <a:off x="228600" y="1371600"/>
            <a:ext cx="3886200" cy="2438400"/>
          </a:xfrm>
          <a:noFill/>
          <a:ln/>
        </p:spPr>
        <p:txBody>
          <a:bodyPr/>
          <a:lstStyle/>
          <a:p>
            <a:pPr marL="0" indent="0">
              <a:lnSpc>
                <a:spcPct val="90000"/>
              </a:lnSpc>
              <a:spcAft>
                <a:spcPts val="1200"/>
              </a:spcAft>
              <a:buFont typeface="Monotype Sorts" pitchFamily="2" charset="2"/>
              <a:buNone/>
            </a:pPr>
            <a:r>
              <a:rPr lang="en-US" sz="2800">
                <a:cs typeface="Times New Roman" pitchFamily="18" charset="0"/>
              </a:rPr>
              <a:t>Rewrite the preceding program using the sliders to control a message displayed on a panel instead of using scroll bars. </a:t>
            </a:r>
          </a:p>
        </p:txBody>
      </p:sp>
      <p:sp>
        <p:nvSpPr>
          <p:cNvPr id="501764" name="AutoShape 4">
            <a:hlinkClick r:id="" action="ppaction://noaction" highlightClick="1"/>
          </p:cNvPr>
          <p:cNvSpPr>
            <a:spLocks noChangeArrowheads="1"/>
          </p:cNvSpPr>
          <p:nvPr/>
        </p:nvSpPr>
        <p:spPr bwMode="auto">
          <a:xfrm>
            <a:off x="1219200" y="5943600"/>
            <a:ext cx="3657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3" action="ppaction://program"/>
              </a:rPr>
              <a:t>SliderDemo</a:t>
            </a:r>
            <a:endParaRPr lang="en-US" dirty="0">
              <a:solidFill>
                <a:schemeClr val="accent1"/>
              </a:solidFill>
            </a:endParaRPr>
          </a:p>
        </p:txBody>
      </p:sp>
      <p:sp>
        <p:nvSpPr>
          <p:cNvPr id="501765" name="AutoShape 5">
            <a:hlinkClick r:id="rId4" action="ppaction://program" highlightClick="1"/>
          </p:cNvPr>
          <p:cNvSpPr>
            <a:spLocks noChangeArrowheads="1"/>
          </p:cNvSpPr>
          <p:nvPr/>
        </p:nvSpPr>
        <p:spPr bwMode="auto">
          <a:xfrm>
            <a:off x="5181600" y="5943600"/>
            <a:ext cx="3657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501768" name="Rectangle 8"/>
          <p:cNvSpPr>
            <a:spLocks noChangeArrowheads="1"/>
          </p:cNvSpPr>
          <p:nvPr/>
        </p:nvSpPr>
        <p:spPr bwMode="auto">
          <a:xfrm>
            <a:off x="2571750" y="2771775"/>
            <a:ext cx="9144000" cy="0"/>
          </a:xfrm>
          <a:prstGeom prst="rect">
            <a:avLst/>
          </a:prstGeom>
          <a:noFill/>
          <a:ln w="12700">
            <a:noFill/>
            <a:miter lim="800000"/>
            <a:headEnd type="none" w="sm" len="sm"/>
            <a:tailEnd type="none" w="sm" len="sm"/>
          </a:ln>
          <a:effectLst/>
        </p:spPr>
        <p:txBody>
          <a:bodyPr>
            <a:spAutoFit/>
          </a:bodyPr>
          <a:lstStyle/>
          <a:p>
            <a:endParaRPr lang="en-IN"/>
          </a:p>
        </p:txBody>
      </p:sp>
      <p:pic>
        <p:nvPicPr>
          <p:cNvPr id="501767" name="Picture 7"/>
          <p:cNvPicPr>
            <a:picLocks noChangeAspect="1" noChangeArrowheads="1"/>
          </p:cNvPicPr>
          <p:nvPr/>
        </p:nvPicPr>
        <p:blipFill>
          <a:blip r:embed="rId5"/>
          <a:srcRect/>
          <a:stretch>
            <a:fillRect/>
          </a:stretch>
        </p:blipFill>
        <p:spPr bwMode="auto">
          <a:xfrm>
            <a:off x="4267200" y="1524000"/>
            <a:ext cx="4648200" cy="1527175"/>
          </a:xfrm>
          <a:prstGeom prst="rect">
            <a:avLst/>
          </a:prstGeom>
          <a:noFill/>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55DA9BA-DDA3-4533-914C-2700B8BAB1EB}" type="slidenum">
              <a:rPr lang="en-US"/>
              <a:pPr/>
              <a:t>101</a:t>
            </a:fld>
            <a:endParaRPr lang="en-US"/>
          </a:p>
        </p:txBody>
      </p:sp>
      <p:sp>
        <p:nvSpPr>
          <p:cNvPr id="144386" name="Rectangle 1026"/>
          <p:cNvSpPr>
            <a:spLocks noGrp="1" noChangeArrowheads="1"/>
          </p:cNvSpPr>
          <p:nvPr>
            <p:ph type="title"/>
          </p:nvPr>
        </p:nvSpPr>
        <p:spPr>
          <a:xfrm>
            <a:off x="685800" y="0"/>
            <a:ext cx="7772400" cy="1428750"/>
          </a:xfrm>
          <a:noFill/>
          <a:ln/>
        </p:spPr>
        <p:txBody>
          <a:bodyPr/>
          <a:lstStyle/>
          <a:p>
            <a:r>
              <a:rPr lang="en-US"/>
              <a:t>Creating Multiple Windows</a:t>
            </a:r>
          </a:p>
        </p:txBody>
      </p:sp>
      <p:sp>
        <p:nvSpPr>
          <p:cNvPr id="144387" name="Rectangle 1027"/>
          <p:cNvSpPr>
            <a:spLocks noGrp="1" noChangeArrowheads="1"/>
          </p:cNvSpPr>
          <p:nvPr>
            <p:ph type="body" idx="1"/>
          </p:nvPr>
        </p:nvSpPr>
        <p:spPr>
          <a:xfrm>
            <a:off x="914400" y="1371600"/>
            <a:ext cx="7772400" cy="2819400"/>
          </a:xfrm>
          <a:noFill/>
          <a:ln/>
        </p:spPr>
        <p:txBody>
          <a:bodyPr/>
          <a:lstStyle/>
          <a:p>
            <a:pPr marL="0" indent="0">
              <a:buFont typeface="Monotype Sorts" pitchFamily="2" charset="2"/>
              <a:buNone/>
            </a:pPr>
            <a:r>
              <a:rPr lang="en-US" sz="3000"/>
              <a:t>The following slides show step-by-step how to create an additional window from an application or applet.</a:t>
            </a:r>
          </a:p>
          <a:p>
            <a:pPr marL="0" indent="0">
              <a:buFont typeface="Monotype Sorts" pitchFamily="2" charset="2"/>
              <a:buNone/>
            </a:pPr>
            <a:endParaRPr lang="en-US" sz="3000"/>
          </a:p>
          <a:p>
            <a:pPr marL="0" indent="0">
              <a:buFont typeface="Monotype Sorts" pitchFamily="2" charset="2"/>
              <a:buNone/>
            </a:pPr>
            <a:endParaRPr lang="en-US" sz="3000"/>
          </a:p>
          <a:p>
            <a:pPr marL="0" indent="0">
              <a:buFont typeface="Monotype Sorts" pitchFamily="2" charset="2"/>
              <a:buNone/>
            </a:pPr>
            <a:endParaRPr lang="en-US" sz="3000"/>
          </a:p>
          <a:p>
            <a:pPr marL="0" indent="0">
              <a:buFont typeface="Monotype Sorts" pitchFamily="2" charset="2"/>
              <a:buNone/>
            </a:pPr>
            <a:endParaRPr lang="en-US">
              <a:latin typeface="Book Antiqua" pitchFamily="18"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E11E624-A1FD-4916-9033-84A03AE6AB46}" type="slidenum">
              <a:rPr lang="en-US"/>
              <a:pPr/>
              <a:t>102</a:t>
            </a:fld>
            <a:endParaRPr lang="en-US"/>
          </a:p>
        </p:txBody>
      </p:sp>
      <p:sp>
        <p:nvSpPr>
          <p:cNvPr id="359428" name="Rectangle 4"/>
          <p:cNvSpPr>
            <a:spLocks noChangeArrowheads="1"/>
          </p:cNvSpPr>
          <p:nvPr/>
        </p:nvSpPr>
        <p:spPr bwMode="auto">
          <a:xfrm>
            <a:off x="914400" y="1371600"/>
            <a:ext cx="7696200" cy="25146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3000"/>
              <a:t>Step 1: Create a subclass of </a:t>
            </a:r>
            <a:r>
              <a:rPr lang="en-US" sz="2800">
                <a:latin typeface="Courier New" pitchFamily="49" charset="0"/>
              </a:rPr>
              <a:t>JFrame</a:t>
            </a:r>
            <a:r>
              <a:rPr lang="en-US" sz="3000"/>
              <a:t> (called a </a:t>
            </a:r>
            <a:r>
              <a:rPr lang="en-US" sz="2800">
                <a:latin typeface="Courier New" pitchFamily="49" charset="0"/>
              </a:rPr>
              <a:t>SubFrame</a:t>
            </a:r>
            <a:r>
              <a:rPr lang="en-US" sz="3000"/>
              <a:t>) that tells the new window what</a:t>
            </a:r>
            <a:br>
              <a:rPr lang="en-US" sz="3000"/>
            </a:br>
            <a:r>
              <a:rPr lang="en-US" sz="3000"/>
              <a:t>to do.  For example, all the GUI application programs extend </a:t>
            </a:r>
            <a:r>
              <a:rPr lang="en-US" sz="2800">
                <a:latin typeface="Courier New" pitchFamily="49" charset="0"/>
              </a:rPr>
              <a:t>JFrame</a:t>
            </a:r>
            <a:r>
              <a:rPr lang="en-US" sz="3000"/>
              <a:t> and are subclasses</a:t>
            </a:r>
            <a:br>
              <a:rPr lang="en-US" sz="3000"/>
            </a:br>
            <a:r>
              <a:rPr lang="en-US" sz="3000"/>
              <a:t>of </a:t>
            </a:r>
            <a:r>
              <a:rPr lang="en-US" sz="2800">
                <a:latin typeface="Courier New" pitchFamily="49" charset="0"/>
              </a:rPr>
              <a:t>JFrame</a:t>
            </a:r>
            <a:r>
              <a:rPr lang="en-US" sz="3000"/>
              <a:t>.</a:t>
            </a:r>
            <a:endParaRPr lang="en-US" sz="3200"/>
          </a:p>
        </p:txBody>
      </p:sp>
      <p:sp>
        <p:nvSpPr>
          <p:cNvPr id="359429" name="Rectangle 5"/>
          <p:cNvSpPr>
            <a:spLocks noChangeArrowheads="1"/>
          </p:cNvSpPr>
          <p:nvPr/>
        </p:nvSpPr>
        <p:spPr bwMode="auto">
          <a:xfrm>
            <a:off x="685800" y="0"/>
            <a:ext cx="7772400" cy="1428750"/>
          </a:xfrm>
          <a:prstGeom prst="rect">
            <a:avLst/>
          </a:prstGeom>
          <a:noFill/>
          <a:ln w="9525">
            <a:noFill/>
            <a:miter lim="800000"/>
            <a:headEnd/>
            <a:tailEnd/>
          </a:ln>
          <a:effectLst/>
        </p:spPr>
        <p:txBody>
          <a:bodyPr lIns="92075" tIns="46038" rIns="92075" bIns="46038" anchor="ctr"/>
          <a:lstStyle/>
          <a:p>
            <a:pPr algn="ctr"/>
            <a:r>
              <a:rPr lang="en-US" sz="3200">
                <a:solidFill>
                  <a:schemeClr val="tx2"/>
                </a:solidFill>
              </a:rPr>
              <a:t>Creating Additional Windows, Step 1</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16AFA94-EF49-4679-9E29-C75D15EA7406}" type="slidenum">
              <a:rPr lang="en-US"/>
              <a:pPr/>
              <a:t>103</a:t>
            </a:fld>
            <a:endParaRPr lang="en-US"/>
          </a:p>
        </p:txBody>
      </p:sp>
      <p:sp>
        <p:nvSpPr>
          <p:cNvPr id="145410" name="Rectangle 2"/>
          <p:cNvSpPr>
            <a:spLocks noGrp="1" noChangeArrowheads="1"/>
          </p:cNvSpPr>
          <p:nvPr>
            <p:ph type="title"/>
          </p:nvPr>
        </p:nvSpPr>
        <p:spPr>
          <a:xfrm>
            <a:off x="685800" y="0"/>
            <a:ext cx="7772400" cy="1428750"/>
          </a:xfrm>
          <a:noFill/>
          <a:ln/>
        </p:spPr>
        <p:txBody>
          <a:bodyPr/>
          <a:lstStyle/>
          <a:p>
            <a:r>
              <a:rPr lang="en-US" sz="3200"/>
              <a:t>Creating Additional Windows, Step 2</a:t>
            </a:r>
          </a:p>
        </p:txBody>
      </p:sp>
      <p:sp>
        <p:nvSpPr>
          <p:cNvPr id="145411" name="Rectangle 3"/>
          <p:cNvSpPr>
            <a:spLocks noGrp="1" noChangeArrowheads="1"/>
          </p:cNvSpPr>
          <p:nvPr>
            <p:ph type="body" idx="1"/>
          </p:nvPr>
        </p:nvSpPr>
        <p:spPr>
          <a:xfrm>
            <a:off x="914400" y="1600200"/>
            <a:ext cx="7772400" cy="3505200"/>
          </a:xfrm>
          <a:noFill/>
          <a:ln/>
        </p:spPr>
        <p:txBody>
          <a:bodyPr/>
          <a:lstStyle/>
          <a:p>
            <a:pPr marL="0" indent="0">
              <a:buFont typeface="Monotype Sorts" pitchFamily="2" charset="2"/>
              <a:buNone/>
            </a:pPr>
            <a:r>
              <a:rPr lang="en-US" sz="3000"/>
              <a:t>Step 2: Create an instance of </a:t>
            </a:r>
            <a:r>
              <a:rPr lang="en-US" sz="2800">
                <a:latin typeface="Courier New" pitchFamily="49" charset="0"/>
              </a:rPr>
              <a:t>SubFrame</a:t>
            </a:r>
            <a:r>
              <a:rPr lang="en-US" sz="3000"/>
              <a:t> in the application or applet.</a:t>
            </a:r>
          </a:p>
          <a:p>
            <a:pPr marL="0" indent="0">
              <a:spcBef>
                <a:spcPct val="100000"/>
              </a:spcBef>
              <a:buFont typeface="Monotype Sorts" pitchFamily="2" charset="2"/>
              <a:buNone/>
            </a:pPr>
            <a:r>
              <a:rPr lang="en-US" sz="3000"/>
              <a:t>Example:</a:t>
            </a:r>
          </a:p>
          <a:p>
            <a:pPr marL="0" indent="0">
              <a:lnSpc>
                <a:spcPct val="80000"/>
              </a:lnSpc>
              <a:spcBef>
                <a:spcPct val="50000"/>
              </a:spcBef>
              <a:buFont typeface="Monotype Sorts" pitchFamily="2" charset="2"/>
              <a:buNone/>
            </a:pPr>
            <a:r>
              <a:rPr lang="en-US" sz="2600">
                <a:latin typeface="Courier New" pitchFamily="49" charset="0"/>
              </a:rPr>
              <a:t>SubFrame subFrame = new  </a:t>
            </a:r>
          </a:p>
          <a:p>
            <a:pPr marL="0" indent="0">
              <a:lnSpc>
                <a:spcPct val="80000"/>
              </a:lnSpc>
              <a:spcBef>
                <a:spcPct val="50000"/>
              </a:spcBef>
              <a:buFont typeface="Monotype Sorts" pitchFamily="2" charset="2"/>
              <a:buNone/>
            </a:pPr>
            <a:r>
              <a:rPr lang="en-US" sz="2600">
                <a:latin typeface="Courier New" pitchFamily="49" charset="0"/>
              </a:rPr>
              <a:t>  SubFrame("SubFrame Title");</a:t>
            </a:r>
            <a:endParaRPr lang="en-US" sz="30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E297C70-0B9E-4670-AF1D-44D0DB37DF09}" type="slidenum">
              <a:rPr lang="en-US"/>
              <a:pPr/>
              <a:t>104</a:t>
            </a:fld>
            <a:endParaRPr lang="en-US"/>
          </a:p>
        </p:txBody>
      </p:sp>
      <p:sp>
        <p:nvSpPr>
          <p:cNvPr id="146434" name="Rectangle 2"/>
          <p:cNvSpPr>
            <a:spLocks noGrp="1" noChangeArrowheads="1"/>
          </p:cNvSpPr>
          <p:nvPr>
            <p:ph type="title"/>
          </p:nvPr>
        </p:nvSpPr>
        <p:spPr>
          <a:xfrm>
            <a:off x="685800" y="0"/>
            <a:ext cx="7772400" cy="1428750"/>
          </a:xfrm>
          <a:noFill/>
          <a:ln/>
        </p:spPr>
        <p:txBody>
          <a:bodyPr/>
          <a:lstStyle/>
          <a:p>
            <a:r>
              <a:rPr lang="en-US" sz="3200"/>
              <a:t>Creating Additional Windows, Step 3</a:t>
            </a:r>
          </a:p>
        </p:txBody>
      </p:sp>
      <p:sp>
        <p:nvSpPr>
          <p:cNvPr id="146435" name="Rectangle 3"/>
          <p:cNvSpPr>
            <a:spLocks noGrp="1" noChangeArrowheads="1"/>
          </p:cNvSpPr>
          <p:nvPr>
            <p:ph type="body" idx="1"/>
          </p:nvPr>
        </p:nvSpPr>
        <p:spPr>
          <a:xfrm>
            <a:off x="914400" y="1600200"/>
            <a:ext cx="7772400" cy="1828800"/>
          </a:xfrm>
          <a:noFill/>
          <a:ln/>
        </p:spPr>
        <p:txBody>
          <a:bodyPr/>
          <a:lstStyle/>
          <a:p>
            <a:pPr marL="0" indent="0">
              <a:buFont typeface="Monotype Sorts" pitchFamily="2" charset="2"/>
              <a:buNone/>
            </a:pPr>
            <a:r>
              <a:rPr lang="en-US" sz="3000"/>
              <a:t>Step 3: Create a </a:t>
            </a:r>
            <a:r>
              <a:rPr lang="en-US" sz="2800">
                <a:latin typeface="Courier New" pitchFamily="49" charset="0"/>
              </a:rPr>
              <a:t>JButton</a:t>
            </a:r>
            <a:r>
              <a:rPr lang="en-US" sz="3000"/>
              <a:t> for activating the </a:t>
            </a:r>
            <a:r>
              <a:rPr lang="en-US" sz="2800">
                <a:latin typeface="Courier New" pitchFamily="49" charset="0"/>
              </a:rPr>
              <a:t>subFrame</a:t>
            </a:r>
            <a:r>
              <a:rPr lang="en-US" sz="3000"/>
              <a:t>.</a:t>
            </a:r>
          </a:p>
          <a:p>
            <a:pPr marL="0" indent="0">
              <a:spcBef>
                <a:spcPct val="50000"/>
              </a:spcBef>
              <a:buFont typeface="Monotype Sorts" pitchFamily="2" charset="2"/>
              <a:buNone/>
            </a:pPr>
            <a:r>
              <a:rPr lang="en-US" sz="2600">
                <a:latin typeface="Courier New" pitchFamily="49" charset="0"/>
              </a:rPr>
              <a:t>add(new JButton("Activate SubFrame"));</a:t>
            </a:r>
            <a:endParaRPr lang="en-US">
              <a:latin typeface="Book Antiqua"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E53F7FB-59D6-4E6B-9F19-17B974AE4849}" type="slidenum">
              <a:rPr lang="en-US"/>
              <a:pPr/>
              <a:t>105</a:t>
            </a:fld>
            <a:endParaRPr lang="en-US"/>
          </a:p>
        </p:txBody>
      </p:sp>
      <p:sp>
        <p:nvSpPr>
          <p:cNvPr id="147458" name="Rectangle 2"/>
          <p:cNvSpPr>
            <a:spLocks noGrp="1" noChangeArrowheads="1"/>
          </p:cNvSpPr>
          <p:nvPr>
            <p:ph type="title"/>
          </p:nvPr>
        </p:nvSpPr>
        <p:spPr>
          <a:xfrm>
            <a:off x="685800" y="0"/>
            <a:ext cx="7772400" cy="1428750"/>
          </a:xfrm>
          <a:noFill/>
          <a:ln/>
        </p:spPr>
        <p:txBody>
          <a:bodyPr/>
          <a:lstStyle/>
          <a:p>
            <a:r>
              <a:rPr lang="en-US" sz="3200"/>
              <a:t>Creating Additional Windows, Step 4</a:t>
            </a:r>
          </a:p>
        </p:txBody>
      </p:sp>
      <p:sp>
        <p:nvSpPr>
          <p:cNvPr id="147459" name="Rectangle 3"/>
          <p:cNvSpPr>
            <a:spLocks noGrp="1" noChangeArrowheads="1"/>
          </p:cNvSpPr>
          <p:nvPr>
            <p:ph type="body" idx="1"/>
          </p:nvPr>
        </p:nvSpPr>
        <p:spPr>
          <a:xfrm>
            <a:off x="0" y="1524000"/>
            <a:ext cx="9525000" cy="4495800"/>
          </a:xfrm>
          <a:noFill/>
          <a:ln/>
        </p:spPr>
        <p:txBody>
          <a:bodyPr/>
          <a:lstStyle/>
          <a:p>
            <a:pPr marL="0" indent="0">
              <a:buFont typeface="Monotype Sorts" pitchFamily="2" charset="2"/>
              <a:buNone/>
            </a:pPr>
            <a:r>
              <a:rPr lang="en-US" sz="3400"/>
              <a:t>Step 4: Override the </a:t>
            </a:r>
            <a:r>
              <a:rPr lang="en-US">
                <a:latin typeface="Courier New" pitchFamily="49" charset="0"/>
              </a:rPr>
              <a:t>actionPerformed()</a:t>
            </a:r>
            <a:br>
              <a:rPr lang="en-US">
                <a:latin typeface="Courier New" pitchFamily="49" charset="0"/>
              </a:rPr>
            </a:br>
            <a:r>
              <a:rPr lang="en-US" sz="3400"/>
              <a:t>method as follows:</a:t>
            </a:r>
          </a:p>
          <a:p>
            <a:pPr marL="0" indent="0">
              <a:spcBef>
                <a:spcPct val="50000"/>
              </a:spcBef>
              <a:buFont typeface="Monotype Sorts" pitchFamily="2" charset="2"/>
              <a:buNone/>
            </a:pPr>
            <a:r>
              <a:rPr lang="en-US" sz="2000">
                <a:latin typeface="Courier New" pitchFamily="49" charset="0"/>
              </a:rPr>
              <a:t>public actionPerformed(ActionEvent e) { </a:t>
            </a:r>
          </a:p>
          <a:p>
            <a:pPr marL="0" indent="0">
              <a:spcBef>
                <a:spcPct val="0"/>
              </a:spcBef>
              <a:buFont typeface="Monotype Sorts" pitchFamily="2" charset="2"/>
              <a:buNone/>
            </a:pPr>
            <a:r>
              <a:rPr lang="en-US" sz="2000">
                <a:latin typeface="Courier New" pitchFamily="49" charset="0"/>
              </a:rPr>
              <a:t>  String actionCommand = e.getActionCommand();</a:t>
            </a:r>
          </a:p>
          <a:p>
            <a:pPr marL="0" indent="0">
              <a:spcBef>
                <a:spcPct val="0"/>
              </a:spcBef>
              <a:buFont typeface="Monotype Sorts" pitchFamily="2" charset="2"/>
              <a:buNone/>
            </a:pPr>
            <a:r>
              <a:rPr lang="en-US" sz="2000">
                <a:latin typeface="Courier New" pitchFamily="49" charset="0"/>
              </a:rPr>
              <a:t>  if (e.target instanceof Button) { </a:t>
            </a:r>
          </a:p>
          <a:p>
            <a:pPr marL="0" indent="0">
              <a:spcBef>
                <a:spcPct val="0"/>
              </a:spcBef>
              <a:buFont typeface="Monotype Sorts" pitchFamily="2" charset="2"/>
              <a:buNone/>
            </a:pPr>
            <a:r>
              <a:rPr lang="en-US" sz="2000">
                <a:latin typeface="Courier New" pitchFamily="49" charset="0"/>
              </a:rPr>
              <a:t>    if ("Activate SubFrame".equals(actionCommand)) { </a:t>
            </a:r>
          </a:p>
          <a:p>
            <a:pPr marL="0" indent="0">
              <a:spcBef>
                <a:spcPct val="0"/>
              </a:spcBef>
              <a:buFont typeface="Monotype Sorts" pitchFamily="2" charset="2"/>
              <a:buNone/>
            </a:pPr>
            <a:r>
              <a:rPr lang="en-US" sz="2000">
                <a:latin typeface="Courier New" pitchFamily="49" charset="0"/>
              </a:rPr>
              <a:t>      subFrame.setVisible(true);</a:t>
            </a:r>
          </a:p>
          <a:p>
            <a:pPr marL="0" indent="0">
              <a:spcBef>
                <a:spcPct val="0"/>
              </a:spcBef>
              <a:buFont typeface="Monotype Sorts" pitchFamily="2" charset="2"/>
              <a:buNone/>
            </a:pPr>
            <a:r>
              <a:rPr lang="en-US" sz="2000">
                <a:latin typeface="Courier New" pitchFamily="49" charset="0"/>
              </a:rPr>
              <a:t>    }</a:t>
            </a:r>
          </a:p>
          <a:p>
            <a:pPr marL="0" indent="0">
              <a:spcBef>
                <a:spcPct val="0"/>
              </a:spcBef>
              <a:buFont typeface="Monotype Sorts" pitchFamily="2" charset="2"/>
              <a:buNone/>
            </a:pPr>
            <a:r>
              <a:rPr lang="en-US" sz="2000">
                <a:latin typeface="Courier New" pitchFamily="49" charset="0"/>
              </a:rPr>
              <a:t>  }</a:t>
            </a:r>
          </a:p>
          <a:p>
            <a:pPr marL="0" indent="0">
              <a:spcBef>
                <a:spcPct val="0"/>
              </a:spcBef>
              <a:buFont typeface="Monotype Sorts" pitchFamily="2" charset="2"/>
              <a:buNone/>
            </a:pPr>
            <a:r>
              <a:rPr lang="en-US" sz="2000">
                <a:latin typeface="Courier New" pitchFamily="49" charset="0"/>
              </a:rPr>
              <a:t>}</a:t>
            </a:r>
            <a:endParaRPr lang="en-US" sz="20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4DB6E23-F55D-4A0C-A40A-D64157A65540}" type="slidenum">
              <a:rPr lang="en-US"/>
              <a:pPr/>
              <a:t>106</a:t>
            </a:fld>
            <a:endParaRPr lang="en-US"/>
          </a:p>
        </p:txBody>
      </p:sp>
      <p:sp>
        <p:nvSpPr>
          <p:cNvPr id="360450" name="Rectangle 2"/>
          <p:cNvSpPr>
            <a:spLocks noGrp="1" noChangeArrowheads="1"/>
          </p:cNvSpPr>
          <p:nvPr>
            <p:ph type="title"/>
          </p:nvPr>
        </p:nvSpPr>
        <p:spPr>
          <a:xfrm>
            <a:off x="685800" y="0"/>
            <a:ext cx="7772400" cy="1428750"/>
          </a:xfrm>
          <a:noFill/>
          <a:ln/>
        </p:spPr>
        <p:txBody>
          <a:bodyPr/>
          <a:lstStyle/>
          <a:p>
            <a:r>
              <a:rPr lang="en-US" sz="4200"/>
              <a:t>Example: Creating Multiple Windows</a:t>
            </a:r>
            <a:endParaRPr lang="en-US"/>
          </a:p>
        </p:txBody>
      </p:sp>
      <p:sp>
        <p:nvSpPr>
          <p:cNvPr id="360451" name="Rectangle 3"/>
          <p:cNvSpPr>
            <a:spLocks noGrp="1" noChangeArrowheads="1"/>
          </p:cNvSpPr>
          <p:nvPr>
            <p:ph type="body" idx="1"/>
          </p:nvPr>
        </p:nvSpPr>
        <p:spPr>
          <a:xfrm>
            <a:off x="685800" y="1371600"/>
            <a:ext cx="7696200" cy="3048000"/>
          </a:xfrm>
          <a:noFill/>
          <a:ln/>
        </p:spPr>
        <p:txBody>
          <a:bodyPr>
            <a:normAutofit lnSpcReduction="10000"/>
          </a:bodyPr>
          <a:lstStyle/>
          <a:p>
            <a:pPr>
              <a:lnSpc>
                <a:spcPct val="90000"/>
              </a:lnSpc>
              <a:spcAft>
                <a:spcPts val="1200"/>
              </a:spcAft>
            </a:pPr>
            <a:r>
              <a:rPr lang="en-US"/>
              <a:t>This example creates a main window with a text area in the scroll pane, and a button named "Show Histogram." When the user clicks the button, a new window appears that displays a histogram to show the occurrence of the letters in the text area. </a:t>
            </a:r>
          </a:p>
          <a:p>
            <a:pPr>
              <a:lnSpc>
                <a:spcPct val="90000"/>
              </a:lnSpc>
              <a:spcAft>
                <a:spcPts val="1200"/>
              </a:spcAft>
              <a:buFont typeface="Monotype Sorts" pitchFamily="2" charset="2"/>
              <a:buNone/>
            </a:pPr>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4869CF7D-97DB-44EE-B677-5A5E9DA34523}" type="slidenum">
              <a:rPr lang="en-US"/>
              <a:pPr/>
              <a:t>107</a:t>
            </a:fld>
            <a:endParaRPr lang="en-US"/>
          </a:p>
        </p:txBody>
      </p:sp>
      <p:sp>
        <p:nvSpPr>
          <p:cNvPr id="448514" name="Rectangle 2"/>
          <p:cNvSpPr>
            <a:spLocks noGrp="1" noChangeArrowheads="1"/>
          </p:cNvSpPr>
          <p:nvPr>
            <p:ph type="title"/>
          </p:nvPr>
        </p:nvSpPr>
        <p:spPr>
          <a:xfrm>
            <a:off x="685800" y="0"/>
            <a:ext cx="7772400" cy="1428750"/>
          </a:xfrm>
          <a:noFill/>
          <a:ln/>
        </p:spPr>
        <p:txBody>
          <a:bodyPr/>
          <a:lstStyle/>
          <a:p>
            <a:r>
              <a:rPr lang="en-US" sz="4200"/>
              <a:t>Example, cont.</a:t>
            </a:r>
            <a:endParaRPr lang="en-US"/>
          </a:p>
        </p:txBody>
      </p:sp>
      <p:sp>
        <p:nvSpPr>
          <p:cNvPr id="448517" name="AutoShape 5">
            <a:hlinkClick r:id="" action="ppaction://noaction" highlightClick="1"/>
          </p:cNvPr>
          <p:cNvSpPr>
            <a:spLocks noChangeArrowheads="1"/>
          </p:cNvSpPr>
          <p:nvPr/>
        </p:nvSpPr>
        <p:spPr bwMode="auto">
          <a:xfrm>
            <a:off x="990600" y="4800600"/>
            <a:ext cx="3657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3" action="ppaction://program"/>
              </a:rPr>
              <a:t>MultipleWindowsDemo</a:t>
            </a:r>
            <a:endParaRPr lang="en-US" dirty="0">
              <a:solidFill>
                <a:schemeClr val="accent1"/>
              </a:solidFill>
            </a:endParaRPr>
          </a:p>
        </p:txBody>
      </p:sp>
      <p:sp>
        <p:nvSpPr>
          <p:cNvPr id="448518" name="AutoShape 6">
            <a:hlinkClick r:id="" action="ppaction://noaction" highlightClick="1"/>
          </p:cNvPr>
          <p:cNvSpPr>
            <a:spLocks noChangeArrowheads="1"/>
          </p:cNvSpPr>
          <p:nvPr/>
        </p:nvSpPr>
        <p:spPr bwMode="auto">
          <a:xfrm>
            <a:off x="990600" y="5562600"/>
            <a:ext cx="3657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4" action="ppaction://program"/>
              </a:rPr>
              <a:t>Histogram</a:t>
            </a:r>
            <a:endParaRPr lang="en-US">
              <a:solidFill>
                <a:schemeClr val="accent1"/>
              </a:solidFill>
            </a:endParaRPr>
          </a:p>
        </p:txBody>
      </p:sp>
      <p:pic>
        <p:nvPicPr>
          <p:cNvPr id="448520" name="Picture 8"/>
          <p:cNvPicPr>
            <a:picLocks noChangeAspect="1" noChangeArrowheads="1"/>
          </p:cNvPicPr>
          <p:nvPr/>
        </p:nvPicPr>
        <p:blipFill>
          <a:blip r:embed="rId5"/>
          <a:srcRect/>
          <a:stretch>
            <a:fillRect/>
          </a:stretch>
        </p:blipFill>
        <p:spPr bwMode="auto">
          <a:xfrm>
            <a:off x="609600" y="1371600"/>
            <a:ext cx="3657600" cy="3076575"/>
          </a:xfrm>
          <a:prstGeom prst="rect">
            <a:avLst/>
          </a:prstGeom>
          <a:noFill/>
          <a:ln w="12700">
            <a:noFill/>
            <a:miter lim="800000"/>
            <a:headEnd type="none" w="sm" len="sm"/>
            <a:tailEnd type="none" w="sm" len="sm"/>
          </a:ln>
          <a:effectLst/>
        </p:spPr>
      </p:pic>
      <p:pic>
        <p:nvPicPr>
          <p:cNvPr id="448521" name="Picture 9"/>
          <p:cNvPicPr>
            <a:picLocks noChangeAspect="1" noChangeArrowheads="1"/>
          </p:cNvPicPr>
          <p:nvPr/>
        </p:nvPicPr>
        <p:blipFill>
          <a:blip r:embed="rId6"/>
          <a:srcRect/>
          <a:stretch>
            <a:fillRect/>
          </a:stretch>
        </p:blipFill>
        <p:spPr bwMode="auto">
          <a:xfrm>
            <a:off x="4495800" y="1371600"/>
            <a:ext cx="3733800" cy="3070225"/>
          </a:xfrm>
          <a:prstGeom prst="rect">
            <a:avLst/>
          </a:prstGeom>
          <a:noFill/>
          <a:ln w="127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500034" y="214290"/>
            <a:ext cx="7772400" cy="428604"/>
          </a:xfrm>
        </p:spPr>
        <p:txBody>
          <a:bodyPr>
            <a:normAutofit fontScale="90000"/>
          </a:bodyPr>
          <a:lstStyle/>
          <a:p>
            <a:r>
              <a:rPr lang="en-US" dirty="0"/>
              <a:t>Drawing Ovals</a:t>
            </a:r>
            <a:endParaRPr lang="en-US" dirty="0">
              <a:solidFill>
                <a:schemeClr val="tx1"/>
              </a:solidFill>
            </a:endParaRPr>
          </a:p>
        </p:txBody>
      </p:sp>
      <p:sp>
        <p:nvSpPr>
          <p:cNvPr id="296963" name="Rectangle 3"/>
          <p:cNvSpPr>
            <a:spLocks noGrp="1" noChangeArrowheads="1"/>
          </p:cNvSpPr>
          <p:nvPr>
            <p:ph idx="1"/>
          </p:nvPr>
        </p:nvSpPr>
        <p:spPr>
          <a:xfrm>
            <a:off x="214282" y="785794"/>
            <a:ext cx="8458200" cy="1085850"/>
          </a:xfrm>
        </p:spPr>
        <p:txBody>
          <a:bodyPr>
            <a:normAutofit/>
          </a:bodyPr>
          <a:lstStyle/>
          <a:p>
            <a:pPr algn="just">
              <a:lnSpc>
                <a:spcPct val="90000"/>
              </a:lnSpc>
              <a:buFont typeface="Monotype Sorts" pitchFamily="2" charset="2"/>
              <a:buNone/>
            </a:pPr>
            <a:r>
              <a:rPr lang="en-US" sz="2400" dirty="0" err="1"/>
              <a:t>drawOval</a:t>
            </a:r>
            <a:r>
              <a:rPr lang="en-US" sz="2400" dirty="0"/>
              <a:t>(</a:t>
            </a:r>
            <a:r>
              <a:rPr lang="en-US" sz="2400" dirty="0" err="1">
                <a:cs typeface="Times New Roman" pitchFamily="18" charset="0"/>
              </a:rPr>
              <a:t>int</a:t>
            </a:r>
            <a:r>
              <a:rPr lang="en-US" sz="2400" dirty="0">
                <a:cs typeface="Times New Roman" pitchFamily="18" charset="0"/>
              </a:rPr>
              <a:t> </a:t>
            </a:r>
            <a:r>
              <a:rPr lang="en-US" sz="2400" dirty="0"/>
              <a:t>x, </a:t>
            </a:r>
            <a:r>
              <a:rPr lang="en-US" sz="2400" dirty="0" err="1">
                <a:cs typeface="Times New Roman" pitchFamily="18" charset="0"/>
              </a:rPr>
              <a:t>int</a:t>
            </a:r>
            <a:r>
              <a:rPr lang="en-US" sz="2400" dirty="0">
                <a:cs typeface="Times New Roman" pitchFamily="18" charset="0"/>
              </a:rPr>
              <a:t> </a:t>
            </a:r>
            <a:r>
              <a:rPr lang="en-US" sz="2400" dirty="0"/>
              <a:t>y, </a:t>
            </a:r>
            <a:r>
              <a:rPr lang="en-US" sz="2400" dirty="0" err="1">
                <a:cs typeface="Times New Roman" pitchFamily="18" charset="0"/>
              </a:rPr>
              <a:t>int</a:t>
            </a:r>
            <a:r>
              <a:rPr lang="en-US" sz="2400" dirty="0">
                <a:cs typeface="Times New Roman" pitchFamily="18" charset="0"/>
              </a:rPr>
              <a:t> </a:t>
            </a:r>
            <a:r>
              <a:rPr lang="en-US" sz="2400" dirty="0"/>
              <a:t>w, </a:t>
            </a:r>
            <a:r>
              <a:rPr lang="en-US" sz="2400" dirty="0" err="1">
                <a:cs typeface="Times New Roman" pitchFamily="18" charset="0"/>
              </a:rPr>
              <a:t>int</a:t>
            </a:r>
            <a:r>
              <a:rPr lang="en-US" sz="2400" dirty="0">
                <a:cs typeface="Times New Roman" pitchFamily="18" charset="0"/>
              </a:rPr>
              <a:t> </a:t>
            </a:r>
            <a:r>
              <a:rPr lang="en-US" sz="2400" dirty="0"/>
              <a:t>h);</a:t>
            </a:r>
          </a:p>
          <a:p>
            <a:pPr algn="just">
              <a:lnSpc>
                <a:spcPct val="90000"/>
              </a:lnSpc>
              <a:spcBef>
                <a:spcPct val="50000"/>
              </a:spcBef>
              <a:buFont typeface="Monotype Sorts" pitchFamily="2" charset="2"/>
              <a:buNone/>
            </a:pPr>
            <a:r>
              <a:rPr lang="en-US" sz="2400" dirty="0" err="1"/>
              <a:t>fillOval</a:t>
            </a:r>
            <a:r>
              <a:rPr lang="en-US" sz="2400" dirty="0"/>
              <a:t>(</a:t>
            </a:r>
            <a:r>
              <a:rPr lang="en-US" sz="2400" dirty="0" err="1">
                <a:cs typeface="Times New Roman" pitchFamily="18" charset="0"/>
              </a:rPr>
              <a:t>int</a:t>
            </a:r>
            <a:r>
              <a:rPr lang="en-US" sz="2400" dirty="0">
                <a:cs typeface="Times New Roman" pitchFamily="18" charset="0"/>
              </a:rPr>
              <a:t> </a:t>
            </a:r>
            <a:r>
              <a:rPr lang="en-US" sz="2400" dirty="0"/>
              <a:t>x, </a:t>
            </a:r>
            <a:r>
              <a:rPr lang="en-US" sz="2400" dirty="0" err="1">
                <a:cs typeface="Times New Roman" pitchFamily="18" charset="0"/>
              </a:rPr>
              <a:t>int</a:t>
            </a:r>
            <a:r>
              <a:rPr lang="en-US" sz="2400" dirty="0">
                <a:cs typeface="Times New Roman" pitchFamily="18" charset="0"/>
              </a:rPr>
              <a:t> </a:t>
            </a:r>
            <a:r>
              <a:rPr lang="en-US" sz="2400" dirty="0"/>
              <a:t>y, </a:t>
            </a:r>
            <a:r>
              <a:rPr lang="en-US" sz="2400" dirty="0" err="1">
                <a:cs typeface="Times New Roman" pitchFamily="18" charset="0"/>
              </a:rPr>
              <a:t>int</a:t>
            </a:r>
            <a:r>
              <a:rPr lang="en-US" sz="2400" dirty="0">
                <a:cs typeface="Times New Roman" pitchFamily="18" charset="0"/>
              </a:rPr>
              <a:t> </a:t>
            </a:r>
            <a:r>
              <a:rPr lang="en-US" sz="2400" dirty="0"/>
              <a:t>w, </a:t>
            </a:r>
            <a:r>
              <a:rPr lang="en-US" sz="2400" dirty="0" err="1">
                <a:cs typeface="Times New Roman" pitchFamily="18" charset="0"/>
              </a:rPr>
              <a:t>int</a:t>
            </a:r>
            <a:r>
              <a:rPr lang="en-US" sz="2400" dirty="0">
                <a:cs typeface="Times New Roman" pitchFamily="18" charset="0"/>
              </a:rPr>
              <a:t> </a:t>
            </a:r>
            <a:r>
              <a:rPr lang="en-US" sz="2400" dirty="0"/>
              <a:t>h);</a:t>
            </a:r>
          </a:p>
        </p:txBody>
      </p:sp>
      <p:sp>
        <p:nvSpPr>
          <p:cNvPr id="5" name="Slide Number Placeholder 4"/>
          <p:cNvSpPr>
            <a:spLocks noGrp="1"/>
          </p:cNvSpPr>
          <p:nvPr>
            <p:ph type="sldNum" sz="quarter" idx="12"/>
          </p:nvPr>
        </p:nvSpPr>
        <p:spPr/>
        <p:txBody>
          <a:bodyPr/>
          <a:lstStyle/>
          <a:p>
            <a:fld id="{5155DA47-907B-4A31-AB16-10CF7EA21B7D}" type="slidenum">
              <a:rPr lang="en-US"/>
              <a:pPr/>
              <a:t>11</a:t>
            </a:fld>
            <a:endParaRPr lang="en-US"/>
          </a:p>
        </p:txBody>
      </p:sp>
      <p:graphicFrame>
        <p:nvGraphicFramePr>
          <p:cNvPr id="296964" name="Object 4"/>
          <p:cNvGraphicFramePr>
            <a:graphicFrameLocks noChangeAspect="1"/>
          </p:cNvGraphicFramePr>
          <p:nvPr/>
        </p:nvGraphicFramePr>
        <p:xfrm>
          <a:off x="214283" y="1785926"/>
          <a:ext cx="3857652" cy="2589797"/>
        </p:xfrm>
        <a:graphic>
          <a:graphicData uri="http://schemas.openxmlformats.org/presentationml/2006/ole">
            <p:oleObj spid="_x0000_s175106" name="Picture" r:id="rId3" imgW="2743200" imgH="1828800" progId="Word.Picture.8">
              <p:embed/>
            </p:oleObj>
          </a:graphicData>
        </a:graphic>
      </p:graphicFrame>
      <p:sp>
        <p:nvSpPr>
          <p:cNvPr id="6" name="Rectangle 5"/>
          <p:cNvSpPr/>
          <p:nvPr/>
        </p:nvSpPr>
        <p:spPr>
          <a:xfrm>
            <a:off x="4643438" y="1857364"/>
            <a:ext cx="4071966" cy="4247317"/>
          </a:xfrm>
          <a:prstGeom prst="rect">
            <a:avLst/>
          </a:prstGeom>
        </p:spPr>
        <p:txBody>
          <a:bodyPr wrap="square">
            <a:spAutoFit/>
          </a:bodyPr>
          <a:lstStyle/>
          <a:p>
            <a:r>
              <a:rPr lang="en-IN" dirty="0" smtClean="0"/>
              <a:t>Depending on whether you wish to draw an oval in outline or filled solid, you can use either the</a:t>
            </a:r>
          </a:p>
          <a:p>
            <a:r>
              <a:rPr lang="en-IN" dirty="0" smtClean="0"/>
              <a:t> </a:t>
            </a:r>
            <a:r>
              <a:rPr lang="en-IN" b="1" dirty="0" err="1" smtClean="0"/>
              <a:t>drawOval</a:t>
            </a:r>
            <a:r>
              <a:rPr lang="en-IN" b="1" dirty="0" smtClean="0"/>
              <a:t>(</a:t>
            </a:r>
            <a:r>
              <a:rPr lang="en-IN" b="1" dirty="0" err="1" smtClean="0"/>
              <a:t>int</a:t>
            </a:r>
            <a:r>
              <a:rPr lang="en-IN" b="1" dirty="0" smtClean="0"/>
              <a:t> x, </a:t>
            </a:r>
            <a:r>
              <a:rPr lang="en-IN" b="1" dirty="0" err="1" smtClean="0"/>
              <a:t>int</a:t>
            </a:r>
            <a:r>
              <a:rPr lang="en-IN" b="1" dirty="0" smtClean="0"/>
              <a:t> y, </a:t>
            </a:r>
            <a:r>
              <a:rPr lang="en-IN" b="1" dirty="0" err="1" smtClean="0"/>
              <a:t>int</a:t>
            </a:r>
            <a:r>
              <a:rPr lang="en-IN" b="1" dirty="0" smtClean="0"/>
              <a:t> w, </a:t>
            </a:r>
            <a:r>
              <a:rPr lang="en-IN" b="1" dirty="0" err="1" smtClean="0"/>
              <a:t>int</a:t>
            </a:r>
            <a:r>
              <a:rPr lang="en-IN" b="1" dirty="0" smtClean="0"/>
              <a:t> h) method </a:t>
            </a:r>
          </a:p>
          <a:p>
            <a:r>
              <a:rPr lang="en-IN" b="1" dirty="0" smtClean="0"/>
              <a:t>   or the</a:t>
            </a:r>
          </a:p>
          <a:p>
            <a:r>
              <a:rPr lang="en-IN" b="1" dirty="0" smtClean="0"/>
              <a:t> </a:t>
            </a:r>
            <a:r>
              <a:rPr lang="en-IN" b="1" dirty="0" err="1" smtClean="0"/>
              <a:t>fillOval</a:t>
            </a:r>
            <a:r>
              <a:rPr lang="en-IN" b="1" dirty="0" smtClean="0"/>
              <a:t>(</a:t>
            </a:r>
            <a:r>
              <a:rPr lang="en-IN" b="1" dirty="0" err="1" smtClean="0"/>
              <a:t>int</a:t>
            </a:r>
            <a:r>
              <a:rPr lang="en-IN" b="1" dirty="0" smtClean="0"/>
              <a:t> x, </a:t>
            </a:r>
            <a:r>
              <a:rPr lang="en-IN" b="1" dirty="0" err="1" smtClean="0"/>
              <a:t>int</a:t>
            </a:r>
            <a:r>
              <a:rPr lang="en-IN" b="1" dirty="0" smtClean="0"/>
              <a:t> y, </a:t>
            </a:r>
            <a:r>
              <a:rPr lang="en-IN" b="1" dirty="0" err="1" smtClean="0"/>
              <a:t>int</a:t>
            </a:r>
            <a:r>
              <a:rPr lang="en-IN" b="1" dirty="0" smtClean="0"/>
              <a:t> w, </a:t>
            </a:r>
            <a:r>
              <a:rPr lang="en-IN" b="1" dirty="0" err="1" smtClean="0"/>
              <a:t>int</a:t>
            </a:r>
            <a:r>
              <a:rPr lang="en-IN" b="1" dirty="0" smtClean="0"/>
              <a:t> h)</a:t>
            </a:r>
          </a:p>
          <a:p>
            <a:r>
              <a:rPr lang="en-IN" b="1" dirty="0" smtClean="0"/>
              <a:t> method. </a:t>
            </a:r>
          </a:p>
          <a:p>
            <a:r>
              <a:rPr lang="en-IN" b="1" dirty="0" smtClean="0"/>
              <a:t>An oval is drawn based on its bounding rectangle. Parameters x </a:t>
            </a:r>
            <a:r>
              <a:rPr lang="en-IN" dirty="0" smtClean="0"/>
              <a:t>and </a:t>
            </a:r>
            <a:r>
              <a:rPr lang="en-IN" b="1" dirty="0" smtClean="0"/>
              <a:t>y indicate the top-left corner of the bounding rectangle, and w and h indicate the width </a:t>
            </a:r>
            <a:r>
              <a:rPr lang="en-IN" dirty="0" smtClean="0"/>
              <a:t>and height, respectively, of the bounding rectangle, as shown in Figure.</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CA9239DF-5709-42EA-8DFA-23E623A797C9}" type="slidenum">
              <a:rPr lang="en-US"/>
              <a:pPr/>
              <a:t>12</a:t>
            </a:fld>
            <a:endParaRPr lang="en-US"/>
          </a:p>
        </p:txBody>
      </p:sp>
      <p:sp>
        <p:nvSpPr>
          <p:cNvPr id="388098" name="Rectangle 2"/>
          <p:cNvSpPr>
            <a:spLocks noGrp="1" noChangeArrowheads="1"/>
          </p:cNvSpPr>
          <p:nvPr>
            <p:ph type="title"/>
          </p:nvPr>
        </p:nvSpPr>
        <p:spPr>
          <a:xfrm>
            <a:off x="685800" y="304800"/>
            <a:ext cx="7772400" cy="609600"/>
          </a:xfrm>
        </p:spPr>
        <p:txBody>
          <a:bodyPr>
            <a:normAutofit fontScale="90000"/>
          </a:bodyPr>
          <a:lstStyle/>
          <a:p>
            <a:r>
              <a:rPr lang="en-US" sz="4000"/>
              <a:t>Case Study: The </a:t>
            </a:r>
            <a:r>
              <a:rPr lang="en-US" sz="4000" u="sng"/>
              <a:t>FigurePanel</a:t>
            </a:r>
            <a:r>
              <a:rPr lang="en-US" sz="4000"/>
              <a:t> Class </a:t>
            </a:r>
          </a:p>
        </p:txBody>
      </p:sp>
      <p:sp>
        <p:nvSpPr>
          <p:cNvPr id="388099" name="Rectangle 3"/>
          <p:cNvSpPr>
            <a:spLocks noGrp="1" noChangeArrowheads="1"/>
          </p:cNvSpPr>
          <p:nvPr>
            <p:ph type="body" idx="1"/>
          </p:nvPr>
        </p:nvSpPr>
        <p:spPr>
          <a:xfrm>
            <a:off x="228600" y="1143000"/>
            <a:ext cx="8534400" cy="1981200"/>
          </a:xfrm>
        </p:spPr>
        <p:txBody>
          <a:bodyPr/>
          <a:lstStyle/>
          <a:p>
            <a:pPr marL="0" indent="0">
              <a:lnSpc>
                <a:spcPct val="90000"/>
              </a:lnSpc>
              <a:buFont typeface="Monotype Sorts" pitchFamily="2" charset="2"/>
              <a:buNone/>
            </a:pPr>
            <a:r>
              <a:rPr lang="en-US" sz="2600"/>
              <a:t>This example develops a useful class for displaying various figures. The class enables the user to set the figure type and specify whether the figure is filled, and displays the figure on a panel. </a:t>
            </a:r>
          </a:p>
        </p:txBody>
      </p:sp>
      <p:sp>
        <p:nvSpPr>
          <p:cNvPr id="388104" name="Rectangle 8"/>
          <p:cNvSpPr>
            <a:spLocks noChangeArrowheads="1"/>
          </p:cNvSpPr>
          <p:nvPr/>
        </p:nvSpPr>
        <p:spPr bwMode="auto">
          <a:xfrm>
            <a:off x="0" y="1981200"/>
            <a:ext cx="9144000" cy="0"/>
          </a:xfrm>
          <a:prstGeom prst="rect">
            <a:avLst/>
          </a:prstGeom>
          <a:noFill/>
          <a:ln w="12700">
            <a:noFill/>
            <a:miter lim="800000"/>
            <a:headEnd type="none" w="sm" len="sm"/>
            <a:tailEnd type="none" w="sm" len="sm"/>
          </a:ln>
          <a:effectLst/>
        </p:spPr>
        <p:txBody>
          <a:bodyPr wrap="none" anchor="ctr">
            <a:spAutoFit/>
          </a:bodyPr>
          <a:lstStyle/>
          <a:p>
            <a:endParaRPr lang="en-IN"/>
          </a:p>
        </p:txBody>
      </p:sp>
      <p:graphicFrame>
        <p:nvGraphicFramePr>
          <p:cNvPr id="388103" name="Object 7"/>
          <p:cNvGraphicFramePr>
            <a:graphicFrameLocks noChangeAspect="1"/>
          </p:cNvGraphicFramePr>
          <p:nvPr/>
        </p:nvGraphicFramePr>
        <p:xfrm>
          <a:off x="2714612" y="2714620"/>
          <a:ext cx="6172200" cy="3975100"/>
        </p:xfrm>
        <a:graphic>
          <a:graphicData uri="http://schemas.openxmlformats.org/presentationml/2006/ole">
            <p:oleObj spid="_x0000_s159746" name="Picture" r:id="rId3" imgW="4498848" imgH="2892552" progId="Word.Picture.8">
              <p:embed/>
            </p:oleObj>
          </a:graphicData>
        </a:graphic>
      </p:graphicFrame>
      <p:sp>
        <p:nvSpPr>
          <p:cNvPr id="388105" name="AutoShape 9">
            <a:hlinkClick r:id="" action="ppaction://noaction" highlightClick="1"/>
          </p:cNvPr>
          <p:cNvSpPr>
            <a:spLocks noChangeArrowheads="1"/>
          </p:cNvSpPr>
          <p:nvPr/>
        </p:nvSpPr>
        <p:spPr bwMode="auto">
          <a:xfrm>
            <a:off x="381000" y="5638800"/>
            <a:ext cx="1828800" cy="6096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4" action="ppaction://program"/>
              </a:rPr>
              <a:t>FigurePanel</a:t>
            </a:r>
            <a:endParaRPr lang="en-US">
              <a:solidFill>
                <a:schemeClr val="accent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B6991E3E-7936-41FC-9026-FF62CB210301}" type="slidenum">
              <a:rPr lang="en-US"/>
              <a:pPr/>
              <a:t>13</a:t>
            </a:fld>
            <a:endParaRPr lang="en-US"/>
          </a:p>
        </p:txBody>
      </p:sp>
      <p:sp>
        <p:nvSpPr>
          <p:cNvPr id="389122" name="Rectangle 2"/>
          <p:cNvSpPr>
            <a:spLocks noGrp="1" noChangeArrowheads="1"/>
          </p:cNvSpPr>
          <p:nvPr>
            <p:ph type="title"/>
          </p:nvPr>
        </p:nvSpPr>
        <p:spPr>
          <a:xfrm>
            <a:off x="685800" y="304800"/>
            <a:ext cx="7772400" cy="609600"/>
          </a:xfrm>
        </p:spPr>
        <p:txBody>
          <a:bodyPr>
            <a:normAutofit fontScale="90000"/>
          </a:bodyPr>
          <a:lstStyle/>
          <a:p>
            <a:r>
              <a:rPr lang="en-US" sz="4000"/>
              <a:t>Test </a:t>
            </a:r>
            <a:r>
              <a:rPr lang="en-US" sz="4000" u="sng"/>
              <a:t>FigurePanel</a:t>
            </a:r>
            <a:endParaRPr lang="en-US" sz="4000"/>
          </a:p>
        </p:txBody>
      </p:sp>
      <p:sp>
        <p:nvSpPr>
          <p:cNvPr id="389123" name="Rectangle 3"/>
          <p:cNvSpPr>
            <a:spLocks noGrp="1" noChangeArrowheads="1"/>
          </p:cNvSpPr>
          <p:nvPr>
            <p:ph type="body" idx="1"/>
          </p:nvPr>
        </p:nvSpPr>
        <p:spPr>
          <a:xfrm>
            <a:off x="228600" y="1143000"/>
            <a:ext cx="8534400" cy="1981200"/>
          </a:xfrm>
        </p:spPr>
        <p:txBody>
          <a:bodyPr/>
          <a:lstStyle/>
          <a:p>
            <a:pPr marL="0" indent="0">
              <a:lnSpc>
                <a:spcPct val="90000"/>
              </a:lnSpc>
              <a:buFont typeface="Monotype Sorts" pitchFamily="2" charset="2"/>
              <a:buNone/>
            </a:pPr>
            <a:r>
              <a:rPr lang="en-US" sz="2600"/>
              <a:t>This example develops a useful class for displaying various figures. The class enables the user to set the figure type and specify whether the figure is filled, and displays the figure on a panel. </a:t>
            </a:r>
          </a:p>
        </p:txBody>
      </p:sp>
      <p:sp>
        <p:nvSpPr>
          <p:cNvPr id="389124" name="Rectangle 4"/>
          <p:cNvSpPr>
            <a:spLocks noChangeArrowheads="1"/>
          </p:cNvSpPr>
          <p:nvPr/>
        </p:nvSpPr>
        <p:spPr bwMode="auto">
          <a:xfrm>
            <a:off x="0" y="1981200"/>
            <a:ext cx="9144000" cy="0"/>
          </a:xfrm>
          <a:prstGeom prst="rect">
            <a:avLst/>
          </a:prstGeom>
          <a:noFill/>
          <a:ln w="12700">
            <a:noFill/>
            <a:miter lim="800000"/>
            <a:headEnd type="none" w="sm" len="sm"/>
            <a:tailEnd type="none" w="sm" len="sm"/>
          </a:ln>
          <a:effectLst/>
        </p:spPr>
        <p:txBody>
          <a:bodyPr wrap="none" anchor="ctr">
            <a:spAutoFit/>
          </a:bodyPr>
          <a:lstStyle/>
          <a:p>
            <a:endParaRPr lang="en-IN"/>
          </a:p>
        </p:txBody>
      </p:sp>
      <p:pic>
        <p:nvPicPr>
          <p:cNvPr id="389126" name="Picture 6"/>
          <p:cNvPicPr>
            <a:picLocks noChangeAspect="1" noChangeArrowheads="1"/>
          </p:cNvPicPr>
          <p:nvPr/>
        </p:nvPicPr>
        <p:blipFill>
          <a:blip r:embed="rId2"/>
          <a:srcRect/>
          <a:stretch>
            <a:fillRect/>
          </a:stretch>
        </p:blipFill>
        <p:spPr bwMode="auto">
          <a:xfrm>
            <a:off x="3733800" y="2971800"/>
            <a:ext cx="2219325" cy="952500"/>
          </a:xfrm>
          <a:prstGeom prst="rect">
            <a:avLst/>
          </a:prstGeom>
          <a:noFill/>
          <a:ln w="9525">
            <a:noFill/>
            <a:miter lim="800000"/>
            <a:headEnd/>
            <a:tailEnd/>
          </a:ln>
        </p:spPr>
      </p:pic>
      <p:sp>
        <p:nvSpPr>
          <p:cNvPr id="389127" name="AutoShape 7">
            <a:hlinkClick r:id="" action="ppaction://noaction" highlightClick="1"/>
          </p:cNvPr>
          <p:cNvSpPr>
            <a:spLocks noChangeArrowheads="1"/>
          </p:cNvSpPr>
          <p:nvPr/>
        </p:nvSpPr>
        <p:spPr bwMode="auto">
          <a:xfrm>
            <a:off x="3276600" y="5638800"/>
            <a:ext cx="2438400" cy="6096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3" action="ppaction://program"/>
              </a:rPr>
              <a:t>TestFigurePanel</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70FC4015-3DE8-4A44-B2E6-27F94A06D370}" type="slidenum">
              <a:rPr lang="en-US"/>
              <a:pPr/>
              <a:t>14</a:t>
            </a:fld>
            <a:endParaRPr lang="en-US"/>
          </a:p>
        </p:txBody>
      </p:sp>
      <p:sp>
        <p:nvSpPr>
          <p:cNvPr id="297986" name="Rectangle 2"/>
          <p:cNvSpPr>
            <a:spLocks noGrp="1" noChangeArrowheads="1"/>
          </p:cNvSpPr>
          <p:nvPr>
            <p:ph type="title"/>
          </p:nvPr>
        </p:nvSpPr>
        <p:spPr>
          <a:xfrm>
            <a:off x="685800" y="0"/>
            <a:ext cx="7772400" cy="1428750"/>
          </a:xfrm>
        </p:spPr>
        <p:txBody>
          <a:bodyPr/>
          <a:lstStyle/>
          <a:p>
            <a:r>
              <a:rPr lang="en-US"/>
              <a:t>Drawing Arcs</a:t>
            </a:r>
            <a:endParaRPr lang="en-US">
              <a:solidFill>
                <a:schemeClr val="tx1"/>
              </a:solidFill>
            </a:endParaRPr>
          </a:p>
        </p:txBody>
      </p:sp>
      <p:sp>
        <p:nvSpPr>
          <p:cNvPr id="297987" name="Rectangle 3"/>
          <p:cNvSpPr>
            <a:spLocks noGrp="1" noChangeArrowheads="1"/>
          </p:cNvSpPr>
          <p:nvPr>
            <p:ph type="body" idx="1"/>
          </p:nvPr>
        </p:nvSpPr>
        <p:spPr>
          <a:xfrm>
            <a:off x="685800" y="1371600"/>
            <a:ext cx="7772400" cy="914400"/>
          </a:xfrm>
        </p:spPr>
        <p:txBody>
          <a:bodyPr>
            <a:normAutofit fontScale="92500"/>
          </a:bodyPr>
          <a:lstStyle/>
          <a:p>
            <a:pPr>
              <a:lnSpc>
                <a:spcPct val="90000"/>
              </a:lnSpc>
              <a:buFont typeface="Monotype Sorts" pitchFamily="2" charset="2"/>
              <a:buNone/>
            </a:pPr>
            <a:r>
              <a:rPr lang="en-US" sz="2600"/>
              <a:t>drawArc(</a:t>
            </a:r>
            <a:r>
              <a:rPr lang="en-US" sz="2600">
                <a:cs typeface="Times New Roman" pitchFamily="18" charset="0"/>
              </a:rPr>
              <a:t>int </a:t>
            </a:r>
            <a:r>
              <a:rPr lang="en-US" sz="2600"/>
              <a:t>x, </a:t>
            </a:r>
            <a:r>
              <a:rPr lang="en-US" sz="2600">
                <a:cs typeface="Times New Roman" pitchFamily="18" charset="0"/>
              </a:rPr>
              <a:t>int </a:t>
            </a:r>
            <a:r>
              <a:rPr lang="en-US" sz="2600"/>
              <a:t>y, </a:t>
            </a:r>
            <a:r>
              <a:rPr lang="en-US" sz="2600">
                <a:cs typeface="Times New Roman" pitchFamily="18" charset="0"/>
              </a:rPr>
              <a:t>int </a:t>
            </a:r>
            <a:r>
              <a:rPr lang="en-US" sz="2600"/>
              <a:t>w, </a:t>
            </a:r>
            <a:r>
              <a:rPr lang="en-US" sz="2600">
                <a:cs typeface="Times New Roman" pitchFamily="18" charset="0"/>
              </a:rPr>
              <a:t>int </a:t>
            </a:r>
            <a:r>
              <a:rPr lang="en-US" sz="2600"/>
              <a:t>h, </a:t>
            </a:r>
            <a:r>
              <a:rPr lang="en-US" sz="2600">
                <a:cs typeface="Times New Roman" pitchFamily="18" charset="0"/>
              </a:rPr>
              <a:t>int </a:t>
            </a:r>
            <a:r>
              <a:rPr lang="en-US" sz="2600"/>
              <a:t>angle1, </a:t>
            </a:r>
            <a:r>
              <a:rPr lang="en-US" sz="2600">
                <a:cs typeface="Times New Roman" pitchFamily="18" charset="0"/>
              </a:rPr>
              <a:t>int </a:t>
            </a:r>
            <a:r>
              <a:rPr lang="en-US" sz="2600"/>
              <a:t>angle2);</a:t>
            </a:r>
          </a:p>
          <a:p>
            <a:pPr>
              <a:lnSpc>
                <a:spcPct val="90000"/>
              </a:lnSpc>
              <a:buFont typeface="Monotype Sorts" pitchFamily="2" charset="2"/>
              <a:buNone/>
            </a:pPr>
            <a:r>
              <a:rPr lang="en-US" sz="2600"/>
              <a:t>fillArc(</a:t>
            </a:r>
            <a:r>
              <a:rPr lang="en-US" sz="2600">
                <a:cs typeface="Times New Roman" pitchFamily="18" charset="0"/>
              </a:rPr>
              <a:t>int </a:t>
            </a:r>
            <a:r>
              <a:rPr lang="en-US" sz="2600"/>
              <a:t>x, </a:t>
            </a:r>
            <a:r>
              <a:rPr lang="en-US" sz="2600">
                <a:cs typeface="Times New Roman" pitchFamily="18" charset="0"/>
              </a:rPr>
              <a:t>int </a:t>
            </a:r>
            <a:r>
              <a:rPr lang="en-US" sz="2600"/>
              <a:t>y, </a:t>
            </a:r>
            <a:r>
              <a:rPr lang="en-US" sz="2600">
                <a:cs typeface="Times New Roman" pitchFamily="18" charset="0"/>
              </a:rPr>
              <a:t>int </a:t>
            </a:r>
            <a:r>
              <a:rPr lang="en-US" sz="2600"/>
              <a:t>w, </a:t>
            </a:r>
            <a:r>
              <a:rPr lang="en-US" sz="2600">
                <a:cs typeface="Times New Roman" pitchFamily="18" charset="0"/>
              </a:rPr>
              <a:t>int </a:t>
            </a:r>
            <a:r>
              <a:rPr lang="en-US" sz="2600"/>
              <a:t>h, </a:t>
            </a:r>
            <a:r>
              <a:rPr lang="en-US" sz="2600">
                <a:cs typeface="Times New Roman" pitchFamily="18" charset="0"/>
              </a:rPr>
              <a:t>int </a:t>
            </a:r>
            <a:r>
              <a:rPr lang="en-US" sz="2600"/>
              <a:t>angle1, </a:t>
            </a:r>
            <a:r>
              <a:rPr lang="en-US" sz="2600">
                <a:cs typeface="Times New Roman" pitchFamily="18" charset="0"/>
              </a:rPr>
              <a:t>int </a:t>
            </a:r>
            <a:r>
              <a:rPr lang="en-US" sz="2600"/>
              <a:t>angle2);</a:t>
            </a:r>
          </a:p>
        </p:txBody>
      </p:sp>
      <p:graphicFrame>
        <p:nvGraphicFramePr>
          <p:cNvPr id="297990" name="Object 6"/>
          <p:cNvGraphicFramePr>
            <a:graphicFrameLocks noChangeAspect="1"/>
          </p:cNvGraphicFramePr>
          <p:nvPr/>
        </p:nvGraphicFramePr>
        <p:xfrm>
          <a:off x="1285852" y="2786058"/>
          <a:ext cx="5181600" cy="3562350"/>
        </p:xfrm>
        <a:graphic>
          <a:graphicData uri="http://schemas.openxmlformats.org/presentationml/2006/ole">
            <p:oleObj spid="_x0000_s160770" name="Bitmap Image" r:id="rId3" imgW="2149026" imgH="1478095" progId="PBrush">
              <p:embed/>
            </p:oleObj>
          </a:graphicData>
        </a:graphic>
      </p:graphicFrame>
      <p:sp>
        <p:nvSpPr>
          <p:cNvPr id="297991" name="Line 7"/>
          <p:cNvSpPr>
            <a:spLocks noChangeShapeType="1"/>
          </p:cNvSpPr>
          <p:nvPr/>
        </p:nvSpPr>
        <p:spPr bwMode="auto">
          <a:xfrm flipV="1">
            <a:off x="5486400" y="3352800"/>
            <a:ext cx="1219200" cy="304800"/>
          </a:xfrm>
          <a:prstGeom prst="line">
            <a:avLst/>
          </a:prstGeom>
          <a:noFill/>
          <a:ln w="12700">
            <a:solidFill>
              <a:srgbClr val="FF0000"/>
            </a:solidFill>
            <a:round/>
            <a:headEnd type="stealth" w="sm" len="sm"/>
            <a:tailEnd type="none" w="sm" len="sm"/>
          </a:ln>
          <a:effectLst/>
        </p:spPr>
        <p:txBody>
          <a:bodyPr/>
          <a:lstStyle/>
          <a:p>
            <a:endParaRPr lang="en-IN"/>
          </a:p>
        </p:txBody>
      </p:sp>
      <p:sp>
        <p:nvSpPr>
          <p:cNvPr id="297992" name="Text Box 8"/>
          <p:cNvSpPr txBox="1">
            <a:spLocks noChangeArrowheads="1"/>
          </p:cNvSpPr>
          <p:nvPr/>
        </p:nvSpPr>
        <p:spPr bwMode="auto">
          <a:xfrm>
            <a:off x="6858000" y="3200400"/>
            <a:ext cx="1905000" cy="822325"/>
          </a:xfrm>
          <a:prstGeom prst="rect">
            <a:avLst/>
          </a:prstGeom>
          <a:noFill/>
          <a:ln w="12700">
            <a:noFill/>
            <a:miter lim="800000"/>
            <a:headEnd type="none" w="sm" len="sm"/>
            <a:tailEnd type="none" w="sm" len="sm"/>
          </a:ln>
          <a:effectLst/>
        </p:spPr>
        <p:txBody>
          <a:bodyPr>
            <a:spAutoFit/>
          </a:bodyPr>
          <a:lstStyle/>
          <a:p>
            <a:pPr>
              <a:spcBef>
                <a:spcPct val="50000"/>
              </a:spcBef>
            </a:pPr>
            <a:r>
              <a:rPr lang="en-US"/>
              <a:t>Angles are in degree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E2904452-762D-44BB-A593-EFDEFA008FF8}" type="slidenum">
              <a:rPr lang="en-US"/>
              <a:pPr/>
              <a:t>15</a:t>
            </a:fld>
            <a:endParaRPr lang="en-US"/>
          </a:p>
        </p:txBody>
      </p:sp>
      <p:sp>
        <p:nvSpPr>
          <p:cNvPr id="373762" name="Rectangle 2"/>
          <p:cNvSpPr>
            <a:spLocks noGrp="1" noChangeArrowheads="1"/>
          </p:cNvSpPr>
          <p:nvPr>
            <p:ph type="title"/>
          </p:nvPr>
        </p:nvSpPr>
        <p:spPr>
          <a:xfrm>
            <a:off x="685800" y="0"/>
            <a:ext cx="7772400" cy="1428750"/>
          </a:xfrm>
        </p:spPr>
        <p:txBody>
          <a:bodyPr/>
          <a:lstStyle/>
          <a:p>
            <a:r>
              <a:rPr lang="en-US"/>
              <a:t>Drawing Arcs Example</a:t>
            </a:r>
            <a:endParaRPr lang="en-US">
              <a:solidFill>
                <a:schemeClr val="tx1"/>
              </a:solidFill>
            </a:endParaRPr>
          </a:p>
        </p:txBody>
      </p:sp>
      <p:sp>
        <p:nvSpPr>
          <p:cNvPr id="373767" name="AutoShape 7">
            <a:hlinkClick r:id="" action="ppaction://noaction" highlightClick="1"/>
          </p:cNvPr>
          <p:cNvSpPr>
            <a:spLocks noChangeArrowheads="1"/>
          </p:cNvSpPr>
          <p:nvPr/>
        </p:nvSpPr>
        <p:spPr bwMode="auto">
          <a:xfrm>
            <a:off x="4114800" y="5715000"/>
            <a:ext cx="2438400" cy="6096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2" action="ppaction://program"/>
              </a:rPr>
              <a:t>DrawArcs</a:t>
            </a:r>
            <a:endParaRPr lang="en-US" dirty="0">
              <a:solidFill>
                <a:schemeClr val="accent1"/>
              </a:solidFill>
            </a:endParaRPr>
          </a:p>
        </p:txBody>
      </p:sp>
      <p:sp>
        <p:nvSpPr>
          <p:cNvPr id="373768" name="AutoShape 8">
            <a:hlinkClick r:id="rId3" action="ppaction://program" highlightClick="1"/>
          </p:cNvPr>
          <p:cNvSpPr>
            <a:spLocks noChangeArrowheads="1"/>
          </p:cNvSpPr>
          <p:nvPr/>
        </p:nvSpPr>
        <p:spPr bwMode="auto">
          <a:xfrm>
            <a:off x="6705600" y="5715000"/>
            <a:ext cx="2133600" cy="6096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hlinkClick r:id="rId4" action="ppaction://hlinkfile"/>
              </a:rPr>
              <a:t>Run</a:t>
            </a:r>
            <a:endParaRPr lang="en-US"/>
          </a:p>
        </p:txBody>
      </p:sp>
      <p:pic>
        <p:nvPicPr>
          <p:cNvPr id="373770" name="Picture 10"/>
          <p:cNvPicPr>
            <a:picLocks noChangeAspect="1" noChangeArrowheads="1"/>
          </p:cNvPicPr>
          <p:nvPr/>
        </p:nvPicPr>
        <p:blipFill>
          <a:blip r:embed="rId5"/>
          <a:srcRect/>
          <a:stretch>
            <a:fillRect/>
          </a:stretch>
        </p:blipFill>
        <p:spPr bwMode="auto">
          <a:xfrm>
            <a:off x="1219200" y="1600200"/>
            <a:ext cx="6705600" cy="3365500"/>
          </a:xfrm>
          <a:prstGeom prst="rect">
            <a:avLst/>
          </a:prstGeom>
          <a:noFill/>
          <a:ln w="127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E6B15687-F281-4C39-8E60-AB383D529536}" type="slidenum">
              <a:rPr lang="en-US"/>
              <a:pPr/>
              <a:t>16</a:t>
            </a:fld>
            <a:endParaRPr lang="en-US"/>
          </a:p>
        </p:txBody>
      </p:sp>
      <p:sp>
        <p:nvSpPr>
          <p:cNvPr id="299010" name="Rectangle 2"/>
          <p:cNvSpPr>
            <a:spLocks noGrp="1" noChangeArrowheads="1"/>
          </p:cNvSpPr>
          <p:nvPr>
            <p:ph type="title"/>
          </p:nvPr>
        </p:nvSpPr>
        <p:spPr>
          <a:xfrm>
            <a:off x="685800" y="0"/>
            <a:ext cx="7772400" cy="1428750"/>
          </a:xfrm>
        </p:spPr>
        <p:txBody>
          <a:bodyPr>
            <a:normAutofit fontScale="90000"/>
          </a:bodyPr>
          <a:lstStyle/>
          <a:p>
            <a:r>
              <a:rPr lang="en-US"/>
              <a:t>Drawing Polygons and Polylines</a:t>
            </a:r>
            <a:endParaRPr lang="en-US" b="1"/>
          </a:p>
        </p:txBody>
      </p:sp>
      <p:sp>
        <p:nvSpPr>
          <p:cNvPr id="299011" name="Rectangle 3"/>
          <p:cNvSpPr>
            <a:spLocks noGrp="1" noChangeArrowheads="1"/>
          </p:cNvSpPr>
          <p:nvPr>
            <p:ph type="body" idx="1"/>
          </p:nvPr>
        </p:nvSpPr>
        <p:spPr>
          <a:xfrm>
            <a:off x="228600" y="1295400"/>
            <a:ext cx="3962400" cy="1752600"/>
          </a:xfrm>
        </p:spPr>
        <p:txBody>
          <a:bodyPr/>
          <a:lstStyle/>
          <a:p>
            <a:pPr algn="just">
              <a:buFont typeface="Monotype Sorts" pitchFamily="2" charset="2"/>
              <a:buNone/>
            </a:pPr>
            <a:r>
              <a:rPr lang="en-US" sz="2400"/>
              <a:t>int[] x = {40, 70, 60, 45, 20};</a:t>
            </a:r>
          </a:p>
          <a:p>
            <a:pPr algn="just">
              <a:buFont typeface="Monotype Sorts" pitchFamily="2" charset="2"/>
              <a:buNone/>
            </a:pPr>
            <a:r>
              <a:rPr lang="en-US" sz="2400"/>
              <a:t>int[] y = {20, 40, 80, 45, 60};</a:t>
            </a:r>
          </a:p>
          <a:p>
            <a:pPr algn="just">
              <a:buFont typeface="Monotype Sorts" pitchFamily="2" charset="2"/>
              <a:buNone/>
            </a:pPr>
            <a:r>
              <a:rPr lang="en-US" sz="2400"/>
              <a:t>g.drawPolygon(x, y, x.length);</a:t>
            </a:r>
          </a:p>
        </p:txBody>
      </p:sp>
      <p:graphicFrame>
        <p:nvGraphicFramePr>
          <p:cNvPr id="299013" name="Object 5"/>
          <p:cNvGraphicFramePr>
            <a:graphicFrameLocks noChangeAspect="1"/>
          </p:cNvGraphicFramePr>
          <p:nvPr/>
        </p:nvGraphicFramePr>
        <p:xfrm>
          <a:off x="304800" y="3200400"/>
          <a:ext cx="3657600" cy="2062163"/>
        </p:xfrm>
        <a:graphic>
          <a:graphicData uri="http://schemas.openxmlformats.org/presentationml/2006/ole">
            <p:oleObj spid="_x0000_s161794" name="Picture" r:id="rId3" imgW="2743200" imgH="1828800" progId="Word.Picture.8">
              <p:embed/>
            </p:oleObj>
          </a:graphicData>
        </a:graphic>
      </p:graphicFrame>
      <p:sp>
        <p:nvSpPr>
          <p:cNvPr id="299015" name="Rectangle 7"/>
          <p:cNvSpPr>
            <a:spLocks noChangeArrowheads="1"/>
          </p:cNvSpPr>
          <p:nvPr/>
        </p:nvSpPr>
        <p:spPr bwMode="auto">
          <a:xfrm>
            <a:off x="4572000" y="1752600"/>
            <a:ext cx="3962400" cy="533400"/>
          </a:xfrm>
          <a:prstGeom prst="rect">
            <a:avLst/>
          </a:prstGeom>
          <a:noFill/>
          <a:ln w="9525">
            <a:noFill/>
            <a:miter lim="800000"/>
            <a:headEnd/>
            <a:tailEnd/>
          </a:ln>
          <a:effectLst/>
        </p:spPr>
        <p:txBody>
          <a:bodyPr lIns="92075" tIns="46038" rIns="92075" bIns="46038"/>
          <a:lstStyle/>
          <a:p>
            <a:pPr marL="342900" indent="-342900" algn="just">
              <a:lnSpc>
                <a:spcPct val="90000"/>
              </a:lnSpc>
              <a:spcBef>
                <a:spcPct val="20000"/>
              </a:spcBef>
              <a:buClr>
                <a:schemeClr val="tx2"/>
              </a:buClr>
              <a:buSzPct val="75000"/>
              <a:buFont typeface="Monotype Sorts" pitchFamily="2" charset="2"/>
              <a:buNone/>
            </a:pPr>
            <a:r>
              <a:rPr lang="en-US"/>
              <a:t>g.drawPolyline(x, y, x.length);</a:t>
            </a:r>
          </a:p>
        </p:txBody>
      </p:sp>
      <p:graphicFrame>
        <p:nvGraphicFramePr>
          <p:cNvPr id="299016" name="Object 8"/>
          <p:cNvGraphicFramePr>
            <a:graphicFrameLocks noChangeAspect="1"/>
          </p:cNvGraphicFramePr>
          <p:nvPr/>
        </p:nvGraphicFramePr>
        <p:xfrm>
          <a:off x="4724400" y="3200400"/>
          <a:ext cx="3657600" cy="2062163"/>
        </p:xfrm>
        <a:graphic>
          <a:graphicData uri="http://schemas.openxmlformats.org/presentationml/2006/ole">
            <p:oleObj spid="_x0000_s161795" name="Picture" r:id="rId4" imgW="2743200" imgH="1828800" progId="Word.Picture.8">
              <p:embed/>
            </p:oleObj>
          </a:graphicData>
        </a:graphic>
      </p:graphicFrame>
      <p:sp>
        <p:nvSpPr>
          <p:cNvPr id="299017" name="Line 9"/>
          <p:cNvSpPr>
            <a:spLocks noChangeShapeType="1"/>
          </p:cNvSpPr>
          <p:nvPr/>
        </p:nvSpPr>
        <p:spPr bwMode="auto">
          <a:xfrm rot="-10800000">
            <a:off x="1447800" y="2514600"/>
            <a:ext cx="0" cy="762000"/>
          </a:xfrm>
          <a:prstGeom prst="line">
            <a:avLst/>
          </a:prstGeom>
          <a:noFill/>
          <a:ln w="12700">
            <a:solidFill>
              <a:srgbClr val="FF0000"/>
            </a:solidFill>
            <a:round/>
            <a:headEnd type="stealth" w="sm" len="sm"/>
            <a:tailEnd type="none" w="sm" len="sm"/>
          </a:ln>
          <a:effectLst/>
        </p:spPr>
        <p:txBody>
          <a:bodyPr/>
          <a:lstStyle/>
          <a:p>
            <a:endParaRPr lang="en-IN"/>
          </a:p>
        </p:txBody>
      </p:sp>
      <p:sp>
        <p:nvSpPr>
          <p:cNvPr id="299018" name="Line 10"/>
          <p:cNvSpPr>
            <a:spLocks noChangeShapeType="1"/>
          </p:cNvSpPr>
          <p:nvPr/>
        </p:nvSpPr>
        <p:spPr bwMode="auto">
          <a:xfrm rot="-10800000">
            <a:off x="6248400" y="2438400"/>
            <a:ext cx="0" cy="838200"/>
          </a:xfrm>
          <a:prstGeom prst="line">
            <a:avLst/>
          </a:prstGeom>
          <a:noFill/>
          <a:ln w="12700">
            <a:solidFill>
              <a:srgbClr val="FF0000"/>
            </a:solidFill>
            <a:round/>
            <a:headEnd type="stealth" w="sm" len="sm"/>
            <a:tailEnd type="none" w="sm" len="sm"/>
          </a:ln>
          <a:effectLst/>
        </p:spPr>
        <p:txBody>
          <a:bodyPr/>
          <a:lstStyle/>
          <a:p>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87A4FE6-A843-40AE-831C-CAAF6DC680FD}" type="slidenum">
              <a:rPr lang="en-US"/>
              <a:pPr/>
              <a:t>17</a:t>
            </a:fld>
            <a:endParaRPr lang="en-US"/>
          </a:p>
        </p:txBody>
      </p:sp>
      <p:sp>
        <p:nvSpPr>
          <p:cNvPr id="375810" name="Rectangle 2"/>
          <p:cNvSpPr>
            <a:spLocks noGrp="1" noChangeArrowheads="1"/>
          </p:cNvSpPr>
          <p:nvPr>
            <p:ph type="title"/>
          </p:nvPr>
        </p:nvSpPr>
        <p:spPr>
          <a:xfrm>
            <a:off x="142844" y="0"/>
            <a:ext cx="8715436" cy="1428750"/>
          </a:xfrm>
        </p:spPr>
        <p:txBody>
          <a:bodyPr>
            <a:normAutofit fontScale="90000"/>
          </a:bodyPr>
          <a:lstStyle/>
          <a:p>
            <a:r>
              <a:rPr lang="en-US" dirty="0"/>
              <a:t>Drawing Polygons Using the Polygon Class</a:t>
            </a:r>
            <a:endParaRPr lang="en-US" b="1" dirty="0"/>
          </a:p>
        </p:txBody>
      </p:sp>
      <p:sp>
        <p:nvSpPr>
          <p:cNvPr id="375811" name="Rectangle 3"/>
          <p:cNvSpPr>
            <a:spLocks noGrp="1" noChangeArrowheads="1"/>
          </p:cNvSpPr>
          <p:nvPr>
            <p:ph type="body" idx="1"/>
          </p:nvPr>
        </p:nvSpPr>
        <p:spPr>
          <a:xfrm>
            <a:off x="990600" y="1828800"/>
            <a:ext cx="7162800" cy="3048000"/>
          </a:xfrm>
        </p:spPr>
        <p:txBody>
          <a:bodyPr/>
          <a:lstStyle/>
          <a:p>
            <a:pPr algn="just">
              <a:buFont typeface="Monotype Sorts" pitchFamily="2" charset="2"/>
              <a:buNone/>
            </a:pPr>
            <a:r>
              <a:rPr lang="en-US" sz="2800"/>
              <a:t>    Polygon polygon = new Polygon();</a:t>
            </a:r>
          </a:p>
          <a:p>
            <a:pPr algn="just">
              <a:buFont typeface="Monotype Sorts" pitchFamily="2" charset="2"/>
              <a:buNone/>
            </a:pPr>
            <a:r>
              <a:rPr lang="en-US" sz="2800"/>
              <a:t>    polygon.addPoint(40, 59);</a:t>
            </a:r>
          </a:p>
          <a:p>
            <a:pPr algn="just">
              <a:buFont typeface="Monotype Sorts" pitchFamily="2" charset="2"/>
              <a:buNone/>
            </a:pPr>
            <a:r>
              <a:rPr lang="en-US" sz="2800"/>
              <a:t>    polygon.addPoint(40, 100);</a:t>
            </a:r>
          </a:p>
          <a:p>
            <a:pPr algn="just">
              <a:buFont typeface="Monotype Sorts" pitchFamily="2" charset="2"/>
              <a:buNone/>
            </a:pPr>
            <a:r>
              <a:rPr lang="en-US" sz="2800"/>
              <a:t>    polygon.addPoint(10, 100);</a:t>
            </a:r>
          </a:p>
          <a:p>
            <a:pPr algn="just">
              <a:buFont typeface="Monotype Sorts" pitchFamily="2" charset="2"/>
              <a:buNone/>
            </a:pPr>
            <a:r>
              <a:rPr lang="en-US" sz="2800"/>
              <a:t>    g.drawPolygon(polygon);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804E8A87-E822-47BD-B1AA-E90FF5F663D1}" type="slidenum">
              <a:rPr lang="en-US"/>
              <a:pPr/>
              <a:t>18</a:t>
            </a:fld>
            <a:endParaRPr lang="en-US"/>
          </a:p>
        </p:txBody>
      </p:sp>
      <p:sp>
        <p:nvSpPr>
          <p:cNvPr id="374786" name="Rectangle 2"/>
          <p:cNvSpPr>
            <a:spLocks noGrp="1" noChangeArrowheads="1"/>
          </p:cNvSpPr>
          <p:nvPr>
            <p:ph type="title"/>
          </p:nvPr>
        </p:nvSpPr>
        <p:spPr>
          <a:xfrm>
            <a:off x="685800" y="0"/>
            <a:ext cx="7772400" cy="1428750"/>
          </a:xfrm>
        </p:spPr>
        <p:txBody>
          <a:bodyPr/>
          <a:lstStyle/>
          <a:p>
            <a:r>
              <a:rPr lang="en-US"/>
              <a:t>Drawing Polygons Example</a:t>
            </a:r>
            <a:endParaRPr lang="en-US" b="1"/>
          </a:p>
        </p:txBody>
      </p:sp>
      <p:pic>
        <p:nvPicPr>
          <p:cNvPr id="374794" name="Picture 10"/>
          <p:cNvPicPr>
            <a:picLocks noChangeAspect="1" noChangeArrowheads="1"/>
          </p:cNvPicPr>
          <p:nvPr/>
        </p:nvPicPr>
        <p:blipFill>
          <a:blip r:embed="rId2"/>
          <a:srcRect/>
          <a:stretch>
            <a:fillRect/>
          </a:stretch>
        </p:blipFill>
        <p:spPr bwMode="auto">
          <a:xfrm>
            <a:off x="1905000" y="1600200"/>
            <a:ext cx="5086350" cy="2752725"/>
          </a:xfrm>
          <a:prstGeom prst="rect">
            <a:avLst/>
          </a:prstGeom>
          <a:noFill/>
          <a:ln w="12700">
            <a:noFill/>
            <a:miter lim="800000"/>
            <a:headEnd type="none" w="sm" len="sm"/>
            <a:tailEnd type="none" w="sm" len="sm"/>
          </a:ln>
          <a:effectLst/>
        </p:spPr>
      </p:pic>
      <p:sp>
        <p:nvSpPr>
          <p:cNvPr id="374795" name="AutoShape 11">
            <a:hlinkClick r:id="" action="ppaction://noaction" highlightClick="1"/>
          </p:cNvPr>
          <p:cNvSpPr>
            <a:spLocks noChangeArrowheads="1"/>
          </p:cNvSpPr>
          <p:nvPr/>
        </p:nvSpPr>
        <p:spPr bwMode="auto">
          <a:xfrm>
            <a:off x="3810000" y="5562600"/>
            <a:ext cx="2438400" cy="6096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3" action="ppaction://program"/>
              </a:rPr>
              <a:t>DrawPolygon</a:t>
            </a:r>
            <a:endParaRPr lang="en-US" dirty="0">
              <a:solidFill>
                <a:schemeClr val="accent1"/>
              </a:solidFill>
            </a:endParaRPr>
          </a:p>
        </p:txBody>
      </p:sp>
      <p:sp>
        <p:nvSpPr>
          <p:cNvPr id="374797" name="AutoShape 13">
            <a:hlinkClick r:id="rId4" action="ppaction://program" highlightClick="1"/>
          </p:cNvPr>
          <p:cNvSpPr>
            <a:spLocks noChangeArrowheads="1"/>
          </p:cNvSpPr>
          <p:nvPr/>
        </p:nvSpPr>
        <p:spPr bwMode="auto">
          <a:xfrm>
            <a:off x="6553200" y="5562600"/>
            <a:ext cx="1331913"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fld id="{828DE7BD-6A40-499D-8FA1-B94DA3B7C95A}" type="slidenum">
              <a:rPr lang="en-US"/>
              <a:pPr/>
              <a:t>19</a:t>
            </a:fld>
            <a:endParaRPr lang="en-US"/>
          </a:p>
        </p:txBody>
      </p:sp>
      <p:sp>
        <p:nvSpPr>
          <p:cNvPr id="291842" name="Rectangle 2"/>
          <p:cNvSpPr>
            <a:spLocks noGrp="1" noChangeArrowheads="1"/>
          </p:cNvSpPr>
          <p:nvPr>
            <p:ph type="title"/>
          </p:nvPr>
        </p:nvSpPr>
        <p:spPr>
          <a:xfrm>
            <a:off x="152400" y="228600"/>
            <a:ext cx="8839200" cy="685800"/>
          </a:xfrm>
        </p:spPr>
        <p:txBody>
          <a:bodyPr>
            <a:normAutofit fontScale="90000"/>
          </a:bodyPr>
          <a:lstStyle/>
          <a:p>
            <a:r>
              <a:rPr lang="en-US" sz="3200">
                <a:cs typeface="Courier New" pitchFamily="49" charset="0"/>
              </a:rPr>
              <a:t>Centering Display Using the </a:t>
            </a:r>
            <a:r>
              <a:rPr lang="en-US" sz="3200" u="sng">
                <a:cs typeface="Courier New" pitchFamily="49" charset="0"/>
              </a:rPr>
              <a:t>FontMetrics</a:t>
            </a:r>
            <a:r>
              <a:rPr lang="en-US" sz="3200">
                <a:cs typeface="Courier New" pitchFamily="49" charset="0"/>
              </a:rPr>
              <a:t> Class</a:t>
            </a:r>
            <a:r>
              <a:rPr lang="en-US"/>
              <a:t> </a:t>
            </a:r>
          </a:p>
        </p:txBody>
      </p:sp>
      <p:sp>
        <p:nvSpPr>
          <p:cNvPr id="291843" name="Rectangle 3"/>
          <p:cNvSpPr>
            <a:spLocks noGrp="1" noChangeArrowheads="1"/>
          </p:cNvSpPr>
          <p:nvPr>
            <p:ph type="body" idx="1"/>
          </p:nvPr>
        </p:nvSpPr>
        <p:spPr>
          <a:xfrm>
            <a:off x="304800" y="1066800"/>
            <a:ext cx="8534400" cy="1600200"/>
          </a:xfrm>
        </p:spPr>
        <p:txBody>
          <a:bodyPr>
            <a:normAutofit fontScale="92500"/>
          </a:bodyPr>
          <a:lstStyle/>
          <a:p>
            <a:pPr marL="0" indent="0">
              <a:buFont typeface="Monotype Sorts" pitchFamily="2" charset="2"/>
              <a:buNone/>
            </a:pPr>
            <a:r>
              <a:rPr lang="en-US" sz="2400">
                <a:cs typeface="Courier New" pitchFamily="49" charset="0"/>
              </a:rPr>
              <a:t>You can display a string at any location in a panel. Can you display it centered? To do so, you need to use the </a:t>
            </a:r>
            <a:r>
              <a:rPr lang="en-US" sz="2400" u="sng">
                <a:cs typeface="Courier New" pitchFamily="49" charset="0"/>
              </a:rPr>
              <a:t>FontMetrics</a:t>
            </a:r>
            <a:r>
              <a:rPr lang="en-US" sz="2400">
                <a:cs typeface="Courier New" pitchFamily="49" charset="0"/>
              </a:rPr>
              <a:t> class to measure the exact width and height of the string for a particular font. A </a:t>
            </a:r>
            <a:r>
              <a:rPr lang="en-US" sz="2400" u="sng">
                <a:cs typeface="Courier New" pitchFamily="49" charset="0"/>
              </a:rPr>
              <a:t>FontMetrics</a:t>
            </a:r>
            <a:r>
              <a:rPr lang="en-US" sz="2400">
                <a:cs typeface="Courier New" pitchFamily="49" charset="0"/>
              </a:rPr>
              <a:t> can measure the following attributes:</a:t>
            </a:r>
          </a:p>
        </p:txBody>
      </p:sp>
      <p:sp>
        <p:nvSpPr>
          <p:cNvPr id="291856" name="Rectangle 16"/>
          <p:cNvSpPr>
            <a:spLocks noChangeArrowheads="1"/>
          </p:cNvSpPr>
          <p:nvPr/>
        </p:nvSpPr>
        <p:spPr bwMode="auto">
          <a:xfrm>
            <a:off x="304800" y="2895600"/>
            <a:ext cx="3429000" cy="1219200"/>
          </a:xfrm>
          <a:prstGeom prst="rect">
            <a:avLst/>
          </a:prstGeom>
          <a:noFill/>
          <a:ln w="9525">
            <a:noFill/>
            <a:miter lim="800000"/>
            <a:headEnd/>
            <a:tailEnd/>
          </a:ln>
          <a:effectLst/>
        </p:spPr>
        <p:txBody>
          <a:bodyPr lIns="92075" tIns="46038" rIns="92075" bIns="46038"/>
          <a:lstStyle/>
          <a:p>
            <a:pPr marL="342900" indent="-342900" algn="just">
              <a:lnSpc>
                <a:spcPct val="90000"/>
              </a:lnSpc>
              <a:spcBef>
                <a:spcPct val="20000"/>
              </a:spcBef>
              <a:buClr>
                <a:schemeClr val="tx2"/>
              </a:buClr>
              <a:buSzPct val="75000"/>
              <a:buFont typeface="Monotype Sorts" pitchFamily="2" charset="2"/>
              <a:buChar char="F"/>
            </a:pPr>
            <a:r>
              <a:rPr lang="en-US" sz="2000"/>
              <a:t>public int getAscent()</a:t>
            </a:r>
          </a:p>
          <a:p>
            <a:pPr marL="342900" indent="-342900" algn="just">
              <a:lnSpc>
                <a:spcPct val="90000"/>
              </a:lnSpc>
              <a:spcBef>
                <a:spcPct val="50000"/>
              </a:spcBef>
              <a:buClr>
                <a:schemeClr val="tx2"/>
              </a:buClr>
              <a:buSzPct val="75000"/>
              <a:buFont typeface="Monotype Sorts" pitchFamily="2" charset="2"/>
              <a:buChar char="F"/>
            </a:pPr>
            <a:r>
              <a:rPr lang="en-US" sz="2000"/>
              <a:t>public int getDescent()</a:t>
            </a:r>
          </a:p>
          <a:p>
            <a:pPr marL="342900" indent="-342900" algn="just">
              <a:lnSpc>
                <a:spcPct val="90000"/>
              </a:lnSpc>
              <a:spcBef>
                <a:spcPct val="50000"/>
              </a:spcBef>
              <a:buClr>
                <a:schemeClr val="tx2"/>
              </a:buClr>
              <a:buSzPct val="75000"/>
              <a:buFont typeface="Monotype Sorts" pitchFamily="2" charset="2"/>
              <a:buChar char="F"/>
            </a:pPr>
            <a:r>
              <a:rPr lang="en-US" sz="2000"/>
              <a:t>public int getLeading()</a:t>
            </a:r>
          </a:p>
        </p:txBody>
      </p:sp>
      <p:graphicFrame>
        <p:nvGraphicFramePr>
          <p:cNvPr id="291857" name="Object 17"/>
          <p:cNvGraphicFramePr>
            <a:graphicFrameLocks noChangeAspect="1"/>
          </p:cNvGraphicFramePr>
          <p:nvPr/>
        </p:nvGraphicFramePr>
        <p:xfrm>
          <a:off x="1676400" y="4191000"/>
          <a:ext cx="5472113" cy="2443163"/>
        </p:xfrm>
        <a:graphic>
          <a:graphicData uri="http://schemas.openxmlformats.org/presentationml/2006/ole">
            <p:oleObj spid="_x0000_s162818" name="Bitmap Image" r:id="rId3" imgW="2712381" imgH="1211685" progId="PBrush">
              <p:embed/>
            </p:oleObj>
          </a:graphicData>
        </a:graphic>
      </p:graphicFrame>
      <p:sp>
        <p:nvSpPr>
          <p:cNvPr id="291858" name="Line 18"/>
          <p:cNvSpPr>
            <a:spLocks noChangeShapeType="1"/>
          </p:cNvSpPr>
          <p:nvPr/>
        </p:nvSpPr>
        <p:spPr bwMode="auto">
          <a:xfrm>
            <a:off x="6858000" y="5410200"/>
            <a:ext cx="762000" cy="0"/>
          </a:xfrm>
          <a:prstGeom prst="line">
            <a:avLst/>
          </a:prstGeom>
          <a:noFill/>
          <a:ln w="12700">
            <a:solidFill>
              <a:srgbClr val="FF0000"/>
            </a:solidFill>
            <a:round/>
            <a:headEnd type="stealth" w="sm" len="sm"/>
            <a:tailEnd type="none" w="sm" len="sm"/>
          </a:ln>
          <a:effectLst/>
        </p:spPr>
        <p:txBody>
          <a:bodyPr/>
          <a:lstStyle/>
          <a:p>
            <a:endParaRPr lang="en-IN"/>
          </a:p>
        </p:txBody>
      </p:sp>
      <p:sp>
        <p:nvSpPr>
          <p:cNvPr id="291859" name="Text Box 19"/>
          <p:cNvSpPr txBox="1">
            <a:spLocks noChangeArrowheads="1"/>
          </p:cNvSpPr>
          <p:nvPr/>
        </p:nvSpPr>
        <p:spPr bwMode="auto">
          <a:xfrm>
            <a:off x="7696200" y="52578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getAscent()</a:t>
            </a:r>
          </a:p>
        </p:txBody>
      </p:sp>
      <p:sp>
        <p:nvSpPr>
          <p:cNvPr id="291860" name="Line 20"/>
          <p:cNvSpPr>
            <a:spLocks noChangeShapeType="1"/>
          </p:cNvSpPr>
          <p:nvPr/>
        </p:nvSpPr>
        <p:spPr bwMode="auto">
          <a:xfrm>
            <a:off x="6934200" y="4572000"/>
            <a:ext cx="762000" cy="0"/>
          </a:xfrm>
          <a:prstGeom prst="line">
            <a:avLst/>
          </a:prstGeom>
          <a:noFill/>
          <a:ln w="12700">
            <a:solidFill>
              <a:srgbClr val="FF0000"/>
            </a:solidFill>
            <a:round/>
            <a:headEnd type="stealth" w="sm" len="sm"/>
            <a:tailEnd type="none" w="sm" len="sm"/>
          </a:ln>
          <a:effectLst/>
        </p:spPr>
        <p:txBody>
          <a:bodyPr/>
          <a:lstStyle/>
          <a:p>
            <a:endParaRPr lang="en-IN"/>
          </a:p>
        </p:txBody>
      </p:sp>
      <p:sp>
        <p:nvSpPr>
          <p:cNvPr id="291861" name="Text Box 21"/>
          <p:cNvSpPr txBox="1">
            <a:spLocks noChangeArrowheads="1"/>
          </p:cNvSpPr>
          <p:nvPr/>
        </p:nvSpPr>
        <p:spPr bwMode="auto">
          <a:xfrm>
            <a:off x="7772400" y="44196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getLeading()</a:t>
            </a:r>
          </a:p>
        </p:txBody>
      </p:sp>
      <p:sp>
        <p:nvSpPr>
          <p:cNvPr id="291862" name="Line 22"/>
          <p:cNvSpPr>
            <a:spLocks noChangeShapeType="1"/>
          </p:cNvSpPr>
          <p:nvPr/>
        </p:nvSpPr>
        <p:spPr bwMode="auto">
          <a:xfrm>
            <a:off x="6934200" y="6324600"/>
            <a:ext cx="762000" cy="0"/>
          </a:xfrm>
          <a:prstGeom prst="line">
            <a:avLst/>
          </a:prstGeom>
          <a:noFill/>
          <a:ln w="12700">
            <a:solidFill>
              <a:srgbClr val="FF0000"/>
            </a:solidFill>
            <a:round/>
            <a:headEnd type="stealth" w="sm" len="sm"/>
            <a:tailEnd type="none" w="sm" len="sm"/>
          </a:ln>
          <a:effectLst/>
        </p:spPr>
        <p:txBody>
          <a:bodyPr/>
          <a:lstStyle/>
          <a:p>
            <a:endParaRPr lang="en-IN"/>
          </a:p>
        </p:txBody>
      </p:sp>
      <p:sp>
        <p:nvSpPr>
          <p:cNvPr id="291863" name="Text Box 23"/>
          <p:cNvSpPr txBox="1">
            <a:spLocks noChangeArrowheads="1"/>
          </p:cNvSpPr>
          <p:nvPr/>
        </p:nvSpPr>
        <p:spPr bwMode="auto">
          <a:xfrm>
            <a:off x="7772400" y="61722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getDescent()</a:t>
            </a:r>
          </a:p>
        </p:txBody>
      </p:sp>
      <p:sp>
        <p:nvSpPr>
          <p:cNvPr id="291864" name="Line 24"/>
          <p:cNvSpPr>
            <a:spLocks noChangeShapeType="1"/>
          </p:cNvSpPr>
          <p:nvPr/>
        </p:nvSpPr>
        <p:spPr bwMode="auto">
          <a:xfrm flipH="1">
            <a:off x="1600200" y="5105400"/>
            <a:ext cx="457200" cy="0"/>
          </a:xfrm>
          <a:prstGeom prst="line">
            <a:avLst/>
          </a:prstGeom>
          <a:noFill/>
          <a:ln w="12700">
            <a:solidFill>
              <a:srgbClr val="FF0000"/>
            </a:solidFill>
            <a:round/>
            <a:headEnd type="stealth" w="sm" len="sm"/>
            <a:tailEnd type="none" w="sm" len="sm"/>
          </a:ln>
          <a:effectLst/>
        </p:spPr>
        <p:txBody>
          <a:bodyPr/>
          <a:lstStyle/>
          <a:p>
            <a:endParaRPr lang="en-IN"/>
          </a:p>
        </p:txBody>
      </p:sp>
      <p:sp>
        <p:nvSpPr>
          <p:cNvPr id="291865" name="Text Box 25"/>
          <p:cNvSpPr txBox="1">
            <a:spLocks noChangeArrowheads="1"/>
          </p:cNvSpPr>
          <p:nvPr/>
        </p:nvSpPr>
        <p:spPr bwMode="auto">
          <a:xfrm>
            <a:off x="304800" y="48768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getHeight()</a:t>
            </a:r>
          </a:p>
        </p:txBody>
      </p:sp>
      <p:sp>
        <p:nvSpPr>
          <p:cNvPr id="291866" name="Rectangle 26"/>
          <p:cNvSpPr>
            <a:spLocks noChangeArrowheads="1"/>
          </p:cNvSpPr>
          <p:nvPr/>
        </p:nvSpPr>
        <p:spPr bwMode="auto">
          <a:xfrm>
            <a:off x="4114800" y="2895600"/>
            <a:ext cx="4191000" cy="914400"/>
          </a:xfrm>
          <a:prstGeom prst="rect">
            <a:avLst/>
          </a:prstGeom>
          <a:noFill/>
          <a:ln w="9525">
            <a:noFill/>
            <a:miter lim="800000"/>
            <a:headEnd/>
            <a:tailEnd/>
          </a:ln>
          <a:effectLst/>
        </p:spPr>
        <p:txBody>
          <a:bodyPr lIns="92075" tIns="46038" rIns="92075" bIns="46038"/>
          <a:lstStyle/>
          <a:p>
            <a:pPr marL="342900" indent="-342900" algn="just">
              <a:lnSpc>
                <a:spcPct val="90000"/>
              </a:lnSpc>
              <a:spcBef>
                <a:spcPct val="50000"/>
              </a:spcBef>
              <a:buClr>
                <a:schemeClr val="tx2"/>
              </a:buClr>
              <a:buSzPct val="75000"/>
              <a:buFont typeface="Monotype Sorts" pitchFamily="2" charset="2"/>
              <a:buChar char="F"/>
            </a:pPr>
            <a:r>
              <a:rPr lang="en-US" sz="2000"/>
              <a:t>public int getHeight()</a:t>
            </a:r>
          </a:p>
          <a:p>
            <a:pPr marL="342900" indent="-342900" algn="just">
              <a:lnSpc>
                <a:spcPct val="90000"/>
              </a:lnSpc>
              <a:spcBef>
                <a:spcPct val="50000"/>
              </a:spcBef>
              <a:buClr>
                <a:schemeClr val="tx2"/>
              </a:buClr>
              <a:buSzPct val="75000"/>
              <a:buFont typeface="Monotype Sorts" pitchFamily="2" charset="2"/>
              <a:buChar char="F"/>
            </a:pPr>
            <a:r>
              <a:rPr lang="en-US" sz="2000"/>
              <a:t>public int stringWidth(String str)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152400" y="228600"/>
            <a:ext cx="8763000" cy="1066800"/>
          </a:xfrm>
          <a:noFill/>
          <a:ln/>
        </p:spPr>
        <p:txBody>
          <a:bodyPr/>
          <a:lstStyle/>
          <a:p>
            <a:r>
              <a:rPr lang="en-US" dirty="0"/>
              <a:t>Motivations</a:t>
            </a:r>
          </a:p>
        </p:txBody>
      </p:sp>
      <p:sp>
        <p:nvSpPr>
          <p:cNvPr id="400387" name="Rectangle 3"/>
          <p:cNvSpPr>
            <a:spLocks noGrp="1" noChangeArrowheads="1"/>
          </p:cNvSpPr>
          <p:nvPr>
            <p:ph idx="1"/>
          </p:nvPr>
        </p:nvSpPr>
        <p:spPr>
          <a:xfrm>
            <a:off x="304800" y="1371600"/>
            <a:ext cx="8610600" cy="1371600"/>
          </a:xfrm>
          <a:noFill/>
          <a:ln/>
        </p:spPr>
        <p:txBody>
          <a:bodyPr/>
          <a:lstStyle/>
          <a:p>
            <a:pPr marL="0" indent="0">
              <a:buFont typeface="Monotype Sorts" pitchFamily="2" charset="2"/>
              <a:buNone/>
            </a:pPr>
            <a:r>
              <a:rPr lang="en-US" dirty="0"/>
              <a:t>If you want to draw shapes such as a bar chart, a clock, or a stop sign, how do you do it?</a:t>
            </a:r>
          </a:p>
        </p:txBody>
      </p:sp>
      <p:sp>
        <p:nvSpPr>
          <p:cNvPr id="11" name="Slide Number Placeholder 4"/>
          <p:cNvSpPr>
            <a:spLocks noGrp="1"/>
          </p:cNvSpPr>
          <p:nvPr>
            <p:ph type="sldNum" sz="quarter" idx="12"/>
          </p:nvPr>
        </p:nvSpPr>
        <p:spPr/>
        <p:txBody>
          <a:bodyPr/>
          <a:lstStyle/>
          <a:p>
            <a:fld id="{978C9A48-9E6B-4C44-A881-F3949BF26C3E}" type="slidenum">
              <a:rPr lang="en-US"/>
              <a:pPr/>
              <a:t>2</a:t>
            </a:fld>
            <a:endParaRPr lang="en-US" dirty="0"/>
          </a:p>
        </p:txBody>
      </p:sp>
      <p:sp>
        <p:nvSpPr>
          <p:cNvPr id="400391" name="Rectangle 7"/>
          <p:cNvSpPr>
            <a:spLocks noChangeArrowheads="1"/>
          </p:cNvSpPr>
          <p:nvPr/>
        </p:nvSpPr>
        <p:spPr bwMode="auto">
          <a:xfrm>
            <a:off x="0" y="0"/>
            <a:ext cx="9144000" cy="0"/>
          </a:xfrm>
          <a:prstGeom prst="rect">
            <a:avLst/>
          </a:prstGeom>
          <a:noFill/>
          <a:ln w="12700">
            <a:noFill/>
            <a:miter lim="800000"/>
            <a:headEnd type="none" w="sm" len="sm"/>
            <a:tailEnd type="none" w="sm" len="sm"/>
          </a:ln>
          <a:effectLst/>
        </p:spPr>
        <p:txBody>
          <a:bodyPr wrap="none" anchor="ctr">
            <a:spAutoFit/>
          </a:bodyPr>
          <a:lstStyle/>
          <a:p>
            <a:endParaRPr lang="en-IN" dirty="0"/>
          </a:p>
        </p:txBody>
      </p:sp>
      <p:sp>
        <p:nvSpPr>
          <p:cNvPr id="400392" name="Rectangle 8"/>
          <p:cNvSpPr>
            <a:spLocks noChangeArrowheads="1"/>
          </p:cNvSpPr>
          <p:nvPr/>
        </p:nvSpPr>
        <p:spPr bwMode="auto">
          <a:xfrm>
            <a:off x="0" y="906463"/>
            <a:ext cx="336550" cy="244475"/>
          </a:xfrm>
          <a:prstGeom prst="rect">
            <a:avLst/>
          </a:prstGeom>
          <a:noFill/>
          <a:ln w="12700">
            <a:noFill/>
            <a:miter lim="800000"/>
            <a:headEnd type="none" w="sm" len="sm"/>
            <a:tailEnd type="none" w="sm" len="sm"/>
          </a:ln>
          <a:effectLst/>
        </p:spPr>
        <p:txBody>
          <a:bodyPr wrap="none" anchor="ctr">
            <a:spAutoFit/>
          </a:bodyPr>
          <a:lstStyle/>
          <a:p>
            <a:r>
              <a:rPr lang="en-US" sz="1000" b="1" dirty="0">
                <a:latin typeface="Courier New" pitchFamily="49" charset="0"/>
                <a:ea typeface="Times New Roman" pitchFamily="18" charset="0"/>
                <a:cs typeface="Courier New" pitchFamily="49" charset="0"/>
              </a:rPr>
              <a:t>  </a:t>
            </a:r>
            <a:endParaRPr lang="en-US" dirty="0">
              <a:ea typeface="Times New Roman" pitchFamily="18" charset="0"/>
              <a:cs typeface="Courier New" pitchFamily="49" charset="0"/>
            </a:endParaRPr>
          </a:p>
        </p:txBody>
      </p:sp>
      <p:sp>
        <p:nvSpPr>
          <p:cNvPr id="400393" name="Rectangle 9"/>
          <p:cNvSpPr>
            <a:spLocks noChangeArrowheads="1"/>
          </p:cNvSpPr>
          <p:nvPr/>
        </p:nvSpPr>
        <p:spPr bwMode="auto">
          <a:xfrm>
            <a:off x="0" y="2065338"/>
            <a:ext cx="336550" cy="244475"/>
          </a:xfrm>
          <a:prstGeom prst="rect">
            <a:avLst/>
          </a:prstGeom>
          <a:noFill/>
          <a:ln w="12700">
            <a:noFill/>
            <a:miter lim="800000"/>
            <a:headEnd type="none" w="sm" len="sm"/>
            <a:tailEnd type="none" w="sm" len="sm"/>
          </a:ln>
          <a:effectLst/>
        </p:spPr>
        <p:txBody>
          <a:bodyPr wrap="none" anchor="ctr">
            <a:spAutoFit/>
          </a:bodyPr>
          <a:lstStyle/>
          <a:p>
            <a:r>
              <a:rPr lang="en-US" sz="1000" dirty="0">
                <a:latin typeface="Courier New" pitchFamily="49" charset="0"/>
                <a:ea typeface="Times New Roman" pitchFamily="18" charset="0"/>
                <a:cs typeface="Courier New" pitchFamily="49" charset="0"/>
              </a:rPr>
              <a:t>  </a:t>
            </a:r>
            <a:endParaRPr lang="en-US" dirty="0">
              <a:ea typeface="Times New Roman" pitchFamily="18" charset="0"/>
              <a:cs typeface="Courier New" pitchFamily="49" charset="0"/>
            </a:endParaRPr>
          </a:p>
        </p:txBody>
      </p:sp>
      <p:sp>
        <p:nvSpPr>
          <p:cNvPr id="400394" name="Rectangle 10"/>
          <p:cNvSpPr>
            <a:spLocks noChangeArrowheads="1"/>
          </p:cNvSpPr>
          <p:nvPr/>
        </p:nvSpPr>
        <p:spPr bwMode="auto">
          <a:xfrm>
            <a:off x="0" y="3216275"/>
            <a:ext cx="336550" cy="244475"/>
          </a:xfrm>
          <a:prstGeom prst="rect">
            <a:avLst/>
          </a:prstGeom>
          <a:noFill/>
          <a:ln w="12700">
            <a:noFill/>
            <a:miter lim="800000"/>
            <a:headEnd type="none" w="sm" len="sm"/>
            <a:tailEnd type="none" w="sm" len="sm"/>
          </a:ln>
          <a:effectLst/>
        </p:spPr>
        <p:txBody>
          <a:bodyPr wrap="none" anchor="ctr">
            <a:spAutoFit/>
          </a:bodyPr>
          <a:lstStyle/>
          <a:p>
            <a:r>
              <a:rPr lang="en-US" sz="1000" b="1" dirty="0">
                <a:latin typeface="Courier New" pitchFamily="49" charset="0"/>
                <a:ea typeface="Times New Roman" pitchFamily="18" charset="0"/>
                <a:cs typeface="Courier New" pitchFamily="49" charset="0"/>
              </a:rPr>
              <a:t>  </a:t>
            </a:r>
            <a:endParaRPr lang="en-US" dirty="0">
              <a:ea typeface="Times New Roman" pitchFamily="18" charset="0"/>
              <a:cs typeface="Courier New" pitchFamily="49" charset="0"/>
            </a:endParaRPr>
          </a:p>
        </p:txBody>
      </p:sp>
      <p:pic>
        <p:nvPicPr>
          <p:cNvPr id="400395" name="Picture 11"/>
          <p:cNvPicPr>
            <a:picLocks noChangeAspect="1" noChangeArrowheads="1"/>
          </p:cNvPicPr>
          <p:nvPr/>
        </p:nvPicPr>
        <p:blipFill>
          <a:blip r:embed="rId2"/>
          <a:srcRect/>
          <a:stretch>
            <a:fillRect/>
          </a:stretch>
        </p:blipFill>
        <p:spPr bwMode="auto">
          <a:xfrm>
            <a:off x="990600" y="3352800"/>
            <a:ext cx="4038600" cy="1343025"/>
          </a:xfrm>
          <a:prstGeom prst="rect">
            <a:avLst/>
          </a:prstGeom>
          <a:noFill/>
          <a:ln w="9525">
            <a:noFill/>
            <a:miter lim="800000"/>
            <a:headEnd/>
            <a:tailEnd/>
          </a:ln>
        </p:spPr>
      </p:pic>
      <p:pic>
        <p:nvPicPr>
          <p:cNvPr id="400396" name="Picture 12"/>
          <p:cNvPicPr>
            <a:picLocks noChangeAspect="1" noChangeArrowheads="1"/>
          </p:cNvPicPr>
          <p:nvPr/>
        </p:nvPicPr>
        <p:blipFill>
          <a:blip r:embed="rId3"/>
          <a:srcRect/>
          <a:stretch>
            <a:fillRect/>
          </a:stretch>
        </p:blipFill>
        <p:spPr bwMode="auto">
          <a:xfrm>
            <a:off x="5181600" y="3352800"/>
            <a:ext cx="1295400" cy="1295400"/>
          </a:xfrm>
          <a:prstGeom prst="rect">
            <a:avLst/>
          </a:prstGeom>
          <a:noFill/>
          <a:ln w="9525">
            <a:noFill/>
            <a:miter lim="800000"/>
            <a:headEnd/>
            <a:tailEnd/>
          </a:ln>
        </p:spPr>
      </p:pic>
      <p:pic>
        <p:nvPicPr>
          <p:cNvPr id="400397" name="Picture 13"/>
          <p:cNvPicPr>
            <a:picLocks noChangeAspect="1" noChangeArrowheads="1"/>
          </p:cNvPicPr>
          <p:nvPr/>
        </p:nvPicPr>
        <p:blipFill>
          <a:blip r:embed="rId4"/>
          <a:srcRect/>
          <a:stretch>
            <a:fillRect/>
          </a:stretch>
        </p:blipFill>
        <p:spPr bwMode="auto">
          <a:xfrm>
            <a:off x="6629400" y="3352800"/>
            <a:ext cx="1371600" cy="1250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7484571-9B0B-4CED-9568-E7EDA9003569}" type="slidenum">
              <a:rPr lang="en-US"/>
              <a:pPr/>
              <a:t>20</a:t>
            </a:fld>
            <a:endParaRPr lang="en-US"/>
          </a:p>
        </p:txBody>
      </p:sp>
      <p:sp>
        <p:nvSpPr>
          <p:cNvPr id="370690" name="Rectangle 2"/>
          <p:cNvSpPr>
            <a:spLocks noGrp="1" noChangeArrowheads="1"/>
          </p:cNvSpPr>
          <p:nvPr>
            <p:ph type="title"/>
          </p:nvPr>
        </p:nvSpPr>
        <p:spPr>
          <a:xfrm>
            <a:off x="152400" y="228600"/>
            <a:ext cx="8839200" cy="990600"/>
          </a:xfrm>
        </p:spPr>
        <p:txBody>
          <a:bodyPr/>
          <a:lstStyle/>
          <a:p>
            <a:r>
              <a:rPr lang="en-US" sz="3200">
                <a:cs typeface="Courier New" pitchFamily="49" charset="0"/>
              </a:rPr>
              <a:t>The </a:t>
            </a:r>
            <a:r>
              <a:rPr lang="en-US" sz="3200" u="sng">
                <a:cs typeface="Courier New" pitchFamily="49" charset="0"/>
              </a:rPr>
              <a:t>FontMetrics</a:t>
            </a:r>
            <a:r>
              <a:rPr lang="en-US" sz="3200">
                <a:cs typeface="Courier New" pitchFamily="49" charset="0"/>
              </a:rPr>
              <a:t> Class</a:t>
            </a:r>
            <a:r>
              <a:rPr lang="en-US"/>
              <a:t> </a:t>
            </a:r>
          </a:p>
        </p:txBody>
      </p:sp>
      <p:sp>
        <p:nvSpPr>
          <p:cNvPr id="370691" name="Rectangle 3"/>
          <p:cNvSpPr>
            <a:spLocks noGrp="1" noChangeArrowheads="1"/>
          </p:cNvSpPr>
          <p:nvPr>
            <p:ph type="body" idx="1"/>
          </p:nvPr>
        </p:nvSpPr>
        <p:spPr>
          <a:xfrm>
            <a:off x="381000" y="1524000"/>
            <a:ext cx="8305800" cy="4495800"/>
          </a:xfrm>
        </p:spPr>
        <p:txBody>
          <a:bodyPr>
            <a:normAutofit lnSpcReduction="10000"/>
          </a:bodyPr>
          <a:lstStyle/>
          <a:p>
            <a:pPr marL="0" indent="0">
              <a:buFont typeface="Monotype Sorts" pitchFamily="2" charset="2"/>
              <a:buNone/>
            </a:pPr>
            <a:r>
              <a:rPr lang="en-US" sz="2800" u="sng">
                <a:cs typeface="Times New Roman" pitchFamily="18" charset="0"/>
              </a:rPr>
              <a:t>FontMetrics</a:t>
            </a:r>
            <a:r>
              <a:rPr lang="en-US" sz="2800">
                <a:cs typeface="Times New Roman" pitchFamily="18" charset="0"/>
              </a:rPr>
              <a:t> is an abstract class. To get a </a:t>
            </a:r>
            <a:r>
              <a:rPr lang="en-US" sz="2800" u="sng">
                <a:cs typeface="Times New Roman" pitchFamily="18" charset="0"/>
              </a:rPr>
              <a:t>FontMetrics</a:t>
            </a:r>
            <a:r>
              <a:rPr lang="en-US" sz="2800">
                <a:cs typeface="Times New Roman" pitchFamily="18" charset="0"/>
              </a:rPr>
              <a:t> object for a specific font, use the following </a:t>
            </a:r>
            <a:r>
              <a:rPr lang="en-US" sz="2800" u="sng">
                <a:cs typeface="Times New Roman" pitchFamily="18" charset="0"/>
              </a:rPr>
              <a:t>getFontMetrics</a:t>
            </a:r>
            <a:r>
              <a:rPr lang="en-US" sz="2800">
                <a:cs typeface="Times New Roman" pitchFamily="18" charset="0"/>
              </a:rPr>
              <a:t> methods defined in the </a:t>
            </a:r>
            <a:r>
              <a:rPr lang="en-US" sz="2800" u="sng">
                <a:cs typeface="Times New Roman" pitchFamily="18" charset="0"/>
              </a:rPr>
              <a:t>Graphics</a:t>
            </a:r>
            <a:r>
              <a:rPr lang="en-US" sz="2800">
                <a:cs typeface="Times New Roman" pitchFamily="18" charset="0"/>
              </a:rPr>
              <a:t> class:</a:t>
            </a:r>
          </a:p>
          <a:p>
            <a:pPr marL="0" indent="0" algn="just">
              <a:buFont typeface="Monotype Sorts" pitchFamily="2" charset="2"/>
              <a:buNone/>
            </a:pPr>
            <a:endParaRPr lang="en-US" sz="2800">
              <a:cs typeface="Times New Roman" pitchFamily="18" charset="0"/>
            </a:endParaRPr>
          </a:p>
          <a:p>
            <a:pPr lvl="1" algn="just">
              <a:buFontTx/>
              <a:buNone/>
            </a:pPr>
            <a:r>
              <a:rPr lang="en-US" sz="2400">
                <a:cs typeface="Times New Roman" pitchFamily="18" charset="0"/>
              </a:rPr>
              <a:t>·  </a:t>
            </a:r>
            <a:r>
              <a:rPr lang="en-US" sz="2400" u="sng">
                <a:cs typeface="Times New Roman" pitchFamily="18" charset="0"/>
              </a:rPr>
              <a:t>public FontMetrics getFontMetrics(Font f)</a:t>
            </a:r>
          </a:p>
          <a:p>
            <a:pPr marL="0" indent="0" algn="just">
              <a:buFont typeface="Monotype Sorts" pitchFamily="2" charset="2"/>
              <a:buNone/>
            </a:pPr>
            <a:r>
              <a:rPr lang="en-US" sz="2800">
                <a:cs typeface="Times New Roman" pitchFamily="18" charset="0"/>
              </a:rPr>
              <a:t> Returns the font metrics of the specified font. </a:t>
            </a:r>
          </a:p>
          <a:p>
            <a:pPr marL="0" indent="0" algn="just">
              <a:buFont typeface="Monotype Sorts" pitchFamily="2" charset="2"/>
              <a:buNone/>
            </a:pPr>
            <a:endParaRPr lang="en-US" sz="2800" u="sng">
              <a:cs typeface="Times New Roman" pitchFamily="18" charset="0"/>
            </a:endParaRPr>
          </a:p>
          <a:p>
            <a:pPr lvl="1" algn="just">
              <a:buFontTx/>
              <a:buNone/>
            </a:pPr>
            <a:r>
              <a:rPr lang="en-US" sz="2400">
                <a:cs typeface="Times New Roman" pitchFamily="18" charset="0"/>
              </a:rPr>
              <a:t>·  </a:t>
            </a:r>
            <a:r>
              <a:rPr lang="en-US" sz="2400" u="sng">
                <a:cs typeface="Times New Roman" pitchFamily="18" charset="0"/>
              </a:rPr>
              <a:t>public FontMetrics getFontMetrics()</a:t>
            </a:r>
          </a:p>
          <a:p>
            <a:pPr marL="0" indent="0" algn="just">
              <a:buFont typeface="Monotype Sorts" pitchFamily="2" charset="2"/>
              <a:buNone/>
            </a:pPr>
            <a:r>
              <a:rPr lang="en-US" sz="2800">
                <a:cs typeface="Times New Roman" pitchFamily="18" charset="0"/>
              </a:rPr>
              <a:t> Returns the font metrics of the current font.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5ADF0CB-5611-45D4-9FDA-E6644E48C654}" type="slidenum">
              <a:rPr lang="en-US"/>
              <a:pPr/>
              <a:t>21</a:t>
            </a:fld>
            <a:endParaRPr lang="en-US"/>
          </a:p>
        </p:txBody>
      </p:sp>
      <p:sp>
        <p:nvSpPr>
          <p:cNvPr id="356361" name="Rectangle 9"/>
          <p:cNvSpPr>
            <a:spLocks noChangeArrowheads="1"/>
          </p:cNvSpPr>
          <p:nvPr/>
        </p:nvSpPr>
        <p:spPr bwMode="auto">
          <a:xfrm>
            <a:off x="2484438" y="2514600"/>
            <a:ext cx="9144000" cy="0"/>
          </a:xfrm>
          <a:prstGeom prst="rect">
            <a:avLst/>
          </a:prstGeom>
          <a:noFill/>
          <a:ln w="12700">
            <a:noFill/>
            <a:miter lim="800000"/>
            <a:headEnd type="none" w="sm" len="sm"/>
            <a:tailEnd type="none" w="sm" len="sm"/>
          </a:ln>
          <a:effectLst/>
        </p:spPr>
        <p:txBody>
          <a:bodyPr>
            <a:spAutoFit/>
          </a:bodyPr>
          <a:lstStyle/>
          <a:p>
            <a:endParaRPr lang="en-IN"/>
          </a:p>
        </p:txBody>
      </p:sp>
      <p:graphicFrame>
        <p:nvGraphicFramePr>
          <p:cNvPr id="356360" name="Object 8"/>
          <p:cNvGraphicFramePr>
            <a:graphicFrameLocks noChangeAspect="1"/>
          </p:cNvGraphicFramePr>
          <p:nvPr/>
        </p:nvGraphicFramePr>
        <p:xfrm>
          <a:off x="304800" y="914400"/>
          <a:ext cx="8382000" cy="3671888"/>
        </p:xfrm>
        <a:graphic>
          <a:graphicData uri="http://schemas.openxmlformats.org/presentationml/2006/ole">
            <p:oleObj spid="_x0000_s163842" name="Picture" r:id="rId3" imgW="4172040" imgH="1828800" progId="Word.Picture.8">
              <p:embed/>
            </p:oleObj>
          </a:graphicData>
        </a:graphic>
      </p:graphicFrame>
      <p:sp>
        <p:nvSpPr>
          <p:cNvPr id="356363" name="AutoShape 11">
            <a:hlinkClick r:id="" action="ppaction://noaction" highlightClick="1"/>
          </p:cNvPr>
          <p:cNvSpPr>
            <a:spLocks noChangeArrowheads="1"/>
          </p:cNvSpPr>
          <p:nvPr/>
        </p:nvSpPr>
        <p:spPr bwMode="auto">
          <a:xfrm>
            <a:off x="1600200" y="5334000"/>
            <a:ext cx="27432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4" action="ppaction://program"/>
              </a:rPr>
              <a:t>TestCenterMessage</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A53EC8C0-586F-4600-AFF1-878A2D778160}" type="slidenum">
              <a:rPr lang="en-US"/>
              <a:pPr/>
              <a:t>22</a:t>
            </a:fld>
            <a:endParaRPr lang="en-US"/>
          </a:p>
        </p:txBody>
      </p:sp>
      <p:sp>
        <p:nvSpPr>
          <p:cNvPr id="348162" name="Rectangle 2"/>
          <p:cNvSpPr>
            <a:spLocks noGrp="1" noChangeArrowheads="1"/>
          </p:cNvSpPr>
          <p:nvPr>
            <p:ph type="title"/>
          </p:nvPr>
        </p:nvSpPr>
        <p:spPr>
          <a:xfrm>
            <a:off x="685800" y="228600"/>
            <a:ext cx="7772400" cy="533400"/>
          </a:xfrm>
        </p:spPr>
        <p:txBody>
          <a:bodyPr>
            <a:normAutofit fontScale="90000"/>
          </a:bodyPr>
          <a:lstStyle/>
          <a:p>
            <a:r>
              <a:rPr lang="en-US"/>
              <a:t>Case Study: MessagePanel</a:t>
            </a:r>
          </a:p>
        </p:txBody>
      </p:sp>
      <p:sp>
        <p:nvSpPr>
          <p:cNvPr id="348170" name="Rectangle 10"/>
          <p:cNvSpPr>
            <a:spLocks noChangeArrowheads="1"/>
          </p:cNvSpPr>
          <p:nvPr/>
        </p:nvSpPr>
        <p:spPr bwMode="auto">
          <a:xfrm>
            <a:off x="2800350" y="2084388"/>
            <a:ext cx="9144000" cy="0"/>
          </a:xfrm>
          <a:prstGeom prst="rect">
            <a:avLst/>
          </a:prstGeom>
          <a:noFill/>
          <a:ln w="12700">
            <a:noFill/>
            <a:miter lim="800000"/>
            <a:headEnd type="none" w="sm" len="sm"/>
            <a:tailEnd type="none" w="sm" len="sm"/>
          </a:ln>
          <a:effectLst/>
        </p:spPr>
        <p:txBody>
          <a:bodyPr>
            <a:spAutoFit/>
          </a:bodyPr>
          <a:lstStyle/>
          <a:p>
            <a:endParaRPr lang="en-IN"/>
          </a:p>
        </p:txBody>
      </p:sp>
      <p:sp>
        <p:nvSpPr>
          <p:cNvPr id="348172" name="Rectangle 12"/>
          <p:cNvSpPr>
            <a:spLocks noChangeArrowheads="1"/>
          </p:cNvSpPr>
          <p:nvPr/>
        </p:nvSpPr>
        <p:spPr bwMode="auto">
          <a:xfrm>
            <a:off x="2800350" y="1657350"/>
            <a:ext cx="9144000" cy="0"/>
          </a:xfrm>
          <a:prstGeom prst="rect">
            <a:avLst/>
          </a:prstGeom>
          <a:noFill/>
          <a:ln w="12700">
            <a:noFill/>
            <a:miter lim="800000"/>
            <a:headEnd type="none" w="sm" len="sm"/>
            <a:tailEnd type="none" w="sm" len="sm"/>
          </a:ln>
          <a:effectLst/>
        </p:spPr>
        <p:txBody>
          <a:bodyPr>
            <a:spAutoFit/>
          </a:bodyPr>
          <a:lstStyle/>
          <a:p>
            <a:endParaRPr lang="en-IN"/>
          </a:p>
        </p:txBody>
      </p:sp>
      <p:sp>
        <p:nvSpPr>
          <p:cNvPr id="348174" name="Rectangle 14"/>
          <p:cNvSpPr>
            <a:spLocks noChangeArrowheads="1"/>
          </p:cNvSpPr>
          <p:nvPr/>
        </p:nvSpPr>
        <p:spPr bwMode="auto">
          <a:xfrm>
            <a:off x="2600325" y="2000250"/>
            <a:ext cx="9144000" cy="0"/>
          </a:xfrm>
          <a:prstGeom prst="rect">
            <a:avLst/>
          </a:prstGeom>
          <a:noFill/>
          <a:ln w="12700">
            <a:noFill/>
            <a:miter lim="800000"/>
            <a:headEnd type="none" w="sm" len="sm"/>
            <a:tailEnd type="none" w="sm" len="sm"/>
          </a:ln>
          <a:effectLst/>
        </p:spPr>
        <p:txBody>
          <a:bodyPr>
            <a:spAutoFit/>
          </a:bodyPr>
          <a:lstStyle/>
          <a:p>
            <a:endParaRPr lang="en-IN"/>
          </a:p>
        </p:txBody>
      </p:sp>
      <p:graphicFrame>
        <p:nvGraphicFramePr>
          <p:cNvPr id="348173" name="Object 13"/>
          <p:cNvGraphicFramePr>
            <a:graphicFrameLocks noChangeAspect="1"/>
          </p:cNvGraphicFramePr>
          <p:nvPr/>
        </p:nvGraphicFramePr>
        <p:xfrm>
          <a:off x="152400" y="1143000"/>
          <a:ext cx="5715000" cy="4140200"/>
        </p:xfrm>
        <a:graphic>
          <a:graphicData uri="http://schemas.openxmlformats.org/presentationml/2006/ole">
            <p:oleObj spid="_x0000_s164866" name="Picture" r:id="rId3" imgW="3943440" imgH="2857680" progId="Word.Picture.8">
              <p:embed/>
            </p:oleObj>
          </a:graphicData>
        </a:graphic>
      </p:graphicFrame>
      <p:sp>
        <p:nvSpPr>
          <p:cNvPr id="348175" name="AutoShape 15">
            <a:hlinkClick r:id="" action="ppaction://noaction" highlightClick="1"/>
          </p:cNvPr>
          <p:cNvSpPr>
            <a:spLocks noChangeArrowheads="1"/>
          </p:cNvSpPr>
          <p:nvPr/>
        </p:nvSpPr>
        <p:spPr bwMode="auto">
          <a:xfrm>
            <a:off x="609600" y="5715000"/>
            <a:ext cx="24384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4" action="ppaction://program"/>
              </a:rPr>
              <a:t>MessagePanel</a:t>
            </a:r>
            <a:endParaRPr lang="en-US">
              <a:solidFill>
                <a:schemeClr val="accent1"/>
              </a:solidFill>
            </a:endParaRPr>
          </a:p>
        </p:txBody>
      </p:sp>
      <p:sp>
        <p:nvSpPr>
          <p:cNvPr id="348176" name="AutoShape 16">
            <a:hlinkClick r:id="rId5" action="ppaction://program" highlightClick="1"/>
          </p:cNvPr>
          <p:cNvSpPr>
            <a:spLocks noChangeArrowheads="1"/>
          </p:cNvSpPr>
          <p:nvPr/>
        </p:nvSpPr>
        <p:spPr bwMode="auto">
          <a:xfrm>
            <a:off x="6248400" y="5638800"/>
            <a:ext cx="24384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348177" name="Text Box 17"/>
          <p:cNvSpPr txBox="1">
            <a:spLocks noChangeArrowheads="1"/>
          </p:cNvSpPr>
          <p:nvPr/>
        </p:nvSpPr>
        <p:spPr bwMode="auto">
          <a:xfrm>
            <a:off x="6019800" y="1143000"/>
            <a:ext cx="3124200" cy="3743325"/>
          </a:xfrm>
          <a:prstGeom prst="rect">
            <a:avLst/>
          </a:prstGeom>
          <a:noFill/>
          <a:ln w="12700">
            <a:noFill/>
            <a:miter lim="800000"/>
            <a:headEnd type="none" w="sm" len="sm"/>
            <a:tailEnd type="none" w="sm" len="sm"/>
          </a:ln>
          <a:effectLst/>
        </p:spPr>
        <p:txBody>
          <a:bodyPr>
            <a:spAutoFit/>
          </a:bodyPr>
          <a:lstStyle/>
          <a:p>
            <a:pPr>
              <a:spcBef>
                <a:spcPct val="50000"/>
              </a:spcBef>
            </a:pPr>
            <a:r>
              <a:rPr lang="en-US">
                <a:cs typeface="Times New Roman" pitchFamily="18" charset="0"/>
              </a:rPr>
              <a:t>This case study develops a useful class that displays a message in a panel. The class enables the user to set the location of the message, center the message, and move the message with the specified interval.</a:t>
            </a:r>
            <a:r>
              <a:rPr lang="en-US"/>
              <a:t> </a:t>
            </a:r>
          </a:p>
        </p:txBody>
      </p:sp>
      <p:sp>
        <p:nvSpPr>
          <p:cNvPr id="348178" name="AutoShape 18">
            <a:hlinkClick r:id="" action="ppaction://noaction" highlightClick="1"/>
          </p:cNvPr>
          <p:cNvSpPr>
            <a:spLocks noChangeArrowheads="1"/>
          </p:cNvSpPr>
          <p:nvPr/>
        </p:nvSpPr>
        <p:spPr bwMode="auto">
          <a:xfrm>
            <a:off x="3429000" y="5638800"/>
            <a:ext cx="25908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6" action="ppaction://program"/>
              </a:rPr>
              <a:t>TestMessagePanel</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FA8490F-3696-4449-94FA-A96A5672274B}" type="slidenum">
              <a:rPr lang="en-US"/>
              <a:pPr/>
              <a:t>23</a:t>
            </a:fld>
            <a:endParaRPr lang="en-US"/>
          </a:p>
        </p:txBody>
      </p:sp>
      <p:sp>
        <p:nvSpPr>
          <p:cNvPr id="390146" name="Rectangle 2"/>
          <p:cNvSpPr>
            <a:spLocks noGrp="1" noChangeArrowheads="1"/>
          </p:cNvSpPr>
          <p:nvPr>
            <p:ph type="title"/>
          </p:nvPr>
        </p:nvSpPr>
        <p:spPr>
          <a:xfrm>
            <a:off x="685800" y="304800"/>
            <a:ext cx="7772400" cy="762000"/>
          </a:xfrm>
        </p:spPr>
        <p:txBody>
          <a:bodyPr>
            <a:normAutofit fontScale="90000"/>
          </a:bodyPr>
          <a:lstStyle/>
          <a:p>
            <a:r>
              <a:rPr lang="en-US"/>
              <a:t>Displaying Image Icons</a:t>
            </a:r>
            <a:endParaRPr lang="en-US" u="sng">
              <a:solidFill>
                <a:schemeClr val="tx1"/>
              </a:solidFill>
              <a:latin typeface="Book Antiqua" pitchFamily="18" charset="0"/>
            </a:endParaRPr>
          </a:p>
        </p:txBody>
      </p:sp>
      <p:sp>
        <p:nvSpPr>
          <p:cNvPr id="390148" name="Text Box 4"/>
          <p:cNvSpPr txBox="1">
            <a:spLocks noChangeArrowheads="1"/>
          </p:cNvSpPr>
          <p:nvPr/>
        </p:nvSpPr>
        <p:spPr bwMode="auto">
          <a:xfrm>
            <a:off x="228600" y="1219200"/>
            <a:ext cx="8610600" cy="4838700"/>
          </a:xfrm>
          <a:prstGeom prst="rect">
            <a:avLst/>
          </a:prstGeom>
          <a:noFill/>
          <a:ln w="12700">
            <a:noFill/>
            <a:miter lim="800000"/>
            <a:headEnd type="none" w="sm" len="sm"/>
            <a:tailEnd type="none" w="sm" len="sm"/>
          </a:ln>
          <a:effectLst/>
        </p:spPr>
        <p:txBody>
          <a:bodyPr>
            <a:spAutoFit/>
          </a:bodyPr>
          <a:lstStyle/>
          <a:p>
            <a:r>
              <a:rPr lang="en-US"/>
              <a:t>You learned how to create image icons and display image icons in labels and buttons. For example, the following statements create an image icon and display it in a label:</a:t>
            </a:r>
          </a:p>
          <a:p>
            <a:endParaRPr lang="en-US" u="sng"/>
          </a:p>
          <a:p>
            <a:r>
              <a:rPr lang="en-US" u="sng"/>
              <a:t>ImageIcon icon = new ImageIcon("image/us.gif");</a:t>
            </a:r>
          </a:p>
          <a:p>
            <a:r>
              <a:rPr lang="en-US" u="sng"/>
              <a:t>JLabel jlblImage = new JLabel(imageIcon);</a:t>
            </a:r>
          </a:p>
          <a:p>
            <a:endParaRPr lang="en-US"/>
          </a:p>
          <a:p>
            <a:r>
              <a:rPr lang="en-US"/>
              <a:t>An image icon displays a fixed-size image. To display an image in a flexible size, you need to use the </a:t>
            </a:r>
            <a:r>
              <a:rPr lang="en-US" u="sng"/>
              <a:t>java.awt.Image</a:t>
            </a:r>
            <a:r>
              <a:rPr lang="en-US"/>
              <a:t> class. An image can be created from an image icon using the </a:t>
            </a:r>
            <a:r>
              <a:rPr lang="en-US" u="sng"/>
              <a:t>getImage()</a:t>
            </a:r>
            <a:r>
              <a:rPr lang="en-US"/>
              <a:t> method as follows:</a:t>
            </a:r>
          </a:p>
          <a:p>
            <a:endParaRPr lang="en-US" u="sng"/>
          </a:p>
          <a:p>
            <a:r>
              <a:rPr lang="en-US" u="sng"/>
              <a:t>Image image = imageIcon.getImage();</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7FB905B0-2E01-404A-8FC2-4D7A46F18D32}" type="slidenum">
              <a:rPr lang="en-US"/>
              <a:pPr/>
              <a:t>24</a:t>
            </a:fld>
            <a:endParaRPr lang="en-US"/>
          </a:p>
        </p:txBody>
      </p:sp>
      <p:sp>
        <p:nvSpPr>
          <p:cNvPr id="392194" name="Rectangle 2"/>
          <p:cNvSpPr>
            <a:spLocks noGrp="1" noChangeArrowheads="1"/>
          </p:cNvSpPr>
          <p:nvPr>
            <p:ph type="title"/>
          </p:nvPr>
        </p:nvSpPr>
        <p:spPr>
          <a:xfrm>
            <a:off x="685800" y="304800"/>
            <a:ext cx="7772400" cy="762000"/>
          </a:xfrm>
        </p:spPr>
        <p:txBody>
          <a:bodyPr>
            <a:normAutofit fontScale="90000"/>
          </a:bodyPr>
          <a:lstStyle/>
          <a:p>
            <a:r>
              <a:rPr lang="en-US"/>
              <a:t>Displaying Images</a:t>
            </a:r>
            <a:endParaRPr lang="en-US" u="sng">
              <a:solidFill>
                <a:schemeClr val="tx1"/>
              </a:solidFill>
              <a:latin typeface="Book Antiqua" pitchFamily="18" charset="0"/>
            </a:endParaRPr>
          </a:p>
        </p:txBody>
      </p:sp>
      <p:sp>
        <p:nvSpPr>
          <p:cNvPr id="392195" name="Text Box 3"/>
          <p:cNvSpPr txBox="1">
            <a:spLocks noChangeArrowheads="1"/>
          </p:cNvSpPr>
          <p:nvPr/>
        </p:nvSpPr>
        <p:spPr bwMode="auto">
          <a:xfrm>
            <a:off x="228600" y="1066800"/>
            <a:ext cx="8610600" cy="2282825"/>
          </a:xfrm>
          <a:prstGeom prst="rect">
            <a:avLst/>
          </a:prstGeom>
          <a:noFill/>
          <a:ln w="12700">
            <a:noFill/>
            <a:miter lim="800000"/>
            <a:headEnd type="none" w="sm" len="sm"/>
            <a:tailEnd type="none" w="sm" len="sm"/>
          </a:ln>
          <a:effectLst/>
        </p:spPr>
        <p:txBody>
          <a:bodyPr>
            <a:spAutoFit/>
          </a:bodyPr>
          <a:lstStyle/>
          <a:p>
            <a:r>
              <a:rPr lang="en-US"/>
              <a:t>Using a label as an area for displaying images is simple and convenient, but you don't have much control over how the image is displayed. A more flexible way to display images is to use the </a:t>
            </a:r>
            <a:r>
              <a:rPr lang="en-US" u="sng"/>
              <a:t>drawImage</a:t>
            </a:r>
            <a:r>
              <a:rPr lang="en-US"/>
              <a:t> method of the </a:t>
            </a:r>
            <a:r>
              <a:rPr lang="en-US" u="sng"/>
              <a:t>Graphics</a:t>
            </a:r>
            <a:r>
              <a:rPr lang="en-US"/>
              <a:t> class on a panel. Four versions of the </a:t>
            </a:r>
            <a:r>
              <a:rPr lang="en-US" u="sng"/>
              <a:t>drawImage</a:t>
            </a:r>
            <a:r>
              <a:rPr lang="en-US"/>
              <a:t> method are shown here.</a:t>
            </a:r>
          </a:p>
          <a:p>
            <a:endParaRPr lang="en-US" u="sng"/>
          </a:p>
        </p:txBody>
      </p:sp>
      <p:sp>
        <p:nvSpPr>
          <p:cNvPr id="392197" name="Rectangle 5"/>
          <p:cNvSpPr>
            <a:spLocks noChangeArrowheads="1"/>
          </p:cNvSpPr>
          <p:nvPr/>
        </p:nvSpPr>
        <p:spPr bwMode="auto">
          <a:xfrm>
            <a:off x="0" y="2428875"/>
            <a:ext cx="9144000" cy="0"/>
          </a:xfrm>
          <a:prstGeom prst="rect">
            <a:avLst/>
          </a:prstGeom>
          <a:noFill/>
          <a:ln w="12700">
            <a:noFill/>
            <a:miter lim="800000"/>
            <a:headEnd type="none" w="sm" len="sm"/>
            <a:tailEnd type="none" w="sm" len="sm"/>
          </a:ln>
          <a:effectLst/>
        </p:spPr>
        <p:txBody>
          <a:bodyPr wrap="none" anchor="ctr">
            <a:spAutoFit/>
          </a:bodyPr>
          <a:lstStyle/>
          <a:p>
            <a:endParaRPr lang="en-IN"/>
          </a:p>
        </p:txBody>
      </p:sp>
      <p:graphicFrame>
        <p:nvGraphicFramePr>
          <p:cNvPr id="392196" name="Object 4"/>
          <p:cNvGraphicFramePr>
            <a:graphicFrameLocks noChangeAspect="1"/>
          </p:cNvGraphicFramePr>
          <p:nvPr/>
        </p:nvGraphicFramePr>
        <p:xfrm>
          <a:off x="228600" y="2986088"/>
          <a:ext cx="8686800" cy="3502025"/>
        </p:xfrm>
        <a:graphic>
          <a:graphicData uri="http://schemas.openxmlformats.org/presentationml/2006/ole">
            <p:oleObj spid="_x0000_s169986" name="Picture" r:id="rId4" imgW="4966716" imgH="1997964" progId="Word.Picture.8">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2A9517BD-B77D-4815-9A05-4F36E7F8F6F2}" type="slidenum">
              <a:rPr lang="en-US"/>
              <a:pPr/>
              <a:t>25</a:t>
            </a:fld>
            <a:endParaRPr lang="en-US"/>
          </a:p>
        </p:txBody>
      </p:sp>
      <p:sp>
        <p:nvSpPr>
          <p:cNvPr id="394242" name="Rectangle 2"/>
          <p:cNvSpPr>
            <a:spLocks noGrp="1" noChangeArrowheads="1"/>
          </p:cNvSpPr>
          <p:nvPr>
            <p:ph type="title"/>
          </p:nvPr>
        </p:nvSpPr>
        <p:spPr>
          <a:xfrm>
            <a:off x="685800" y="304800"/>
            <a:ext cx="7772400" cy="762000"/>
          </a:xfrm>
        </p:spPr>
        <p:txBody>
          <a:bodyPr>
            <a:normAutofit fontScale="90000"/>
          </a:bodyPr>
          <a:lstStyle/>
          <a:p>
            <a:r>
              <a:rPr lang="en-US"/>
              <a:t>Displaying Images Example</a:t>
            </a:r>
            <a:endParaRPr lang="en-US" u="sng">
              <a:solidFill>
                <a:schemeClr val="tx1"/>
              </a:solidFill>
              <a:latin typeface="Book Antiqua" pitchFamily="18" charset="0"/>
            </a:endParaRPr>
          </a:p>
        </p:txBody>
      </p:sp>
      <p:sp>
        <p:nvSpPr>
          <p:cNvPr id="394243" name="Text Box 3"/>
          <p:cNvSpPr txBox="1">
            <a:spLocks noChangeArrowheads="1"/>
          </p:cNvSpPr>
          <p:nvPr/>
        </p:nvSpPr>
        <p:spPr bwMode="auto">
          <a:xfrm>
            <a:off x="228600" y="1066800"/>
            <a:ext cx="8610600" cy="1917700"/>
          </a:xfrm>
          <a:prstGeom prst="rect">
            <a:avLst/>
          </a:prstGeom>
          <a:noFill/>
          <a:ln w="12700">
            <a:noFill/>
            <a:miter lim="800000"/>
            <a:headEnd type="none" w="sm" len="sm"/>
            <a:tailEnd type="none" w="sm" len="sm"/>
          </a:ln>
          <a:effectLst/>
        </p:spPr>
        <p:txBody>
          <a:bodyPr>
            <a:spAutoFit/>
          </a:bodyPr>
          <a:lstStyle/>
          <a:p>
            <a:r>
              <a:rPr lang="en-US"/>
              <a:t>This example gives the code that displays an image from image/us.gif. The file image/us.gif is under the class directory. The </a:t>
            </a:r>
            <a:r>
              <a:rPr lang="en-US" u="sng"/>
              <a:t>Image</a:t>
            </a:r>
            <a:r>
              <a:rPr lang="en-US"/>
              <a:t> from the file is created in the program. The </a:t>
            </a:r>
            <a:r>
              <a:rPr lang="en-US" u="sng"/>
              <a:t>drawImage</a:t>
            </a:r>
            <a:r>
              <a:rPr lang="en-US"/>
              <a:t> method displays the image to fill in the whole panel, as shown in the figure.</a:t>
            </a:r>
          </a:p>
        </p:txBody>
      </p:sp>
      <p:sp>
        <p:nvSpPr>
          <p:cNvPr id="394244" name="Rectangle 4"/>
          <p:cNvSpPr>
            <a:spLocks noChangeArrowheads="1"/>
          </p:cNvSpPr>
          <p:nvPr/>
        </p:nvSpPr>
        <p:spPr bwMode="auto">
          <a:xfrm>
            <a:off x="0" y="2428875"/>
            <a:ext cx="9144000" cy="0"/>
          </a:xfrm>
          <a:prstGeom prst="rect">
            <a:avLst/>
          </a:prstGeom>
          <a:noFill/>
          <a:ln w="12700">
            <a:noFill/>
            <a:miter lim="800000"/>
            <a:headEnd type="none" w="sm" len="sm"/>
            <a:tailEnd type="none" w="sm" len="sm"/>
          </a:ln>
          <a:effectLst/>
        </p:spPr>
        <p:txBody>
          <a:bodyPr wrap="none" anchor="ctr">
            <a:spAutoFit/>
          </a:bodyPr>
          <a:lstStyle/>
          <a:p>
            <a:endParaRPr lang="en-IN"/>
          </a:p>
        </p:txBody>
      </p:sp>
      <p:pic>
        <p:nvPicPr>
          <p:cNvPr id="394246" name="Picture 6"/>
          <p:cNvPicPr>
            <a:picLocks noChangeAspect="1" noChangeArrowheads="1"/>
          </p:cNvPicPr>
          <p:nvPr/>
        </p:nvPicPr>
        <p:blipFill>
          <a:blip r:embed="rId3"/>
          <a:srcRect/>
          <a:stretch>
            <a:fillRect/>
          </a:stretch>
        </p:blipFill>
        <p:spPr bwMode="auto">
          <a:xfrm>
            <a:off x="3200400" y="3505200"/>
            <a:ext cx="2133600" cy="828675"/>
          </a:xfrm>
          <a:prstGeom prst="rect">
            <a:avLst/>
          </a:prstGeom>
          <a:noFill/>
          <a:ln w="9525">
            <a:noFill/>
            <a:miter lim="800000"/>
            <a:headEnd/>
            <a:tailEnd/>
          </a:ln>
        </p:spPr>
      </p:pic>
      <p:sp>
        <p:nvSpPr>
          <p:cNvPr id="394248" name="AutoShape 8">
            <a:hlinkClick r:id="" action="ppaction://noaction" highlightClick="1"/>
          </p:cNvPr>
          <p:cNvSpPr>
            <a:spLocks noChangeArrowheads="1"/>
          </p:cNvSpPr>
          <p:nvPr/>
        </p:nvSpPr>
        <p:spPr bwMode="auto">
          <a:xfrm>
            <a:off x="3429000" y="5638800"/>
            <a:ext cx="25908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4" action="ppaction://program"/>
              </a:rPr>
              <a:t>DisplayImage</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A745E22-8440-4AA4-8961-B073F27BE5B7}" type="slidenum">
              <a:rPr lang="en-US"/>
              <a:pPr/>
              <a:t>26</a:t>
            </a:fld>
            <a:endParaRPr lang="en-US"/>
          </a:p>
        </p:txBody>
      </p:sp>
      <p:sp>
        <p:nvSpPr>
          <p:cNvPr id="396290" name="Rectangle 2"/>
          <p:cNvSpPr>
            <a:spLocks noGrp="1" noChangeArrowheads="1"/>
          </p:cNvSpPr>
          <p:nvPr>
            <p:ph type="title"/>
          </p:nvPr>
        </p:nvSpPr>
        <p:spPr>
          <a:xfrm>
            <a:off x="685800" y="304800"/>
            <a:ext cx="7772400" cy="762000"/>
          </a:xfrm>
        </p:spPr>
        <p:txBody>
          <a:bodyPr>
            <a:normAutofit fontScale="90000"/>
          </a:bodyPr>
          <a:lstStyle/>
          <a:p>
            <a:r>
              <a:rPr lang="en-US"/>
              <a:t>Case Study: ImageViewer Class</a:t>
            </a:r>
            <a:endParaRPr lang="en-US" u="sng">
              <a:solidFill>
                <a:schemeClr val="tx1"/>
              </a:solidFill>
              <a:latin typeface="Book Antiqua" pitchFamily="18" charset="0"/>
            </a:endParaRPr>
          </a:p>
        </p:txBody>
      </p:sp>
      <p:sp>
        <p:nvSpPr>
          <p:cNvPr id="396291" name="Text Box 3"/>
          <p:cNvSpPr txBox="1">
            <a:spLocks noChangeArrowheads="1"/>
          </p:cNvSpPr>
          <p:nvPr/>
        </p:nvSpPr>
        <p:spPr bwMode="auto">
          <a:xfrm>
            <a:off x="228600" y="1066800"/>
            <a:ext cx="8610600" cy="1917700"/>
          </a:xfrm>
          <a:prstGeom prst="rect">
            <a:avLst/>
          </a:prstGeom>
          <a:noFill/>
          <a:ln w="12700">
            <a:noFill/>
            <a:miter lim="800000"/>
            <a:headEnd type="none" w="sm" len="sm"/>
            <a:tailEnd type="none" w="sm" len="sm"/>
          </a:ln>
          <a:effectLst/>
        </p:spPr>
        <p:txBody>
          <a:bodyPr>
            <a:spAutoFit/>
          </a:bodyPr>
          <a:lstStyle/>
          <a:p>
            <a:r>
              <a:rPr lang="en-US"/>
              <a:t>Displaying an image is a common task in Java programming. This case study develops a reusable component named </a:t>
            </a:r>
            <a:r>
              <a:rPr lang="en-US" u="sng"/>
              <a:t>ImageViewer</a:t>
            </a:r>
            <a:r>
              <a:rPr lang="en-US"/>
              <a:t> that displays an image in a panel. The </a:t>
            </a:r>
            <a:r>
              <a:rPr lang="en-US" u="sng"/>
              <a:t>ImageViewer</a:t>
            </a:r>
            <a:r>
              <a:rPr lang="en-US"/>
              <a:t> class contains the properties </a:t>
            </a:r>
            <a:r>
              <a:rPr lang="en-US" u="sng"/>
              <a:t>image</a:t>
            </a:r>
            <a:r>
              <a:rPr lang="en-US"/>
              <a:t>, </a:t>
            </a:r>
            <a:r>
              <a:rPr lang="en-US" u="sng"/>
              <a:t>imageFilename</a:t>
            </a:r>
            <a:r>
              <a:rPr lang="en-US"/>
              <a:t>, </a:t>
            </a:r>
            <a:r>
              <a:rPr lang="en-US" u="sng"/>
              <a:t>stretched</a:t>
            </a:r>
            <a:r>
              <a:rPr lang="en-US"/>
              <a:t>, </a:t>
            </a:r>
            <a:r>
              <a:rPr lang="en-US" u="sng"/>
              <a:t>xCoordinate</a:t>
            </a:r>
            <a:r>
              <a:rPr lang="en-US"/>
              <a:t>, and </a:t>
            </a:r>
            <a:r>
              <a:rPr lang="en-US" u="sng"/>
              <a:t>yCoordinate</a:t>
            </a:r>
            <a:r>
              <a:rPr lang="en-US"/>
              <a:t>. </a:t>
            </a:r>
          </a:p>
        </p:txBody>
      </p:sp>
      <p:sp>
        <p:nvSpPr>
          <p:cNvPr id="396292" name="Rectangle 4"/>
          <p:cNvSpPr>
            <a:spLocks noChangeArrowheads="1"/>
          </p:cNvSpPr>
          <p:nvPr/>
        </p:nvSpPr>
        <p:spPr bwMode="auto">
          <a:xfrm>
            <a:off x="0" y="2428875"/>
            <a:ext cx="9144000" cy="0"/>
          </a:xfrm>
          <a:prstGeom prst="rect">
            <a:avLst/>
          </a:prstGeom>
          <a:noFill/>
          <a:ln w="12700">
            <a:noFill/>
            <a:miter lim="800000"/>
            <a:headEnd type="none" w="sm" len="sm"/>
            <a:tailEnd type="none" w="sm" len="sm"/>
          </a:ln>
          <a:effectLst/>
        </p:spPr>
        <p:txBody>
          <a:bodyPr wrap="none" anchor="ctr">
            <a:spAutoFit/>
          </a:bodyPr>
          <a:lstStyle/>
          <a:p>
            <a:endParaRPr lang="en-IN"/>
          </a:p>
        </p:txBody>
      </p:sp>
      <p:sp>
        <p:nvSpPr>
          <p:cNvPr id="396295" name="Rectangle 7"/>
          <p:cNvSpPr>
            <a:spLocks noChangeArrowheads="1"/>
          </p:cNvSpPr>
          <p:nvPr/>
        </p:nvSpPr>
        <p:spPr bwMode="auto">
          <a:xfrm>
            <a:off x="0" y="2524125"/>
            <a:ext cx="9144000" cy="0"/>
          </a:xfrm>
          <a:prstGeom prst="rect">
            <a:avLst/>
          </a:prstGeom>
          <a:noFill/>
          <a:ln w="12700">
            <a:noFill/>
            <a:miter lim="800000"/>
            <a:headEnd type="none" w="sm" len="sm"/>
            <a:tailEnd type="none" w="sm" len="sm"/>
          </a:ln>
          <a:effectLst/>
        </p:spPr>
        <p:txBody>
          <a:bodyPr wrap="none" anchor="ctr">
            <a:spAutoFit/>
          </a:bodyPr>
          <a:lstStyle/>
          <a:p>
            <a:endParaRPr lang="en-IN"/>
          </a:p>
        </p:txBody>
      </p:sp>
      <p:graphicFrame>
        <p:nvGraphicFramePr>
          <p:cNvPr id="396294" name="Object 6"/>
          <p:cNvGraphicFramePr>
            <a:graphicFrameLocks noChangeAspect="1"/>
          </p:cNvGraphicFramePr>
          <p:nvPr/>
        </p:nvGraphicFramePr>
        <p:xfrm>
          <a:off x="457200" y="3048000"/>
          <a:ext cx="8153400" cy="3295650"/>
        </p:xfrm>
        <a:graphic>
          <a:graphicData uri="http://schemas.openxmlformats.org/presentationml/2006/ole">
            <p:oleObj spid="_x0000_s171010" name="Picture" r:id="rId4" imgW="4477512" imgH="1810512" progId="Word.Picture.8">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3733774F-BCD4-4F97-8A9C-8D4D93117B2F}" type="slidenum">
              <a:rPr lang="en-US"/>
              <a:pPr/>
              <a:t>27</a:t>
            </a:fld>
            <a:endParaRPr lang="en-US"/>
          </a:p>
        </p:txBody>
      </p:sp>
      <p:sp>
        <p:nvSpPr>
          <p:cNvPr id="398338" name="Rectangle 2"/>
          <p:cNvSpPr>
            <a:spLocks noGrp="1" noChangeArrowheads="1"/>
          </p:cNvSpPr>
          <p:nvPr>
            <p:ph type="title"/>
          </p:nvPr>
        </p:nvSpPr>
        <p:spPr>
          <a:xfrm>
            <a:off x="685800" y="304800"/>
            <a:ext cx="7772400" cy="762000"/>
          </a:xfrm>
        </p:spPr>
        <p:txBody>
          <a:bodyPr>
            <a:normAutofit fontScale="90000"/>
          </a:bodyPr>
          <a:lstStyle/>
          <a:p>
            <a:r>
              <a:rPr lang="en-US"/>
              <a:t>ImageView Example</a:t>
            </a:r>
            <a:endParaRPr lang="en-US" u="sng">
              <a:solidFill>
                <a:schemeClr val="tx1"/>
              </a:solidFill>
              <a:latin typeface="Book Antiqua" pitchFamily="18" charset="0"/>
            </a:endParaRPr>
          </a:p>
        </p:txBody>
      </p:sp>
      <p:sp>
        <p:nvSpPr>
          <p:cNvPr id="398339" name="Text Box 3"/>
          <p:cNvSpPr txBox="1">
            <a:spLocks noChangeArrowheads="1"/>
          </p:cNvSpPr>
          <p:nvPr/>
        </p:nvSpPr>
        <p:spPr bwMode="auto">
          <a:xfrm>
            <a:off x="228600" y="1066800"/>
            <a:ext cx="8610600" cy="822325"/>
          </a:xfrm>
          <a:prstGeom prst="rect">
            <a:avLst/>
          </a:prstGeom>
          <a:noFill/>
          <a:ln w="12700">
            <a:noFill/>
            <a:miter lim="800000"/>
            <a:headEnd type="none" w="sm" len="sm"/>
            <a:tailEnd type="none" w="sm" len="sm"/>
          </a:ln>
          <a:effectLst/>
        </p:spPr>
        <p:txBody>
          <a:bodyPr>
            <a:spAutoFit/>
          </a:bodyPr>
          <a:lstStyle/>
          <a:p>
            <a:r>
              <a:rPr lang="en-US"/>
              <a:t>This example gives an example that creates six images using the </a:t>
            </a:r>
            <a:r>
              <a:rPr lang="en-US" u="sng"/>
              <a:t>ImageViewer</a:t>
            </a:r>
            <a:r>
              <a:rPr lang="en-US"/>
              <a:t> class. </a:t>
            </a:r>
          </a:p>
        </p:txBody>
      </p:sp>
      <p:sp>
        <p:nvSpPr>
          <p:cNvPr id="398340" name="Rectangle 4"/>
          <p:cNvSpPr>
            <a:spLocks noChangeArrowheads="1"/>
          </p:cNvSpPr>
          <p:nvPr/>
        </p:nvSpPr>
        <p:spPr bwMode="auto">
          <a:xfrm>
            <a:off x="0" y="2428875"/>
            <a:ext cx="9144000" cy="0"/>
          </a:xfrm>
          <a:prstGeom prst="rect">
            <a:avLst/>
          </a:prstGeom>
          <a:noFill/>
          <a:ln w="12700">
            <a:noFill/>
            <a:miter lim="800000"/>
            <a:headEnd type="none" w="sm" len="sm"/>
            <a:tailEnd type="none" w="sm" len="sm"/>
          </a:ln>
          <a:effectLst/>
        </p:spPr>
        <p:txBody>
          <a:bodyPr wrap="none" anchor="ctr">
            <a:spAutoFit/>
          </a:bodyPr>
          <a:lstStyle/>
          <a:p>
            <a:endParaRPr lang="en-IN"/>
          </a:p>
        </p:txBody>
      </p:sp>
      <p:sp>
        <p:nvSpPr>
          <p:cNvPr id="398341" name="Rectangle 5"/>
          <p:cNvSpPr>
            <a:spLocks noChangeArrowheads="1"/>
          </p:cNvSpPr>
          <p:nvPr/>
        </p:nvSpPr>
        <p:spPr bwMode="auto">
          <a:xfrm>
            <a:off x="0" y="2524125"/>
            <a:ext cx="9144000" cy="0"/>
          </a:xfrm>
          <a:prstGeom prst="rect">
            <a:avLst/>
          </a:prstGeom>
          <a:noFill/>
          <a:ln w="12700">
            <a:noFill/>
            <a:miter lim="800000"/>
            <a:headEnd type="none" w="sm" len="sm"/>
            <a:tailEnd type="none" w="sm" len="sm"/>
          </a:ln>
          <a:effectLst/>
        </p:spPr>
        <p:txBody>
          <a:bodyPr wrap="none" anchor="ctr">
            <a:spAutoFit/>
          </a:bodyPr>
          <a:lstStyle/>
          <a:p>
            <a:endParaRPr lang="en-IN"/>
          </a:p>
        </p:txBody>
      </p:sp>
      <p:pic>
        <p:nvPicPr>
          <p:cNvPr id="398343" name="Picture 7"/>
          <p:cNvPicPr>
            <a:picLocks noChangeAspect="1" noChangeArrowheads="1"/>
          </p:cNvPicPr>
          <p:nvPr/>
        </p:nvPicPr>
        <p:blipFill>
          <a:blip r:embed="rId3"/>
          <a:srcRect/>
          <a:stretch>
            <a:fillRect/>
          </a:stretch>
        </p:blipFill>
        <p:spPr bwMode="auto">
          <a:xfrm>
            <a:off x="3048000" y="3505200"/>
            <a:ext cx="2524125" cy="1133475"/>
          </a:xfrm>
          <a:prstGeom prst="rect">
            <a:avLst/>
          </a:prstGeom>
          <a:noFill/>
          <a:ln w="9525">
            <a:noFill/>
            <a:miter lim="800000"/>
            <a:headEnd/>
            <a:tailEnd/>
          </a:ln>
        </p:spPr>
      </p:pic>
      <p:sp>
        <p:nvSpPr>
          <p:cNvPr id="398345" name="AutoShape 9">
            <a:hlinkClick r:id="rId4" action="ppaction://program" highlightClick="1"/>
          </p:cNvPr>
          <p:cNvSpPr>
            <a:spLocks noChangeArrowheads="1"/>
          </p:cNvSpPr>
          <p:nvPr/>
        </p:nvSpPr>
        <p:spPr bwMode="auto">
          <a:xfrm>
            <a:off x="3429000" y="5638800"/>
            <a:ext cx="25908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5" action="ppaction://program"/>
              </a:rPr>
              <a:t>SixFlags</a:t>
            </a:r>
            <a:endParaRPr lang="en-US">
              <a:solidFill>
                <a:schemeClr val="accent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600200"/>
            <a:ext cx="8501122" cy="4972072"/>
          </a:xfrm>
        </p:spPr>
        <p:txBody>
          <a:bodyPr>
            <a:normAutofit fontScale="77500" lnSpcReduction="20000"/>
          </a:bodyPr>
          <a:lstStyle/>
          <a:p>
            <a:pPr algn="just">
              <a:buNone/>
            </a:pPr>
            <a:r>
              <a:rPr lang="en-IN" dirty="0" smtClean="0"/>
              <a:t>The </a:t>
            </a:r>
            <a:r>
              <a:rPr lang="en-IN" b="1" dirty="0" smtClean="0"/>
              <a:t>Graphics class–an abstract class—provides a device-independent graphics interface </a:t>
            </a:r>
            <a:r>
              <a:rPr lang="en-IN" dirty="0" smtClean="0"/>
              <a:t>for displaying figures and images on the screen on different platforms. Whenever a component (e.g., a button, a label, a panel) is displayed, the JVM automatically creates a </a:t>
            </a:r>
            <a:r>
              <a:rPr lang="en-IN" b="1" dirty="0" smtClean="0"/>
              <a:t>Graphics </a:t>
            </a:r>
            <a:r>
              <a:rPr lang="en-IN" dirty="0" smtClean="0"/>
              <a:t>object for the component on the native platform and passes this object to invoke the </a:t>
            </a:r>
            <a:r>
              <a:rPr lang="en-IN" b="1" dirty="0" smtClean="0"/>
              <a:t>paintComponent method to display the drawings.</a:t>
            </a:r>
          </a:p>
          <a:p>
            <a:pPr algn="just">
              <a:buNone/>
            </a:pPr>
            <a:r>
              <a:rPr lang="en-IN" dirty="0" smtClean="0"/>
              <a:t>The signature of the </a:t>
            </a:r>
            <a:r>
              <a:rPr lang="en-IN" b="1" dirty="0" smtClean="0"/>
              <a:t>paintComponent method is as follows:</a:t>
            </a:r>
          </a:p>
          <a:p>
            <a:pPr algn="just">
              <a:buNone/>
            </a:pPr>
            <a:r>
              <a:rPr lang="en-IN" b="1" dirty="0" smtClean="0"/>
              <a:t>protected void paintComponent(Graphics g)</a:t>
            </a:r>
          </a:p>
          <a:p>
            <a:pPr algn="just">
              <a:buNone/>
            </a:pPr>
            <a:r>
              <a:rPr lang="en-IN" dirty="0" smtClean="0"/>
              <a:t>This method, defined in the </a:t>
            </a:r>
            <a:r>
              <a:rPr lang="en-IN" b="1" dirty="0" smtClean="0"/>
              <a:t>JComponent class, is invoked whenever a component is first displayed </a:t>
            </a:r>
            <a:r>
              <a:rPr lang="en-IN" dirty="0" smtClean="0"/>
              <a:t>or redisplayed.</a:t>
            </a:r>
          </a:p>
          <a:p>
            <a:pPr algn="just">
              <a:buNone/>
            </a:pPr>
            <a:r>
              <a:rPr lang="en-IN" dirty="0" smtClean="0"/>
              <a:t>In order to draw things on a component, you need to define a class that extends </a:t>
            </a:r>
            <a:r>
              <a:rPr lang="en-IN" b="1" dirty="0" smtClean="0"/>
              <a:t>Jpanel </a:t>
            </a:r>
            <a:r>
              <a:rPr lang="en-IN" dirty="0" smtClean="0"/>
              <a:t>and overrides its </a:t>
            </a:r>
            <a:r>
              <a:rPr lang="en-IN" b="1" dirty="0" smtClean="0"/>
              <a:t>paintComponent method to specify what to draw.</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571472" y="0"/>
            <a:ext cx="7772400" cy="571480"/>
          </a:xfrm>
          <a:noFill/>
          <a:ln/>
        </p:spPr>
        <p:txBody>
          <a:bodyPr>
            <a:normAutofit fontScale="90000"/>
          </a:bodyPr>
          <a:lstStyle/>
          <a:p>
            <a:r>
              <a:rPr lang="en-US" sz="4300" dirty="0" smtClean="0"/>
              <a:t>Paint Component </a:t>
            </a:r>
            <a:r>
              <a:rPr lang="en-US" sz="4300" dirty="0"/>
              <a:t>Example</a:t>
            </a:r>
            <a:endParaRPr lang="en-US" dirty="0"/>
          </a:p>
        </p:txBody>
      </p:sp>
      <p:sp>
        <p:nvSpPr>
          <p:cNvPr id="6" name="Slide Number Placeholder 4"/>
          <p:cNvSpPr>
            <a:spLocks noGrp="1"/>
          </p:cNvSpPr>
          <p:nvPr>
            <p:ph type="sldNum" sz="quarter" idx="12"/>
          </p:nvPr>
        </p:nvSpPr>
        <p:spPr/>
        <p:txBody>
          <a:bodyPr/>
          <a:lstStyle/>
          <a:p>
            <a:fld id="{E84522E6-96E2-4FF0-AE11-B7DC3B9188A6}" type="slidenum">
              <a:rPr lang="en-US"/>
              <a:pPr/>
              <a:t>29</a:t>
            </a:fld>
            <a:endParaRPr lang="en-US"/>
          </a:p>
        </p:txBody>
      </p:sp>
      <p:sp>
        <p:nvSpPr>
          <p:cNvPr id="8" name="Rectangle 7"/>
          <p:cNvSpPr/>
          <p:nvPr/>
        </p:nvSpPr>
        <p:spPr>
          <a:xfrm>
            <a:off x="0" y="571480"/>
            <a:ext cx="9001156" cy="6463308"/>
          </a:xfrm>
          <a:prstGeom prst="rect">
            <a:avLst/>
          </a:prstGeom>
        </p:spPr>
        <p:txBody>
          <a:bodyPr wrap="square">
            <a:spAutoFit/>
          </a:bodyPr>
          <a:lstStyle/>
          <a:p>
            <a:r>
              <a:rPr lang="en-IN" dirty="0" smtClean="0"/>
              <a:t>import </a:t>
            </a:r>
            <a:r>
              <a:rPr lang="en-IN" dirty="0" err="1" smtClean="0"/>
              <a:t>javax.swing</a:t>
            </a:r>
            <a:r>
              <a:rPr lang="en-IN" dirty="0" smtClean="0"/>
              <a:t>.*;</a:t>
            </a:r>
          </a:p>
          <a:p>
            <a:r>
              <a:rPr lang="en-IN" dirty="0" smtClean="0"/>
              <a:t>import </a:t>
            </a:r>
            <a:r>
              <a:rPr lang="en-IN" dirty="0" err="1" smtClean="0"/>
              <a:t>java.awt.Graphics</a:t>
            </a:r>
            <a:r>
              <a:rPr lang="en-IN" dirty="0" smtClean="0"/>
              <a:t>;</a:t>
            </a:r>
          </a:p>
          <a:p>
            <a:endParaRPr lang="en-IN" dirty="0" smtClean="0"/>
          </a:p>
          <a:p>
            <a:r>
              <a:rPr lang="en-IN" dirty="0" smtClean="0"/>
              <a:t>public class </a:t>
            </a:r>
            <a:r>
              <a:rPr lang="en-IN" dirty="0" err="1" smtClean="0"/>
              <a:t>TestPaintComponent</a:t>
            </a:r>
            <a:r>
              <a:rPr lang="en-IN" dirty="0" smtClean="0"/>
              <a:t> extends </a:t>
            </a:r>
            <a:r>
              <a:rPr lang="en-IN" dirty="0" err="1" smtClean="0"/>
              <a:t>JFrame</a:t>
            </a:r>
            <a:r>
              <a:rPr lang="en-IN" dirty="0" smtClean="0"/>
              <a:t> {</a:t>
            </a:r>
          </a:p>
          <a:p>
            <a:r>
              <a:rPr lang="en-IN" dirty="0" smtClean="0"/>
              <a:t>  public </a:t>
            </a:r>
            <a:r>
              <a:rPr lang="en-IN" dirty="0" err="1" smtClean="0"/>
              <a:t>TestPaintComponent</a:t>
            </a:r>
            <a:r>
              <a:rPr lang="en-IN" dirty="0" smtClean="0"/>
              <a:t>() {</a:t>
            </a:r>
          </a:p>
          <a:p>
            <a:r>
              <a:rPr lang="en-IN" dirty="0" smtClean="0"/>
              <a:t>    add(new </a:t>
            </a:r>
            <a:r>
              <a:rPr lang="en-IN" dirty="0" err="1" smtClean="0"/>
              <a:t>NewPanel</a:t>
            </a:r>
            <a:r>
              <a:rPr lang="en-IN" dirty="0" smtClean="0"/>
              <a:t>());</a:t>
            </a:r>
          </a:p>
          <a:p>
            <a:r>
              <a:rPr lang="en-IN" dirty="0" smtClean="0"/>
              <a:t>  }</a:t>
            </a:r>
          </a:p>
          <a:p>
            <a:r>
              <a:rPr lang="en-IN" dirty="0" smtClean="0"/>
              <a:t>  public static void main(String[] </a:t>
            </a:r>
            <a:r>
              <a:rPr lang="en-IN" dirty="0" err="1" smtClean="0"/>
              <a:t>args</a:t>
            </a:r>
            <a:r>
              <a:rPr lang="en-IN" dirty="0" smtClean="0"/>
              <a:t>) {</a:t>
            </a:r>
          </a:p>
          <a:p>
            <a:r>
              <a:rPr lang="en-IN" dirty="0" smtClean="0"/>
              <a:t>    </a:t>
            </a:r>
            <a:r>
              <a:rPr lang="en-IN" dirty="0" err="1" smtClean="0"/>
              <a:t>TestPaintComponent</a:t>
            </a:r>
            <a:r>
              <a:rPr lang="en-IN" dirty="0" smtClean="0"/>
              <a:t> frame = new </a:t>
            </a:r>
            <a:r>
              <a:rPr lang="en-IN" dirty="0" err="1" smtClean="0"/>
              <a:t>TestPaintComponent</a:t>
            </a:r>
            <a:r>
              <a:rPr lang="en-IN" dirty="0" smtClean="0"/>
              <a:t>();</a:t>
            </a:r>
          </a:p>
          <a:p>
            <a:r>
              <a:rPr lang="en-IN" dirty="0" smtClean="0"/>
              <a:t>    </a:t>
            </a:r>
            <a:r>
              <a:rPr lang="en-IN" dirty="0" err="1" smtClean="0"/>
              <a:t>frame.setTitle</a:t>
            </a:r>
            <a:r>
              <a:rPr lang="en-IN" dirty="0" smtClean="0"/>
              <a:t>("</a:t>
            </a:r>
            <a:r>
              <a:rPr lang="en-IN" dirty="0" err="1" smtClean="0"/>
              <a:t>TestPaintComponent</a:t>
            </a:r>
            <a:r>
              <a:rPr lang="en-IN" dirty="0" smtClean="0"/>
              <a:t>");</a:t>
            </a:r>
          </a:p>
          <a:p>
            <a:r>
              <a:rPr lang="en-IN" dirty="0" smtClean="0"/>
              <a:t>    </a:t>
            </a:r>
            <a:r>
              <a:rPr lang="en-IN" dirty="0" err="1" smtClean="0"/>
              <a:t>frame.setSize</a:t>
            </a:r>
            <a:r>
              <a:rPr lang="en-IN" dirty="0" smtClean="0"/>
              <a:t>(200, 100);</a:t>
            </a:r>
          </a:p>
          <a:p>
            <a:r>
              <a:rPr lang="en-IN" dirty="0" smtClean="0"/>
              <a:t>    </a:t>
            </a:r>
            <a:r>
              <a:rPr lang="en-IN" dirty="0" err="1" smtClean="0"/>
              <a:t>frame.setLocationRelativeTo</a:t>
            </a:r>
            <a:r>
              <a:rPr lang="en-IN" dirty="0" smtClean="0"/>
              <a:t>(null); // </a:t>
            </a:r>
            <a:r>
              <a:rPr lang="en-IN" dirty="0" err="1" smtClean="0"/>
              <a:t>Center</a:t>
            </a:r>
            <a:r>
              <a:rPr lang="en-IN" dirty="0" smtClean="0"/>
              <a:t> the frame</a:t>
            </a:r>
          </a:p>
          <a:p>
            <a:r>
              <a:rPr lang="en-IN" dirty="0" smtClean="0"/>
              <a:t>    </a:t>
            </a:r>
            <a:r>
              <a:rPr lang="en-IN" dirty="0" err="1" smtClean="0"/>
              <a:t>frame.setDefaultCloseOperation</a:t>
            </a:r>
            <a:r>
              <a:rPr lang="en-IN" dirty="0" smtClean="0"/>
              <a:t>(</a:t>
            </a:r>
            <a:r>
              <a:rPr lang="en-IN" dirty="0" err="1" smtClean="0"/>
              <a:t>JFrame.EXIT_ON_CLOSE</a:t>
            </a:r>
            <a:r>
              <a:rPr lang="en-IN" dirty="0" smtClean="0"/>
              <a:t>);</a:t>
            </a:r>
          </a:p>
          <a:p>
            <a:r>
              <a:rPr lang="en-IN" dirty="0" smtClean="0"/>
              <a:t>    </a:t>
            </a:r>
            <a:r>
              <a:rPr lang="en-IN" dirty="0" err="1" smtClean="0"/>
              <a:t>frame.setVisible</a:t>
            </a:r>
            <a:r>
              <a:rPr lang="en-IN" dirty="0" smtClean="0"/>
              <a:t>(true);</a:t>
            </a:r>
          </a:p>
          <a:p>
            <a:r>
              <a:rPr lang="en-IN" dirty="0" smtClean="0"/>
              <a:t>  }</a:t>
            </a:r>
          </a:p>
          <a:p>
            <a:r>
              <a:rPr lang="en-IN" dirty="0" smtClean="0"/>
              <a:t>}</a:t>
            </a:r>
          </a:p>
          <a:p>
            <a:r>
              <a:rPr lang="en-IN" dirty="0" smtClean="0"/>
              <a:t>class </a:t>
            </a:r>
            <a:r>
              <a:rPr lang="en-IN" dirty="0" err="1" smtClean="0"/>
              <a:t>NewPanel</a:t>
            </a:r>
            <a:r>
              <a:rPr lang="en-IN" dirty="0" smtClean="0"/>
              <a:t> extends </a:t>
            </a:r>
            <a:r>
              <a:rPr lang="en-IN" dirty="0" err="1" smtClean="0"/>
              <a:t>JPanel</a:t>
            </a:r>
            <a:r>
              <a:rPr lang="en-IN" dirty="0" smtClean="0"/>
              <a:t> {</a:t>
            </a:r>
          </a:p>
          <a:p>
            <a:r>
              <a:rPr lang="en-IN" dirty="0" smtClean="0"/>
              <a:t>  protected void </a:t>
            </a:r>
            <a:r>
              <a:rPr lang="en-IN" dirty="0" err="1" smtClean="0"/>
              <a:t>paintComponent</a:t>
            </a:r>
            <a:r>
              <a:rPr lang="en-IN" dirty="0" smtClean="0"/>
              <a:t>(Graphics g) {</a:t>
            </a:r>
          </a:p>
          <a:p>
            <a:r>
              <a:rPr lang="en-IN" dirty="0" smtClean="0"/>
              <a:t>    </a:t>
            </a:r>
            <a:r>
              <a:rPr lang="en-IN" dirty="0" err="1" smtClean="0"/>
              <a:t>super.paintComponent</a:t>
            </a:r>
            <a:r>
              <a:rPr lang="en-IN" dirty="0" smtClean="0"/>
              <a:t>(g);</a:t>
            </a:r>
          </a:p>
          <a:p>
            <a:r>
              <a:rPr lang="en-IN" dirty="0" smtClean="0"/>
              <a:t>    </a:t>
            </a:r>
            <a:r>
              <a:rPr lang="en-IN" dirty="0" err="1" smtClean="0"/>
              <a:t>g.drawLine</a:t>
            </a:r>
            <a:r>
              <a:rPr lang="en-IN" dirty="0" smtClean="0"/>
              <a:t>(0, 0, 50, 50);</a:t>
            </a:r>
          </a:p>
          <a:p>
            <a:r>
              <a:rPr lang="en-IN" dirty="0" smtClean="0"/>
              <a:t>    </a:t>
            </a:r>
            <a:r>
              <a:rPr lang="en-IN" dirty="0" err="1" smtClean="0"/>
              <a:t>g.drawString</a:t>
            </a:r>
            <a:r>
              <a:rPr lang="en-IN" dirty="0" smtClean="0"/>
              <a:t>("Banner", 0, 40);</a:t>
            </a:r>
          </a:p>
          <a:p>
            <a:r>
              <a:rPr lang="en-IN" dirty="0" smtClean="0"/>
              <a:t>  }</a:t>
            </a:r>
          </a:p>
          <a:p>
            <a:r>
              <a:rPr lang="en-IN" dirty="0" smtClean="0"/>
              <a:t>}</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685800" y="228600"/>
            <a:ext cx="7772400" cy="609600"/>
          </a:xfrm>
          <a:noFill/>
          <a:ln/>
        </p:spPr>
        <p:txBody>
          <a:bodyPr>
            <a:normAutofit fontScale="90000"/>
          </a:bodyPr>
          <a:lstStyle/>
          <a:p>
            <a:r>
              <a:rPr lang="en-US" sz="4300" dirty="0"/>
              <a:t>Java Coordinate System</a:t>
            </a:r>
            <a:endParaRPr lang="en-US" dirty="0"/>
          </a:p>
        </p:txBody>
      </p:sp>
      <p:sp>
        <p:nvSpPr>
          <p:cNvPr id="5" name="Slide Number Placeholder 4"/>
          <p:cNvSpPr>
            <a:spLocks noGrp="1"/>
          </p:cNvSpPr>
          <p:nvPr>
            <p:ph type="sldNum" sz="quarter" idx="12"/>
          </p:nvPr>
        </p:nvSpPr>
        <p:spPr/>
        <p:txBody>
          <a:bodyPr/>
          <a:lstStyle/>
          <a:p>
            <a:fld id="{367A8914-3FC2-4811-817D-DA205559B974}" type="slidenum">
              <a:rPr lang="en-US"/>
              <a:pPr/>
              <a:t>3</a:t>
            </a:fld>
            <a:endParaRPr lang="en-US" dirty="0"/>
          </a:p>
        </p:txBody>
      </p:sp>
      <p:sp>
        <p:nvSpPr>
          <p:cNvPr id="357381" name="Rectangle 5"/>
          <p:cNvSpPr>
            <a:spLocks noChangeArrowheads="1"/>
          </p:cNvSpPr>
          <p:nvPr/>
        </p:nvSpPr>
        <p:spPr bwMode="auto">
          <a:xfrm>
            <a:off x="2255838" y="2514600"/>
            <a:ext cx="9144000" cy="0"/>
          </a:xfrm>
          <a:prstGeom prst="rect">
            <a:avLst/>
          </a:prstGeom>
          <a:noFill/>
          <a:ln w="12700">
            <a:noFill/>
            <a:miter lim="800000"/>
            <a:headEnd type="none" w="sm" len="sm"/>
            <a:tailEnd type="none" w="sm" len="sm"/>
          </a:ln>
          <a:effectLst/>
        </p:spPr>
        <p:txBody>
          <a:bodyPr>
            <a:spAutoFit/>
          </a:bodyPr>
          <a:lstStyle/>
          <a:p>
            <a:endParaRPr lang="en-IN" dirty="0"/>
          </a:p>
        </p:txBody>
      </p:sp>
      <p:graphicFrame>
        <p:nvGraphicFramePr>
          <p:cNvPr id="357380" name="Object 4"/>
          <p:cNvGraphicFramePr>
            <a:graphicFrameLocks noChangeAspect="1"/>
          </p:cNvGraphicFramePr>
          <p:nvPr/>
        </p:nvGraphicFramePr>
        <p:xfrm>
          <a:off x="214282" y="3143248"/>
          <a:ext cx="8686800" cy="3429000"/>
        </p:xfrm>
        <a:graphic>
          <a:graphicData uri="http://schemas.openxmlformats.org/presentationml/2006/ole">
            <p:oleObj spid="_x0000_s1026" name="Picture" r:id="rId3" imgW="4629240" imgH="1828800" progId="Word.Picture.8">
              <p:embed/>
            </p:oleObj>
          </a:graphicData>
        </a:graphic>
      </p:graphicFrame>
      <p:sp>
        <p:nvSpPr>
          <p:cNvPr id="6" name="Rectangle 5"/>
          <p:cNvSpPr/>
          <p:nvPr/>
        </p:nvSpPr>
        <p:spPr>
          <a:xfrm>
            <a:off x="214282" y="857232"/>
            <a:ext cx="8786874" cy="1477328"/>
          </a:xfrm>
          <a:prstGeom prst="rect">
            <a:avLst/>
          </a:prstGeom>
        </p:spPr>
        <p:txBody>
          <a:bodyPr wrap="square">
            <a:spAutoFit/>
          </a:bodyPr>
          <a:lstStyle/>
          <a:p>
            <a:pPr algn="just"/>
            <a:r>
              <a:rPr lang="en-IN" dirty="0" smtClean="0"/>
              <a:t>To paint, you need to specify where to paint. Each component has its own coordinate system with the origin (</a:t>
            </a:r>
            <a:r>
              <a:rPr lang="en-IN" b="1" dirty="0" smtClean="0"/>
              <a:t>0, 0) at the upper-left corner. The </a:t>
            </a:r>
            <a:r>
              <a:rPr lang="en-IN" b="1" i="1" dirty="0" smtClean="0"/>
              <a:t>x-coordinate increases to the right, and the </a:t>
            </a:r>
            <a:r>
              <a:rPr lang="en-IN" i="1" dirty="0" smtClean="0"/>
              <a:t>y-coordinate increases downward. Note that the Java coordinate system differs from the conventional </a:t>
            </a:r>
            <a:r>
              <a:rPr lang="en-IN" dirty="0" smtClean="0"/>
              <a:t>coordinate system, as shown in Figure</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29642" cy="1143000"/>
          </a:xfrm>
        </p:spPr>
        <p:txBody>
          <a:bodyPr>
            <a:noAutofit/>
          </a:bodyPr>
          <a:lstStyle/>
          <a:p>
            <a:r>
              <a:rPr lang="en-US" sz="3600" dirty="0" smtClean="0"/>
              <a:t>Drawing methods of the graphics class	</a:t>
            </a:r>
            <a:endParaRPr lang="en-IN" sz="3600" dirty="0"/>
          </a:p>
        </p:txBody>
      </p:sp>
      <p:sp>
        <p:nvSpPr>
          <p:cNvPr id="3" name="Content Placeholder 2"/>
          <p:cNvSpPr>
            <a:spLocks noGrp="1"/>
          </p:cNvSpPr>
          <p:nvPr>
            <p:ph idx="1"/>
          </p:nvPr>
        </p:nvSpPr>
        <p:spPr/>
        <p:txBody>
          <a:bodyPr/>
          <a:lstStyle/>
          <a:p>
            <a:r>
              <a:rPr lang="en-US" dirty="0" smtClean="0"/>
              <a:t> </a:t>
            </a:r>
            <a:r>
              <a:rPr lang="en-US" dirty="0" err="1" smtClean="0"/>
              <a:t>clearRect</a:t>
            </a:r>
            <a:r>
              <a:rPr lang="en-US" dirty="0" smtClean="0"/>
              <a:t>( )</a:t>
            </a:r>
          </a:p>
          <a:p>
            <a:r>
              <a:rPr lang="en-US" dirty="0" err="1" smtClean="0"/>
              <a:t>copyArea</a:t>
            </a:r>
            <a:r>
              <a:rPr lang="en-US" dirty="0" smtClean="0"/>
              <a:t>()</a:t>
            </a:r>
          </a:p>
          <a:p>
            <a:r>
              <a:rPr lang="en-US" dirty="0" err="1" smtClean="0"/>
              <a:t>drawArc</a:t>
            </a:r>
            <a:r>
              <a:rPr lang="en-US" dirty="0" smtClean="0"/>
              <a:t>()</a:t>
            </a:r>
          </a:p>
          <a:p>
            <a:r>
              <a:rPr lang="en-US" dirty="0" err="1" smtClean="0"/>
              <a:t>Drawline</a:t>
            </a:r>
            <a:r>
              <a:rPr lang="en-US" dirty="0" smtClean="0"/>
              <a:t>()</a:t>
            </a:r>
          </a:p>
          <a:p>
            <a:r>
              <a:rPr lang="en-US" dirty="0" err="1" smtClean="0"/>
              <a:t>Drawoval</a:t>
            </a:r>
            <a:r>
              <a:rPr lang="en-US" dirty="0" smtClean="0"/>
              <a:t>()</a:t>
            </a:r>
          </a:p>
          <a:p>
            <a:r>
              <a:rPr lang="en-US" dirty="0" err="1" smtClean="0"/>
              <a:t>drawPolygon</a:t>
            </a:r>
            <a:r>
              <a:rPr lang="en-US" dirty="0" smtClean="0"/>
              <a:t>()</a:t>
            </a:r>
          </a:p>
          <a:p>
            <a:pPr>
              <a:buNone/>
            </a:pP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685800" y="457200"/>
            <a:ext cx="7772400" cy="1143000"/>
          </a:xfrm>
        </p:spPr>
        <p:txBody>
          <a:bodyPr/>
          <a:lstStyle/>
          <a:p>
            <a:r>
              <a:rPr lang="en-US" sz="4200"/>
              <a:t>Drawing Geometric Figures</a:t>
            </a:r>
            <a:endParaRPr lang="en-US">
              <a:solidFill>
                <a:schemeClr val="tx1"/>
              </a:solidFill>
            </a:endParaRPr>
          </a:p>
        </p:txBody>
      </p:sp>
      <p:sp>
        <p:nvSpPr>
          <p:cNvPr id="335875" name="Rectangle 3"/>
          <p:cNvSpPr>
            <a:spLocks noGrp="1" noChangeArrowheads="1"/>
          </p:cNvSpPr>
          <p:nvPr>
            <p:ph idx="1"/>
          </p:nvPr>
        </p:nvSpPr>
        <p:spPr>
          <a:xfrm>
            <a:off x="685800" y="1828800"/>
            <a:ext cx="7772400" cy="4114800"/>
          </a:xfrm>
        </p:spPr>
        <p:txBody>
          <a:bodyPr/>
          <a:lstStyle/>
          <a:p>
            <a:pPr>
              <a:spcBef>
                <a:spcPct val="25000"/>
              </a:spcBef>
            </a:pPr>
            <a:r>
              <a:rPr lang="en-US" sz="2800"/>
              <a:t>Drawing Strings</a:t>
            </a:r>
          </a:p>
          <a:p>
            <a:pPr>
              <a:spcBef>
                <a:spcPct val="25000"/>
              </a:spcBef>
            </a:pPr>
            <a:r>
              <a:rPr lang="en-US" sz="2800"/>
              <a:t>Drawing Lines</a:t>
            </a:r>
          </a:p>
          <a:p>
            <a:pPr>
              <a:spcBef>
                <a:spcPct val="25000"/>
              </a:spcBef>
            </a:pPr>
            <a:r>
              <a:rPr lang="en-US" sz="2800"/>
              <a:t>Drawing Rectangles</a:t>
            </a:r>
          </a:p>
          <a:p>
            <a:pPr>
              <a:spcBef>
                <a:spcPct val="25000"/>
              </a:spcBef>
            </a:pPr>
            <a:r>
              <a:rPr lang="en-US" sz="2800"/>
              <a:t>Drawing Ovals</a:t>
            </a:r>
          </a:p>
          <a:p>
            <a:pPr>
              <a:spcBef>
                <a:spcPct val="25000"/>
              </a:spcBef>
            </a:pPr>
            <a:r>
              <a:rPr lang="en-US" sz="2800"/>
              <a:t>Drawing Arcs</a:t>
            </a:r>
          </a:p>
          <a:p>
            <a:pPr>
              <a:spcBef>
                <a:spcPct val="25000"/>
              </a:spcBef>
            </a:pPr>
            <a:r>
              <a:rPr lang="en-US" sz="2800"/>
              <a:t>Drawing Polygons</a:t>
            </a:r>
            <a:endParaRPr lang="en-US"/>
          </a:p>
        </p:txBody>
      </p:sp>
      <p:sp>
        <p:nvSpPr>
          <p:cNvPr id="4" name="Slide Number Placeholder 4"/>
          <p:cNvSpPr>
            <a:spLocks noGrp="1"/>
          </p:cNvSpPr>
          <p:nvPr>
            <p:ph type="sldNum" sz="quarter" idx="12"/>
          </p:nvPr>
        </p:nvSpPr>
        <p:spPr/>
        <p:txBody>
          <a:bodyPr/>
          <a:lstStyle/>
          <a:p>
            <a:fld id="{3DDEF83D-0577-4F3C-834C-E4FFECAE813A}" type="slidenum">
              <a:rPr lang="en-US"/>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685800" y="304800"/>
            <a:ext cx="7772400" cy="609600"/>
          </a:xfrm>
        </p:spPr>
        <p:txBody>
          <a:bodyPr>
            <a:normAutofit fontScale="90000"/>
          </a:bodyPr>
          <a:lstStyle/>
          <a:p>
            <a:r>
              <a:rPr lang="en-US" sz="4000" dirty="0"/>
              <a:t>Case Study: The </a:t>
            </a:r>
            <a:r>
              <a:rPr lang="en-US" sz="4000" u="sng" dirty="0"/>
              <a:t>FigurePanel</a:t>
            </a:r>
            <a:r>
              <a:rPr lang="en-US" sz="4000" dirty="0"/>
              <a:t> Class </a:t>
            </a:r>
          </a:p>
        </p:txBody>
      </p:sp>
      <p:sp>
        <p:nvSpPr>
          <p:cNvPr id="388099" name="Rectangle 3"/>
          <p:cNvSpPr>
            <a:spLocks noGrp="1" noChangeArrowheads="1"/>
          </p:cNvSpPr>
          <p:nvPr>
            <p:ph idx="1"/>
          </p:nvPr>
        </p:nvSpPr>
        <p:spPr>
          <a:xfrm>
            <a:off x="228600" y="1143000"/>
            <a:ext cx="8534400" cy="1981200"/>
          </a:xfrm>
        </p:spPr>
        <p:txBody>
          <a:bodyPr/>
          <a:lstStyle/>
          <a:p>
            <a:pPr marL="0" indent="0">
              <a:lnSpc>
                <a:spcPct val="90000"/>
              </a:lnSpc>
              <a:buFont typeface="Monotype Sorts" pitchFamily="2" charset="2"/>
              <a:buNone/>
            </a:pPr>
            <a:r>
              <a:rPr lang="en-US" sz="2600"/>
              <a:t>This example develops a useful class for displaying various figures. The class enables the user to set the figure type and specify whether the figure is filled, and displays the figure on a panel. </a:t>
            </a:r>
          </a:p>
        </p:txBody>
      </p:sp>
      <p:sp>
        <p:nvSpPr>
          <p:cNvPr id="7" name="Slide Number Placeholder 4"/>
          <p:cNvSpPr>
            <a:spLocks noGrp="1"/>
          </p:cNvSpPr>
          <p:nvPr>
            <p:ph type="sldNum" sz="quarter" idx="12"/>
          </p:nvPr>
        </p:nvSpPr>
        <p:spPr/>
        <p:txBody>
          <a:bodyPr/>
          <a:lstStyle/>
          <a:p>
            <a:fld id="{BC050682-FB60-45C4-B9A7-1E04C55D7BE6}" type="slidenum">
              <a:rPr lang="en-US"/>
              <a:pPr/>
              <a:t>32</a:t>
            </a:fld>
            <a:endParaRPr lang="en-US"/>
          </a:p>
        </p:txBody>
      </p:sp>
      <p:sp>
        <p:nvSpPr>
          <p:cNvPr id="388104" name="Rectangle 8"/>
          <p:cNvSpPr>
            <a:spLocks noChangeArrowheads="1"/>
          </p:cNvSpPr>
          <p:nvPr/>
        </p:nvSpPr>
        <p:spPr bwMode="auto">
          <a:xfrm>
            <a:off x="0" y="1981200"/>
            <a:ext cx="9144000" cy="0"/>
          </a:xfrm>
          <a:prstGeom prst="rect">
            <a:avLst/>
          </a:prstGeom>
          <a:noFill/>
          <a:ln w="12700">
            <a:noFill/>
            <a:miter lim="800000"/>
            <a:headEnd type="none" w="sm" len="sm"/>
            <a:tailEnd type="none" w="sm" len="sm"/>
          </a:ln>
          <a:effectLst/>
        </p:spPr>
        <p:txBody>
          <a:bodyPr wrap="none" anchor="ctr">
            <a:spAutoFit/>
          </a:bodyPr>
          <a:lstStyle/>
          <a:p>
            <a:endParaRPr lang="en-IN"/>
          </a:p>
        </p:txBody>
      </p:sp>
      <p:graphicFrame>
        <p:nvGraphicFramePr>
          <p:cNvPr id="388103" name="Object 7"/>
          <p:cNvGraphicFramePr>
            <a:graphicFrameLocks noChangeAspect="1"/>
          </p:cNvGraphicFramePr>
          <p:nvPr/>
        </p:nvGraphicFramePr>
        <p:xfrm>
          <a:off x="2786050" y="2714620"/>
          <a:ext cx="6172200" cy="3975100"/>
        </p:xfrm>
        <a:graphic>
          <a:graphicData uri="http://schemas.openxmlformats.org/presentationml/2006/ole">
            <p:oleObj spid="_x0000_s8194" name="Picture" r:id="rId3" imgW="4498848" imgH="2892552" progId="Word.Picture.8">
              <p:embed/>
            </p:oleObj>
          </a:graphicData>
        </a:graphic>
      </p:graphicFrame>
      <p:sp>
        <p:nvSpPr>
          <p:cNvPr id="388105" name="AutoShape 9">
            <a:hlinkClick r:id="" action="ppaction://noaction" highlightClick="1"/>
          </p:cNvPr>
          <p:cNvSpPr>
            <a:spLocks noChangeArrowheads="1"/>
          </p:cNvSpPr>
          <p:nvPr/>
        </p:nvSpPr>
        <p:spPr bwMode="auto">
          <a:xfrm>
            <a:off x="381000" y="5638800"/>
            <a:ext cx="1828800" cy="6096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a:solidFill>
                  <a:schemeClr val="accent1"/>
                </a:solidFill>
                <a:latin typeface="Book Antiqua" pitchFamily="18" charset="0"/>
                <a:hlinkClick r:id="rId4" action="ppaction://program"/>
              </a:rPr>
              <a:t>FigurePanel</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685800" y="304800"/>
            <a:ext cx="7772400" cy="609600"/>
          </a:xfrm>
        </p:spPr>
        <p:txBody>
          <a:bodyPr>
            <a:normAutofit fontScale="90000"/>
          </a:bodyPr>
          <a:lstStyle/>
          <a:p>
            <a:r>
              <a:rPr lang="en-US" sz="4000" dirty="0"/>
              <a:t>Test </a:t>
            </a:r>
            <a:r>
              <a:rPr lang="en-US" sz="4000" u="sng" dirty="0"/>
              <a:t>FigurePanel</a:t>
            </a:r>
            <a:endParaRPr lang="en-US" sz="4000" dirty="0"/>
          </a:p>
        </p:txBody>
      </p:sp>
      <p:sp>
        <p:nvSpPr>
          <p:cNvPr id="389123" name="Rectangle 3"/>
          <p:cNvSpPr>
            <a:spLocks noGrp="1" noChangeArrowheads="1"/>
          </p:cNvSpPr>
          <p:nvPr>
            <p:ph idx="1"/>
          </p:nvPr>
        </p:nvSpPr>
        <p:spPr>
          <a:xfrm>
            <a:off x="228600" y="1143000"/>
            <a:ext cx="8534400" cy="1981200"/>
          </a:xfrm>
        </p:spPr>
        <p:txBody>
          <a:bodyPr/>
          <a:lstStyle/>
          <a:p>
            <a:pPr marL="0" indent="0">
              <a:lnSpc>
                <a:spcPct val="90000"/>
              </a:lnSpc>
              <a:buFont typeface="Monotype Sorts" pitchFamily="2" charset="2"/>
              <a:buNone/>
            </a:pPr>
            <a:r>
              <a:rPr lang="en-US" sz="2600"/>
              <a:t>This example develops a useful class for displaying various figures. The class enables the user to set the figure type and specify whether the figure is filled, and displays the figure on a panel. </a:t>
            </a:r>
          </a:p>
        </p:txBody>
      </p:sp>
      <p:sp>
        <p:nvSpPr>
          <p:cNvPr id="8" name="Slide Number Placeholder 4"/>
          <p:cNvSpPr>
            <a:spLocks noGrp="1"/>
          </p:cNvSpPr>
          <p:nvPr>
            <p:ph type="sldNum" sz="quarter" idx="12"/>
          </p:nvPr>
        </p:nvSpPr>
        <p:spPr/>
        <p:txBody>
          <a:bodyPr/>
          <a:lstStyle/>
          <a:p>
            <a:fld id="{1E742C3F-183E-41D9-8C7E-4621E2003013}" type="slidenum">
              <a:rPr lang="en-US"/>
              <a:pPr/>
              <a:t>33</a:t>
            </a:fld>
            <a:endParaRPr lang="en-US"/>
          </a:p>
        </p:txBody>
      </p:sp>
      <p:sp>
        <p:nvSpPr>
          <p:cNvPr id="389124" name="Rectangle 4"/>
          <p:cNvSpPr>
            <a:spLocks noChangeArrowheads="1"/>
          </p:cNvSpPr>
          <p:nvPr/>
        </p:nvSpPr>
        <p:spPr bwMode="auto">
          <a:xfrm>
            <a:off x="0" y="1981200"/>
            <a:ext cx="9144000" cy="0"/>
          </a:xfrm>
          <a:prstGeom prst="rect">
            <a:avLst/>
          </a:prstGeom>
          <a:noFill/>
          <a:ln w="12700">
            <a:noFill/>
            <a:miter lim="800000"/>
            <a:headEnd type="none" w="sm" len="sm"/>
            <a:tailEnd type="none" w="sm" len="sm"/>
          </a:ln>
          <a:effectLst/>
        </p:spPr>
        <p:txBody>
          <a:bodyPr wrap="none" anchor="ctr">
            <a:spAutoFit/>
          </a:bodyPr>
          <a:lstStyle/>
          <a:p>
            <a:endParaRPr lang="en-IN"/>
          </a:p>
        </p:txBody>
      </p:sp>
      <p:pic>
        <p:nvPicPr>
          <p:cNvPr id="389126" name="Picture 6"/>
          <p:cNvPicPr>
            <a:picLocks noChangeAspect="1" noChangeArrowheads="1"/>
          </p:cNvPicPr>
          <p:nvPr/>
        </p:nvPicPr>
        <p:blipFill>
          <a:blip r:embed="rId2"/>
          <a:srcRect/>
          <a:stretch>
            <a:fillRect/>
          </a:stretch>
        </p:blipFill>
        <p:spPr bwMode="auto">
          <a:xfrm>
            <a:off x="3733800" y="2971800"/>
            <a:ext cx="2219325" cy="95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52"/>
            <a:ext cx="8429684" cy="6715148"/>
          </a:xfrm>
        </p:spPr>
        <p:txBody>
          <a:bodyPr>
            <a:normAutofit fontScale="55000" lnSpcReduction="20000"/>
          </a:bodyPr>
          <a:lstStyle/>
          <a:p>
            <a:pPr>
              <a:buNone/>
            </a:pPr>
            <a:r>
              <a:rPr lang="en-US" dirty="0" smtClean="0">
                <a:latin typeface="Times New Roman" pitchFamily="18" charset="0"/>
                <a:cs typeface="Times New Roman" pitchFamily="18" charset="0"/>
              </a:rPr>
              <a:t> </a:t>
            </a:r>
            <a:r>
              <a:rPr lang="en-US" sz="3500" dirty="0" smtClean="0">
                <a:latin typeface="Times New Roman" pitchFamily="18" charset="0"/>
                <a:cs typeface="Times New Roman" pitchFamily="18" charset="0"/>
              </a:rPr>
              <a:t>import java.awt.*;</a:t>
            </a:r>
          </a:p>
          <a:p>
            <a:pPr>
              <a:buNone/>
            </a:pPr>
            <a:r>
              <a:rPr lang="en-US" sz="3500" dirty="0" smtClean="0">
                <a:latin typeface="Times New Roman" pitchFamily="18" charset="0"/>
                <a:cs typeface="Times New Roman" pitchFamily="18" charset="0"/>
              </a:rPr>
              <a:t>import javax.swing.*;</a:t>
            </a:r>
          </a:p>
          <a:p>
            <a:pPr>
              <a:buNone/>
            </a:pPr>
            <a:endParaRPr lang="en-US" sz="3500" dirty="0" smtClean="0">
              <a:latin typeface="Times New Roman" pitchFamily="18" charset="0"/>
              <a:cs typeface="Times New Roman" pitchFamily="18" charset="0"/>
            </a:endParaRPr>
          </a:p>
          <a:p>
            <a:pPr>
              <a:buNone/>
            </a:pPr>
            <a:r>
              <a:rPr lang="en-US" sz="3500" dirty="0" smtClean="0">
                <a:latin typeface="Times New Roman" pitchFamily="18" charset="0"/>
                <a:cs typeface="Times New Roman" pitchFamily="18" charset="0"/>
              </a:rPr>
              <a:t>public class TestFigurePanel extends JFrame {</a:t>
            </a:r>
          </a:p>
          <a:p>
            <a:pPr>
              <a:buNone/>
            </a:pPr>
            <a:r>
              <a:rPr lang="en-US" sz="3500" dirty="0" smtClean="0">
                <a:latin typeface="Times New Roman" pitchFamily="18" charset="0"/>
                <a:cs typeface="Times New Roman" pitchFamily="18" charset="0"/>
              </a:rPr>
              <a:t>  public TestFigurePanel() {</a:t>
            </a:r>
          </a:p>
          <a:p>
            <a:pPr>
              <a:buNone/>
            </a:pPr>
            <a:r>
              <a:rPr lang="en-US" sz="3500" dirty="0" smtClean="0">
                <a:latin typeface="Times New Roman" pitchFamily="18" charset="0"/>
                <a:cs typeface="Times New Roman" pitchFamily="18" charset="0"/>
              </a:rPr>
              <a:t>    setLayout(new GridLayout(2, 3, 5, 5));</a:t>
            </a:r>
          </a:p>
          <a:p>
            <a:pPr>
              <a:buNone/>
            </a:pPr>
            <a:r>
              <a:rPr lang="en-US" sz="3500" dirty="0" smtClean="0">
                <a:latin typeface="Times New Roman" pitchFamily="18" charset="0"/>
                <a:cs typeface="Times New Roman" pitchFamily="18" charset="0"/>
              </a:rPr>
              <a:t>    add(new FigurePanel(FigurePanel.LINE));</a:t>
            </a:r>
          </a:p>
          <a:p>
            <a:pPr>
              <a:buNone/>
            </a:pPr>
            <a:r>
              <a:rPr lang="en-US" sz="3500" dirty="0" smtClean="0">
                <a:latin typeface="Times New Roman" pitchFamily="18" charset="0"/>
                <a:cs typeface="Times New Roman" pitchFamily="18" charset="0"/>
              </a:rPr>
              <a:t>    add(new FigurePanel(FigurePanel.RECTANGLE));</a:t>
            </a:r>
          </a:p>
          <a:p>
            <a:pPr>
              <a:buNone/>
            </a:pPr>
            <a:r>
              <a:rPr lang="en-US" sz="3500" dirty="0" smtClean="0">
                <a:latin typeface="Times New Roman" pitchFamily="18" charset="0"/>
                <a:cs typeface="Times New Roman" pitchFamily="18" charset="0"/>
              </a:rPr>
              <a:t>    add(new FigurePanel(FigurePanel.ROUND_RECTANGLE));</a:t>
            </a:r>
          </a:p>
          <a:p>
            <a:pPr>
              <a:buNone/>
            </a:pPr>
            <a:r>
              <a:rPr lang="en-US" sz="3500" dirty="0" smtClean="0">
                <a:latin typeface="Times New Roman" pitchFamily="18" charset="0"/>
                <a:cs typeface="Times New Roman" pitchFamily="18" charset="0"/>
              </a:rPr>
              <a:t>    add(new FigurePanel(FigurePanel.OVAL));</a:t>
            </a:r>
          </a:p>
          <a:p>
            <a:pPr>
              <a:buNone/>
            </a:pPr>
            <a:r>
              <a:rPr lang="en-US" sz="3500" dirty="0" smtClean="0">
                <a:latin typeface="Times New Roman" pitchFamily="18" charset="0"/>
                <a:cs typeface="Times New Roman" pitchFamily="18" charset="0"/>
              </a:rPr>
              <a:t>    add(new FigurePanel(FigurePanel.RECTANGLE, true));</a:t>
            </a:r>
          </a:p>
          <a:p>
            <a:pPr>
              <a:buNone/>
            </a:pPr>
            <a:r>
              <a:rPr lang="en-US" sz="3500" dirty="0" smtClean="0">
                <a:latin typeface="Times New Roman" pitchFamily="18" charset="0"/>
                <a:cs typeface="Times New Roman" pitchFamily="18" charset="0"/>
              </a:rPr>
              <a:t>    add(new FigurePanel(FigurePanel.ROUND_RECTANGLE, true));</a:t>
            </a:r>
          </a:p>
          <a:p>
            <a:pPr>
              <a:buNone/>
            </a:pPr>
            <a:r>
              <a:rPr lang="en-US" sz="3500" dirty="0" smtClean="0">
                <a:latin typeface="Times New Roman" pitchFamily="18" charset="0"/>
                <a:cs typeface="Times New Roman" pitchFamily="18" charset="0"/>
              </a:rPr>
              <a:t>  }</a:t>
            </a:r>
          </a:p>
          <a:p>
            <a:pPr>
              <a:buNone/>
            </a:pPr>
            <a:endParaRPr lang="en-US" sz="3500" dirty="0" smtClean="0">
              <a:latin typeface="Times New Roman" pitchFamily="18" charset="0"/>
              <a:cs typeface="Times New Roman" pitchFamily="18" charset="0"/>
            </a:endParaRPr>
          </a:p>
          <a:p>
            <a:pPr>
              <a:buNone/>
            </a:pPr>
            <a:r>
              <a:rPr lang="en-US" sz="3500" dirty="0" smtClean="0">
                <a:latin typeface="Times New Roman" pitchFamily="18" charset="0"/>
                <a:cs typeface="Times New Roman" pitchFamily="18" charset="0"/>
              </a:rPr>
              <a:t>  public static void main(String[] args) {</a:t>
            </a:r>
          </a:p>
          <a:p>
            <a:pPr>
              <a:buNone/>
            </a:pPr>
            <a:r>
              <a:rPr lang="en-US" sz="3500" dirty="0" smtClean="0">
                <a:latin typeface="Times New Roman" pitchFamily="18" charset="0"/>
                <a:cs typeface="Times New Roman" pitchFamily="18" charset="0"/>
              </a:rPr>
              <a:t>    TestFigurePanel frame = new TestFigurePanel();</a:t>
            </a:r>
          </a:p>
          <a:p>
            <a:pPr>
              <a:buNone/>
            </a:pPr>
            <a:r>
              <a:rPr lang="en-US" sz="3500" dirty="0" smtClean="0">
                <a:latin typeface="Times New Roman" pitchFamily="18" charset="0"/>
                <a:cs typeface="Times New Roman" pitchFamily="18" charset="0"/>
              </a:rPr>
              <a:t>    frame.setSize(400, 200);</a:t>
            </a:r>
          </a:p>
          <a:p>
            <a:pPr>
              <a:buNone/>
            </a:pPr>
            <a:r>
              <a:rPr lang="en-US" sz="3500" dirty="0" smtClean="0">
                <a:latin typeface="Times New Roman" pitchFamily="18" charset="0"/>
                <a:cs typeface="Times New Roman" pitchFamily="18" charset="0"/>
              </a:rPr>
              <a:t>    frame.setTitle("TestFigurePanel");</a:t>
            </a:r>
          </a:p>
          <a:p>
            <a:pPr>
              <a:buNone/>
            </a:pPr>
            <a:r>
              <a:rPr lang="en-US" sz="3500" dirty="0" smtClean="0">
                <a:latin typeface="Times New Roman" pitchFamily="18" charset="0"/>
                <a:cs typeface="Times New Roman" pitchFamily="18" charset="0"/>
              </a:rPr>
              <a:t>    frame.setLocationRelativeTo(null); // Center the frame</a:t>
            </a:r>
          </a:p>
          <a:p>
            <a:pPr>
              <a:buNone/>
            </a:pPr>
            <a:r>
              <a:rPr lang="en-US" sz="3500" dirty="0" smtClean="0">
                <a:latin typeface="Times New Roman" pitchFamily="18" charset="0"/>
                <a:cs typeface="Times New Roman" pitchFamily="18" charset="0"/>
              </a:rPr>
              <a:t>    frame.setDefaultCloseOperation(JFrame.EXIT_ON_CLOSE);</a:t>
            </a:r>
          </a:p>
          <a:p>
            <a:pPr>
              <a:buNone/>
            </a:pPr>
            <a:r>
              <a:rPr lang="en-US" sz="3500" dirty="0" smtClean="0">
                <a:latin typeface="Times New Roman" pitchFamily="18" charset="0"/>
                <a:cs typeface="Times New Roman" pitchFamily="18" charset="0"/>
              </a:rPr>
              <a:t>    frame.setVisible(true);</a:t>
            </a:r>
          </a:p>
          <a:p>
            <a:pPr>
              <a:buNone/>
            </a:pPr>
            <a:r>
              <a:rPr lang="en-US" sz="3500" dirty="0" smtClean="0">
                <a:latin typeface="Times New Roman" pitchFamily="18" charset="0"/>
                <a:cs typeface="Times New Roman" pitchFamily="18" charset="0"/>
              </a:rPr>
              <a:t>  }</a:t>
            </a:r>
          </a:p>
          <a:p>
            <a:pPr>
              <a:buNone/>
            </a:pPr>
            <a:r>
              <a:rPr lang="en-US" sz="3500" dirty="0" smtClean="0">
                <a:latin typeface="Times New Roman" pitchFamily="18" charset="0"/>
                <a:cs typeface="Times New Roman" pitchFamily="18" charset="0"/>
              </a:rPr>
              <a:t>}</a:t>
            </a:r>
            <a:endParaRPr lang="en-IN" sz="35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572560" cy="654032"/>
          </a:xfrm>
        </p:spPr>
        <p:txBody>
          <a:bodyPr>
            <a:normAutofit fontScale="90000"/>
          </a:bodyPr>
          <a:lstStyle/>
          <a:p>
            <a:r>
              <a:rPr lang="en-IN" b="1" dirty="0" smtClean="0"/>
              <a:t>The Abstract Window Toolkit AWT</a:t>
            </a:r>
            <a:endParaRPr lang="en-IN" dirty="0"/>
          </a:p>
        </p:txBody>
      </p:sp>
      <p:sp>
        <p:nvSpPr>
          <p:cNvPr id="3" name="Content Placeholder 2"/>
          <p:cNvSpPr>
            <a:spLocks noGrp="1"/>
          </p:cNvSpPr>
          <p:nvPr>
            <p:ph idx="1"/>
          </p:nvPr>
        </p:nvSpPr>
        <p:spPr>
          <a:xfrm>
            <a:off x="457200" y="1600200"/>
            <a:ext cx="8186766" cy="4525963"/>
          </a:xfrm>
        </p:spPr>
        <p:txBody>
          <a:bodyPr>
            <a:normAutofit fontScale="77500" lnSpcReduction="20000"/>
          </a:bodyPr>
          <a:lstStyle/>
          <a:p>
            <a:pPr algn="just">
              <a:buNone/>
            </a:pPr>
            <a:r>
              <a:rPr lang="en-IN" dirty="0" smtClean="0"/>
              <a:t>The Abstract Window Toolkit AWT contains numerous classes and methods that allow you to create and manage windows. It is also the foundation upon which Swing is built. Today, most Java programs employ user interfaces based on Swing. Because Swing provides richer implementations than does the AWT of some common GUI controls, such as buttons, lists, and check boxes, it is easy to jump to the conclusion that the AWT is no longer important, that it has been superseded by Swing. This assumption is, however, quite wrong. As mentioned, Swing is built on top of the AWT. Thus, many aspects of the AWT are also aspects of Swing. Furthermore, many AWT classes are used either directly or indirectly by Swing.</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AWT Classes</a:t>
            </a:r>
            <a:endParaRPr lang="en-IN" dirty="0"/>
          </a:p>
        </p:txBody>
      </p:sp>
      <p:sp>
        <p:nvSpPr>
          <p:cNvPr id="3" name="Content Placeholder 2"/>
          <p:cNvSpPr>
            <a:spLocks noGrp="1"/>
          </p:cNvSpPr>
          <p:nvPr>
            <p:ph idx="1"/>
          </p:nvPr>
        </p:nvSpPr>
        <p:spPr>
          <a:xfrm>
            <a:off x="285720" y="1600200"/>
            <a:ext cx="8429684" cy="4525963"/>
          </a:xfrm>
        </p:spPr>
        <p:txBody>
          <a:bodyPr/>
          <a:lstStyle/>
          <a:p>
            <a:pPr algn="just">
              <a:buNone/>
            </a:pPr>
            <a:r>
              <a:rPr lang="en-IN" dirty="0" smtClean="0"/>
              <a:t>The AWT classes are contained in the </a:t>
            </a:r>
            <a:r>
              <a:rPr lang="en-IN" b="1" dirty="0" smtClean="0"/>
              <a:t>java.awt </a:t>
            </a:r>
            <a:r>
              <a:rPr lang="en-IN" dirty="0" smtClean="0"/>
              <a:t>package. It is one of Java’s largest packages. Fortunately, because it is logically organized in a top-down, hierarchical fashion, it is easier to understand and use than you might at first believe. </a:t>
            </a:r>
          </a:p>
          <a:p>
            <a:pPr algn="just">
              <a:buNone/>
            </a:pP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241742" y="-28245"/>
            <a:ext cx="6660515" cy="69144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2071670" y="0"/>
            <a:ext cx="5072098"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600200"/>
            <a:ext cx="8572560" cy="4525963"/>
          </a:xfrm>
        </p:spPr>
        <p:txBody>
          <a:bodyPr>
            <a:normAutofit/>
          </a:bodyPr>
          <a:lstStyle/>
          <a:p>
            <a:pPr algn="just">
              <a:buNone/>
            </a:pPr>
            <a:r>
              <a:rPr lang="en-IN" dirty="0" smtClean="0"/>
              <a:t>The Java coordinate system is measured in pixels, with </a:t>
            </a:r>
            <a:r>
              <a:rPr lang="en-IN" b="1" dirty="0" smtClean="0"/>
              <a:t>(0, 0) at its upper left </a:t>
            </a:r>
            <a:r>
              <a:rPr lang="en-IN" dirty="0" smtClean="0"/>
              <a:t>corner.</a:t>
            </a:r>
          </a:p>
          <a:p>
            <a:pPr algn="just">
              <a:buNone/>
            </a:pPr>
            <a:r>
              <a:rPr lang="en-IN" sz="2600" dirty="0" smtClean="0"/>
              <a:t>The location of the upper-left corner of a component </a:t>
            </a:r>
            <a:r>
              <a:rPr lang="en-IN" sz="2600" b="1" dirty="0" smtClean="0"/>
              <a:t>c1 (e.g., a button) inside its parent </a:t>
            </a:r>
            <a:r>
              <a:rPr lang="en-IN" sz="2600" dirty="0" smtClean="0"/>
              <a:t>component </a:t>
            </a:r>
            <a:r>
              <a:rPr lang="en-IN" sz="2600" b="1" dirty="0" smtClean="0"/>
              <a:t>c2 (e.g., a panel) can be located using c1.getX() and c1.getY().</a:t>
            </a:r>
          </a:p>
          <a:p>
            <a:pPr algn="just">
              <a:buNone/>
            </a:pPr>
            <a:r>
              <a:rPr lang="en-IN" sz="2600" b="1" dirty="0" smtClean="0"/>
              <a:t> As shown in </a:t>
            </a:r>
          </a:p>
          <a:p>
            <a:pPr algn="just">
              <a:buNone/>
            </a:pPr>
            <a:r>
              <a:rPr lang="es-ES" sz="2600" dirty="0" smtClean="0"/>
              <a:t>Figure 15.3, </a:t>
            </a:r>
            <a:r>
              <a:rPr lang="es-ES" sz="2600" b="1" dirty="0" smtClean="0"/>
              <a:t>(x1, y1) = (c1.getX(), c1.getY()), (x2, y2) = (c2.getX(), </a:t>
            </a:r>
            <a:r>
              <a:rPr lang="en-IN" sz="2600" b="1" dirty="0" smtClean="0"/>
              <a:t>c2.getY()), and (x3, y3) = (c3.getX(), c3.getY()).</a:t>
            </a:r>
            <a:endParaRPr lang="en-IN" sz="2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868346"/>
          </a:xfrm>
        </p:spPr>
        <p:txBody>
          <a:bodyPr>
            <a:normAutofit/>
          </a:bodyPr>
          <a:lstStyle/>
          <a:p>
            <a:r>
              <a:rPr lang="en-IN" b="1" dirty="0" smtClean="0"/>
              <a:t>Window Fundamentals</a:t>
            </a:r>
            <a:endParaRPr lang="en-IN" dirty="0"/>
          </a:p>
        </p:txBody>
      </p:sp>
      <p:sp>
        <p:nvSpPr>
          <p:cNvPr id="3" name="Content Placeholder 2"/>
          <p:cNvSpPr>
            <a:spLocks noGrp="1"/>
          </p:cNvSpPr>
          <p:nvPr>
            <p:ph idx="1"/>
          </p:nvPr>
        </p:nvSpPr>
        <p:spPr>
          <a:xfrm>
            <a:off x="214282" y="785794"/>
            <a:ext cx="8572560" cy="6072206"/>
          </a:xfrm>
        </p:spPr>
        <p:txBody>
          <a:bodyPr>
            <a:normAutofit fontScale="70000" lnSpcReduction="20000"/>
          </a:bodyPr>
          <a:lstStyle/>
          <a:p>
            <a:pPr algn="just">
              <a:buNone/>
            </a:pPr>
            <a:r>
              <a:rPr lang="en-IN" dirty="0" smtClean="0"/>
              <a:t>The AWT defines windows according to a class hierarchy that adds functionality and specificity with each level. The two most common windows are those derived from </a:t>
            </a:r>
            <a:r>
              <a:rPr lang="en-IN" b="1" dirty="0" smtClean="0"/>
              <a:t>Panel</a:t>
            </a:r>
            <a:r>
              <a:rPr lang="en-IN" dirty="0" smtClean="0"/>
              <a:t>, which is used by applets, and those derived from </a:t>
            </a:r>
            <a:r>
              <a:rPr lang="en-IN" b="1" dirty="0" smtClean="0"/>
              <a:t>Frame</a:t>
            </a:r>
            <a:r>
              <a:rPr lang="en-IN" dirty="0" smtClean="0"/>
              <a:t>, which creates a standard application window.</a:t>
            </a:r>
          </a:p>
          <a:p>
            <a:pPr algn="just">
              <a:buNone/>
            </a:pPr>
            <a:endParaRPr lang="en-IN" dirty="0" smtClean="0"/>
          </a:p>
          <a:p>
            <a:pPr algn="just"/>
            <a:r>
              <a:rPr lang="en-IN" b="1" dirty="0" smtClean="0"/>
              <a:t>Component</a:t>
            </a:r>
            <a:endParaRPr lang="en-IN" dirty="0" smtClean="0"/>
          </a:p>
          <a:p>
            <a:pPr algn="just">
              <a:buNone/>
            </a:pPr>
            <a:r>
              <a:rPr lang="en-IN" dirty="0" smtClean="0"/>
              <a:t>      At the top of the AWT hierarchy is the </a:t>
            </a:r>
            <a:r>
              <a:rPr lang="en-IN" b="1" dirty="0" smtClean="0"/>
              <a:t>Component </a:t>
            </a:r>
            <a:r>
              <a:rPr lang="en-IN" dirty="0" smtClean="0"/>
              <a:t>class. </a:t>
            </a:r>
            <a:r>
              <a:rPr lang="en-IN" b="1" dirty="0" smtClean="0"/>
              <a:t>Component </a:t>
            </a:r>
            <a:r>
              <a:rPr lang="en-IN" dirty="0" smtClean="0"/>
              <a:t>is an abstract class that encapsulates all of the attributes of a visual component. All user interface elements that are displayed on the screen and that interact with the user are subclasses of </a:t>
            </a:r>
            <a:r>
              <a:rPr lang="en-IN" b="1" dirty="0" smtClean="0"/>
              <a:t>Component</a:t>
            </a:r>
            <a:r>
              <a:rPr lang="en-IN" dirty="0" smtClean="0"/>
              <a:t>.</a:t>
            </a:r>
          </a:p>
          <a:p>
            <a:pPr algn="just">
              <a:buNone/>
            </a:pPr>
            <a:endParaRPr lang="en-IN" dirty="0" smtClean="0"/>
          </a:p>
          <a:p>
            <a:pPr algn="just"/>
            <a:r>
              <a:rPr lang="en-IN" b="1" dirty="0" smtClean="0"/>
              <a:t>Container</a:t>
            </a:r>
            <a:endParaRPr lang="en-IN" dirty="0" smtClean="0"/>
          </a:p>
          <a:p>
            <a:pPr algn="just">
              <a:buNone/>
            </a:pPr>
            <a:endParaRPr lang="en-IN" dirty="0" smtClean="0"/>
          </a:p>
          <a:p>
            <a:pPr algn="just">
              <a:buNone/>
            </a:pPr>
            <a:r>
              <a:rPr lang="en-IN" dirty="0" smtClean="0"/>
              <a:t>     The </a:t>
            </a:r>
            <a:r>
              <a:rPr lang="en-IN" b="1" dirty="0" smtClean="0"/>
              <a:t>Container </a:t>
            </a:r>
            <a:r>
              <a:rPr lang="en-IN" dirty="0" smtClean="0"/>
              <a:t>class is a subclass of </a:t>
            </a:r>
            <a:r>
              <a:rPr lang="en-IN" b="1" dirty="0" smtClean="0"/>
              <a:t>Component</a:t>
            </a:r>
            <a:r>
              <a:rPr lang="en-IN" dirty="0" smtClean="0"/>
              <a:t>. It has additional methods that allow other </a:t>
            </a:r>
            <a:r>
              <a:rPr lang="en-IN" b="1" dirty="0" smtClean="0"/>
              <a:t>Component </a:t>
            </a:r>
            <a:r>
              <a:rPr lang="en-IN" dirty="0" smtClean="0"/>
              <a:t>objects to be nested within it. Other </a:t>
            </a:r>
            <a:r>
              <a:rPr lang="en-IN" b="1" dirty="0" smtClean="0"/>
              <a:t>Container </a:t>
            </a:r>
            <a:r>
              <a:rPr lang="en-IN" dirty="0" smtClean="0"/>
              <a:t>objects can be stored inside of a </a:t>
            </a:r>
            <a:r>
              <a:rPr lang="en-IN" b="1" dirty="0" smtClean="0"/>
              <a:t>Container </a:t>
            </a:r>
            <a:r>
              <a:rPr lang="en-IN" dirty="0" smtClean="0"/>
              <a:t>(since they are themselves instances of </a:t>
            </a:r>
            <a:r>
              <a:rPr lang="en-IN" b="1" dirty="0" smtClean="0"/>
              <a:t>Component</a:t>
            </a:r>
            <a:r>
              <a:rPr lang="en-IN" dirty="0" smtClean="0"/>
              <a:t>). This makes for a multileveled containment system.</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57142"/>
            <a:ext cx="8858280" cy="6500858"/>
          </a:xfrm>
        </p:spPr>
        <p:txBody>
          <a:bodyPr>
            <a:normAutofit fontScale="55000" lnSpcReduction="20000"/>
          </a:bodyPr>
          <a:lstStyle/>
          <a:p>
            <a:pPr algn="just"/>
            <a:r>
              <a:rPr lang="en-IN" sz="3300" b="1" dirty="0" smtClean="0"/>
              <a:t>Panel</a:t>
            </a:r>
            <a:endParaRPr lang="en-IN" sz="3300" dirty="0" smtClean="0"/>
          </a:p>
          <a:p>
            <a:pPr algn="just">
              <a:buNone/>
            </a:pPr>
            <a:r>
              <a:rPr lang="en-IN" sz="3300" dirty="0" smtClean="0"/>
              <a:t>      The </a:t>
            </a:r>
            <a:r>
              <a:rPr lang="en-IN" sz="3300" b="1" dirty="0" smtClean="0"/>
              <a:t>Panel </a:t>
            </a:r>
            <a:r>
              <a:rPr lang="en-IN" sz="3300" dirty="0" smtClean="0"/>
              <a:t>class is a concrete subclass of </a:t>
            </a:r>
            <a:r>
              <a:rPr lang="en-IN" sz="3300" b="1" dirty="0" smtClean="0"/>
              <a:t>Container</a:t>
            </a:r>
            <a:r>
              <a:rPr lang="en-IN" sz="3300" dirty="0" smtClean="0"/>
              <a:t>. It doesn’t add any new methods; it simply implements </a:t>
            </a:r>
            <a:r>
              <a:rPr lang="en-IN" sz="3300" b="1" dirty="0" smtClean="0"/>
              <a:t>Container</a:t>
            </a:r>
            <a:r>
              <a:rPr lang="en-IN" sz="3300" dirty="0" smtClean="0"/>
              <a:t>. A </a:t>
            </a:r>
            <a:r>
              <a:rPr lang="en-IN" sz="3300" b="1" dirty="0" smtClean="0"/>
              <a:t>Panel </a:t>
            </a:r>
            <a:r>
              <a:rPr lang="en-IN" sz="3300" dirty="0" smtClean="0"/>
              <a:t>may be thought of as a recursively nestable, concrete screen component. </a:t>
            </a:r>
            <a:r>
              <a:rPr lang="en-IN" sz="3300" b="1" dirty="0" smtClean="0"/>
              <a:t>Panel </a:t>
            </a:r>
            <a:r>
              <a:rPr lang="en-IN" sz="3300" dirty="0" smtClean="0"/>
              <a:t>is the </a:t>
            </a:r>
            <a:r>
              <a:rPr lang="en-IN" sz="3300" dirty="0" smtClean="0"/>
              <a:t>super class </a:t>
            </a:r>
            <a:r>
              <a:rPr lang="en-IN" sz="3300" dirty="0" smtClean="0"/>
              <a:t>for </a:t>
            </a:r>
            <a:r>
              <a:rPr lang="en-IN" sz="3300" b="1" dirty="0" smtClean="0"/>
              <a:t>Applet</a:t>
            </a:r>
            <a:r>
              <a:rPr lang="en-IN" sz="3300" dirty="0" smtClean="0"/>
              <a:t>. When screen output is directed to an applet, it is drawn on the surface of a </a:t>
            </a:r>
            <a:r>
              <a:rPr lang="en-IN" sz="3300" b="1" dirty="0" smtClean="0"/>
              <a:t>Panel </a:t>
            </a:r>
            <a:r>
              <a:rPr lang="en-IN" sz="3300" dirty="0" smtClean="0"/>
              <a:t>object. In essence, a </a:t>
            </a:r>
            <a:r>
              <a:rPr lang="en-IN" sz="3300" b="1" dirty="0" smtClean="0"/>
              <a:t>Panel </a:t>
            </a:r>
            <a:r>
              <a:rPr lang="en-IN" sz="3300" dirty="0" smtClean="0"/>
              <a:t>is a window that does not contain a title bar, menu bar, or border. This is why you don’t see these items when an applet is run inside a browser. When you run an applet using an applet viewer, the applet viewer provides the title and border.</a:t>
            </a:r>
          </a:p>
          <a:p>
            <a:pPr algn="just">
              <a:buNone/>
            </a:pPr>
            <a:r>
              <a:rPr lang="en-IN" sz="3300" b="1" dirty="0" smtClean="0"/>
              <a:t> </a:t>
            </a:r>
            <a:endParaRPr lang="en-IN" sz="3300" dirty="0" smtClean="0"/>
          </a:p>
          <a:p>
            <a:pPr algn="just"/>
            <a:r>
              <a:rPr lang="en-IN" sz="3300" b="1" dirty="0" smtClean="0"/>
              <a:t>Window</a:t>
            </a:r>
            <a:endParaRPr lang="en-IN" sz="3300" dirty="0" smtClean="0"/>
          </a:p>
          <a:p>
            <a:pPr algn="just">
              <a:buNone/>
            </a:pPr>
            <a:r>
              <a:rPr lang="en-IN" sz="3300" dirty="0" smtClean="0"/>
              <a:t>       The </a:t>
            </a:r>
            <a:r>
              <a:rPr lang="en-IN" sz="3300" b="1" dirty="0" smtClean="0"/>
              <a:t>Window </a:t>
            </a:r>
            <a:r>
              <a:rPr lang="en-IN" sz="3300" dirty="0" smtClean="0"/>
              <a:t>class creates a top-level window. A</a:t>
            </a:r>
            <a:r>
              <a:rPr lang="en-IN" sz="3300" i="1" dirty="0" smtClean="0"/>
              <a:t>top-level window </a:t>
            </a:r>
            <a:r>
              <a:rPr lang="en-IN" sz="3300" dirty="0" smtClean="0"/>
              <a:t>is not contained within any other object; it sits directly on the desktop. Generally, you won’t create </a:t>
            </a:r>
            <a:r>
              <a:rPr lang="en-IN" sz="3300" b="1" dirty="0" smtClean="0"/>
              <a:t>Window </a:t>
            </a:r>
            <a:r>
              <a:rPr lang="en-IN" sz="3300" dirty="0" smtClean="0"/>
              <a:t>objects directly. Instead, you will use a subclass of </a:t>
            </a:r>
            <a:r>
              <a:rPr lang="en-IN" sz="3300" b="1" dirty="0" smtClean="0"/>
              <a:t>Window </a:t>
            </a:r>
            <a:r>
              <a:rPr lang="en-IN" sz="3300" dirty="0" smtClean="0"/>
              <a:t>called </a:t>
            </a:r>
            <a:r>
              <a:rPr lang="en-IN" sz="3300" b="1" dirty="0" smtClean="0"/>
              <a:t>Frame</a:t>
            </a:r>
            <a:r>
              <a:rPr lang="en-IN" sz="3300" dirty="0" smtClean="0"/>
              <a:t>, described next.</a:t>
            </a:r>
          </a:p>
          <a:p>
            <a:pPr algn="just"/>
            <a:r>
              <a:rPr lang="en-IN" sz="3300" b="1" dirty="0" smtClean="0"/>
              <a:t>Frame</a:t>
            </a:r>
            <a:endParaRPr lang="en-IN" sz="3300" dirty="0" smtClean="0"/>
          </a:p>
          <a:p>
            <a:pPr algn="just">
              <a:buNone/>
            </a:pPr>
            <a:r>
              <a:rPr lang="en-IN" sz="3300" b="1" dirty="0" smtClean="0"/>
              <a:t>       Frame </a:t>
            </a:r>
            <a:r>
              <a:rPr lang="en-IN" sz="3300" dirty="0" smtClean="0"/>
              <a:t>encapsulates what is commonly thought of as a “window.” It is a subclass of </a:t>
            </a:r>
            <a:r>
              <a:rPr lang="en-IN" sz="3300" b="1" dirty="0" smtClean="0"/>
              <a:t>Window </a:t>
            </a:r>
            <a:r>
              <a:rPr lang="en-IN" sz="3300" dirty="0" smtClean="0"/>
              <a:t>and has a title bar, menu bar, borders, and resizing corners. If you create a </a:t>
            </a:r>
            <a:r>
              <a:rPr lang="en-IN" sz="3300" b="1" dirty="0" smtClean="0"/>
              <a:t>Frame </a:t>
            </a:r>
            <a:r>
              <a:rPr lang="en-IN" sz="3300" dirty="0" smtClean="0"/>
              <a:t>object from within an applet, it will contain a warning message, such as “Java Applet Window,” to the user that an applet window has been created. This message warns users that the </a:t>
            </a:r>
            <a:r>
              <a:rPr lang="en-IN" sz="3300" dirty="0" smtClean="0"/>
              <a:t>window they </a:t>
            </a:r>
            <a:r>
              <a:rPr lang="en-IN" sz="3300" dirty="0" smtClean="0"/>
              <a:t>see was started by an applet and not by software running on their computer. (An applet that could masquerade as a host-based application could be used to obtain passwords and other sensitive information without the user’s knowledge.) When a </a:t>
            </a:r>
            <a:r>
              <a:rPr lang="en-IN" sz="3300" b="1" dirty="0" smtClean="0"/>
              <a:t>Frame </a:t>
            </a:r>
            <a:r>
              <a:rPr lang="en-IN" sz="3300" dirty="0" smtClean="0"/>
              <a:t>window is created by a stand-alone application rather than an applet, a normal window is created</a:t>
            </a:r>
            <a:r>
              <a:rPr lang="en-IN" sz="3300" dirty="0" smtClean="0"/>
              <a:t>.</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572560" cy="939784"/>
          </a:xfrm>
        </p:spPr>
        <p:txBody>
          <a:bodyPr>
            <a:noAutofit/>
          </a:bodyPr>
          <a:lstStyle/>
          <a:p>
            <a:r>
              <a:rPr lang="en-IN" sz="3600" b="1" dirty="0" smtClean="0"/>
              <a:t> </a:t>
            </a:r>
            <a:r>
              <a:rPr lang="en-IN" sz="3200" b="1" u="sng" dirty="0" smtClean="0"/>
              <a:t>The class hierarchy for Panel and Frame</a:t>
            </a:r>
            <a:endParaRPr lang="en-IN" sz="3200" dirty="0"/>
          </a:p>
        </p:txBody>
      </p:sp>
      <p:sp>
        <p:nvSpPr>
          <p:cNvPr id="3" name="Content Placeholder 2"/>
          <p:cNvSpPr>
            <a:spLocks noGrp="1"/>
          </p:cNvSpPr>
          <p:nvPr>
            <p:ph idx="1"/>
          </p:nvPr>
        </p:nvSpPr>
        <p:spPr/>
        <p:txBody>
          <a:bodyPr/>
          <a:lstStyle/>
          <a:p>
            <a:pPr>
              <a:buNone/>
            </a:pPr>
            <a:r>
              <a:rPr lang="en-US" dirty="0" smtClean="0"/>
              <a:t> </a:t>
            </a:r>
            <a:endParaRPr lang="en-IN" dirty="0"/>
          </a:p>
        </p:txBody>
      </p:sp>
      <p:pic>
        <p:nvPicPr>
          <p:cNvPr id="4" name="Picture 3"/>
          <p:cNvPicPr/>
          <p:nvPr/>
        </p:nvPicPr>
        <p:blipFill>
          <a:blip r:embed="rId2"/>
          <a:srcRect/>
          <a:stretch>
            <a:fillRect/>
          </a:stretch>
        </p:blipFill>
        <p:spPr bwMode="auto">
          <a:xfrm>
            <a:off x="285720" y="1285860"/>
            <a:ext cx="8572560" cy="45005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6908"/>
          </a:xfrm>
        </p:spPr>
        <p:txBody>
          <a:bodyPr>
            <a:normAutofit/>
          </a:bodyPr>
          <a:lstStyle/>
          <a:p>
            <a:r>
              <a:rPr lang="en-IN" b="1" dirty="0" smtClean="0"/>
              <a:t>The Origins of Swing</a:t>
            </a:r>
            <a:endParaRPr lang="en-IN" dirty="0"/>
          </a:p>
        </p:txBody>
      </p:sp>
      <p:sp>
        <p:nvSpPr>
          <p:cNvPr id="3" name="Content Placeholder 2"/>
          <p:cNvSpPr>
            <a:spLocks noGrp="1"/>
          </p:cNvSpPr>
          <p:nvPr>
            <p:ph idx="1"/>
          </p:nvPr>
        </p:nvSpPr>
        <p:spPr>
          <a:xfrm>
            <a:off x="214282" y="1214422"/>
            <a:ext cx="8572560" cy="5429288"/>
          </a:xfrm>
        </p:spPr>
        <p:txBody>
          <a:bodyPr>
            <a:normAutofit fontScale="77500" lnSpcReduction="20000"/>
          </a:bodyPr>
          <a:lstStyle/>
          <a:p>
            <a:pPr algn="just">
              <a:buNone/>
            </a:pPr>
            <a:r>
              <a:rPr lang="en-IN" dirty="0" smtClean="0"/>
              <a:t>Swing did not exist in the early days of Java. Rather, it was a response to deficiencies present in Java’s original GUI subsystem: the Abstract Window Toolkit. The AWT defines a basic set of controls, windows, and dialog boxes that support a usable, but limited graphical interface. One reason for the limited nature of the AWT is that it translates its various visual components into their corresponding, platform-specific equivalents, or </a:t>
            </a:r>
            <a:r>
              <a:rPr lang="en-IN" i="1" dirty="0" smtClean="0"/>
              <a:t>peers</a:t>
            </a:r>
            <a:r>
              <a:rPr lang="en-IN" dirty="0" smtClean="0"/>
              <a:t>. This means that the look and feel of a component is defined by the platform, not by Java. Because the AWT components use native code resources, they are referred to as </a:t>
            </a:r>
            <a:r>
              <a:rPr lang="en-IN" i="1" dirty="0" smtClean="0"/>
              <a:t>heavyweight</a:t>
            </a:r>
            <a:r>
              <a:rPr lang="en-IN" dirty="0" smtClean="0"/>
              <a:t>. Not long after Java’s original release, it became apparent that the limitations and restrictions present in the AWT were sufficiently serious that a better approach was needed. The solution was Swing. Introduced in 1997, Swing was included as part of the Java Foundation Classes (JFC). Swing was initially available for use with Java 1.1 as a separate library. However, beginning with Java 1.2, Swing (and the rest of the JFC) was fully integrated into Java.</a:t>
            </a:r>
          </a:p>
          <a:p>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858280" cy="1143000"/>
          </a:xfrm>
        </p:spPr>
        <p:txBody>
          <a:bodyPr>
            <a:normAutofit/>
          </a:bodyPr>
          <a:lstStyle/>
          <a:p>
            <a:r>
              <a:rPr lang="en-IN" sz="3200" dirty="0" smtClean="0"/>
              <a:t>Swing GUI components which are frequently used to create user interfaces</a:t>
            </a:r>
            <a:endParaRPr lang="en-IN" sz="3200" dirty="0"/>
          </a:p>
        </p:txBody>
      </p:sp>
      <p:pic>
        <p:nvPicPr>
          <p:cNvPr id="47106" name="Picture 2"/>
          <p:cNvPicPr>
            <a:picLocks noChangeAspect="1" noChangeArrowheads="1"/>
          </p:cNvPicPr>
          <p:nvPr/>
        </p:nvPicPr>
        <p:blipFill>
          <a:blip r:embed="rId2"/>
          <a:srcRect/>
          <a:stretch>
            <a:fillRect/>
          </a:stretch>
        </p:blipFill>
        <p:spPr bwMode="auto">
          <a:xfrm>
            <a:off x="471488" y="1709738"/>
            <a:ext cx="8201025" cy="343852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normAutofit fontScale="90000"/>
          </a:bodyPr>
          <a:lstStyle/>
          <a:p>
            <a:r>
              <a:rPr lang="en-IN" b="1" dirty="0" smtClean="0"/>
              <a:t>Swing Is Built on the AWT</a:t>
            </a:r>
            <a:endParaRPr lang="en-IN" dirty="0"/>
          </a:p>
        </p:txBody>
      </p:sp>
      <p:sp>
        <p:nvSpPr>
          <p:cNvPr id="3" name="Content Placeholder 2"/>
          <p:cNvSpPr>
            <a:spLocks noGrp="1"/>
          </p:cNvSpPr>
          <p:nvPr>
            <p:ph idx="1"/>
          </p:nvPr>
        </p:nvSpPr>
        <p:spPr>
          <a:xfrm>
            <a:off x="214282" y="1071546"/>
            <a:ext cx="8715436" cy="5054617"/>
          </a:xfrm>
        </p:spPr>
        <p:txBody>
          <a:bodyPr>
            <a:normAutofit/>
          </a:bodyPr>
          <a:lstStyle/>
          <a:p>
            <a:pPr algn="just">
              <a:buNone/>
            </a:pPr>
            <a:r>
              <a:rPr lang="en-IN" dirty="0" smtClean="0"/>
              <a:t>Before moving on, it is necessary to make one important point: although Swing eliminates a number of the limitations inherent in the AWT, Swing </a:t>
            </a:r>
            <a:r>
              <a:rPr lang="en-IN" i="1" dirty="0" smtClean="0"/>
              <a:t>does not </a:t>
            </a:r>
            <a:r>
              <a:rPr lang="en-IN" dirty="0" smtClean="0"/>
              <a:t>replace it. Instead, Swing is built on the foundation of the AWT. This is why the AWT is still a crucial part of Java. Swing also uses the same event handling mechanism as the AWT. Therefore, a basic understanding of the AWT and of event handling is required to use Swing.</a:t>
            </a:r>
          </a:p>
          <a:p>
            <a:pPr algn="just"/>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noAutofit/>
          </a:bodyPr>
          <a:lstStyle/>
          <a:p>
            <a:r>
              <a:rPr lang="en-IN" sz="3600" b="1" dirty="0" smtClean="0"/>
              <a:t>Two Key Swing Features</a:t>
            </a:r>
            <a:endParaRPr lang="en-IN" sz="3600" dirty="0"/>
          </a:p>
        </p:txBody>
      </p:sp>
      <p:sp>
        <p:nvSpPr>
          <p:cNvPr id="3" name="Content Placeholder 2"/>
          <p:cNvSpPr>
            <a:spLocks noGrp="1"/>
          </p:cNvSpPr>
          <p:nvPr>
            <p:ph idx="1"/>
          </p:nvPr>
        </p:nvSpPr>
        <p:spPr>
          <a:xfrm>
            <a:off x="357158" y="1142984"/>
            <a:ext cx="8358246" cy="4525963"/>
          </a:xfrm>
        </p:spPr>
        <p:txBody>
          <a:bodyPr>
            <a:normAutofit/>
          </a:bodyPr>
          <a:lstStyle/>
          <a:p>
            <a:pPr algn="just">
              <a:buNone/>
            </a:pPr>
            <a:r>
              <a:rPr lang="en-IN" dirty="0" smtClean="0"/>
              <a:t>    As just explained, Swing was created to address the limitations present in the AWT. It does this through two key features: lightweight components and a pluggable look and feel. Together they provide an elegant, yet easy-to-use solution to the problems of the AWT. More than anything else, it is these two features that define the essence of Swing.</a:t>
            </a:r>
          </a:p>
          <a:p>
            <a:pPr algn="just"/>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42852"/>
            <a:ext cx="8572560" cy="6715148"/>
          </a:xfrm>
        </p:spPr>
        <p:txBody>
          <a:bodyPr>
            <a:normAutofit fontScale="62500" lnSpcReduction="20000"/>
          </a:bodyPr>
          <a:lstStyle/>
          <a:p>
            <a:r>
              <a:rPr lang="en-IN" sz="3200" b="1" dirty="0" smtClean="0"/>
              <a:t>Swing Components Are Lightweight</a:t>
            </a:r>
            <a:endParaRPr lang="en-IN" sz="3200" dirty="0" smtClean="0"/>
          </a:p>
          <a:p>
            <a:pPr>
              <a:buNone/>
            </a:pPr>
            <a:endParaRPr lang="en-IN" sz="3200" dirty="0" smtClean="0"/>
          </a:p>
          <a:p>
            <a:pPr algn="just">
              <a:buNone/>
            </a:pPr>
            <a:r>
              <a:rPr lang="en-IN" sz="3200" dirty="0" smtClean="0"/>
              <a:t>      With very few exceptions, Swing components are </a:t>
            </a:r>
            <a:r>
              <a:rPr lang="en-IN" sz="3200" i="1" dirty="0" smtClean="0"/>
              <a:t>lightweight</a:t>
            </a:r>
            <a:r>
              <a:rPr lang="en-IN" sz="3200" dirty="0" smtClean="0"/>
              <a:t>. This means that they are written entirely in Java and do not map directly to platform-specific peers. Because lightweight components are rendered using graphics primitives, they can be transparent, which enables nonrectangular shapes. Thus, lightweight components are more efficient and more flexible. Furthermore, because lightweight components do not translate into native peers, the look and feel of each component is determined by Swing, not by the underlying operating system. This means that each component will work in a consistent manner across all platforms.</a:t>
            </a:r>
          </a:p>
          <a:p>
            <a:pPr algn="just">
              <a:buNone/>
            </a:pPr>
            <a:endParaRPr lang="en-IN" sz="3200" dirty="0" smtClean="0"/>
          </a:p>
          <a:p>
            <a:pPr algn="just"/>
            <a:r>
              <a:rPr lang="en-IN" sz="3200" b="1" dirty="0" smtClean="0"/>
              <a:t>Swing Supports a Pluggable Look and Feel</a:t>
            </a:r>
            <a:endParaRPr lang="en-IN" sz="3200" dirty="0" smtClean="0"/>
          </a:p>
          <a:p>
            <a:pPr algn="just">
              <a:buNone/>
            </a:pPr>
            <a:r>
              <a:rPr lang="en-IN" sz="3200" dirty="0" smtClean="0"/>
              <a:t>      Swing supports a </a:t>
            </a:r>
            <a:r>
              <a:rPr lang="en-IN" sz="3200" i="1" dirty="0" smtClean="0"/>
              <a:t>pluggable look and feel </a:t>
            </a:r>
            <a:r>
              <a:rPr lang="en-IN" sz="3200" dirty="0" smtClean="0"/>
              <a:t>(PLAF). Because each Swing component is rendered by Java code rather than by native peers, the look and feel of a component is under the control of Swing. This fact means that it is possible to separate the look and feel of a component from the logic of the component, and this is what Swing does. Separating out the look and feel provides a significant advantage: it becomes possible to change the way that a component is rendered without affecting any of its other aspects. In other words, it is possible to “plug in” a new look and feel for any given component without creating any side effects in the code that uses that component.</a:t>
            </a:r>
          </a:p>
          <a:p>
            <a:pPr algn="just">
              <a:buNone/>
            </a:pP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290"/>
            <a:ext cx="7467600" cy="511156"/>
          </a:xfrm>
        </p:spPr>
        <p:txBody>
          <a:bodyPr>
            <a:normAutofit fontScale="90000"/>
          </a:bodyPr>
          <a:lstStyle/>
          <a:p>
            <a:r>
              <a:rPr lang="en-IN" b="1" dirty="0" smtClean="0"/>
              <a:t>The </a:t>
            </a:r>
            <a:r>
              <a:rPr lang="en-IN" sz="4000" b="1" dirty="0" smtClean="0"/>
              <a:t>MVC</a:t>
            </a:r>
            <a:r>
              <a:rPr lang="en-IN" b="1" dirty="0" smtClean="0"/>
              <a:t> Connection</a:t>
            </a:r>
            <a:endParaRPr lang="en-IN" dirty="0"/>
          </a:p>
        </p:txBody>
      </p:sp>
      <p:sp>
        <p:nvSpPr>
          <p:cNvPr id="3" name="Content Placeholder 2"/>
          <p:cNvSpPr>
            <a:spLocks noGrp="1"/>
          </p:cNvSpPr>
          <p:nvPr>
            <p:ph idx="1"/>
          </p:nvPr>
        </p:nvSpPr>
        <p:spPr>
          <a:xfrm>
            <a:off x="214282" y="785794"/>
            <a:ext cx="8643998" cy="6072206"/>
          </a:xfrm>
        </p:spPr>
        <p:txBody>
          <a:bodyPr>
            <a:normAutofit fontScale="62500" lnSpcReduction="20000"/>
          </a:bodyPr>
          <a:lstStyle/>
          <a:p>
            <a:pPr>
              <a:buNone/>
            </a:pPr>
            <a:r>
              <a:rPr lang="en-IN" dirty="0" smtClean="0"/>
              <a:t>In general, a visual component is a composite of three distinct aspects:</a:t>
            </a:r>
          </a:p>
          <a:p>
            <a:pPr>
              <a:buNone/>
            </a:pPr>
            <a:endParaRPr lang="en-IN" dirty="0" smtClean="0"/>
          </a:p>
          <a:p>
            <a:pPr>
              <a:buNone/>
            </a:pPr>
            <a:r>
              <a:rPr lang="en-IN" dirty="0" smtClean="0"/>
              <a:t>• The way that the component looks when rendered on the screen</a:t>
            </a:r>
          </a:p>
          <a:p>
            <a:pPr>
              <a:buNone/>
            </a:pPr>
            <a:r>
              <a:rPr lang="en-IN" dirty="0" smtClean="0"/>
              <a:t>• The way that the component reacts to the user</a:t>
            </a:r>
          </a:p>
          <a:p>
            <a:pPr>
              <a:buNone/>
            </a:pPr>
            <a:r>
              <a:rPr lang="en-IN" dirty="0" smtClean="0"/>
              <a:t>• The state information associated with the component</a:t>
            </a:r>
          </a:p>
          <a:p>
            <a:pPr>
              <a:buNone/>
            </a:pPr>
            <a:endParaRPr lang="en-IN" dirty="0" smtClean="0"/>
          </a:p>
          <a:p>
            <a:pPr algn="just">
              <a:buNone/>
            </a:pPr>
            <a:r>
              <a:rPr lang="en-IN" dirty="0" smtClean="0"/>
              <a:t>No matter what architecture is used to implement a component, it must implicitly contain these three parts. Over the years, one component architecture has proven itself to be exceptionally effective: </a:t>
            </a:r>
            <a:r>
              <a:rPr lang="en-IN" i="1" dirty="0" smtClean="0"/>
              <a:t>Model-View-Controller</a:t>
            </a:r>
            <a:r>
              <a:rPr lang="en-IN" dirty="0" smtClean="0"/>
              <a:t>, or MVC for short.</a:t>
            </a:r>
          </a:p>
          <a:p>
            <a:pPr algn="just">
              <a:buNone/>
            </a:pPr>
            <a:r>
              <a:rPr lang="en-IN" dirty="0" smtClean="0"/>
              <a:t>The MVC architecture is successful because each piece of the design corresponds to an aspect of a component. In MVC terminology, the </a:t>
            </a:r>
            <a:r>
              <a:rPr lang="en-IN" i="1" dirty="0" smtClean="0"/>
              <a:t>model </a:t>
            </a:r>
            <a:r>
              <a:rPr lang="en-IN" dirty="0" smtClean="0"/>
              <a:t>corresponds to the state information associated with the component. For example, in the case of a check box, the model contains a field that indicates if the box is checked or unchecked. The </a:t>
            </a:r>
            <a:r>
              <a:rPr lang="en-IN" i="1" dirty="0" smtClean="0"/>
              <a:t>view </a:t>
            </a:r>
            <a:r>
              <a:rPr lang="en-IN" dirty="0" smtClean="0"/>
              <a:t>determines how the component is displayed on the screen, including any aspects of the view that are affected by the current state of the model. The </a:t>
            </a:r>
            <a:r>
              <a:rPr lang="en-IN" i="1" dirty="0" smtClean="0"/>
              <a:t>controller </a:t>
            </a:r>
            <a:r>
              <a:rPr lang="en-IN" dirty="0" smtClean="0"/>
              <a:t>determines how the component reacts to the user. For example, when the user clicks a check box, the controller reacts by changing the model to reflect the user’s choice (checked or unchecked). This then results in the view being updated. By separating a component into a model, a view, and a controller, the specific implementation of each can be changed without affecting the other two.</a:t>
            </a:r>
          </a:p>
          <a:p>
            <a:pPr>
              <a:buNone/>
            </a:pPr>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normAutofit fontScale="90000"/>
          </a:bodyPr>
          <a:lstStyle/>
          <a:p>
            <a:r>
              <a:rPr lang="en-IN" b="1" dirty="0" smtClean="0"/>
              <a:t>Components and Containers</a:t>
            </a:r>
            <a:endParaRPr lang="en-IN" dirty="0"/>
          </a:p>
        </p:txBody>
      </p:sp>
      <p:sp>
        <p:nvSpPr>
          <p:cNvPr id="3" name="Content Placeholder 2"/>
          <p:cNvSpPr>
            <a:spLocks noGrp="1"/>
          </p:cNvSpPr>
          <p:nvPr>
            <p:ph idx="1"/>
          </p:nvPr>
        </p:nvSpPr>
        <p:spPr>
          <a:xfrm>
            <a:off x="214282" y="1000108"/>
            <a:ext cx="8786874" cy="5857892"/>
          </a:xfrm>
        </p:spPr>
        <p:txBody>
          <a:bodyPr>
            <a:normAutofit fontScale="85000" lnSpcReduction="10000"/>
          </a:bodyPr>
          <a:lstStyle/>
          <a:p>
            <a:pPr algn="just"/>
            <a:r>
              <a:rPr lang="en-IN" dirty="0" smtClean="0"/>
              <a:t>A Swing GUI consists of two key items: </a:t>
            </a:r>
            <a:r>
              <a:rPr lang="en-IN" i="1" dirty="0" smtClean="0"/>
              <a:t>components </a:t>
            </a:r>
            <a:r>
              <a:rPr lang="en-IN" dirty="0" smtClean="0"/>
              <a:t>and </a:t>
            </a:r>
            <a:r>
              <a:rPr lang="en-IN" i="1" dirty="0" smtClean="0"/>
              <a:t>containers</a:t>
            </a:r>
            <a:r>
              <a:rPr lang="en-IN" dirty="0" smtClean="0"/>
              <a:t>. However, this distinction is mostly conceptual because all containers are also components. The difference between the two is found in their intended purpose: As the term is commonly used, a </a:t>
            </a:r>
            <a:r>
              <a:rPr lang="en-IN" i="1" dirty="0" smtClean="0"/>
              <a:t>component </a:t>
            </a:r>
            <a:r>
              <a:rPr lang="en-IN" dirty="0" smtClean="0"/>
              <a:t>is an independent visual control, such as a push button or slider. A container holds a group of components. Thus, a container is a special type of component that is designed to hold other components. Furthermore, in order for a component to be displayed, it must be held within a container. Thus, all Swing GUIs will have at least one container. Because containers are components, a container can also hold other containers. This enables Swing to define what is called a </a:t>
            </a:r>
            <a:r>
              <a:rPr lang="en-IN" i="1" dirty="0" smtClean="0"/>
              <a:t>containment hierarchy</a:t>
            </a:r>
            <a:r>
              <a:rPr lang="en-IN" dirty="0" smtClean="0"/>
              <a:t>, at the top of which must be a </a:t>
            </a:r>
            <a:r>
              <a:rPr lang="en-IN" i="1" dirty="0" smtClean="0"/>
              <a:t>top-level container</a:t>
            </a:r>
            <a:r>
              <a:rPr lang="en-IN" dirty="0" smtClean="0"/>
              <a:t>.</a:t>
            </a:r>
          </a:p>
          <a:p>
            <a:pPr algn="just">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srcRect/>
          <a:stretch>
            <a:fillRect/>
          </a:stretch>
        </p:blipFill>
        <p:spPr bwMode="auto">
          <a:xfrm>
            <a:off x="214313" y="2047875"/>
            <a:ext cx="8715375" cy="2762250"/>
          </a:xfrm>
          <a:prstGeom prst="rect">
            <a:avLst/>
          </a:prstGeom>
          <a:noFill/>
          <a:ln w="9525">
            <a:noFill/>
            <a:miter lim="800000"/>
            <a:headEnd/>
            <a:tailEnd/>
          </a:ln>
          <a:effectLst/>
        </p:spPr>
      </p:pic>
      <p:sp>
        <p:nvSpPr>
          <p:cNvPr id="5" name="Rectangle 4"/>
          <p:cNvSpPr/>
          <p:nvPr/>
        </p:nvSpPr>
        <p:spPr>
          <a:xfrm>
            <a:off x="285720" y="4929198"/>
            <a:ext cx="8643998" cy="369332"/>
          </a:xfrm>
          <a:prstGeom prst="rect">
            <a:avLst/>
          </a:prstGeom>
        </p:spPr>
        <p:txBody>
          <a:bodyPr wrap="square">
            <a:spAutoFit/>
          </a:bodyPr>
          <a:lstStyle/>
          <a:p>
            <a:pPr algn="ctr"/>
            <a:r>
              <a:rPr lang="en-IN" dirty="0" smtClean="0"/>
              <a:t>Each GUI component has its own coordinate system.</a:t>
            </a: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normAutofit fontScale="90000"/>
          </a:bodyPr>
          <a:lstStyle/>
          <a:p>
            <a:r>
              <a:rPr lang="en-IN" b="1" dirty="0" smtClean="0"/>
              <a:t>Components</a:t>
            </a:r>
            <a:endParaRPr lang="en-IN" dirty="0"/>
          </a:p>
        </p:txBody>
      </p:sp>
      <p:sp>
        <p:nvSpPr>
          <p:cNvPr id="3" name="Content Placeholder 2"/>
          <p:cNvSpPr>
            <a:spLocks noGrp="1"/>
          </p:cNvSpPr>
          <p:nvPr>
            <p:ph idx="1"/>
          </p:nvPr>
        </p:nvSpPr>
        <p:spPr>
          <a:xfrm>
            <a:off x="0" y="1071546"/>
            <a:ext cx="9001156" cy="5572164"/>
          </a:xfrm>
        </p:spPr>
        <p:txBody>
          <a:bodyPr>
            <a:normAutofit fontScale="92500" lnSpcReduction="20000"/>
          </a:bodyPr>
          <a:lstStyle/>
          <a:p>
            <a:pPr algn="just">
              <a:buNone/>
            </a:pPr>
            <a:r>
              <a:rPr lang="en-IN" dirty="0" smtClean="0"/>
              <a:t>     In general, Swing components are derived from the </a:t>
            </a:r>
            <a:r>
              <a:rPr lang="en-IN" b="1" dirty="0" smtClean="0"/>
              <a:t>JComponent </a:t>
            </a:r>
            <a:r>
              <a:rPr lang="en-IN" dirty="0" smtClean="0"/>
              <a:t>class.</a:t>
            </a:r>
            <a:r>
              <a:rPr lang="en-IN" b="1" dirty="0" smtClean="0"/>
              <a:t> JComponent </a:t>
            </a:r>
            <a:r>
              <a:rPr lang="en-IN" dirty="0" smtClean="0"/>
              <a:t>provides the functionality that is common to all components. For example, </a:t>
            </a:r>
            <a:r>
              <a:rPr lang="en-IN" b="1" dirty="0" smtClean="0"/>
              <a:t>JComponent </a:t>
            </a:r>
            <a:r>
              <a:rPr lang="en-IN" dirty="0" smtClean="0"/>
              <a:t>supports the pluggable look and feel. </a:t>
            </a:r>
            <a:r>
              <a:rPr lang="en-IN" b="1" dirty="0" smtClean="0"/>
              <a:t>JComponent </a:t>
            </a:r>
            <a:r>
              <a:rPr lang="en-IN" dirty="0" smtClean="0"/>
              <a:t>inherits the AWT classes </a:t>
            </a:r>
            <a:r>
              <a:rPr lang="en-IN" b="1" dirty="0" smtClean="0"/>
              <a:t>Container </a:t>
            </a:r>
            <a:r>
              <a:rPr lang="en-IN" dirty="0" smtClean="0"/>
              <a:t>and </a:t>
            </a:r>
            <a:r>
              <a:rPr lang="en-IN" b="1" dirty="0" err="1" smtClean="0"/>
              <a:t>Component</a:t>
            </a:r>
            <a:r>
              <a:rPr lang="en-IN" dirty="0" err="1" smtClean="0"/>
              <a:t>.Thus</a:t>
            </a:r>
            <a:r>
              <a:rPr lang="en-IN" dirty="0" smtClean="0"/>
              <a:t>, a Swing component is built on and compatible with an AWT component. All of Swing’s components are represented by classes defined within the package </a:t>
            </a:r>
            <a:r>
              <a:rPr lang="en-IN" b="1" dirty="0" err="1" smtClean="0"/>
              <a:t>javax.swing</a:t>
            </a:r>
            <a:r>
              <a:rPr lang="en-IN" dirty="0" smtClean="0"/>
              <a:t>. The following table shows the class names for Swing components (including those used as containers). Notice that all component classes begin with the letter </a:t>
            </a:r>
            <a:r>
              <a:rPr lang="en-IN" b="1" dirty="0" smtClean="0"/>
              <a:t>J</a:t>
            </a:r>
            <a:r>
              <a:rPr lang="en-IN" dirty="0" smtClean="0"/>
              <a:t>. For example, the class for a label is </a:t>
            </a:r>
            <a:r>
              <a:rPr lang="en-IN" b="1" dirty="0" err="1" smtClean="0"/>
              <a:t>JLabel</a:t>
            </a:r>
            <a:r>
              <a:rPr lang="en-IN" dirty="0" smtClean="0"/>
              <a:t>; the class for a push button is </a:t>
            </a:r>
            <a:r>
              <a:rPr lang="en-IN" b="1" dirty="0" err="1" smtClean="0"/>
              <a:t>JButton</a:t>
            </a:r>
            <a:r>
              <a:rPr lang="en-IN" dirty="0" smtClean="0"/>
              <a:t>; and the class for a scroll bar is </a:t>
            </a:r>
            <a:r>
              <a:rPr lang="en-IN" b="1" dirty="0" err="1" smtClean="0"/>
              <a:t>JScrollBar</a:t>
            </a:r>
            <a:r>
              <a:rPr lang="en-IN" dirty="0" smtClean="0"/>
              <a:t>.</a:t>
            </a:r>
          </a:p>
          <a:p>
            <a:pPr algn="just">
              <a:buNone/>
            </a:pP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0" y="571480"/>
            <a:ext cx="9144000" cy="4929222"/>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normAutofit fontScale="90000"/>
          </a:bodyPr>
          <a:lstStyle/>
          <a:p>
            <a:r>
              <a:rPr lang="en-IN" b="1" dirty="0" smtClean="0"/>
              <a:t>Containers</a:t>
            </a:r>
            <a:endParaRPr lang="en-IN" dirty="0"/>
          </a:p>
        </p:txBody>
      </p:sp>
      <p:sp>
        <p:nvSpPr>
          <p:cNvPr id="3" name="Content Placeholder 2"/>
          <p:cNvSpPr>
            <a:spLocks noGrp="1"/>
          </p:cNvSpPr>
          <p:nvPr>
            <p:ph idx="1"/>
          </p:nvPr>
        </p:nvSpPr>
        <p:spPr>
          <a:xfrm>
            <a:off x="285720" y="1071546"/>
            <a:ext cx="8501122" cy="5786454"/>
          </a:xfrm>
        </p:spPr>
        <p:txBody>
          <a:bodyPr>
            <a:normAutofit fontScale="70000" lnSpcReduction="20000"/>
          </a:bodyPr>
          <a:lstStyle/>
          <a:p>
            <a:pPr algn="just"/>
            <a:r>
              <a:rPr lang="en-IN" dirty="0" smtClean="0"/>
              <a:t>Swing defines two types of containers. The first are top-level containers: </a:t>
            </a:r>
            <a:r>
              <a:rPr lang="en-IN" b="1" dirty="0" err="1" smtClean="0"/>
              <a:t>JFrame</a:t>
            </a:r>
            <a:r>
              <a:rPr lang="en-IN" dirty="0" smtClean="0"/>
              <a:t>, </a:t>
            </a:r>
            <a:r>
              <a:rPr lang="en-IN" b="1" dirty="0" err="1" smtClean="0"/>
              <a:t>JApplet</a:t>
            </a:r>
            <a:r>
              <a:rPr lang="en-IN" dirty="0" smtClean="0"/>
              <a:t>, </a:t>
            </a:r>
            <a:r>
              <a:rPr lang="en-IN" b="1" dirty="0" err="1" smtClean="0"/>
              <a:t>JWindow</a:t>
            </a:r>
            <a:r>
              <a:rPr lang="en-IN" dirty="0" smtClean="0"/>
              <a:t>, and </a:t>
            </a:r>
            <a:r>
              <a:rPr lang="en-IN" b="1" dirty="0" err="1" smtClean="0"/>
              <a:t>JDialog</a:t>
            </a:r>
            <a:r>
              <a:rPr lang="en-IN" dirty="0" smtClean="0"/>
              <a:t>. These containers do not inherit </a:t>
            </a:r>
            <a:r>
              <a:rPr lang="en-IN" b="1" dirty="0" smtClean="0"/>
              <a:t>JComponent</a:t>
            </a:r>
            <a:r>
              <a:rPr lang="en-IN" dirty="0" smtClean="0"/>
              <a:t>. They do, however, inherit the AWT classes </a:t>
            </a:r>
            <a:r>
              <a:rPr lang="en-IN" b="1" dirty="0" smtClean="0"/>
              <a:t>Component </a:t>
            </a:r>
            <a:r>
              <a:rPr lang="en-IN" dirty="0" smtClean="0"/>
              <a:t>and </a:t>
            </a:r>
            <a:r>
              <a:rPr lang="en-IN" b="1" dirty="0" smtClean="0"/>
              <a:t>Container</a:t>
            </a:r>
            <a:r>
              <a:rPr lang="en-IN" dirty="0" smtClean="0"/>
              <a:t>. Unlike Swing’s other components, which are lightweight, the top-level containers are heavyweight. This makes the top-level containers a special case in the Swing component library. As the name implies, a top-level container must be at the top of a containment hierarchy . A top-level container is not contained within any other container. Furthermore, every containment hierarchy must begin with a top-level container. The one most commonly used for applications is </a:t>
            </a:r>
            <a:r>
              <a:rPr lang="en-IN" b="1" dirty="0" err="1" smtClean="0"/>
              <a:t>JFrame</a:t>
            </a:r>
            <a:r>
              <a:rPr lang="en-IN" dirty="0" smtClean="0"/>
              <a:t>. The one used for applets is </a:t>
            </a:r>
            <a:r>
              <a:rPr lang="en-IN" b="1" dirty="0" err="1" smtClean="0"/>
              <a:t>JApplet</a:t>
            </a:r>
            <a:r>
              <a:rPr lang="en-IN" dirty="0" smtClean="0"/>
              <a:t>. The second type of containers supported by Swing are lightweight containers. Lightweight containers </a:t>
            </a:r>
            <a:r>
              <a:rPr lang="en-IN" i="1" dirty="0" smtClean="0"/>
              <a:t>do </a:t>
            </a:r>
            <a:r>
              <a:rPr lang="en-IN" dirty="0" smtClean="0"/>
              <a:t>inherit </a:t>
            </a:r>
            <a:r>
              <a:rPr lang="en-IN" b="1" dirty="0" smtClean="0"/>
              <a:t>JComponent</a:t>
            </a:r>
            <a:r>
              <a:rPr lang="en-IN" dirty="0" smtClean="0"/>
              <a:t>. An example of a lightweight container is </a:t>
            </a:r>
            <a:r>
              <a:rPr lang="en-IN" b="1" dirty="0" err="1" smtClean="0"/>
              <a:t>JPanel</a:t>
            </a:r>
            <a:r>
              <a:rPr lang="en-IN" dirty="0" smtClean="0"/>
              <a:t>, which is a general-purpose container. Lightweight containers are often used to organize and</a:t>
            </a:r>
          </a:p>
          <a:p>
            <a:pPr algn="just">
              <a:buNone/>
            </a:pPr>
            <a:r>
              <a:rPr lang="en-IN" dirty="0" smtClean="0"/>
              <a:t>     manage groups of related components because a lightweight container can be contained within another container. Thus, you can use lightweight containers such as </a:t>
            </a:r>
            <a:r>
              <a:rPr lang="en-IN" b="1" dirty="0" err="1" smtClean="0"/>
              <a:t>JPanel</a:t>
            </a:r>
            <a:r>
              <a:rPr lang="en-IN" b="1" dirty="0" smtClean="0"/>
              <a:t> </a:t>
            </a:r>
            <a:r>
              <a:rPr lang="en-IN" dirty="0" smtClean="0"/>
              <a:t>to create subgroups of related controls that are contained within an outer container.</a:t>
            </a:r>
          </a:p>
          <a:p>
            <a:pPr algn="just">
              <a:buNone/>
            </a:pPr>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29684" cy="725470"/>
          </a:xfrm>
        </p:spPr>
        <p:txBody>
          <a:bodyPr>
            <a:normAutofit fontScale="90000"/>
          </a:bodyPr>
          <a:lstStyle/>
          <a:p>
            <a:r>
              <a:rPr lang="en-IN" b="1" dirty="0" smtClean="0"/>
              <a:t>The Top-Level Container Panes</a:t>
            </a:r>
            <a:endParaRPr lang="en-IN" dirty="0"/>
          </a:p>
        </p:txBody>
      </p:sp>
      <p:sp>
        <p:nvSpPr>
          <p:cNvPr id="3" name="Content Placeholder 2"/>
          <p:cNvSpPr>
            <a:spLocks noGrp="1"/>
          </p:cNvSpPr>
          <p:nvPr>
            <p:ph idx="1"/>
          </p:nvPr>
        </p:nvSpPr>
        <p:spPr>
          <a:xfrm>
            <a:off x="214282" y="1071546"/>
            <a:ext cx="8643998" cy="5286412"/>
          </a:xfrm>
        </p:spPr>
        <p:txBody>
          <a:bodyPr>
            <a:normAutofit/>
          </a:bodyPr>
          <a:lstStyle/>
          <a:p>
            <a:pPr algn="just">
              <a:buNone/>
            </a:pPr>
            <a:r>
              <a:rPr lang="en-IN" dirty="0" smtClean="0"/>
              <a:t>   Each top-level container defines a set of </a:t>
            </a:r>
            <a:r>
              <a:rPr lang="en-IN" i="1" dirty="0" smtClean="0"/>
              <a:t>panes</a:t>
            </a:r>
            <a:r>
              <a:rPr lang="en-IN" dirty="0" smtClean="0"/>
              <a:t>. At the top of the hierarchy is an instance of </a:t>
            </a:r>
            <a:r>
              <a:rPr lang="en-IN" b="1" dirty="0" err="1" smtClean="0"/>
              <a:t>JRootPane</a:t>
            </a:r>
            <a:r>
              <a:rPr lang="en-IN" dirty="0" smtClean="0"/>
              <a:t>. </a:t>
            </a:r>
            <a:r>
              <a:rPr lang="en-IN" b="1" dirty="0" err="1" smtClean="0"/>
              <a:t>JRootPane</a:t>
            </a:r>
            <a:r>
              <a:rPr lang="en-IN" b="1" dirty="0" smtClean="0"/>
              <a:t> </a:t>
            </a:r>
            <a:r>
              <a:rPr lang="en-IN" dirty="0" smtClean="0"/>
              <a:t>is a lightweight container whose purpose is to manage the other panes. It also helps manage the optional menu bar. The panes that comprise the root pane are called the </a:t>
            </a:r>
            <a:r>
              <a:rPr lang="en-IN" i="1" dirty="0" smtClean="0"/>
              <a:t>glass pane, </a:t>
            </a:r>
            <a:r>
              <a:rPr lang="en-IN" dirty="0" smtClean="0"/>
              <a:t>the </a:t>
            </a:r>
            <a:r>
              <a:rPr lang="en-IN" i="1" dirty="0" smtClean="0"/>
              <a:t>content pane, </a:t>
            </a:r>
            <a:r>
              <a:rPr lang="en-IN" dirty="0" smtClean="0"/>
              <a:t>and the </a:t>
            </a:r>
            <a:r>
              <a:rPr lang="en-IN" i="1" dirty="0" smtClean="0"/>
              <a:t>layered pane.</a:t>
            </a:r>
            <a:r>
              <a:rPr lang="en-IN" dirty="0" smtClean="0"/>
              <a:t> The glass pane is the top-level pane. It sits above and completely covers all other panes. By default, it is a transparent instance of </a:t>
            </a:r>
            <a:r>
              <a:rPr lang="en-IN" b="1" dirty="0" err="1" smtClean="0"/>
              <a:t>JPanel</a:t>
            </a:r>
            <a:r>
              <a:rPr lang="en-IN" dirty="0" smtClean="0"/>
              <a:t>.</a:t>
            </a:r>
          </a:p>
          <a:p>
            <a:pPr algn="just"/>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normAutofit fontScale="90000"/>
          </a:bodyPr>
          <a:lstStyle/>
          <a:p>
            <a:r>
              <a:rPr lang="en-IN" b="1" dirty="0" smtClean="0"/>
              <a:t>The Swing Packages</a:t>
            </a:r>
            <a:endParaRPr lang="en-IN" dirty="0"/>
          </a:p>
        </p:txBody>
      </p:sp>
      <p:sp>
        <p:nvSpPr>
          <p:cNvPr id="3" name="Content Placeholder 2"/>
          <p:cNvSpPr>
            <a:spLocks noGrp="1"/>
          </p:cNvSpPr>
          <p:nvPr>
            <p:ph idx="1"/>
          </p:nvPr>
        </p:nvSpPr>
        <p:spPr>
          <a:xfrm>
            <a:off x="142844" y="1071546"/>
            <a:ext cx="8786874" cy="4525963"/>
          </a:xfrm>
        </p:spPr>
        <p:txBody>
          <a:bodyPr/>
          <a:lstStyle/>
          <a:p>
            <a:pPr algn="just">
              <a:buNone/>
            </a:pPr>
            <a:r>
              <a:rPr lang="en-IN" dirty="0" smtClean="0"/>
              <a:t>    Swing is a very large subsystem and makes use of many packages. These are the packages used by Swing that are defined by Java SE 6. The main package is </a:t>
            </a:r>
            <a:r>
              <a:rPr lang="en-IN" b="1" dirty="0" err="1" smtClean="0"/>
              <a:t>javax.swing</a:t>
            </a:r>
            <a:r>
              <a:rPr lang="en-IN" dirty="0" smtClean="0"/>
              <a:t>. This package must be imported into any program that uses Swing. It contains the classes that implement the basic Swing components, such as push buttons, labels, and check boxes.</a:t>
            </a:r>
          </a:p>
          <a:p>
            <a:pPr algn="just">
              <a:buNone/>
            </a:pPr>
            <a:endParaRPr lang="en-IN" dirty="0" smtClean="0"/>
          </a:p>
          <a:p>
            <a:pPr algn="just"/>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42844" y="1357298"/>
            <a:ext cx="9001156" cy="2714644"/>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7467600" cy="725470"/>
          </a:xfrm>
        </p:spPr>
        <p:txBody>
          <a:bodyPr>
            <a:normAutofit fontScale="90000"/>
          </a:bodyPr>
          <a:lstStyle/>
          <a:p>
            <a:r>
              <a:rPr lang="en-IN" b="1" dirty="0" smtClean="0"/>
              <a:t>A Simple Swing Application</a:t>
            </a:r>
            <a:endParaRPr lang="en-IN" dirty="0"/>
          </a:p>
        </p:txBody>
      </p:sp>
      <p:sp>
        <p:nvSpPr>
          <p:cNvPr id="3" name="Content Placeholder 2"/>
          <p:cNvSpPr>
            <a:spLocks noGrp="1"/>
          </p:cNvSpPr>
          <p:nvPr>
            <p:ph idx="1"/>
          </p:nvPr>
        </p:nvSpPr>
        <p:spPr>
          <a:xfrm>
            <a:off x="285720" y="1071546"/>
            <a:ext cx="8643998" cy="5500726"/>
          </a:xfrm>
        </p:spPr>
        <p:txBody>
          <a:bodyPr>
            <a:normAutofit fontScale="70000" lnSpcReduction="20000"/>
          </a:bodyPr>
          <a:lstStyle/>
          <a:p>
            <a:pPr algn="just">
              <a:buNone/>
            </a:pPr>
            <a:r>
              <a:rPr lang="en-IN" dirty="0" smtClean="0"/>
              <a:t>Swing programs differ from both the console-based programs and the AWT-based programs shown earlier in this book. For example, they use a different set of components and a different container hierarchy than does the AWT. Swing programs also have special requirements that relate to threading. The best way to understand the structure of a Swing program is to work through an example. There are two types of Java programs in which Swing is typically used. The first is a desktop application. The second is the applet. This section shows how to create a Swing application. The creation of a Swing applet is described later in this chapter. Although quite short, the following program shows one way to write a Swing application. In the process, it demonstrates several key features of Swing. It uses two Swing components: </a:t>
            </a:r>
            <a:r>
              <a:rPr lang="en-IN" b="1" dirty="0" err="1" smtClean="0"/>
              <a:t>JFrame</a:t>
            </a:r>
            <a:r>
              <a:rPr lang="en-IN" b="1" dirty="0" smtClean="0"/>
              <a:t> </a:t>
            </a:r>
            <a:r>
              <a:rPr lang="en-IN" dirty="0" smtClean="0"/>
              <a:t>and </a:t>
            </a:r>
            <a:r>
              <a:rPr lang="en-IN" b="1" dirty="0" err="1" smtClean="0"/>
              <a:t>JLabel</a:t>
            </a:r>
            <a:r>
              <a:rPr lang="en-IN" dirty="0" smtClean="0"/>
              <a:t>. </a:t>
            </a:r>
            <a:r>
              <a:rPr lang="en-IN" b="1" dirty="0" err="1" smtClean="0"/>
              <a:t>JFrame</a:t>
            </a:r>
            <a:r>
              <a:rPr lang="en-IN" b="1" dirty="0" smtClean="0"/>
              <a:t> </a:t>
            </a:r>
            <a:r>
              <a:rPr lang="en-IN" dirty="0" smtClean="0"/>
              <a:t>is the top-level container that is commonly used for Swing</a:t>
            </a:r>
          </a:p>
          <a:p>
            <a:pPr algn="just">
              <a:buNone/>
            </a:pPr>
            <a:r>
              <a:rPr lang="en-IN" dirty="0" smtClean="0"/>
              <a:t>applications. </a:t>
            </a:r>
            <a:r>
              <a:rPr lang="en-IN" b="1" dirty="0" err="1" smtClean="0"/>
              <a:t>JLabel</a:t>
            </a:r>
            <a:r>
              <a:rPr lang="en-IN" b="1" dirty="0" smtClean="0"/>
              <a:t> </a:t>
            </a:r>
            <a:r>
              <a:rPr lang="en-IN" dirty="0" smtClean="0"/>
              <a:t>is the Swing component that creates a label, which is a component that displays information. The label is Swing’s simplest component because it is passive. That is, a label does not respond to user input. It just displays output. The program uses a </a:t>
            </a:r>
            <a:r>
              <a:rPr lang="en-IN" b="1" dirty="0" err="1" smtClean="0"/>
              <a:t>JFrame</a:t>
            </a:r>
            <a:r>
              <a:rPr lang="en-IN" b="1" dirty="0" smtClean="0"/>
              <a:t> </a:t>
            </a:r>
            <a:r>
              <a:rPr lang="en-IN" dirty="0" smtClean="0"/>
              <a:t>container to hold an instance of a </a:t>
            </a:r>
            <a:r>
              <a:rPr lang="en-IN" b="1" dirty="0" err="1" smtClean="0"/>
              <a:t>JLabel</a:t>
            </a:r>
            <a:r>
              <a:rPr lang="en-IN" dirty="0" smtClean="0"/>
              <a:t>. The label displays a short text message.</a:t>
            </a:r>
          </a:p>
          <a:p>
            <a:pPr algn="just">
              <a:buNone/>
            </a:pPr>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67E28D6-D400-424F-9E70-5F068CA66CD9}" type="slidenum">
              <a:rPr lang="en-US"/>
              <a:pPr/>
              <a:t>57</a:t>
            </a:fld>
            <a:endParaRPr lang="en-US"/>
          </a:p>
        </p:txBody>
      </p:sp>
      <p:sp>
        <p:nvSpPr>
          <p:cNvPr id="380930" name="Rectangle 2"/>
          <p:cNvSpPr>
            <a:spLocks noGrp="1" noChangeArrowheads="1"/>
          </p:cNvSpPr>
          <p:nvPr>
            <p:ph type="title"/>
          </p:nvPr>
        </p:nvSpPr>
        <p:spPr>
          <a:xfrm>
            <a:off x="1905000" y="228600"/>
            <a:ext cx="5562600" cy="609600"/>
          </a:xfrm>
          <a:noFill/>
          <a:ln/>
        </p:spPr>
        <p:txBody>
          <a:bodyPr>
            <a:normAutofit fontScale="90000"/>
          </a:bodyPr>
          <a:lstStyle/>
          <a:p>
            <a:r>
              <a:rPr lang="en-US"/>
              <a:t>Buttons</a:t>
            </a:r>
          </a:p>
        </p:txBody>
      </p:sp>
      <p:sp>
        <p:nvSpPr>
          <p:cNvPr id="380931" name="Rectangle 3"/>
          <p:cNvSpPr>
            <a:spLocks noGrp="1" noChangeArrowheads="1"/>
          </p:cNvSpPr>
          <p:nvPr>
            <p:ph type="body" idx="1"/>
          </p:nvPr>
        </p:nvSpPr>
        <p:spPr>
          <a:xfrm>
            <a:off x="381000" y="990600"/>
            <a:ext cx="8548718" cy="5581672"/>
          </a:xfrm>
          <a:noFill/>
          <a:ln/>
        </p:spPr>
        <p:txBody>
          <a:bodyPr>
            <a:normAutofit/>
          </a:bodyPr>
          <a:lstStyle/>
          <a:p>
            <a:pPr marL="0" indent="0">
              <a:buFont typeface="Monotype Sorts" pitchFamily="2" charset="2"/>
              <a:buNone/>
            </a:pPr>
            <a:r>
              <a:rPr lang="en-US" sz="3000" dirty="0">
                <a:cs typeface="Times New Roman" pitchFamily="18" charset="0"/>
              </a:rPr>
              <a:t>A </a:t>
            </a:r>
            <a:r>
              <a:rPr lang="en-US" sz="3000" i="1" dirty="0">
                <a:cs typeface="Times New Roman" pitchFamily="18" charset="0"/>
              </a:rPr>
              <a:t>button</a:t>
            </a:r>
            <a:r>
              <a:rPr lang="en-US" sz="3000" dirty="0">
                <a:cs typeface="Times New Roman" pitchFamily="18" charset="0"/>
              </a:rPr>
              <a:t> is a component that triggers an action event when clicked. Swing provides regular buttons, toggle buttons, check box buttons, and radio buttons. The common features of these buttons are generalized in </a:t>
            </a:r>
            <a:r>
              <a:rPr lang="en-US" sz="3000" u="sng" dirty="0" err="1">
                <a:cs typeface="Times New Roman" pitchFamily="18" charset="0"/>
              </a:rPr>
              <a:t>javax.swing.AbstractButton</a:t>
            </a:r>
            <a:r>
              <a:rPr lang="en-US" sz="3000" dirty="0" smtClean="0">
                <a:cs typeface="Times New Roman" pitchFamily="18" charset="0"/>
              </a:rPr>
              <a:t>.</a:t>
            </a:r>
          </a:p>
          <a:p>
            <a:pPr marL="0" indent="0">
              <a:buFont typeface="Monotype Sorts" pitchFamily="2" charset="2"/>
              <a:buNone/>
            </a:pPr>
            <a:endParaRPr lang="en-US" dirty="0" smtClean="0">
              <a:cs typeface="Times New Roman" pitchFamily="18" charset="0"/>
            </a:endParaRPr>
          </a:p>
          <a:p>
            <a:pPr marL="0" indent="0">
              <a:buFont typeface="Monotype Sorts" pitchFamily="2" charset="2"/>
              <a:buNone/>
            </a:pPr>
            <a:endParaRPr lang="en-US" sz="3000" dirty="0" smtClean="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EBFD3AB2-B05A-4BEE-B7D7-3B3AE4ACE1F4}" type="slidenum">
              <a:rPr lang="en-US"/>
              <a:pPr/>
              <a:t>58</a:t>
            </a:fld>
            <a:endParaRPr lang="en-US"/>
          </a:p>
        </p:txBody>
      </p:sp>
      <p:sp>
        <p:nvSpPr>
          <p:cNvPr id="468998" name="Rectangle 6"/>
          <p:cNvSpPr>
            <a:spLocks noChangeArrowheads="1"/>
          </p:cNvSpPr>
          <p:nvPr/>
        </p:nvSpPr>
        <p:spPr bwMode="auto">
          <a:xfrm>
            <a:off x="2090738" y="495300"/>
            <a:ext cx="9144000" cy="0"/>
          </a:xfrm>
          <a:prstGeom prst="rect">
            <a:avLst/>
          </a:prstGeom>
          <a:noFill/>
          <a:ln w="12700">
            <a:noFill/>
            <a:miter lim="800000"/>
            <a:headEnd type="none" w="sm" len="sm"/>
            <a:tailEnd type="none" w="sm" len="sm"/>
          </a:ln>
          <a:effectLst/>
        </p:spPr>
        <p:txBody>
          <a:bodyPr>
            <a:spAutoFit/>
          </a:bodyPr>
          <a:lstStyle/>
          <a:p>
            <a:endParaRPr lang="en-IN"/>
          </a:p>
        </p:txBody>
      </p:sp>
      <p:sp>
        <p:nvSpPr>
          <p:cNvPr id="469001" name="Rectangle 9"/>
          <p:cNvSpPr>
            <a:spLocks noChangeArrowheads="1"/>
          </p:cNvSpPr>
          <p:nvPr/>
        </p:nvSpPr>
        <p:spPr bwMode="auto">
          <a:xfrm>
            <a:off x="0" y="1817688"/>
            <a:ext cx="9144000" cy="0"/>
          </a:xfrm>
          <a:prstGeom prst="rect">
            <a:avLst/>
          </a:prstGeom>
          <a:noFill/>
          <a:ln w="12700">
            <a:noFill/>
            <a:miter lim="800000"/>
            <a:headEnd type="none" w="sm" len="sm"/>
            <a:tailEnd type="none" w="sm" len="sm"/>
          </a:ln>
          <a:effectLst/>
        </p:spPr>
        <p:txBody>
          <a:bodyPr wrap="none" anchor="ctr">
            <a:spAutoFit/>
          </a:bodyPr>
          <a:lstStyle/>
          <a:p>
            <a:endParaRPr lang="en-IN"/>
          </a:p>
        </p:txBody>
      </p:sp>
      <p:graphicFrame>
        <p:nvGraphicFramePr>
          <p:cNvPr id="469000" name="Object 8"/>
          <p:cNvGraphicFramePr>
            <a:graphicFrameLocks noChangeAspect="1"/>
          </p:cNvGraphicFramePr>
          <p:nvPr/>
        </p:nvGraphicFramePr>
        <p:xfrm>
          <a:off x="304800" y="762000"/>
          <a:ext cx="8382000" cy="5662613"/>
        </p:xfrm>
        <a:graphic>
          <a:graphicData uri="http://schemas.openxmlformats.org/presentationml/2006/ole">
            <p:oleObj spid="_x0000_s47106" name="Picture" r:id="rId4" imgW="4770120" imgH="3212592" progId="Word.Picture.8">
              <p:embed/>
            </p:oleObj>
          </a:graphicData>
        </a:graphic>
      </p:graphicFrame>
      <p:sp>
        <p:nvSpPr>
          <p:cNvPr id="469002" name="Rectangle 10"/>
          <p:cNvSpPr>
            <a:spLocks noGrp="1" noChangeArrowheads="1"/>
          </p:cNvSpPr>
          <p:nvPr>
            <p:ph type="title"/>
          </p:nvPr>
        </p:nvSpPr>
        <p:spPr>
          <a:xfrm>
            <a:off x="1905000" y="152400"/>
            <a:ext cx="5562600" cy="533400"/>
          </a:xfrm>
          <a:noFill/>
          <a:ln/>
        </p:spPr>
        <p:txBody>
          <a:bodyPr>
            <a:normAutofit fontScale="90000"/>
          </a:bodyPr>
          <a:lstStyle/>
          <a:p>
            <a:r>
              <a:rPr lang="en-US"/>
              <a:t>AbstractButton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233E020A-4CAD-4958-9E41-101F3F805B6F}" type="slidenum">
              <a:rPr lang="en-US"/>
              <a:pPr/>
              <a:t>59</a:t>
            </a:fld>
            <a:endParaRPr lang="en-US"/>
          </a:p>
        </p:txBody>
      </p:sp>
      <p:sp>
        <p:nvSpPr>
          <p:cNvPr id="466946" name="Rectangle 2"/>
          <p:cNvSpPr>
            <a:spLocks noGrp="1" noChangeArrowheads="1"/>
          </p:cNvSpPr>
          <p:nvPr>
            <p:ph type="title"/>
          </p:nvPr>
        </p:nvSpPr>
        <p:spPr>
          <a:xfrm>
            <a:off x="685800" y="304800"/>
            <a:ext cx="7772400" cy="609600"/>
          </a:xfrm>
          <a:noFill/>
          <a:ln/>
        </p:spPr>
        <p:txBody>
          <a:bodyPr>
            <a:normAutofit fontScale="90000"/>
          </a:bodyPr>
          <a:lstStyle/>
          <a:p>
            <a:r>
              <a:rPr lang="en-US" sz="4200">
                <a:latin typeface="Courier New" pitchFamily="49" charset="0"/>
              </a:rPr>
              <a:t>JButton</a:t>
            </a:r>
            <a:endParaRPr lang="en-US" sz="4200"/>
          </a:p>
        </p:txBody>
      </p:sp>
      <p:sp>
        <p:nvSpPr>
          <p:cNvPr id="466947" name="Rectangle 3"/>
          <p:cNvSpPr>
            <a:spLocks noGrp="1" noChangeArrowheads="1"/>
          </p:cNvSpPr>
          <p:nvPr>
            <p:ph type="body" idx="1"/>
          </p:nvPr>
        </p:nvSpPr>
        <p:spPr>
          <a:xfrm>
            <a:off x="381000" y="1066800"/>
            <a:ext cx="8458200" cy="990600"/>
          </a:xfrm>
          <a:noFill/>
          <a:ln/>
        </p:spPr>
        <p:txBody>
          <a:bodyPr/>
          <a:lstStyle/>
          <a:p>
            <a:pPr marL="0" indent="0" algn="just">
              <a:lnSpc>
                <a:spcPct val="90000"/>
              </a:lnSpc>
              <a:spcBef>
                <a:spcPct val="50000"/>
              </a:spcBef>
              <a:buFont typeface="Monotype Sorts" pitchFamily="2" charset="2"/>
              <a:buNone/>
            </a:pPr>
            <a:r>
              <a:rPr lang="en-US" sz="3000"/>
              <a:t>JButton inherits AbstractButton and provides several constructors to create buttons.</a:t>
            </a:r>
          </a:p>
        </p:txBody>
      </p:sp>
      <p:sp>
        <p:nvSpPr>
          <p:cNvPr id="466949" name="Rectangle 5"/>
          <p:cNvSpPr>
            <a:spLocks noChangeArrowheads="1"/>
          </p:cNvSpPr>
          <p:nvPr/>
        </p:nvSpPr>
        <p:spPr bwMode="auto">
          <a:xfrm>
            <a:off x="2647950" y="2767013"/>
            <a:ext cx="9144000" cy="0"/>
          </a:xfrm>
          <a:prstGeom prst="rect">
            <a:avLst/>
          </a:prstGeom>
          <a:noFill/>
          <a:ln w="12700">
            <a:noFill/>
            <a:miter lim="800000"/>
            <a:headEnd type="none" w="sm" len="sm"/>
            <a:tailEnd type="none" w="sm" len="sm"/>
          </a:ln>
          <a:effectLst/>
        </p:spPr>
        <p:txBody>
          <a:bodyPr>
            <a:spAutoFit/>
          </a:bodyPr>
          <a:lstStyle/>
          <a:p>
            <a:endParaRPr lang="en-IN"/>
          </a:p>
        </p:txBody>
      </p:sp>
      <p:graphicFrame>
        <p:nvGraphicFramePr>
          <p:cNvPr id="466948" name="Object 4"/>
          <p:cNvGraphicFramePr>
            <a:graphicFrameLocks noChangeAspect="1"/>
          </p:cNvGraphicFramePr>
          <p:nvPr/>
        </p:nvGraphicFramePr>
        <p:xfrm>
          <a:off x="381000" y="2438400"/>
          <a:ext cx="8382000" cy="2884488"/>
        </p:xfrm>
        <a:graphic>
          <a:graphicData uri="http://schemas.openxmlformats.org/presentationml/2006/ole">
            <p:oleObj spid="_x0000_s48130" r:id="rId4" imgW="3852672" imgH="1322832" progId="Word.Picture.8">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1071602" y="142852"/>
            <a:ext cx="4500562" cy="609600"/>
          </a:xfrm>
          <a:noFill/>
          <a:ln/>
        </p:spPr>
        <p:txBody>
          <a:bodyPr>
            <a:noAutofit/>
          </a:bodyPr>
          <a:lstStyle/>
          <a:p>
            <a:pPr algn="ctr"/>
            <a:r>
              <a:rPr lang="en-US" sz="2800" dirty="0"/>
              <a:t>The </a:t>
            </a:r>
            <a:r>
              <a:rPr lang="en-US" sz="2800" dirty="0" smtClean="0"/>
              <a:t>Graphics</a:t>
            </a:r>
            <a:br>
              <a:rPr lang="en-US" sz="2800" dirty="0" smtClean="0"/>
            </a:br>
            <a:r>
              <a:rPr lang="en-US" sz="2800" dirty="0" smtClean="0"/>
              <a:t> </a:t>
            </a:r>
            <a:r>
              <a:rPr lang="en-US" sz="2800" dirty="0"/>
              <a:t>Class</a:t>
            </a:r>
          </a:p>
        </p:txBody>
      </p:sp>
      <p:sp>
        <p:nvSpPr>
          <p:cNvPr id="381955" name="Rectangle 3"/>
          <p:cNvSpPr>
            <a:spLocks noGrp="1" noChangeArrowheads="1"/>
          </p:cNvSpPr>
          <p:nvPr>
            <p:ph idx="1"/>
          </p:nvPr>
        </p:nvSpPr>
        <p:spPr>
          <a:xfrm>
            <a:off x="152400" y="1143000"/>
            <a:ext cx="1990708" cy="2057400"/>
          </a:xfrm>
          <a:noFill/>
          <a:ln/>
        </p:spPr>
        <p:txBody>
          <a:bodyPr>
            <a:normAutofit fontScale="85000" lnSpcReduction="20000"/>
          </a:bodyPr>
          <a:lstStyle/>
          <a:p>
            <a:pPr marL="0" indent="0">
              <a:lnSpc>
                <a:spcPct val="90000"/>
              </a:lnSpc>
              <a:buFont typeface="Monotype Sorts" pitchFamily="2" charset="2"/>
              <a:buNone/>
            </a:pPr>
            <a:r>
              <a:rPr lang="en-US" sz="2400" dirty="0"/>
              <a:t>You can draw strings, lines, rectangles, ovals, arcs, polygons, and </a:t>
            </a:r>
            <a:r>
              <a:rPr lang="en-US" sz="2400" dirty="0" err="1"/>
              <a:t>polylines</a:t>
            </a:r>
            <a:r>
              <a:rPr lang="en-US" sz="2400" dirty="0"/>
              <a:t>, using the methods in the </a:t>
            </a:r>
            <a:r>
              <a:rPr lang="en-US" sz="2400" u="sng" dirty="0"/>
              <a:t>Graphics</a:t>
            </a:r>
            <a:r>
              <a:rPr lang="en-US" sz="2400" dirty="0"/>
              <a:t> class. </a:t>
            </a:r>
          </a:p>
        </p:txBody>
      </p:sp>
      <p:sp>
        <p:nvSpPr>
          <p:cNvPr id="6" name="Slide Number Placeholder 4"/>
          <p:cNvSpPr>
            <a:spLocks noGrp="1"/>
          </p:cNvSpPr>
          <p:nvPr>
            <p:ph type="sldNum" sz="quarter" idx="12"/>
          </p:nvPr>
        </p:nvSpPr>
        <p:spPr/>
        <p:txBody>
          <a:bodyPr/>
          <a:lstStyle/>
          <a:p>
            <a:fld id="{2E82B34A-5454-4E26-90E6-788F7A5E5FA7}" type="slidenum">
              <a:rPr lang="en-US"/>
              <a:pPr/>
              <a:t>6</a:t>
            </a:fld>
            <a:endParaRPr lang="en-US" dirty="0"/>
          </a:p>
        </p:txBody>
      </p:sp>
      <p:sp>
        <p:nvSpPr>
          <p:cNvPr id="381957" name="Rectangle 5"/>
          <p:cNvSpPr>
            <a:spLocks noChangeArrowheads="1"/>
          </p:cNvSpPr>
          <p:nvPr/>
        </p:nvSpPr>
        <p:spPr bwMode="auto">
          <a:xfrm>
            <a:off x="0" y="1028700"/>
            <a:ext cx="9144000" cy="0"/>
          </a:xfrm>
          <a:prstGeom prst="rect">
            <a:avLst/>
          </a:prstGeom>
          <a:noFill/>
          <a:ln w="12700">
            <a:noFill/>
            <a:miter lim="800000"/>
            <a:headEnd type="none" w="sm" len="sm"/>
            <a:tailEnd type="none" w="sm" len="sm"/>
          </a:ln>
          <a:effectLst/>
        </p:spPr>
        <p:txBody>
          <a:bodyPr wrap="none" anchor="ctr">
            <a:spAutoFit/>
          </a:bodyPr>
          <a:lstStyle/>
          <a:p>
            <a:endParaRPr lang="en-IN"/>
          </a:p>
        </p:txBody>
      </p:sp>
      <p:graphicFrame>
        <p:nvGraphicFramePr>
          <p:cNvPr id="381956" name="Object 4"/>
          <p:cNvGraphicFramePr>
            <a:graphicFrameLocks noChangeAspect="1"/>
          </p:cNvGraphicFramePr>
          <p:nvPr/>
        </p:nvGraphicFramePr>
        <p:xfrm>
          <a:off x="2357422" y="0"/>
          <a:ext cx="6786578" cy="6786578"/>
        </p:xfrm>
        <a:graphic>
          <a:graphicData uri="http://schemas.openxmlformats.org/presentationml/2006/ole">
            <p:oleObj spid="_x0000_s3074" name="Picture" r:id="rId3" imgW="4803648" imgH="4794504" progId="Word.Picture.8">
              <p:embed/>
            </p:oleObj>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25014D8-D8F1-409B-A46D-11C1ED52BF94}" type="slidenum">
              <a:rPr lang="en-US"/>
              <a:pPr/>
              <a:t>60</a:t>
            </a:fld>
            <a:endParaRPr lang="en-US"/>
          </a:p>
        </p:txBody>
      </p:sp>
      <p:sp>
        <p:nvSpPr>
          <p:cNvPr id="485378" name="Rectangle 2"/>
          <p:cNvSpPr>
            <a:spLocks noGrp="1" noChangeArrowheads="1"/>
          </p:cNvSpPr>
          <p:nvPr>
            <p:ph type="title"/>
          </p:nvPr>
        </p:nvSpPr>
        <p:spPr>
          <a:xfrm>
            <a:off x="685800" y="0"/>
            <a:ext cx="7772400" cy="1428750"/>
          </a:xfrm>
          <a:noFill/>
          <a:ln/>
        </p:spPr>
        <p:txBody>
          <a:bodyPr/>
          <a:lstStyle/>
          <a:p>
            <a:r>
              <a:rPr lang="en-US" sz="4200"/>
              <a:t>JButton Constructors</a:t>
            </a:r>
          </a:p>
        </p:txBody>
      </p:sp>
      <p:sp>
        <p:nvSpPr>
          <p:cNvPr id="485379" name="Rectangle 3"/>
          <p:cNvSpPr>
            <a:spLocks noGrp="1" noChangeArrowheads="1"/>
          </p:cNvSpPr>
          <p:nvPr>
            <p:ph type="body" idx="1"/>
          </p:nvPr>
        </p:nvSpPr>
        <p:spPr>
          <a:xfrm>
            <a:off x="609600" y="1371600"/>
            <a:ext cx="8077200" cy="4267200"/>
          </a:xfrm>
          <a:noFill/>
          <a:ln/>
        </p:spPr>
        <p:txBody>
          <a:bodyPr/>
          <a:lstStyle/>
          <a:p>
            <a:pPr marL="0" indent="0">
              <a:buFont typeface="Monotype Sorts" pitchFamily="2" charset="2"/>
              <a:buNone/>
            </a:pPr>
            <a:r>
              <a:rPr lang="en-US" sz="3000"/>
              <a:t>The following are </a:t>
            </a:r>
            <a:r>
              <a:rPr lang="en-US" sz="2800">
                <a:latin typeface="Courier New" pitchFamily="49" charset="0"/>
              </a:rPr>
              <a:t>JButton</a:t>
            </a:r>
            <a:r>
              <a:rPr lang="en-US" sz="3000"/>
              <a:t> constructors:</a:t>
            </a:r>
          </a:p>
          <a:p>
            <a:pPr marL="0" indent="0" algn="just">
              <a:spcBef>
                <a:spcPct val="50000"/>
              </a:spcBef>
              <a:buFont typeface="Monotype Sorts" pitchFamily="2" charset="2"/>
              <a:buNone/>
            </a:pPr>
            <a:r>
              <a:rPr lang="en-US" sz="2600">
                <a:latin typeface="Courier New" pitchFamily="49" charset="0"/>
              </a:rPr>
              <a:t>JButton()</a:t>
            </a:r>
          </a:p>
          <a:p>
            <a:pPr marL="0" indent="0" algn="just">
              <a:spcBef>
                <a:spcPct val="50000"/>
              </a:spcBef>
              <a:buFont typeface="Monotype Sorts" pitchFamily="2" charset="2"/>
              <a:buNone/>
            </a:pPr>
            <a:r>
              <a:rPr lang="en-US" sz="2600">
                <a:latin typeface="Courier New" pitchFamily="49" charset="0"/>
              </a:rPr>
              <a:t>JButton(String text)</a:t>
            </a:r>
          </a:p>
          <a:p>
            <a:pPr marL="0" indent="0">
              <a:spcBef>
                <a:spcPct val="50000"/>
              </a:spcBef>
              <a:buFont typeface="Monotype Sorts" pitchFamily="2" charset="2"/>
              <a:buNone/>
            </a:pPr>
            <a:r>
              <a:rPr lang="en-US" sz="2600">
                <a:latin typeface="Courier New" pitchFamily="49" charset="0"/>
              </a:rPr>
              <a:t>JButton(String text, Icon icon)</a:t>
            </a:r>
          </a:p>
          <a:p>
            <a:pPr marL="0" indent="0">
              <a:spcBef>
                <a:spcPct val="50000"/>
              </a:spcBef>
              <a:buFont typeface="Monotype Sorts" pitchFamily="2" charset="2"/>
              <a:buNone/>
            </a:pPr>
            <a:r>
              <a:rPr lang="en-US" sz="2600">
                <a:latin typeface="Courier New" pitchFamily="49" charset="0"/>
              </a:rPr>
              <a:t>JButton(Icon icon)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B963B19-45CE-4FD2-AC2C-D6B121ABE47D}" type="slidenum">
              <a:rPr lang="en-US"/>
              <a:pPr/>
              <a:t>61</a:t>
            </a:fld>
            <a:endParaRPr lang="en-US"/>
          </a:p>
        </p:txBody>
      </p:sp>
      <p:sp>
        <p:nvSpPr>
          <p:cNvPr id="487426" name="Rectangle 2"/>
          <p:cNvSpPr>
            <a:spLocks noGrp="1" noChangeArrowheads="1"/>
          </p:cNvSpPr>
          <p:nvPr>
            <p:ph type="title"/>
          </p:nvPr>
        </p:nvSpPr>
        <p:spPr>
          <a:xfrm>
            <a:off x="685800" y="0"/>
            <a:ext cx="7772400" cy="1428750"/>
          </a:xfrm>
          <a:noFill/>
          <a:ln/>
        </p:spPr>
        <p:txBody>
          <a:bodyPr/>
          <a:lstStyle/>
          <a:p>
            <a:r>
              <a:rPr lang="en-US" sz="4200">
                <a:latin typeface="Courier New" pitchFamily="49" charset="0"/>
              </a:rPr>
              <a:t>JButton</a:t>
            </a:r>
            <a:r>
              <a:rPr lang="en-US"/>
              <a:t> Properties</a:t>
            </a:r>
          </a:p>
        </p:txBody>
      </p:sp>
      <p:sp>
        <p:nvSpPr>
          <p:cNvPr id="487427" name="Rectangle 3"/>
          <p:cNvSpPr>
            <a:spLocks noGrp="1" noChangeArrowheads="1"/>
          </p:cNvSpPr>
          <p:nvPr>
            <p:ph type="body" idx="1"/>
          </p:nvPr>
        </p:nvSpPr>
        <p:spPr>
          <a:xfrm>
            <a:off x="685800" y="1371600"/>
            <a:ext cx="7620000" cy="4876800"/>
          </a:xfrm>
          <a:noFill/>
          <a:ln/>
        </p:spPr>
        <p:txBody>
          <a:bodyPr/>
          <a:lstStyle/>
          <a:p>
            <a:pPr>
              <a:lnSpc>
                <a:spcPct val="80000"/>
              </a:lnSpc>
            </a:pPr>
            <a:r>
              <a:rPr lang="en-US">
                <a:latin typeface="Courier New" pitchFamily="49" charset="0"/>
              </a:rPr>
              <a:t>text</a:t>
            </a:r>
            <a:endParaRPr lang="en-US"/>
          </a:p>
          <a:p>
            <a:pPr>
              <a:lnSpc>
                <a:spcPct val="80000"/>
              </a:lnSpc>
              <a:spcBef>
                <a:spcPct val="50000"/>
              </a:spcBef>
            </a:pPr>
            <a:r>
              <a:rPr lang="en-US">
                <a:latin typeface="Courier New" pitchFamily="49" charset="0"/>
              </a:rPr>
              <a:t>icon</a:t>
            </a:r>
          </a:p>
          <a:p>
            <a:pPr>
              <a:lnSpc>
                <a:spcPct val="80000"/>
              </a:lnSpc>
              <a:spcBef>
                <a:spcPct val="50000"/>
              </a:spcBef>
            </a:pPr>
            <a:r>
              <a:rPr lang="en-US">
                <a:latin typeface="Courier New" pitchFamily="49" charset="0"/>
              </a:rPr>
              <a:t>mnemonic</a:t>
            </a:r>
          </a:p>
          <a:p>
            <a:pPr>
              <a:lnSpc>
                <a:spcPct val="80000"/>
              </a:lnSpc>
              <a:spcBef>
                <a:spcPct val="50000"/>
              </a:spcBef>
            </a:pPr>
            <a:r>
              <a:rPr lang="en-US">
                <a:latin typeface="Courier New" pitchFamily="49" charset="0"/>
              </a:rPr>
              <a:t>horizontalAlignment</a:t>
            </a:r>
          </a:p>
          <a:p>
            <a:pPr>
              <a:lnSpc>
                <a:spcPct val="80000"/>
              </a:lnSpc>
              <a:spcBef>
                <a:spcPct val="50000"/>
              </a:spcBef>
            </a:pPr>
            <a:r>
              <a:rPr lang="en-US">
                <a:latin typeface="Courier New" pitchFamily="49" charset="0"/>
              </a:rPr>
              <a:t>verticalAlignment</a:t>
            </a:r>
          </a:p>
          <a:p>
            <a:pPr>
              <a:lnSpc>
                <a:spcPct val="80000"/>
              </a:lnSpc>
              <a:spcBef>
                <a:spcPct val="50000"/>
              </a:spcBef>
            </a:pPr>
            <a:r>
              <a:rPr lang="en-US">
                <a:latin typeface="Courier New" pitchFamily="49" charset="0"/>
              </a:rPr>
              <a:t>horizontalTextPosition</a:t>
            </a:r>
          </a:p>
          <a:p>
            <a:pPr>
              <a:lnSpc>
                <a:spcPct val="80000"/>
              </a:lnSpc>
              <a:spcBef>
                <a:spcPct val="50000"/>
              </a:spcBef>
            </a:pPr>
            <a:r>
              <a:rPr lang="en-US">
                <a:latin typeface="Courier New" pitchFamily="49" charset="0"/>
              </a:rPr>
              <a:t>verticalTextPosition</a:t>
            </a:r>
          </a:p>
          <a:p>
            <a:pPr>
              <a:lnSpc>
                <a:spcPct val="80000"/>
              </a:lnSpc>
              <a:spcBef>
                <a:spcPct val="50000"/>
              </a:spcBef>
            </a:pPr>
            <a:r>
              <a:rPr lang="en-US">
                <a:latin typeface="Courier New" pitchFamily="49" charset="0"/>
              </a:rPr>
              <a:t>iconTextGap</a:t>
            </a:r>
            <a:endParaRPr lang="en-US" sz="220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D35D9B7-130F-4FC9-A5B5-46CAA89C980B}" type="slidenum">
              <a:rPr lang="en-US"/>
              <a:pPr/>
              <a:t>62</a:t>
            </a:fld>
            <a:endParaRPr lang="en-US"/>
          </a:p>
        </p:txBody>
      </p:sp>
      <p:sp>
        <p:nvSpPr>
          <p:cNvPr id="471042" name="Rectangle 2"/>
          <p:cNvSpPr>
            <a:spLocks noGrp="1" noChangeArrowheads="1"/>
          </p:cNvSpPr>
          <p:nvPr>
            <p:ph type="title"/>
          </p:nvPr>
        </p:nvSpPr>
        <p:spPr>
          <a:xfrm>
            <a:off x="762000" y="152400"/>
            <a:ext cx="7924800" cy="1143000"/>
          </a:xfrm>
          <a:noFill/>
          <a:ln/>
        </p:spPr>
        <p:txBody>
          <a:bodyPr>
            <a:normAutofit fontScale="90000"/>
          </a:bodyPr>
          <a:lstStyle/>
          <a:p>
            <a:r>
              <a:rPr lang="en-US"/>
              <a:t>Default Icons, Pressed Icon, and Rollover Icon</a:t>
            </a:r>
          </a:p>
        </p:txBody>
      </p:sp>
      <p:sp>
        <p:nvSpPr>
          <p:cNvPr id="471043" name="Rectangle 3"/>
          <p:cNvSpPr>
            <a:spLocks noGrp="1" noChangeArrowheads="1"/>
          </p:cNvSpPr>
          <p:nvPr>
            <p:ph type="body" idx="1"/>
          </p:nvPr>
        </p:nvSpPr>
        <p:spPr>
          <a:xfrm>
            <a:off x="381000" y="1524000"/>
            <a:ext cx="8382000" cy="2895600"/>
          </a:xfrm>
          <a:noFill/>
          <a:ln/>
        </p:spPr>
        <p:txBody>
          <a:bodyPr/>
          <a:lstStyle/>
          <a:p>
            <a:pPr marL="0" indent="0">
              <a:lnSpc>
                <a:spcPct val="80000"/>
              </a:lnSpc>
              <a:buFont typeface="Monotype Sorts" pitchFamily="2" charset="2"/>
              <a:buNone/>
            </a:pPr>
            <a:r>
              <a:rPr lang="en-US">
                <a:cs typeface="Times New Roman" pitchFamily="18" charset="0"/>
              </a:rPr>
              <a:t>A regular button has a default icon, pressed icon, and rollover icon. Normally, you use the default icon. All other icons are for special effects. A pressed icon is displayed when a button is pressed and a rollover icon is displayed when the mouse is over the button but not pressed.</a:t>
            </a:r>
            <a:r>
              <a:rPr lang="en-US">
                <a:latin typeface="Courier" charset="0"/>
                <a:cs typeface="Times New Roman" pitchFamily="18" charset="0"/>
              </a:rPr>
              <a:t> </a:t>
            </a:r>
          </a:p>
        </p:txBody>
      </p:sp>
      <p:sp>
        <p:nvSpPr>
          <p:cNvPr id="471045" name="Rectangle 5"/>
          <p:cNvSpPr>
            <a:spLocks noChangeArrowheads="1"/>
          </p:cNvSpPr>
          <p:nvPr/>
        </p:nvSpPr>
        <p:spPr bwMode="auto">
          <a:xfrm>
            <a:off x="1985963" y="3000375"/>
            <a:ext cx="9144000" cy="0"/>
          </a:xfrm>
          <a:prstGeom prst="rect">
            <a:avLst/>
          </a:prstGeom>
          <a:noFill/>
          <a:ln w="12700">
            <a:noFill/>
            <a:miter lim="800000"/>
            <a:headEnd type="none" w="sm" len="sm"/>
            <a:tailEnd type="none" w="sm" len="sm"/>
          </a:ln>
          <a:effectLst/>
        </p:spPr>
        <p:txBody>
          <a:bodyPr>
            <a:spAutoFit/>
          </a:bodyPr>
          <a:lstStyle/>
          <a:p>
            <a:endParaRPr lang="en-IN"/>
          </a:p>
        </p:txBody>
      </p:sp>
      <p:graphicFrame>
        <p:nvGraphicFramePr>
          <p:cNvPr id="471044" name="Object 4"/>
          <p:cNvGraphicFramePr>
            <a:graphicFrameLocks noChangeAspect="1"/>
          </p:cNvGraphicFramePr>
          <p:nvPr/>
        </p:nvGraphicFramePr>
        <p:xfrm>
          <a:off x="0" y="4191000"/>
          <a:ext cx="9144000" cy="1514475"/>
        </p:xfrm>
        <a:graphic>
          <a:graphicData uri="http://schemas.openxmlformats.org/presentationml/2006/ole">
            <p:oleObj spid="_x0000_s49154" r:id="rId4" imgW="5172797" imgH="857143" progId="PBrush">
              <p:embed/>
            </p:oleObj>
          </a:graphicData>
        </a:graphic>
      </p:graphicFrame>
      <p:sp>
        <p:nvSpPr>
          <p:cNvPr id="471046" name="Rectangle 6"/>
          <p:cNvSpPr>
            <a:spLocks noChangeArrowheads="1"/>
          </p:cNvSpPr>
          <p:nvPr/>
        </p:nvSpPr>
        <p:spPr bwMode="auto">
          <a:xfrm>
            <a:off x="152400" y="5867400"/>
            <a:ext cx="8991600" cy="609600"/>
          </a:xfrm>
          <a:prstGeom prst="rect">
            <a:avLst/>
          </a:prstGeom>
          <a:noFill/>
          <a:ln w="9525">
            <a:noFill/>
            <a:miter lim="800000"/>
            <a:headEnd/>
            <a:tailEnd/>
          </a:ln>
          <a:effectLst/>
        </p:spPr>
        <p:txBody>
          <a:bodyPr lIns="92075" tIns="46038" rIns="92075" bIns="46038"/>
          <a:lstStyle/>
          <a:p>
            <a:pPr>
              <a:lnSpc>
                <a:spcPct val="80000"/>
              </a:lnSpc>
              <a:spcBef>
                <a:spcPct val="20000"/>
              </a:spcBef>
              <a:buClr>
                <a:schemeClr val="tx2"/>
              </a:buClr>
              <a:buSzPct val="75000"/>
              <a:buFont typeface="Monotype Sorts" pitchFamily="2" charset="2"/>
              <a:buNone/>
            </a:pPr>
            <a:r>
              <a:rPr lang="en-US" sz="2000" b="1">
                <a:cs typeface="Times New Roman" pitchFamily="18" charset="0"/>
              </a:rPr>
              <a:t>(A) Default icon                   (B) Pressed icon                       (C) Rollover icon</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4728345-6EEC-4B7A-9A81-79553947FC35}" type="slidenum">
              <a:rPr lang="en-US"/>
              <a:pPr/>
              <a:t>63</a:t>
            </a:fld>
            <a:endParaRPr lang="en-US"/>
          </a:p>
        </p:txBody>
      </p:sp>
      <p:sp>
        <p:nvSpPr>
          <p:cNvPr id="512002" name="Rectangle 2"/>
          <p:cNvSpPr>
            <a:spLocks noGrp="1" noChangeArrowheads="1"/>
          </p:cNvSpPr>
          <p:nvPr>
            <p:ph type="title"/>
          </p:nvPr>
        </p:nvSpPr>
        <p:spPr>
          <a:xfrm>
            <a:off x="762000" y="152400"/>
            <a:ext cx="7924800" cy="1143000"/>
          </a:xfrm>
          <a:noFill/>
          <a:ln/>
        </p:spPr>
        <p:txBody>
          <a:bodyPr/>
          <a:lstStyle/>
          <a:p>
            <a:r>
              <a:rPr lang="en-US"/>
              <a:t>Demo</a:t>
            </a:r>
          </a:p>
        </p:txBody>
      </p:sp>
      <p:sp>
        <p:nvSpPr>
          <p:cNvPr id="512004" name="Rectangle 4"/>
          <p:cNvSpPr>
            <a:spLocks noChangeArrowheads="1"/>
          </p:cNvSpPr>
          <p:nvPr/>
        </p:nvSpPr>
        <p:spPr bwMode="auto">
          <a:xfrm>
            <a:off x="1985963" y="3000375"/>
            <a:ext cx="9144000" cy="0"/>
          </a:xfrm>
          <a:prstGeom prst="rect">
            <a:avLst/>
          </a:prstGeom>
          <a:noFill/>
          <a:ln w="12700">
            <a:noFill/>
            <a:miter lim="800000"/>
            <a:headEnd type="none" w="sm" len="sm"/>
            <a:tailEnd type="none" w="sm" len="sm"/>
          </a:ln>
          <a:effectLst/>
        </p:spPr>
        <p:txBody>
          <a:bodyPr>
            <a:spAutoFit/>
          </a:bodyPr>
          <a:lstStyle/>
          <a:p>
            <a:endParaRPr lang="en-IN"/>
          </a:p>
        </p:txBody>
      </p:sp>
      <p:sp>
        <p:nvSpPr>
          <p:cNvPr id="512008" name="AutoShape 8">
            <a:hlinkClick r:id="rId3" action="ppaction://program" highlightClick="1"/>
          </p:cNvPr>
          <p:cNvSpPr>
            <a:spLocks noChangeArrowheads="1"/>
          </p:cNvSpPr>
          <p:nvPr/>
        </p:nvSpPr>
        <p:spPr bwMode="auto">
          <a:xfrm>
            <a:off x="2971800" y="27432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a:solidFill>
                  <a:schemeClr val="accent1"/>
                </a:solidFill>
                <a:latin typeface="Book Antiqua" pitchFamily="18" charset="0"/>
                <a:hlinkClick r:id="rId4" action="ppaction://program"/>
              </a:rPr>
              <a:t>TestButtonIcons</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D5EF50A-4167-4A09-B37D-DA03027EA969}" type="slidenum">
              <a:rPr lang="en-US"/>
              <a:pPr/>
              <a:t>64</a:t>
            </a:fld>
            <a:endParaRPr lang="en-US"/>
          </a:p>
        </p:txBody>
      </p:sp>
      <p:sp>
        <p:nvSpPr>
          <p:cNvPr id="473090" name="Rectangle 2"/>
          <p:cNvSpPr>
            <a:spLocks noGrp="1" noChangeArrowheads="1"/>
          </p:cNvSpPr>
          <p:nvPr>
            <p:ph type="title"/>
          </p:nvPr>
        </p:nvSpPr>
        <p:spPr>
          <a:xfrm>
            <a:off x="762000" y="152400"/>
            <a:ext cx="7772400" cy="742950"/>
          </a:xfrm>
          <a:noFill/>
          <a:ln/>
        </p:spPr>
        <p:txBody>
          <a:bodyPr>
            <a:normAutofit fontScale="90000"/>
          </a:bodyPr>
          <a:lstStyle/>
          <a:p>
            <a:r>
              <a:rPr lang="en-US"/>
              <a:t>Horizontal Alignments</a:t>
            </a:r>
          </a:p>
        </p:txBody>
      </p:sp>
      <p:sp>
        <p:nvSpPr>
          <p:cNvPr id="473091" name="Rectangle 3"/>
          <p:cNvSpPr>
            <a:spLocks noGrp="1" noChangeArrowheads="1"/>
          </p:cNvSpPr>
          <p:nvPr>
            <p:ph type="body" idx="1"/>
          </p:nvPr>
        </p:nvSpPr>
        <p:spPr>
          <a:xfrm>
            <a:off x="228600" y="990600"/>
            <a:ext cx="8763000" cy="3276600"/>
          </a:xfrm>
          <a:noFill/>
          <a:ln/>
        </p:spPr>
        <p:txBody>
          <a:bodyPr>
            <a:normAutofit/>
          </a:bodyPr>
          <a:lstStyle/>
          <a:p>
            <a:pPr marL="0" indent="0">
              <a:lnSpc>
                <a:spcPct val="80000"/>
              </a:lnSpc>
              <a:buFont typeface="Monotype Sorts" pitchFamily="2" charset="2"/>
              <a:buNone/>
            </a:pPr>
            <a:r>
              <a:rPr lang="en-US" sz="2800" dirty="0">
                <a:latin typeface="Tahoma" pitchFamily="34" charset="0"/>
                <a:ea typeface="Tahoma" pitchFamily="34" charset="0"/>
                <a:cs typeface="Tahoma" pitchFamily="34" charset="0"/>
              </a:rPr>
              <a:t>Horizontal alignment specifies how the icon and text are placed horizontally on a button. You can set the horizontal alignment using one of the five constants: </a:t>
            </a:r>
            <a:r>
              <a:rPr lang="en-US" sz="2800" u="sng" dirty="0">
                <a:latin typeface="Tahoma" pitchFamily="34" charset="0"/>
                <a:ea typeface="Tahoma" pitchFamily="34" charset="0"/>
                <a:cs typeface="Tahoma" pitchFamily="34" charset="0"/>
              </a:rPr>
              <a:t>LEADING</a:t>
            </a:r>
            <a:r>
              <a:rPr lang="en-US" sz="2800" dirty="0">
                <a:latin typeface="Tahoma" pitchFamily="34" charset="0"/>
                <a:ea typeface="Tahoma" pitchFamily="34" charset="0"/>
                <a:cs typeface="Tahoma" pitchFamily="34" charset="0"/>
              </a:rPr>
              <a:t>, </a:t>
            </a:r>
            <a:r>
              <a:rPr lang="en-US" sz="2800" u="sng" dirty="0">
                <a:latin typeface="Tahoma" pitchFamily="34" charset="0"/>
                <a:ea typeface="Tahoma" pitchFamily="34" charset="0"/>
                <a:cs typeface="Tahoma" pitchFamily="34" charset="0"/>
              </a:rPr>
              <a:t>LEFT</a:t>
            </a:r>
            <a:r>
              <a:rPr lang="en-US" sz="2800" dirty="0">
                <a:latin typeface="Tahoma" pitchFamily="34" charset="0"/>
                <a:ea typeface="Tahoma" pitchFamily="34" charset="0"/>
                <a:cs typeface="Tahoma" pitchFamily="34" charset="0"/>
              </a:rPr>
              <a:t>, </a:t>
            </a:r>
            <a:r>
              <a:rPr lang="en-US" sz="2800" u="sng" dirty="0">
                <a:latin typeface="Tahoma" pitchFamily="34" charset="0"/>
                <a:ea typeface="Tahoma" pitchFamily="34" charset="0"/>
                <a:cs typeface="Tahoma" pitchFamily="34" charset="0"/>
              </a:rPr>
              <a:t>CENTER</a:t>
            </a:r>
            <a:r>
              <a:rPr lang="en-US" sz="2800" dirty="0">
                <a:latin typeface="Tahoma" pitchFamily="34" charset="0"/>
                <a:ea typeface="Tahoma" pitchFamily="34" charset="0"/>
                <a:cs typeface="Tahoma" pitchFamily="34" charset="0"/>
              </a:rPr>
              <a:t>, </a:t>
            </a:r>
            <a:r>
              <a:rPr lang="en-US" sz="2800" u="sng" dirty="0">
                <a:latin typeface="Tahoma" pitchFamily="34" charset="0"/>
                <a:ea typeface="Tahoma" pitchFamily="34" charset="0"/>
                <a:cs typeface="Tahoma" pitchFamily="34" charset="0"/>
              </a:rPr>
              <a:t>RIGHT</a:t>
            </a:r>
            <a:r>
              <a:rPr lang="en-US" sz="2800" dirty="0">
                <a:latin typeface="Tahoma" pitchFamily="34" charset="0"/>
                <a:ea typeface="Tahoma" pitchFamily="34" charset="0"/>
                <a:cs typeface="Tahoma" pitchFamily="34" charset="0"/>
              </a:rPr>
              <a:t>, </a:t>
            </a:r>
            <a:r>
              <a:rPr lang="en-US" sz="2800" u="sng" dirty="0">
                <a:latin typeface="Tahoma" pitchFamily="34" charset="0"/>
                <a:ea typeface="Tahoma" pitchFamily="34" charset="0"/>
                <a:cs typeface="Tahoma" pitchFamily="34" charset="0"/>
              </a:rPr>
              <a:t>TRAILING</a:t>
            </a:r>
            <a:r>
              <a:rPr lang="en-US" sz="2800" dirty="0">
                <a:latin typeface="Tahoma" pitchFamily="34" charset="0"/>
                <a:ea typeface="Tahoma" pitchFamily="34" charset="0"/>
                <a:cs typeface="Tahoma" pitchFamily="34" charset="0"/>
              </a:rPr>
              <a:t>. At present, </a:t>
            </a:r>
            <a:r>
              <a:rPr lang="en-US" sz="2800" u="sng" dirty="0">
                <a:latin typeface="Tahoma" pitchFamily="34" charset="0"/>
                <a:ea typeface="Tahoma" pitchFamily="34" charset="0"/>
                <a:cs typeface="Tahoma" pitchFamily="34" charset="0"/>
              </a:rPr>
              <a:t>LEADING</a:t>
            </a:r>
            <a:r>
              <a:rPr lang="en-US" sz="2800" dirty="0">
                <a:latin typeface="Tahoma" pitchFamily="34" charset="0"/>
                <a:ea typeface="Tahoma" pitchFamily="34" charset="0"/>
                <a:cs typeface="Tahoma" pitchFamily="34" charset="0"/>
              </a:rPr>
              <a:t> and </a:t>
            </a:r>
            <a:r>
              <a:rPr lang="en-US" sz="2800" u="sng" dirty="0">
                <a:latin typeface="Tahoma" pitchFamily="34" charset="0"/>
                <a:ea typeface="Tahoma" pitchFamily="34" charset="0"/>
                <a:cs typeface="Tahoma" pitchFamily="34" charset="0"/>
              </a:rPr>
              <a:t>LEFT</a:t>
            </a:r>
            <a:r>
              <a:rPr lang="en-US" sz="2800" dirty="0">
                <a:latin typeface="Tahoma" pitchFamily="34" charset="0"/>
                <a:ea typeface="Tahoma" pitchFamily="34" charset="0"/>
                <a:cs typeface="Tahoma" pitchFamily="34" charset="0"/>
              </a:rPr>
              <a:t> are the same and </a:t>
            </a:r>
            <a:r>
              <a:rPr lang="en-US" sz="2800" u="sng" dirty="0">
                <a:latin typeface="Tahoma" pitchFamily="34" charset="0"/>
                <a:ea typeface="Tahoma" pitchFamily="34" charset="0"/>
                <a:cs typeface="Tahoma" pitchFamily="34" charset="0"/>
              </a:rPr>
              <a:t>TRAILING</a:t>
            </a:r>
            <a:r>
              <a:rPr lang="en-US" sz="2800" dirty="0">
                <a:latin typeface="Tahoma" pitchFamily="34" charset="0"/>
                <a:ea typeface="Tahoma" pitchFamily="34" charset="0"/>
                <a:cs typeface="Tahoma" pitchFamily="34" charset="0"/>
              </a:rPr>
              <a:t> and </a:t>
            </a:r>
            <a:r>
              <a:rPr lang="en-US" sz="2800" u="sng" dirty="0">
                <a:latin typeface="Tahoma" pitchFamily="34" charset="0"/>
                <a:ea typeface="Tahoma" pitchFamily="34" charset="0"/>
                <a:cs typeface="Tahoma" pitchFamily="34" charset="0"/>
              </a:rPr>
              <a:t>RIGHT</a:t>
            </a:r>
            <a:r>
              <a:rPr lang="en-US" sz="2800" dirty="0">
                <a:latin typeface="Tahoma" pitchFamily="34" charset="0"/>
                <a:ea typeface="Tahoma" pitchFamily="34" charset="0"/>
                <a:cs typeface="Tahoma" pitchFamily="34" charset="0"/>
              </a:rPr>
              <a:t> are the same. Future implementation may distinguish them. The default horizontal alignment is </a:t>
            </a:r>
            <a:r>
              <a:rPr lang="en-US" sz="2800" u="sng" dirty="0" err="1">
                <a:latin typeface="Tahoma" pitchFamily="34" charset="0"/>
                <a:ea typeface="Tahoma" pitchFamily="34" charset="0"/>
                <a:cs typeface="Tahoma" pitchFamily="34" charset="0"/>
              </a:rPr>
              <a:t>SwingConstants.TRAILING</a:t>
            </a:r>
            <a:r>
              <a:rPr lang="en-US" sz="2800" dirty="0">
                <a:latin typeface="Tahoma" pitchFamily="34" charset="0"/>
                <a:ea typeface="Tahoma" pitchFamily="34" charset="0"/>
                <a:cs typeface="Tahoma" pitchFamily="34" charset="0"/>
              </a:rPr>
              <a:t>. </a:t>
            </a:r>
          </a:p>
        </p:txBody>
      </p:sp>
      <p:sp>
        <p:nvSpPr>
          <p:cNvPr id="473095" name="Rectangle 7"/>
          <p:cNvSpPr>
            <a:spLocks noChangeArrowheads="1"/>
          </p:cNvSpPr>
          <p:nvPr/>
        </p:nvSpPr>
        <p:spPr bwMode="auto">
          <a:xfrm>
            <a:off x="1828800" y="2986088"/>
            <a:ext cx="9144000" cy="0"/>
          </a:xfrm>
          <a:prstGeom prst="rect">
            <a:avLst/>
          </a:prstGeom>
          <a:noFill/>
          <a:ln w="12700">
            <a:noFill/>
            <a:miter lim="800000"/>
            <a:headEnd type="none" w="sm" len="sm"/>
            <a:tailEnd type="none" w="sm" len="sm"/>
          </a:ln>
          <a:effectLst/>
        </p:spPr>
        <p:txBody>
          <a:bodyPr>
            <a:spAutoFit/>
          </a:bodyPr>
          <a:lstStyle/>
          <a:p>
            <a:endParaRPr lang="en-IN"/>
          </a:p>
        </p:txBody>
      </p:sp>
      <p:graphicFrame>
        <p:nvGraphicFramePr>
          <p:cNvPr id="473094" name="Object 6"/>
          <p:cNvGraphicFramePr>
            <a:graphicFrameLocks noChangeAspect="1"/>
          </p:cNvGraphicFramePr>
          <p:nvPr/>
        </p:nvGraphicFramePr>
        <p:xfrm>
          <a:off x="0" y="4800600"/>
          <a:ext cx="9144000" cy="1476375"/>
        </p:xfrm>
        <a:graphic>
          <a:graphicData uri="http://schemas.openxmlformats.org/presentationml/2006/ole">
            <p:oleObj spid="_x0000_s50178" r:id="rId4" imgW="5866667" imgH="952633" progId="PBrush">
              <p:embed/>
            </p:oleObj>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9EFD8C3B-7357-443C-ABA1-E614E7C9F3D6}" type="slidenum">
              <a:rPr lang="en-US"/>
              <a:pPr/>
              <a:t>65</a:t>
            </a:fld>
            <a:endParaRPr lang="en-US"/>
          </a:p>
        </p:txBody>
      </p:sp>
      <p:sp>
        <p:nvSpPr>
          <p:cNvPr id="477186" name="Rectangle 2"/>
          <p:cNvSpPr>
            <a:spLocks noGrp="1" noChangeArrowheads="1"/>
          </p:cNvSpPr>
          <p:nvPr>
            <p:ph type="title"/>
          </p:nvPr>
        </p:nvSpPr>
        <p:spPr>
          <a:xfrm>
            <a:off x="762000" y="152400"/>
            <a:ext cx="7772400" cy="742950"/>
          </a:xfrm>
          <a:noFill/>
          <a:ln/>
        </p:spPr>
        <p:txBody>
          <a:bodyPr>
            <a:normAutofit fontScale="90000"/>
          </a:bodyPr>
          <a:lstStyle/>
          <a:p>
            <a:r>
              <a:rPr lang="en-US"/>
              <a:t>Vertical Alignments</a:t>
            </a:r>
          </a:p>
        </p:txBody>
      </p:sp>
      <p:sp>
        <p:nvSpPr>
          <p:cNvPr id="477187" name="Rectangle 3"/>
          <p:cNvSpPr>
            <a:spLocks noGrp="1" noChangeArrowheads="1"/>
          </p:cNvSpPr>
          <p:nvPr>
            <p:ph type="body" idx="1"/>
          </p:nvPr>
        </p:nvSpPr>
        <p:spPr>
          <a:xfrm>
            <a:off x="228600" y="990600"/>
            <a:ext cx="8763000" cy="3276600"/>
          </a:xfrm>
          <a:noFill/>
          <a:ln/>
        </p:spPr>
        <p:txBody>
          <a:bodyPr/>
          <a:lstStyle/>
          <a:p>
            <a:pPr marL="0" indent="0">
              <a:lnSpc>
                <a:spcPct val="80000"/>
              </a:lnSpc>
              <a:buFont typeface="Monotype Sorts" pitchFamily="2" charset="2"/>
              <a:buNone/>
            </a:pPr>
            <a:r>
              <a:rPr lang="en-US" sz="3600">
                <a:cs typeface="Times New Roman" pitchFamily="18" charset="0"/>
              </a:rPr>
              <a:t>Vertical alignment specifies how the icon and text are placed vertically on a button. You can set the vertical alignment using one of the three constants: </a:t>
            </a:r>
            <a:r>
              <a:rPr lang="en-US" sz="3600" u="sng">
                <a:cs typeface="Times New Roman" pitchFamily="18" charset="0"/>
              </a:rPr>
              <a:t>TOP</a:t>
            </a:r>
            <a:r>
              <a:rPr lang="en-US" sz="3600">
                <a:cs typeface="Times New Roman" pitchFamily="18" charset="0"/>
              </a:rPr>
              <a:t>, </a:t>
            </a:r>
            <a:r>
              <a:rPr lang="en-US" sz="3600" u="sng">
                <a:cs typeface="Times New Roman" pitchFamily="18" charset="0"/>
              </a:rPr>
              <a:t>CENTER</a:t>
            </a:r>
            <a:r>
              <a:rPr lang="en-US" sz="3600">
                <a:cs typeface="Times New Roman" pitchFamily="18" charset="0"/>
              </a:rPr>
              <a:t>, </a:t>
            </a:r>
            <a:r>
              <a:rPr lang="en-US" sz="3600" u="sng">
                <a:cs typeface="Times New Roman" pitchFamily="18" charset="0"/>
              </a:rPr>
              <a:t>BOTTOM</a:t>
            </a:r>
            <a:r>
              <a:rPr lang="en-US" sz="3600">
                <a:cs typeface="Times New Roman" pitchFamily="18" charset="0"/>
              </a:rPr>
              <a:t>. The default vertical alignment is </a:t>
            </a:r>
            <a:r>
              <a:rPr lang="en-US" sz="3600" u="sng">
                <a:cs typeface="Times New Roman" pitchFamily="18" charset="0"/>
              </a:rPr>
              <a:t>SwingConstants.CENTER</a:t>
            </a:r>
            <a:r>
              <a:rPr lang="en-US" sz="3600">
                <a:cs typeface="Times New Roman" pitchFamily="18" charset="0"/>
              </a:rPr>
              <a:t>.</a:t>
            </a:r>
          </a:p>
        </p:txBody>
      </p:sp>
      <p:sp>
        <p:nvSpPr>
          <p:cNvPr id="477188" name="Rectangle 4"/>
          <p:cNvSpPr>
            <a:spLocks noChangeArrowheads="1"/>
          </p:cNvSpPr>
          <p:nvPr/>
        </p:nvSpPr>
        <p:spPr bwMode="auto">
          <a:xfrm>
            <a:off x="1828800" y="2986088"/>
            <a:ext cx="9144000" cy="0"/>
          </a:xfrm>
          <a:prstGeom prst="rect">
            <a:avLst/>
          </a:prstGeom>
          <a:noFill/>
          <a:ln w="12700">
            <a:noFill/>
            <a:miter lim="800000"/>
            <a:headEnd type="none" w="sm" len="sm"/>
            <a:tailEnd type="none" w="sm" len="sm"/>
          </a:ln>
          <a:effectLst/>
        </p:spPr>
        <p:txBody>
          <a:bodyPr>
            <a:spAutoFit/>
          </a:bodyPr>
          <a:lstStyle/>
          <a:p>
            <a:endParaRPr lang="en-IN"/>
          </a:p>
        </p:txBody>
      </p:sp>
      <p:sp>
        <p:nvSpPr>
          <p:cNvPr id="477191" name="Rectangle 7"/>
          <p:cNvSpPr>
            <a:spLocks noChangeArrowheads="1"/>
          </p:cNvSpPr>
          <p:nvPr/>
        </p:nvSpPr>
        <p:spPr bwMode="auto">
          <a:xfrm>
            <a:off x="1938338" y="2695575"/>
            <a:ext cx="9144000" cy="0"/>
          </a:xfrm>
          <a:prstGeom prst="rect">
            <a:avLst/>
          </a:prstGeom>
          <a:noFill/>
          <a:ln w="12700">
            <a:noFill/>
            <a:miter lim="800000"/>
            <a:headEnd type="none" w="sm" len="sm"/>
            <a:tailEnd type="none" w="sm" len="sm"/>
          </a:ln>
          <a:effectLst/>
        </p:spPr>
        <p:txBody>
          <a:bodyPr>
            <a:spAutoFit/>
          </a:bodyPr>
          <a:lstStyle/>
          <a:p>
            <a:endParaRPr lang="en-IN"/>
          </a:p>
        </p:txBody>
      </p:sp>
      <p:graphicFrame>
        <p:nvGraphicFramePr>
          <p:cNvPr id="477190" name="Object 6"/>
          <p:cNvGraphicFramePr>
            <a:graphicFrameLocks noChangeAspect="1"/>
          </p:cNvGraphicFramePr>
          <p:nvPr/>
        </p:nvGraphicFramePr>
        <p:xfrm>
          <a:off x="0" y="3886200"/>
          <a:ext cx="9144000" cy="2546350"/>
        </p:xfrm>
        <a:graphic>
          <a:graphicData uri="http://schemas.openxmlformats.org/presentationml/2006/ole">
            <p:oleObj spid="_x0000_s51202" r:id="rId4" imgW="5266667" imgH="1467055" progId="PBrush">
              <p:embed/>
            </p:oleObj>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9BD3CE49-D450-4E63-A926-E5C0C820A130}" type="slidenum">
              <a:rPr lang="en-US"/>
              <a:pPr/>
              <a:t>66</a:t>
            </a:fld>
            <a:endParaRPr lang="en-US"/>
          </a:p>
        </p:txBody>
      </p:sp>
      <p:sp>
        <p:nvSpPr>
          <p:cNvPr id="479234" name="Rectangle 2"/>
          <p:cNvSpPr>
            <a:spLocks noGrp="1" noChangeArrowheads="1"/>
          </p:cNvSpPr>
          <p:nvPr>
            <p:ph type="title"/>
          </p:nvPr>
        </p:nvSpPr>
        <p:spPr>
          <a:xfrm>
            <a:off x="762000" y="152400"/>
            <a:ext cx="7772400" cy="742950"/>
          </a:xfrm>
          <a:noFill/>
          <a:ln/>
        </p:spPr>
        <p:txBody>
          <a:bodyPr>
            <a:normAutofit fontScale="90000"/>
          </a:bodyPr>
          <a:lstStyle/>
          <a:p>
            <a:r>
              <a:rPr lang="en-US"/>
              <a:t>Horizontal Text Positions</a:t>
            </a:r>
          </a:p>
        </p:txBody>
      </p:sp>
      <p:sp>
        <p:nvSpPr>
          <p:cNvPr id="479235" name="Rectangle 3"/>
          <p:cNvSpPr>
            <a:spLocks noGrp="1" noChangeArrowheads="1"/>
          </p:cNvSpPr>
          <p:nvPr>
            <p:ph type="body" idx="1"/>
          </p:nvPr>
        </p:nvSpPr>
        <p:spPr>
          <a:xfrm>
            <a:off x="228600" y="990600"/>
            <a:ext cx="8763000" cy="3276600"/>
          </a:xfrm>
          <a:noFill/>
          <a:ln/>
        </p:spPr>
        <p:txBody>
          <a:bodyPr/>
          <a:lstStyle/>
          <a:p>
            <a:pPr marL="0" indent="0">
              <a:lnSpc>
                <a:spcPct val="80000"/>
              </a:lnSpc>
              <a:buFont typeface="Monotype Sorts" pitchFamily="2" charset="2"/>
              <a:buNone/>
            </a:pPr>
            <a:r>
              <a:rPr lang="en-US" sz="3600">
                <a:cs typeface="Times New Roman" pitchFamily="18" charset="0"/>
              </a:rPr>
              <a:t>Horizontal text position specifies the horizontal position of the text relative to the icon. You can set the horizontal text position using one of the five constants: </a:t>
            </a:r>
            <a:r>
              <a:rPr lang="en-US" sz="3600" u="sng">
                <a:cs typeface="Times New Roman" pitchFamily="18" charset="0"/>
              </a:rPr>
              <a:t>LEADING</a:t>
            </a:r>
            <a:r>
              <a:rPr lang="en-US" sz="3600">
                <a:cs typeface="Times New Roman" pitchFamily="18" charset="0"/>
              </a:rPr>
              <a:t>, </a:t>
            </a:r>
            <a:r>
              <a:rPr lang="en-US" sz="3600" u="sng">
                <a:cs typeface="Times New Roman" pitchFamily="18" charset="0"/>
              </a:rPr>
              <a:t>LEFT</a:t>
            </a:r>
            <a:r>
              <a:rPr lang="en-US" sz="3600">
                <a:cs typeface="Times New Roman" pitchFamily="18" charset="0"/>
              </a:rPr>
              <a:t>, </a:t>
            </a:r>
            <a:r>
              <a:rPr lang="en-US" sz="3600" u="sng">
                <a:cs typeface="Times New Roman" pitchFamily="18" charset="0"/>
              </a:rPr>
              <a:t>CENTER</a:t>
            </a:r>
            <a:r>
              <a:rPr lang="en-US" sz="3600">
                <a:cs typeface="Times New Roman" pitchFamily="18" charset="0"/>
              </a:rPr>
              <a:t>, </a:t>
            </a:r>
            <a:r>
              <a:rPr lang="en-US" sz="3600" u="sng">
                <a:cs typeface="Times New Roman" pitchFamily="18" charset="0"/>
              </a:rPr>
              <a:t>RIGHT</a:t>
            </a:r>
            <a:r>
              <a:rPr lang="en-US" sz="3600">
                <a:cs typeface="Times New Roman" pitchFamily="18" charset="0"/>
              </a:rPr>
              <a:t>, </a:t>
            </a:r>
            <a:r>
              <a:rPr lang="en-US" sz="3600" u="sng">
                <a:cs typeface="Times New Roman" pitchFamily="18" charset="0"/>
              </a:rPr>
              <a:t>TRAILING</a:t>
            </a:r>
            <a:r>
              <a:rPr lang="en-US" sz="3600">
                <a:cs typeface="Times New Roman" pitchFamily="18" charset="0"/>
              </a:rPr>
              <a:t>. The default horizontal text position is </a:t>
            </a:r>
            <a:r>
              <a:rPr lang="en-US" sz="3600" u="sng">
                <a:cs typeface="Times New Roman" pitchFamily="18" charset="0"/>
              </a:rPr>
              <a:t>SwingConstants.RIGHT</a:t>
            </a:r>
            <a:r>
              <a:rPr lang="en-US" sz="3600">
                <a:cs typeface="Times New Roman" pitchFamily="18" charset="0"/>
              </a:rPr>
              <a:t>.</a:t>
            </a:r>
          </a:p>
        </p:txBody>
      </p:sp>
      <p:sp>
        <p:nvSpPr>
          <p:cNvPr id="479236" name="Rectangle 4"/>
          <p:cNvSpPr>
            <a:spLocks noChangeArrowheads="1"/>
          </p:cNvSpPr>
          <p:nvPr/>
        </p:nvSpPr>
        <p:spPr bwMode="auto">
          <a:xfrm>
            <a:off x="1828800" y="2986088"/>
            <a:ext cx="9144000" cy="0"/>
          </a:xfrm>
          <a:prstGeom prst="rect">
            <a:avLst/>
          </a:prstGeom>
          <a:noFill/>
          <a:ln w="12700">
            <a:noFill/>
            <a:miter lim="800000"/>
            <a:headEnd type="none" w="sm" len="sm"/>
            <a:tailEnd type="none" w="sm" len="sm"/>
          </a:ln>
          <a:effectLst/>
        </p:spPr>
        <p:txBody>
          <a:bodyPr>
            <a:spAutoFit/>
          </a:bodyPr>
          <a:lstStyle/>
          <a:p>
            <a:endParaRPr lang="en-IN"/>
          </a:p>
        </p:txBody>
      </p:sp>
      <p:sp>
        <p:nvSpPr>
          <p:cNvPr id="479237" name="Rectangle 5"/>
          <p:cNvSpPr>
            <a:spLocks noChangeArrowheads="1"/>
          </p:cNvSpPr>
          <p:nvPr/>
        </p:nvSpPr>
        <p:spPr bwMode="auto">
          <a:xfrm>
            <a:off x="1938338" y="2695575"/>
            <a:ext cx="9144000" cy="0"/>
          </a:xfrm>
          <a:prstGeom prst="rect">
            <a:avLst/>
          </a:prstGeom>
          <a:noFill/>
          <a:ln w="12700">
            <a:noFill/>
            <a:miter lim="800000"/>
            <a:headEnd type="none" w="sm" len="sm"/>
            <a:tailEnd type="none" w="sm" len="sm"/>
          </a:ln>
          <a:effectLst/>
        </p:spPr>
        <p:txBody>
          <a:bodyPr>
            <a:spAutoFit/>
          </a:bodyPr>
          <a:lstStyle/>
          <a:p>
            <a:endParaRPr lang="en-IN"/>
          </a:p>
        </p:txBody>
      </p:sp>
      <p:sp>
        <p:nvSpPr>
          <p:cNvPr id="479240" name="Rectangle 8"/>
          <p:cNvSpPr>
            <a:spLocks noChangeArrowheads="1"/>
          </p:cNvSpPr>
          <p:nvPr/>
        </p:nvSpPr>
        <p:spPr bwMode="auto">
          <a:xfrm>
            <a:off x="1966913" y="2952750"/>
            <a:ext cx="9144000" cy="0"/>
          </a:xfrm>
          <a:prstGeom prst="rect">
            <a:avLst/>
          </a:prstGeom>
          <a:noFill/>
          <a:ln w="12700">
            <a:noFill/>
            <a:miter lim="800000"/>
            <a:headEnd type="none" w="sm" len="sm"/>
            <a:tailEnd type="none" w="sm" len="sm"/>
          </a:ln>
          <a:effectLst/>
        </p:spPr>
        <p:txBody>
          <a:bodyPr>
            <a:spAutoFit/>
          </a:bodyPr>
          <a:lstStyle/>
          <a:p>
            <a:endParaRPr lang="en-IN"/>
          </a:p>
        </p:txBody>
      </p:sp>
      <p:graphicFrame>
        <p:nvGraphicFramePr>
          <p:cNvPr id="479239" name="Object 7"/>
          <p:cNvGraphicFramePr>
            <a:graphicFrameLocks noChangeAspect="1"/>
          </p:cNvGraphicFramePr>
          <p:nvPr/>
        </p:nvGraphicFramePr>
        <p:xfrm>
          <a:off x="0" y="4419600"/>
          <a:ext cx="9144000" cy="1671638"/>
        </p:xfrm>
        <a:graphic>
          <a:graphicData uri="http://schemas.openxmlformats.org/presentationml/2006/ole">
            <p:oleObj spid="_x0000_s52226" r:id="rId4" imgW="5210902" imgH="952633" progId="PBrush">
              <p:embed/>
            </p:oleObj>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6206321F-49B4-47A3-AAEF-33C6019873F5}" type="slidenum">
              <a:rPr lang="en-US"/>
              <a:pPr/>
              <a:t>67</a:t>
            </a:fld>
            <a:endParaRPr lang="en-US"/>
          </a:p>
        </p:txBody>
      </p:sp>
      <p:sp>
        <p:nvSpPr>
          <p:cNvPr id="481282" name="Rectangle 2"/>
          <p:cNvSpPr>
            <a:spLocks noGrp="1" noChangeArrowheads="1"/>
          </p:cNvSpPr>
          <p:nvPr>
            <p:ph type="title"/>
          </p:nvPr>
        </p:nvSpPr>
        <p:spPr>
          <a:xfrm>
            <a:off x="762000" y="152400"/>
            <a:ext cx="7772400" cy="742950"/>
          </a:xfrm>
          <a:noFill/>
          <a:ln/>
        </p:spPr>
        <p:txBody>
          <a:bodyPr>
            <a:normAutofit fontScale="90000"/>
          </a:bodyPr>
          <a:lstStyle/>
          <a:p>
            <a:r>
              <a:rPr lang="en-US"/>
              <a:t>Vertical Text Positions</a:t>
            </a:r>
          </a:p>
        </p:txBody>
      </p:sp>
      <p:sp>
        <p:nvSpPr>
          <p:cNvPr id="481283" name="Rectangle 3"/>
          <p:cNvSpPr>
            <a:spLocks noGrp="1" noChangeArrowheads="1"/>
          </p:cNvSpPr>
          <p:nvPr>
            <p:ph type="body" idx="1"/>
          </p:nvPr>
        </p:nvSpPr>
        <p:spPr>
          <a:xfrm>
            <a:off x="228600" y="990600"/>
            <a:ext cx="8763000" cy="3276600"/>
          </a:xfrm>
          <a:noFill/>
          <a:ln/>
        </p:spPr>
        <p:txBody>
          <a:bodyPr/>
          <a:lstStyle/>
          <a:p>
            <a:pPr marL="0" indent="0">
              <a:lnSpc>
                <a:spcPct val="80000"/>
              </a:lnSpc>
              <a:buFont typeface="Monotype Sorts" pitchFamily="2" charset="2"/>
              <a:buNone/>
            </a:pPr>
            <a:r>
              <a:rPr lang="en-US" sz="3600">
                <a:cs typeface="Times New Roman" pitchFamily="18" charset="0"/>
              </a:rPr>
              <a:t>Vertical text position specifies the vertical position of the text relative to the icon. You can set the vertical text position using one of the three constants: </a:t>
            </a:r>
            <a:r>
              <a:rPr lang="en-US" sz="3600" u="sng">
                <a:cs typeface="Times New Roman" pitchFamily="18" charset="0"/>
              </a:rPr>
              <a:t>TOP</a:t>
            </a:r>
            <a:r>
              <a:rPr lang="en-US" sz="3600">
                <a:cs typeface="Times New Roman" pitchFamily="18" charset="0"/>
              </a:rPr>
              <a:t>, </a:t>
            </a:r>
            <a:r>
              <a:rPr lang="en-US" sz="3600" u="sng">
                <a:cs typeface="Times New Roman" pitchFamily="18" charset="0"/>
              </a:rPr>
              <a:t>CENTER</a:t>
            </a:r>
            <a:r>
              <a:rPr lang="en-US" sz="3600">
                <a:cs typeface="Times New Roman" pitchFamily="18" charset="0"/>
              </a:rPr>
              <a:t>. The default vertical text position is </a:t>
            </a:r>
            <a:r>
              <a:rPr lang="en-US" sz="3600" u="sng">
                <a:cs typeface="Times New Roman" pitchFamily="18" charset="0"/>
              </a:rPr>
              <a:t>SwingConstants.CENTER</a:t>
            </a:r>
            <a:r>
              <a:rPr lang="en-US" sz="3600">
                <a:cs typeface="Times New Roman" pitchFamily="18" charset="0"/>
              </a:rPr>
              <a:t>. </a:t>
            </a:r>
          </a:p>
        </p:txBody>
      </p:sp>
      <p:sp>
        <p:nvSpPr>
          <p:cNvPr id="481284" name="Rectangle 4"/>
          <p:cNvSpPr>
            <a:spLocks noChangeArrowheads="1"/>
          </p:cNvSpPr>
          <p:nvPr/>
        </p:nvSpPr>
        <p:spPr bwMode="auto">
          <a:xfrm>
            <a:off x="1828800" y="2986088"/>
            <a:ext cx="9144000" cy="0"/>
          </a:xfrm>
          <a:prstGeom prst="rect">
            <a:avLst/>
          </a:prstGeom>
          <a:noFill/>
          <a:ln w="12700">
            <a:noFill/>
            <a:miter lim="800000"/>
            <a:headEnd type="none" w="sm" len="sm"/>
            <a:tailEnd type="none" w="sm" len="sm"/>
          </a:ln>
          <a:effectLst/>
        </p:spPr>
        <p:txBody>
          <a:bodyPr>
            <a:spAutoFit/>
          </a:bodyPr>
          <a:lstStyle/>
          <a:p>
            <a:endParaRPr lang="en-IN"/>
          </a:p>
        </p:txBody>
      </p:sp>
      <p:sp>
        <p:nvSpPr>
          <p:cNvPr id="481285" name="Rectangle 5"/>
          <p:cNvSpPr>
            <a:spLocks noChangeArrowheads="1"/>
          </p:cNvSpPr>
          <p:nvPr/>
        </p:nvSpPr>
        <p:spPr bwMode="auto">
          <a:xfrm>
            <a:off x="1938338" y="2695575"/>
            <a:ext cx="9144000" cy="0"/>
          </a:xfrm>
          <a:prstGeom prst="rect">
            <a:avLst/>
          </a:prstGeom>
          <a:noFill/>
          <a:ln w="12700">
            <a:noFill/>
            <a:miter lim="800000"/>
            <a:headEnd type="none" w="sm" len="sm"/>
            <a:tailEnd type="none" w="sm" len="sm"/>
          </a:ln>
          <a:effectLst/>
        </p:spPr>
        <p:txBody>
          <a:bodyPr>
            <a:spAutoFit/>
          </a:bodyPr>
          <a:lstStyle/>
          <a:p>
            <a:endParaRPr lang="en-IN"/>
          </a:p>
        </p:txBody>
      </p:sp>
      <p:sp>
        <p:nvSpPr>
          <p:cNvPr id="481286" name="Rectangle 6"/>
          <p:cNvSpPr>
            <a:spLocks noChangeArrowheads="1"/>
          </p:cNvSpPr>
          <p:nvPr/>
        </p:nvSpPr>
        <p:spPr bwMode="auto">
          <a:xfrm>
            <a:off x="1966913" y="2952750"/>
            <a:ext cx="9144000" cy="0"/>
          </a:xfrm>
          <a:prstGeom prst="rect">
            <a:avLst/>
          </a:prstGeom>
          <a:noFill/>
          <a:ln w="12700">
            <a:noFill/>
            <a:miter lim="800000"/>
            <a:headEnd type="none" w="sm" len="sm"/>
            <a:tailEnd type="none" w="sm" len="sm"/>
          </a:ln>
          <a:effectLst/>
        </p:spPr>
        <p:txBody>
          <a:bodyPr>
            <a:spAutoFit/>
          </a:bodyPr>
          <a:lstStyle/>
          <a:p>
            <a:endParaRPr lang="en-IN"/>
          </a:p>
        </p:txBody>
      </p:sp>
      <p:sp>
        <p:nvSpPr>
          <p:cNvPr id="481289" name="Rectangle 9"/>
          <p:cNvSpPr>
            <a:spLocks noChangeArrowheads="1"/>
          </p:cNvSpPr>
          <p:nvPr/>
        </p:nvSpPr>
        <p:spPr bwMode="auto">
          <a:xfrm>
            <a:off x="1995488" y="2976563"/>
            <a:ext cx="9144000" cy="0"/>
          </a:xfrm>
          <a:prstGeom prst="rect">
            <a:avLst/>
          </a:prstGeom>
          <a:noFill/>
          <a:ln w="12700">
            <a:noFill/>
            <a:miter lim="800000"/>
            <a:headEnd type="none" w="sm" len="sm"/>
            <a:tailEnd type="none" w="sm" len="sm"/>
          </a:ln>
          <a:effectLst/>
        </p:spPr>
        <p:txBody>
          <a:bodyPr>
            <a:spAutoFit/>
          </a:bodyPr>
          <a:lstStyle/>
          <a:p>
            <a:endParaRPr lang="en-IN"/>
          </a:p>
        </p:txBody>
      </p:sp>
      <p:graphicFrame>
        <p:nvGraphicFramePr>
          <p:cNvPr id="481288" name="Object 8"/>
          <p:cNvGraphicFramePr>
            <a:graphicFrameLocks noChangeAspect="1"/>
          </p:cNvGraphicFramePr>
          <p:nvPr/>
        </p:nvGraphicFramePr>
        <p:xfrm>
          <a:off x="0" y="4114800"/>
          <a:ext cx="9144000" cy="1604963"/>
        </p:xfrm>
        <a:graphic>
          <a:graphicData uri="http://schemas.openxmlformats.org/presentationml/2006/ole">
            <p:oleObj spid="_x0000_s53250" r:id="rId4" imgW="5152381" imgH="905001" progId="PBrush">
              <p:embed/>
            </p:oleObj>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7E4959CD-5C3D-4E50-A501-0871120CE440}" type="slidenum">
              <a:rPr lang="en-US"/>
              <a:pPr/>
              <a:t>68</a:t>
            </a:fld>
            <a:endParaRPr lang="en-US"/>
          </a:p>
        </p:txBody>
      </p:sp>
      <p:sp>
        <p:nvSpPr>
          <p:cNvPr id="483330" name="Rectangle 2"/>
          <p:cNvSpPr>
            <a:spLocks noGrp="1" noChangeArrowheads="1"/>
          </p:cNvSpPr>
          <p:nvPr>
            <p:ph type="title"/>
          </p:nvPr>
        </p:nvSpPr>
        <p:spPr>
          <a:xfrm>
            <a:off x="685800" y="381000"/>
            <a:ext cx="7772400" cy="685800"/>
          </a:xfrm>
          <a:noFill/>
          <a:ln/>
        </p:spPr>
        <p:txBody>
          <a:bodyPr>
            <a:normAutofit fontScale="90000"/>
          </a:bodyPr>
          <a:lstStyle/>
          <a:p>
            <a:r>
              <a:rPr lang="en-US" sz="4300"/>
              <a:t>Example: Using Buttons</a:t>
            </a:r>
            <a:endParaRPr lang="en-US" sz="4200">
              <a:latin typeface="Courier New" pitchFamily="49" charset="0"/>
            </a:endParaRPr>
          </a:p>
        </p:txBody>
      </p:sp>
      <p:sp>
        <p:nvSpPr>
          <p:cNvPr id="483331" name="Rectangle 3"/>
          <p:cNvSpPr>
            <a:spLocks noChangeArrowheads="1"/>
          </p:cNvSpPr>
          <p:nvPr/>
        </p:nvSpPr>
        <p:spPr bwMode="auto">
          <a:xfrm>
            <a:off x="914400" y="1371600"/>
            <a:ext cx="7924800" cy="49530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endParaRPr lang="en-US" sz="2600">
              <a:latin typeface="Courier New" pitchFamily="49" charset="0"/>
            </a:endParaRPr>
          </a:p>
        </p:txBody>
      </p:sp>
      <p:sp>
        <p:nvSpPr>
          <p:cNvPr id="483334" name="Text Box 6"/>
          <p:cNvSpPr txBox="1">
            <a:spLocks noChangeArrowheads="1"/>
          </p:cNvSpPr>
          <p:nvPr/>
        </p:nvSpPr>
        <p:spPr bwMode="auto">
          <a:xfrm>
            <a:off x="304800" y="1295400"/>
            <a:ext cx="4191000" cy="1917700"/>
          </a:xfrm>
          <a:prstGeom prst="rect">
            <a:avLst/>
          </a:prstGeom>
          <a:noFill/>
          <a:ln w="12700">
            <a:noFill/>
            <a:miter lim="800000"/>
            <a:headEnd type="none" w="sm" len="sm"/>
            <a:tailEnd type="none" w="sm" len="sm"/>
          </a:ln>
          <a:effectLst/>
        </p:spPr>
        <p:txBody>
          <a:bodyPr>
            <a:spAutoFit/>
          </a:bodyPr>
          <a:lstStyle/>
          <a:p>
            <a:pPr>
              <a:spcBef>
                <a:spcPct val="50000"/>
              </a:spcBef>
            </a:pPr>
            <a:r>
              <a:rPr lang="en-US">
                <a:cs typeface="Times New Roman" pitchFamily="18" charset="0"/>
              </a:rPr>
              <a:t>Write a program that displays a message on a panel and uses two buttons, &lt;= and =&gt;, to move the message on the panel to the left or right. </a:t>
            </a:r>
          </a:p>
        </p:txBody>
      </p:sp>
      <p:sp>
        <p:nvSpPr>
          <p:cNvPr id="483337" name="AutoShape 9">
            <a:hlinkClick r:id="" action="ppaction://noaction" highlightClick="1"/>
          </p:cNvPr>
          <p:cNvSpPr>
            <a:spLocks noChangeArrowheads="1"/>
          </p:cNvSpPr>
          <p:nvPr/>
        </p:nvSpPr>
        <p:spPr bwMode="auto">
          <a:xfrm>
            <a:off x="4953000" y="15240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a:solidFill>
                  <a:schemeClr val="accent1"/>
                </a:solidFill>
                <a:latin typeface="Book Antiqua" pitchFamily="18" charset="0"/>
                <a:hlinkClick r:id="rId4" action="ppaction://program"/>
              </a:rPr>
              <a:t>ButtonDemo</a:t>
            </a:r>
            <a:endParaRPr lang="en-US" dirty="0">
              <a:solidFill>
                <a:schemeClr val="accent1"/>
              </a:solidFill>
            </a:endParaRPr>
          </a:p>
        </p:txBody>
      </p:sp>
      <p:graphicFrame>
        <p:nvGraphicFramePr>
          <p:cNvPr id="483338" name="Object 10"/>
          <p:cNvGraphicFramePr>
            <a:graphicFrameLocks noChangeAspect="1"/>
          </p:cNvGraphicFramePr>
          <p:nvPr/>
        </p:nvGraphicFramePr>
        <p:xfrm>
          <a:off x="838200" y="3352800"/>
          <a:ext cx="3505200" cy="2886075"/>
        </p:xfrm>
        <a:graphic>
          <a:graphicData uri="http://schemas.openxmlformats.org/presentationml/2006/ole">
            <p:oleObj spid="_x0000_s54274" r:id="rId5" imgW="1943100" imgH="1600200" progId="Word.Picture.8">
              <p:embed/>
            </p:oleObj>
          </a:graphicData>
        </a:graphic>
      </p:graphicFrame>
      <p:pic>
        <p:nvPicPr>
          <p:cNvPr id="483339" name="Picture 11"/>
          <p:cNvPicPr>
            <a:picLocks noChangeAspect="1" noChangeArrowheads="1"/>
          </p:cNvPicPr>
          <p:nvPr/>
        </p:nvPicPr>
        <p:blipFill>
          <a:blip r:embed="rId6"/>
          <a:srcRect/>
          <a:stretch>
            <a:fillRect/>
          </a:stretch>
        </p:blipFill>
        <p:spPr bwMode="auto">
          <a:xfrm>
            <a:off x="4572000" y="3581400"/>
            <a:ext cx="3124200" cy="2441575"/>
          </a:xfrm>
          <a:prstGeom prst="rect">
            <a:avLst/>
          </a:prstGeom>
          <a:noFill/>
          <a:ln w="127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879DD696-5B88-4FF1-927C-02996E849D43}" type="slidenum">
              <a:rPr lang="en-US"/>
              <a:pPr/>
              <a:t>69</a:t>
            </a:fld>
            <a:endParaRPr lang="en-US"/>
          </a:p>
        </p:txBody>
      </p:sp>
      <p:sp>
        <p:nvSpPr>
          <p:cNvPr id="102402" name="Rectangle 2"/>
          <p:cNvSpPr>
            <a:spLocks noGrp="1" noChangeArrowheads="1"/>
          </p:cNvSpPr>
          <p:nvPr>
            <p:ph type="title"/>
          </p:nvPr>
        </p:nvSpPr>
        <p:spPr>
          <a:xfrm>
            <a:off x="685800" y="152400"/>
            <a:ext cx="7772400" cy="609600"/>
          </a:xfrm>
          <a:noFill/>
          <a:ln/>
        </p:spPr>
        <p:txBody>
          <a:bodyPr>
            <a:normAutofit fontScale="90000"/>
          </a:bodyPr>
          <a:lstStyle/>
          <a:p>
            <a:r>
              <a:rPr lang="en-US" sz="4200">
                <a:latin typeface="Courier New" pitchFamily="49" charset="0"/>
              </a:rPr>
              <a:t>JCheckBox</a:t>
            </a:r>
            <a:endParaRPr lang="en-US" sz="4200"/>
          </a:p>
        </p:txBody>
      </p:sp>
      <p:sp>
        <p:nvSpPr>
          <p:cNvPr id="102403" name="Rectangle 3"/>
          <p:cNvSpPr>
            <a:spLocks noGrp="1" noChangeArrowheads="1"/>
          </p:cNvSpPr>
          <p:nvPr>
            <p:ph type="body" idx="1"/>
          </p:nvPr>
        </p:nvSpPr>
        <p:spPr>
          <a:xfrm>
            <a:off x="381000" y="762000"/>
            <a:ext cx="8458200" cy="1981200"/>
          </a:xfrm>
          <a:noFill/>
          <a:ln/>
        </p:spPr>
        <p:txBody>
          <a:bodyPr>
            <a:normAutofit fontScale="92500"/>
          </a:bodyPr>
          <a:lstStyle/>
          <a:p>
            <a:pPr marL="0" indent="0">
              <a:lnSpc>
                <a:spcPct val="90000"/>
              </a:lnSpc>
              <a:buFont typeface="Monotype Sorts" pitchFamily="2" charset="2"/>
              <a:buNone/>
            </a:pPr>
            <a:r>
              <a:rPr lang="en-US" sz="2800"/>
              <a:t>JCheckBox inherits all the properties such as text, icon, mnemonic, verticalAlignment, horizontalAlignment, horizontalTextPosition, verticalTextPosition, and selected from AbstractButton, and provides several constructors to create check boxes.</a:t>
            </a:r>
            <a:endParaRPr lang="en-US" sz="2200">
              <a:latin typeface="Courier New" pitchFamily="49" charset="0"/>
            </a:endParaRPr>
          </a:p>
        </p:txBody>
      </p:sp>
      <p:sp>
        <p:nvSpPr>
          <p:cNvPr id="102412" name="Rectangle 12"/>
          <p:cNvSpPr>
            <a:spLocks noChangeArrowheads="1"/>
          </p:cNvSpPr>
          <p:nvPr/>
        </p:nvSpPr>
        <p:spPr bwMode="auto">
          <a:xfrm>
            <a:off x="2024063" y="2509838"/>
            <a:ext cx="9144000" cy="0"/>
          </a:xfrm>
          <a:prstGeom prst="rect">
            <a:avLst/>
          </a:prstGeom>
          <a:noFill/>
          <a:ln w="12700">
            <a:noFill/>
            <a:miter lim="800000"/>
            <a:headEnd type="none" w="sm" len="sm"/>
            <a:tailEnd type="none" w="sm" len="sm"/>
          </a:ln>
          <a:effectLst/>
        </p:spPr>
        <p:txBody>
          <a:bodyPr>
            <a:spAutoFit/>
          </a:bodyPr>
          <a:lstStyle/>
          <a:p>
            <a:endParaRPr lang="en-IN"/>
          </a:p>
        </p:txBody>
      </p:sp>
      <p:sp>
        <p:nvSpPr>
          <p:cNvPr id="102414" name="Rectangle 14"/>
          <p:cNvSpPr>
            <a:spLocks noChangeArrowheads="1"/>
          </p:cNvSpPr>
          <p:nvPr/>
        </p:nvSpPr>
        <p:spPr bwMode="auto">
          <a:xfrm>
            <a:off x="2024063" y="2333625"/>
            <a:ext cx="9144000" cy="0"/>
          </a:xfrm>
          <a:prstGeom prst="rect">
            <a:avLst/>
          </a:prstGeom>
          <a:noFill/>
          <a:ln w="12700">
            <a:noFill/>
            <a:miter lim="800000"/>
            <a:headEnd type="none" w="sm" len="sm"/>
            <a:tailEnd type="none" w="sm" len="sm"/>
          </a:ln>
          <a:effectLst/>
        </p:spPr>
        <p:txBody>
          <a:bodyPr>
            <a:spAutoFit/>
          </a:bodyPr>
          <a:lstStyle/>
          <a:p>
            <a:endParaRPr lang="en-IN"/>
          </a:p>
        </p:txBody>
      </p:sp>
      <p:graphicFrame>
        <p:nvGraphicFramePr>
          <p:cNvPr id="102413" name="Object 13"/>
          <p:cNvGraphicFramePr>
            <a:graphicFrameLocks noChangeAspect="1"/>
          </p:cNvGraphicFramePr>
          <p:nvPr/>
        </p:nvGraphicFramePr>
        <p:xfrm>
          <a:off x="304800" y="2743200"/>
          <a:ext cx="8686800" cy="3735388"/>
        </p:xfrm>
        <a:graphic>
          <a:graphicData uri="http://schemas.openxmlformats.org/presentationml/2006/ole">
            <p:oleObj spid="_x0000_s55298" r:id="rId4" imgW="5096256" imgH="2185416" progId="Word.Picture.8">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C71065E-D5F9-4E80-A73D-FB0806FB98F9}" type="slidenum">
              <a:rPr lang="en-US"/>
              <a:pPr/>
              <a:t>7</a:t>
            </a:fld>
            <a:endParaRPr lang="en-US"/>
          </a:p>
        </p:txBody>
      </p:sp>
      <p:sp>
        <p:nvSpPr>
          <p:cNvPr id="296962" name="Rectangle 2"/>
          <p:cNvSpPr>
            <a:spLocks noGrp="1" noChangeArrowheads="1"/>
          </p:cNvSpPr>
          <p:nvPr>
            <p:ph type="title"/>
          </p:nvPr>
        </p:nvSpPr>
        <p:spPr>
          <a:xfrm>
            <a:off x="685800" y="0"/>
            <a:ext cx="7772400" cy="1428750"/>
          </a:xfrm>
        </p:spPr>
        <p:txBody>
          <a:bodyPr/>
          <a:lstStyle/>
          <a:p>
            <a:r>
              <a:rPr lang="en-US"/>
              <a:t>Drawing Ovals</a:t>
            </a:r>
            <a:endParaRPr lang="en-US">
              <a:solidFill>
                <a:schemeClr val="tx1"/>
              </a:solidFill>
            </a:endParaRPr>
          </a:p>
        </p:txBody>
      </p:sp>
      <p:sp>
        <p:nvSpPr>
          <p:cNvPr id="296963" name="Rectangle 3"/>
          <p:cNvSpPr>
            <a:spLocks noGrp="1" noChangeArrowheads="1"/>
          </p:cNvSpPr>
          <p:nvPr>
            <p:ph type="body" idx="1"/>
          </p:nvPr>
        </p:nvSpPr>
        <p:spPr>
          <a:xfrm>
            <a:off x="228600" y="1066800"/>
            <a:ext cx="8458200" cy="1085850"/>
          </a:xfrm>
        </p:spPr>
        <p:txBody>
          <a:bodyPr>
            <a:normAutofit lnSpcReduction="10000"/>
          </a:bodyPr>
          <a:lstStyle/>
          <a:p>
            <a:pPr algn="just">
              <a:lnSpc>
                <a:spcPct val="90000"/>
              </a:lnSpc>
              <a:buFont typeface="Monotype Sorts" pitchFamily="2" charset="2"/>
              <a:buNone/>
            </a:pPr>
            <a:r>
              <a:rPr lang="en-US" sz="3000"/>
              <a:t>drawOval(</a:t>
            </a:r>
            <a:r>
              <a:rPr lang="en-US" sz="3000">
                <a:cs typeface="Times New Roman" pitchFamily="18" charset="0"/>
              </a:rPr>
              <a:t>int </a:t>
            </a:r>
            <a:r>
              <a:rPr lang="en-US" sz="3000"/>
              <a:t>x, </a:t>
            </a:r>
            <a:r>
              <a:rPr lang="en-US" sz="3000">
                <a:cs typeface="Times New Roman" pitchFamily="18" charset="0"/>
              </a:rPr>
              <a:t>int </a:t>
            </a:r>
            <a:r>
              <a:rPr lang="en-US" sz="3000"/>
              <a:t>y, </a:t>
            </a:r>
            <a:r>
              <a:rPr lang="en-US" sz="3000">
                <a:cs typeface="Times New Roman" pitchFamily="18" charset="0"/>
              </a:rPr>
              <a:t>int </a:t>
            </a:r>
            <a:r>
              <a:rPr lang="en-US" sz="3000"/>
              <a:t>w, </a:t>
            </a:r>
            <a:r>
              <a:rPr lang="en-US" sz="3000">
                <a:cs typeface="Times New Roman" pitchFamily="18" charset="0"/>
              </a:rPr>
              <a:t>int </a:t>
            </a:r>
            <a:r>
              <a:rPr lang="en-US" sz="3000"/>
              <a:t>h);</a:t>
            </a:r>
          </a:p>
          <a:p>
            <a:pPr algn="just">
              <a:lnSpc>
                <a:spcPct val="90000"/>
              </a:lnSpc>
              <a:spcBef>
                <a:spcPct val="50000"/>
              </a:spcBef>
              <a:buFont typeface="Monotype Sorts" pitchFamily="2" charset="2"/>
              <a:buNone/>
            </a:pPr>
            <a:r>
              <a:rPr lang="en-US" sz="3000"/>
              <a:t>fillOval(</a:t>
            </a:r>
            <a:r>
              <a:rPr lang="en-US" sz="3000">
                <a:cs typeface="Times New Roman" pitchFamily="18" charset="0"/>
              </a:rPr>
              <a:t>int </a:t>
            </a:r>
            <a:r>
              <a:rPr lang="en-US" sz="3000"/>
              <a:t>x, </a:t>
            </a:r>
            <a:r>
              <a:rPr lang="en-US" sz="3000">
                <a:cs typeface="Times New Roman" pitchFamily="18" charset="0"/>
              </a:rPr>
              <a:t>int </a:t>
            </a:r>
            <a:r>
              <a:rPr lang="en-US" sz="3000"/>
              <a:t>y, </a:t>
            </a:r>
            <a:r>
              <a:rPr lang="en-US" sz="3000">
                <a:cs typeface="Times New Roman" pitchFamily="18" charset="0"/>
              </a:rPr>
              <a:t>int </a:t>
            </a:r>
            <a:r>
              <a:rPr lang="en-US" sz="3000"/>
              <a:t>w, </a:t>
            </a:r>
            <a:r>
              <a:rPr lang="en-US" sz="3000">
                <a:cs typeface="Times New Roman" pitchFamily="18" charset="0"/>
              </a:rPr>
              <a:t>int </a:t>
            </a:r>
            <a:r>
              <a:rPr lang="en-US" sz="3000"/>
              <a:t>h);</a:t>
            </a:r>
          </a:p>
        </p:txBody>
      </p:sp>
      <p:graphicFrame>
        <p:nvGraphicFramePr>
          <p:cNvPr id="296964" name="Object 4"/>
          <p:cNvGraphicFramePr>
            <a:graphicFrameLocks noChangeAspect="1"/>
          </p:cNvGraphicFramePr>
          <p:nvPr/>
        </p:nvGraphicFramePr>
        <p:xfrm>
          <a:off x="228600" y="2362200"/>
          <a:ext cx="4868863" cy="3268663"/>
        </p:xfrm>
        <a:graphic>
          <a:graphicData uri="http://schemas.openxmlformats.org/presentationml/2006/ole">
            <p:oleObj spid="_x0000_s158722" name="Picture" r:id="rId3" imgW="2743200" imgH="1828800" progId="Word.Picture.8">
              <p:embed/>
            </p:oleObj>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DFEB17F8-5D0E-4A84-B8EE-236BD115216C}" type="slidenum">
              <a:rPr lang="en-US"/>
              <a:pPr/>
              <a:t>70</a:t>
            </a:fld>
            <a:endParaRPr lang="en-US"/>
          </a:p>
        </p:txBody>
      </p:sp>
      <p:sp>
        <p:nvSpPr>
          <p:cNvPr id="434178" name="Rectangle 2"/>
          <p:cNvSpPr>
            <a:spLocks noGrp="1" noChangeArrowheads="1"/>
          </p:cNvSpPr>
          <p:nvPr>
            <p:ph type="title"/>
          </p:nvPr>
        </p:nvSpPr>
        <p:spPr>
          <a:xfrm>
            <a:off x="685800" y="0"/>
            <a:ext cx="7772400" cy="1428750"/>
          </a:xfrm>
          <a:noFill/>
          <a:ln/>
        </p:spPr>
        <p:txBody>
          <a:bodyPr>
            <a:normAutofit fontScale="90000"/>
          </a:bodyPr>
          <a:lstStyle/>
          <a:p>
            <a:r>
              <a:rPr lang="en-US"/>
              <a:t>Example: Using Check Boxes</a:t>
            </a:r>
            <a:endParaRPr lang="en-US" sz="4600">
              <a:latin typeface="Courier New" pitchFamily="49" charset="0"/>
            </a:endParaRPr>
          </a:p>
        </p:txBody>
      </p:sp>
      <p:sp>
        <p:nvSpPr>
          <p:cNvPr id="434179" name="Rectangle 3"/>
          <p:cNvSpPr>
            <a:spLocks noGrp="1" noChangeArrowheads="1"/>
          </p:cNvSpPr>
          <p:nvPr>
            <p:ph type="body" idx="1"/>
          </p:nvPr>
        </p:nvSpPr>
        <p:spPr>
          <a:xfrm>
            <a:off x="533400" y="1295400"/>
            <a:ext cx="4191000" cy="2514600"/>
          </a:xfrm>
          <a:noFill/>
          <a:ln/>
        </p:spPr>
        <p:txBody>
          <a:bodyPr>
            <a:normAutofit fontScale="92500"/>
          </a:bodyPr>
          <a:lstStyle/>
          <a:p>
            <a:pPr marL="0" indent="0">
              <a:buFont typeface="Monotype Sorts" pitchFamily="2" charset="2"/>
              <a:buNone/>
            </a:pPr>
            <a:r>
              <a:rPr lang="en-US" sz="2600" dirty="0">
                <a:cs typeface="Times New Roman" pitchFamily="18" charset="0"/>
              </a:rPr>
              <a:t>Add three check boxes named </a:t>
            </a:r>
            <a:r>
              <a:rPr lang="en-US" sz="2600" i="1" dirty="0">
                <a:cs typeface="Times New Roman" pitchFamily="18" charset="0"/>
              </a:rPr>
              <a:t>Centered</a:t>
            </a:r>
            <a:r>
              <a:rPr lang="en-US" sz="2600" dirty="0">
                <a:cs typeface="Times New Roman" pitchFamily="18" charset="0"/>
              </a:rPr>
              <a:t>, </a:t>
            </a:r>
            <a:r>
              <a:rPr lang="en-US" sz="2600" i="1" dirty="0">
                <a:cs typeface="Times New Roman" pitchFamily="18" charset="0"/>
              </a:rPr>
              <a:t>Bold</a:t>
            </a:r>
            <a:r>
              <a:rPr lang="en-US" sz="2600" dirty="0">
                <a:cs typeface="Times New Roman" pitchFamily="18" charset="0"/>
              </a:rPr>
              <a:t>, and </a:t>
            </a:r>
            <a:r>
              <a:rPr lang="en-US" sz="2600" i="1" dirty="0">
                <a:cs typeface="Times New Roman" pitchFamily="18" charset="0"/>
              </a:rPr>
              <a:t>Italic</a:t>
            </a:r>
            <a:r>
              <a:rPr lang="en-US" sz="2600" dirty="0">
                <a:cs typeface="Times New Roman" pitchFamily="18" charset="0"/>
              </a:rPr>
              <a:t> into the ButtonDemo example to let the user specify whether the message is centered, bold, or italic.</a:t>
            </a:r>
            <a:r>
              <a:rPr lang="en-US" sz="2600" dirty="0"/>
              <a:t> </a:t>
            </a:r>
          </a:p>
        </p:txBody>
      </p:sp>
      <p:sp>
        <p:nvSpPr>
          <p:cNvPr id="434180" name="AutoShape 4">
            <a:hlinkClick r:id="" action="ppaction://noaction" highlightClick="1"/>
          </p:cNvPr>
          <p:cNvSpPr>
            <a:spLocks noChangeArrowheads="1"/>
          </p:cNvSpPr>
          <p:nvPr/>
        </p:nvSpPr>
        <p:spPr bwMode="auto">
          <a:xfrm>
            <a:off x="1219200" y="57150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3" action="ppaction://program"/>
              </a:rPr>
              <a:t>CheckBoxDemo</a:t>
            </a:r>
            <a:endParaRPr lang="en-US" dirty="0">
              <a:solidFill>
                <a:schemeClr val="accent1"/>
              </a:solidFill>
            </a:endParaRPr>
          </a:p>
        </p:txBody>
      </p:sp>
      <p:sp>
        <p:nvSpPr>
          <p:cNvPr id="434181" name="AutoShape 5">
            <a:hlinkClick r:id="rId4" action="ppaction://program" highlightClick="1"/>
          </p:cNvPr>
          <p:cNvSpPr>
            <a:spLocks noChangeArrowheads="1"/>
          </p:cNvSpPr>
          <p:nvPr/>
        </p:nvSpPr>
        <p:spPr bwMode="auto">
          <a:xfrm>
            <a:off x="4800600" y="5715000"/>
            <a:ext cx="3276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pic>
        <p:nvPicPr>
          <p:cNvPr id="434184" name="Picture 8"/>
          <p:cNvPicPr>
            <a:picLocks noChangeAspect="1" noChangeArrowheads="1"/>
          </p:cNvPicPr>
          <p:nvPr/>
        </p:nvPicPr>
        <p:blipFill>
          <a:blip r:embed="rId5"/>
          <a:srcRect/>
          <a:stretch>
            <a:fillRect/>
          </a:stretch>
        </p:blipFill>
        <p:spPr bwMode="auto">
          <a:xfrm>
            <a:off x="4953000" y="1447800"/>
            <a:ext cx="3657600" cy="1658938"/>
          </a:xfrm>
          <a:prstGeom prst="rect">
            <a:avLst/>
          </a:prstGeom>
          <a:noFill/>
          <a:ln w="12700">
            <a:noFill/>
            <a:miter lim="800000"/>
            <a:headEnd type="none" w="sm" len="sm"/>
            <a:tailEnd type="none" w="sm" len="sm"/>
          </a:ln>
          <a:effectLst/>
        </p:spPr>
      </p:pic>
      <p:sp>
        <p:nvSpPr>
          <p:cNvPr id="434186" name="Text Box 10"/>
          <p:cNvSpPr txBox="1">
            <a:spLocks noChangeArrowheads="1"/>
          </p:cNvSpPr>
          <p:nvPr/>
        </p:nvSpPr>
        <p:spPr bwMode="auto">
          <a:xfrm>
            <a:off x="6400800" y="3810000"/>
            <a:ext cx="939800" cy="228600"/>
          </a:xfrm>
          <a:prstGeom prst="rect">
            <a:avLst/>
          </a:prstGeom>
          <a:solidFill>
            <a:srgbClr val="FFFFFF"/>
          </a:solidFill>
          <a:ln w="9525">
            <a:solidFill>
              <a:srgbClr val="000000"/>
            </a:solidFill>
            <a:miter lim="800000"/>
            <a:headEnd/>
            <a:tailEnd/>
          </a:ln>
        </p:spPr>
        <p:txBody>
          <a:bodyPr lIns="27940" rIns="27940"/>
          <a:lstStyle/>
          <a:p>
            <a:pPr algn="ctr"/>
            <a:r>
              <a:rPr lang="en-US" altLang="zh-CN" sz="800" dirty="0">
                <a:solidFill>
                  <a:schemeClr val="bg2"/>
                </a:solidFill>
                <a:latin typeface="Courier New" pitchFamily="49" charset="0"/>
                <a:ea typeface="SimSun" pitchFamily="2" charset="-122"/>
              </a:rPr>
              <a:t>ButtonDemo</a:t>
            </a:r>
            <a:endParaRPr lang="en-US" dirty="0">
              <a:solidFill>
                <a:schemeClr val="bg2"/>
              </a:solidFill>
            </a:endParaRPr>
          </a:p>
        </p:txBody>
      </p:sp>
      <p:sp>
        <p:nvSpPr>
          <p:cNvPr id="434187" name="Text Box 11"/>
          <p:cNvSpPr txBox="1">
            <a:spLocks noChangeArrowheads="1"/>
          </p:cNvSpPr>
          <p:nvPr/>
        </p:nvSpPr>
        <p:spPr bwMode="auto">
          <a:xfrm>
            <a:off x="6400800" y="4254500"/>
            <a:ext cx="952500" cy="228600"/>
          </a:xfrm>
          <a:prstGeom prst="rect">
            <a:avLst/>
          </a:prstGeom>
          <a:solidFill>
            <a:srgbClr val="FFFFFF"/>
          </a:solidFill>
          <a:ln w="9525">
            <a:solidFill>
              <a:srgbClr val="000000"/>
            </a:solidFill>
            <a:miter lim="800000"/>
            <a:headEnd/>
            <a:tailEnd/>
          </a:ln>
        </p:spPr>
        <p:txBody>
          <a:bodyPr lIns="12700" rIns="12700"/>
          <a:lstStyle/>
          <a:p>
            <a:pPr algn="ctr"/>
            <a:r>
              <a:rPr lang="en-US" altLang="zh-CN" sz="800">
                <a:solidFill>
                  <a:schemeClr val="bg2"/>
                </a:solidFill>
                <a:latin typeface="Courier New" pitchFamily="49" charset="0"/>
                <a:ea typeface="SimSun" pitchFamily="2" charset="-122"/>
              </a:rPr>
              <a:t>CheckBoxDemo</a:t>
            </a:r>
            <a:endParaRPr lang="en-US">
              <a:solidFill>
                <a:schemeClr val="bg2"/>
              </a:solidFill>
            </a:endParaRPr>
          </a:p>
        </p:txBody>
      </p:sp>
      <p:sp>
        <p:nvSpPr>
          <p:cNvPr id="434188" name="Line 12"/>
          <p:cNvSpPr>
            <a:spLocks noChangeShapeType="1"/>
          </p:cNvSpPr>
          <p:nvPr/>
        </p:nvSpPr>
        <p:spPr bwMode="auto">
          <a:xfrm flipH="1" flipV="1">
            <a:off x="6858000" y="4038600"/>
            <a:ext cx="1588" cy="228600"/>
          </a:xfrm>
          <a:prstGeom prst="line">
            <a:avLst/>
          </a:prstGeom>
          <a:noFill/>
          <a:ln w="9525">
            <a:solidFill>
              <a:srgbClr val="000000"/>
            </a:solidFill>
            <a:round/>
            <a:headEnd/>
            <a:tailEnd type="triangle" w="med" len="med"/>
          </a:ln>
        </p:spPr>
        <p:txBody>
          <a:bodyPr/>
          <a:lstStyle/>
          <a:p>
            <a:endParaRPr lang="en-I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D158688-C940-4DE1-859F-EE1AA72DC573}" type="slidenum">
              <a:rPr lang="en-US"/>
              <a:pPr/>
              <a:t>71</a:t>
            </a:fld>
            <a:endParaRPr lang="en-US"/>
          </a:p>
        </p:txBody>
      </p:sp>
      <p:sp>
        <p:nvSpPr>
          <p:cNvPr id="106498" name="Rectangle 1026"/>
          <p:cNvSpPr>
            <a:spLocks noGrp="1" noChangeArrowheads="1"/>
          </p:cNvSpPr>
          <p:nvPr>
            <p:ph type="title"/>
          </p:nvPr>
        </p:nvSpPr>
        <p:spPr>
          <a:xfrm>
            <a:off x="685800" y="228600"/>
            <a:ext cx="7772400" cy="609600"/>
          </a:xfrm>
          <a:noFill/>
          <a:ln/>
        </p:spPr>
        <p:txBody>
          <a:bodyPr>
            <a:normAutofit fontScale="90000"/>
          </a:bodyPr>
          <a:lstStyle/>
          <a:p>
            <a:r>
              <a:rPr lang="en-US" sz="4200">
                <a:latin typeface="Courier New" pitchFamily="49" charset="0"/>
              </a:rPr>
              <a:t>JRadioButton</a:t>
            </a:r>
            <a:endParaRPr lang="en-US" sz="4200"/>
          </a:p>
        </p:txBody>
      </p:sp>
      <p:sp>
        <p:nvSpPr>
          <p:cNvPr id="106499" name="Rectangle 1027"/>
          <p:cNvSpPr>
            <a:spLocks noGrp="1" noChangeArrowheads="1"/>
          </p:cNvSpPr>
          <p:nvPr>
            <p:ph type="body" idx="1"/>
          </p:nvPr>
        </p:nvSpPr>
        <p:spPr>
          <a:xfrm>
            <a:off x="304800" y="914400"/>
            <a:ext cx="8534400" cy="1371600"/>
          </a:xfrm>
          <a:ln/>
        </p:spPr>
        <p:txBody>
          <a:bodyPr/>
          <a:lstStyle/>
          <a:p>
            <a:pPr marL="0" indent="0">
              <a:lnSpc>
                <a:spcPct val="90000"/>
              </a:lnSpc>
              <a:buFont typeface="Monotype Sorts" pitchFamily="2" charset="2"/>
              <a:buNone/>
            </a:pPr>
            <a:r>
              <a:rPr lang="en-US" sz="3000"/>
              <a:t>Radio buttons are variations of check boxes. They are often used in the group, where only one button is checked at a time.</a:t>
            </a:r>
            <a:endParaRPr lang="en-US" sz="3000">
              <a:latin typeface="Courier New" pitchFamily="49" charset="0"/>
            </a:endParaRPr>
          </a:p>
        </p:txBody>
      </p:sp>
      <p:sp>
        <p:nvSpPr>
          <p:cNvPr id="106508" name="Rectangle 1036"/>
          <p:cNvSpPr>
            <a:spLocks noChangeArrowheads="1"/>
          </p:cNvSpPr>
          <p:nvPr/>
        </p:nvSpPr>
        <p:spPr bwMode="auto">
          <a:xfrm>
            <a:off x="2024063" y="2343150"/>
            <a:ext cx="9144000" cy="0"/>
          </a:xfrm>
          <a:prstGeom prst="rect">
            <a:avLst/>
          </a:prstGeom>
          <a:noFill/>
          <a:ln w="12700">
            <a:noFill/>
            <a:miter lim="800000"/>
            <a:headEnd type="none" w="sm" len="sm"/>
            <a:tailEnd type="none" w="sm" len="sm"/>
          </a:ln>
          <a:effectLst/>
        </p:spPr>
        <p:txBody>
          <a:bodyPr>
            <a:spAutoFit/>
          </a:bodyPr>
          <a:lstStyle/>
          <a:p>
            <a:endParaRPr lang="en-IN"/>
          </a:p>
        </p:txBody>
      </p:sp>
      <p:graphicFrame>
        <p:nvGraphicFramePr>
          <p:cNvPr id="106507" name="Object 1035"/>
          <p:cNvGraphicFramePr>
            <a:graphicFrameLocks noChangeAspect="1"/>
          </p:cNvGraphicFramePr>
          <p:nvPr/>
        </p:nvGraphicFramePr>
        <p:xfrm>
          <a:off x="228600" y="2362200"/>
          <a:ext cx="8610600" cy="3670300"/>
        </p:xfrm>
        <a:graphic>
          <a:graphicData uri="http://schemas.openxmlformats.org/presentationml/2006/ole">
            <p:oleObj spid="_x0000_s56322" r:id="rId4" imgW="5096256" imgH="2167128" progId="Word.Picture.8">
              <p:embed/>
            </p:oleObj>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943C75C-984C-4D5F-964D-368F5E1285C1}" type="slidenum">
              <a:rPr lang="en-US"/>
              <a:pPr/>
              <a:t>72</a:t>
            </a:fld>
            <a:endParaRPr lang="en-US"/>
          </a:p>
        </p:txBody>
      </p:sp>
      <p:sp>
        <p:nvSpPr>
          <p:cNvPr id="357378" name="Rectangle 2"/>
          <p:cNvSpPr>
            <a:spLocks noGrp="1" noChangeArrowheads="1"/>
          </p:cNvSpPr>
          <p:nvPr>
            <p:ph type="title"/>
          </p:nvPr>
        </p:nvSpPr>
        <p:spPr>
          <a:xfrm>
            <a:off x="685800" y="304800"/>
            <a:ext cx="7772400" cy="1428750"/>
          </a:xfrm>
          <a:noFill/>
          <a:ln/>
        </p:spPr>
        <p:txBody>
          <a:bodyPr/>
          <a:lstStyle/>
          <a:p>
            <a:r>
              <a:rPr lang="en-US"/>
              <a:t>Grouping Radio Buttons</a:t>
            </a:r>
            <a:endParaRPr lang="en-US" sz="4200"/>
          </a:p>
        </p:txBody>
      </p:sp>
      <p:sp>
        <p:nvSpPr>
          <p:cNvPr id="357379" name="Rectangle 3"/>
          <p:cNvSpPr>
            <a:spLocks noGrp="1" noChangeArrowheads="1"/>
          </p:cNvSpPr>
          <p:nvPr>
            <p:ph type="body" idx="1"/>
          </p:nvPr>
        </p:nvSpPr>
        <p:spPr>
          <a:xfrm>
            <a:off x="304800" y="2057400"/>
            <a:ext cx="8839200" cy="1447800"/>
          </a:xfrm>
          <a:noFill/>
          <a:ln/>
        </p:spPr>
        <p:txBody>
          <a:bodyPr/>
          <a:lstStyle/>
          <a:p>
            <a:pPr lvl="1">
              <a:buFontTx/>
              <a:buNone/>
            </a:pPr>
            <a:r>
              <a:rPr lang="en-US" sz="2200">
                <a:latin typeface="Courier New" pitchFamily="49" charset="0"/>
              </a:rPr>
              <a:t>ButtonGroup btg = new ButtonGroup();</a:t>
            </a:r>
          </a:p>
          <a:p>
            <a:pPr lvl="1">
              <a:buFontTx/>
              <a:buNone/>
            </a:pPr>
            <a:r>
              <a:rPr lang="en-US" sz="2200">
                <a:latin typeface="Courier New" pitchFamily="49" charset="0"/>
              </a:rPr>
              <a:t>btg.add(jrb1);</a:t>
            </a:r>
          </a:p>
          <a:p>
            <a:pPr lvl="1">
              <a:buFontTx/>
              <a:buNone/>
            </a:pPr>
            <a:r>
              <a:rPr lang="en-US" sz="2200">
                <a:latin typeface="Courier New" pitchFamily="49" charset="0"/>
              </a:rPr>
              <a:t>btg.add(jrb2);</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19355178-97CB-4106-8C33-81D633F64BF2}" type="slidenum">
              <a:rPr lang="en-US"/>
              <a:pPr/>
              <a:t>73</a:t>
            </a:fld>
            <a:endParaRPr lang="en-US"/>
          </a:p>
        </p:txBody>
      </p:sp>
      <p:sp>
        <p:nvSpPr>
          <p:cNvPr id="438274" name="Rectangle 2"/>
          <p:cNvSpPr>
            <a:spLocks noGrp="1" noChangeArrowheads="1"/>
          </p:cNvSpPr>
          <p:nvPr>
            <p:ph type="title"/>
          </p:nvPr>
        </p:nvSpPr>
        <p:spPr>
          <a:xfrm>
            <a:off x="381000" y="228600"/>
            <a:ext cx="8534400" cy="895350"/>
          </a:xfrm>
          <a:noFill/>
          <a:ln/>
        </p:spPr>
        <p:txBody>
          <a:bodyPr/>
          <a:lstStyle/>
          <a:p>
            <a:r>
              <a:rPr lang="en-US" sz="4700"/>
              <a:t>Example: Using Radio Buttons</a:t>
            </a:r>
            <a:endParaRPr lang="en-US" sz="4600">
              <a:latin typeface="Courier New" pitchFamily="49" charset="0"/>
            </a:endParaRPr>
          </a:p>
        </p:txBody>
      </p:sp>
      <p:sp>
        <p:nvSpPr>
          <p:cNvPr id="438275" name="Rectangle 3"/>
          <p:cNvSpPr>
            <a:spLocks noGrp="1" noChangeArrowheads="1"/>
          </p:cNvSpPr>
          <p:nvPr>
            <p:ph type="body" idx="1"/>
          </p:nvPr>
        </p:nvSpPr>
        <p:spPr>
          <a:xfrm>
            <a:off x="228600" y="1219200"/>
            <a:ext cx="4495800" cy="2895600"/>
          </a:xfrm>
          <a:noFill/>
          <a:ln/>
        </p:spPr>
        <p:txBody>
          <a:bodyPr>
            <a:normAutofit fontScale="92500"/>
          </a:bodyPr>
          <a:lstStyle/>
          <a:p>
            <a:pPr marL="0" indent="0">
              <a:lnSpc>
                <a:spcPct val="90000"/>
              </a:lnSpc>
              <a:buFont typeface="Monotype Sorts" pitchFamily="2" charset="2"/>
              <a:buNone/>
            </a:pPr>
            <a:r>
              <a:rPr lang="en-US" sz="3400">
                <a:cs typeface="Times New Roman" pitchFamily="18" charset="0"/>
              </a:rPr>
              <a:t>Add three radio buttons named </a:t>
            </a:r>
            <a:r>
              <a:rPr lang="en-US" sz="3400" i="1">
                <a:cs typeface="Times New Roman" pitchFamily="18" charset="0"/>
              </a:rPr>
              <a:t>Red</a:t>
            </a:r>
            <a:r>
              <a:rPr lang="en-US" sz="3400">
                <a:cs typeface="Times New Roman" pitchFamily="18" charset="0"/>
              </a:rPr>
              <a:t>, </a:t>
            </a:r>
            <a:r>
              <a:rPr lang="en-US" sz="3400" i="1">
                <a:cs typeface="Times New Roman" pitchFamily="18" charset="0"/>
              </a:rPr>
              <a:t>Green</a:t>
            </a:r>
            <a:r>
              <a:rPr lang="en-US" sz="3400">
                <a:cs typeface="Times New Roman" pitchFamily="18" charset="0"/>
              </a:rPr>
              <a:t>, and </a:t>
            </a:r>
            <a:r>
              <a:rPr lang="en-US" sz="3400" i="1">
                <a:cs typeface="Times New Roman" pitchFamily="18" charset="0"/>
              </a:rPr>
              <a:t>Blue</a:t>
            </a:r>
            <a:r>
              <a:rPr lang="en-US" sz="3400">
                <a:cs typeface="Times New Roman" pitchFamily="18" charset="0"/>
              </a:rPr>
              <a:t> into the preceding example to let the user choose the color of the message.</a:t>
            </a:r>
            <a:endParaRPr lang="en-US" sz="3400"/>
          </a:p>
        </p:txBody>
      </p:sp>
      <p:sp>
        <p:nvSpPr>
          <p:cNvPr id="438276" name="AutoShape 4">
            <a:hlinkClick r:id="rId3" action="ppaction://program" highlightClick="1"/>
          </p:cNvPr>
          <p:cNvSpPr>
            <a:spLocks noChangeArrowheads="1"/>
          </p:cNvSpPr>
          <p:nvPr/>
        </p:nvSpPr>
        <p:spPr bwMode="auto">
          <a:xfrm>
            <a:off x="5105400" y="5715000"/>
            <a:ext cx="35052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438277" name="AutoShape 5">
            <a:hlinkClick r:id="" action="ppaction://noaction" highlightClick="1"/>
          </p:cNvPr>
          <p:cNvSpPr>
            <a:spLocks noChangeArrowheads="1"/>
          </p:cNvSpPr>
          <p:nvPr/>
        </p:nvSpPr>
        <p:spPr bwMode="auto">
          <a:xfrm>
            <a:off x="1371600" y="5715000"/>
            <a:ext cx="35052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4" action="ppaction://program"/>
              </a:rPr>
              <a:t>RadioButtonDemo</a:t>
            </a:r>
            <a:endParaRPr lang="en-US" dirty="0">
              <a:solidFill>
                <a:schemeClr val="accent1"/>
              </a:solidFill>
            </a:endParaRPr>
          </a:p>
        </p:txBody>
      </p:sp>
      <p:pic>
        <p:nvPicPr>
          <p:cNvPr id="438279" name="Picture 7"/>
          <p:cNvPicPr>
            <a:picLocks noChangeAspect="1" noChangeArrowheads="1"/>
          </p:cNvPicPr>
          <p:nvPr/>
        </p:nvPicPr>
        <p:blipFill>
          <a:blip r:embed="rId5"/>
          <a:srcRect/>
          <a:stretch>
            <a:fillRect/>
          </a:stretch>
        </p:blipFill>
        <p:spPr bwMode="auto">
          <a:xfrm>
            <a:off x="4648200" y="1447800"/>
            <a:ext cx="4343400" cy="1865313"/>
          </a:xfrm>
          <a:prstGeom prst="rect">
            <a:avLst/>
          </a:prstGeom>
          <a:noFill/>
          <a:ln w="12700">
            <a:noFill/>
            <a:miter lim="800000"/>
            <a:headEnd type="none" w="sm" len="sm"/>
            <a:tailEnd type="none" w="sm" len="sm"/>
          </a:ln>
          <a:effectLst/>
        </p:spPr>
      </p:pic>
      <p:sp>
        <p:nvSpPr>
          <p:cNvPr id="438281" name="Text Box 9"/>
          <p:cNvSpPr txBox="1">
            <a:spLocks noChangeArrowheads="1"/>
          </p:cNvSpPr>
          <p:nvPr/>
        </p:nvSpPr>
        <p:spPr bwMode="auto">
          <a:xfrm>
            <a:off x="6400800" y="3810000"/>
            <a:ext cx="939800" cy="228600"/>
          </a:xfrm>
          <a:prstGeom prst="rect">
            <a:avLst/>
          </a:prstGeom>
          <a:solidFill>
            <a:srgbClr val="FFFFFF"/>
          </a:solidFill>
          <a:ln w="9525">
            <a:solidFill>
              <a:srgbClr val="000000"/>
            </a:solidFill>
            <a:miter lim="800000"/>
            <a:headEnd/>
            <a:tailEnd/>
          </a:ln>
        </p:spPr>
        <p:txBody>
          <a:bodyPr lIns="27940" rIns="27940"/>
          <a:lstStyle/>
          <a:p>
            <a:pPr algn="ctr"/>
            <a:r>
              <a:rPr lang="en-US" altLang="zh-CN" sz="800" dirty="0">
                <a:solidFill>
                  <a:schemeClr val="bg2"/>
                </a:solidFill>
                <a:latin typeface="Courier New" pitchFamily="49" charset="0"/>
                <a:ea typeface="SimSun" pitchFamily="2" charset="-122"/>
              </a:rPr>
              <a:t>ButtonDemo</a:t>
            </a:r>
            <a:endParaRPr lang="en-US" dirty="0">
              <a:solidFill>
                <a:schemeClr val="bg2"/>
              </a:solidFill>
            </a:endParaRPr>
          </a:p>
        </p:txBody>
      </p:sp>
      <p:sp>
        <p:nvSpPr>
          <p:cNvPr id="438282" name="Text Box 10"/>
          <p:cNvSpPr txBox="1">
            <a:spLocks noChangeArrowheads="1"/>
          </p:cNvSpPr>
          <p:nvPr/>
        </p:nvSpPr>
        <p:spPr bwMode="auto">
          <a:xfrm>
            <a:off x="6400800" y="4254500"/>
            <a:ext cx="952500" cy="228600"/>
          </a:xfrm>
          <a:prstGeom prst="rect">
            <a:avLst/>
          </a:prstGeom>
          <a:solidFill>
            <a:srgbClr val="FFFFFF"/>
          </a:solidFill>
          <a:ln w="9525">
            <a:solidFill>
              <a:srgbClr val="000000"/>
            </a:solidFill>
            <a:miter lim="800000"/>
            <a:headEnd/>
            <a:tailEnd/>
          </a:ln>
        </p:spPr>
        <p:txBody>
          <a:bodyPr lIns="12700" rIns="12700"/>
          <a:lstStyle/>
          <a:p>
            <a:pPr algn="ctr"/>
            <a:r>
              <a:rPr lang="en-US" altLang="zh-CN" sz="800">
                <a:solidFill>
                  <a:schemeClr val="bg2"/>
                </a:solidFill>
                <a:latin typeface="Courier New" pitchFamily="49" charset="0"/>
                <a:ea typeface="SimSun" pitchFamily="2" charset="-122"/>
              </a:rPr>
              <a:t>CheckBoxDemo</a:t>
            </a:r>
            <a:endParaRPr lang="en-US">
              <a:solidFill>
                <a:schemeClr val="bg2"/>
              </a:solidFill>
            </a:endParaRPr>
          </a:p>
        </p:txBody>
      </p:sp>
      <p:sp>
        <p:nvSpPr>
          <p:cNvPr id="438283" name="Line 11"/>
          <p:cNvSpPr>
            <a:spLocks noChangeShapeType="1"/>
          </p:cNvSpPr>
          <p:nvPr/>
        </p:nvSpPr>
        <p:spPr bwMode="auto">
          <a:xfrm flipH="1" flipV="1">
            <a:off x="6870700" y="4038600"/>
            <a:ext cx="1588" cy="228600"/>
          </a:xfrm>
          <a:prstGeom prst="line">
            <a:avLst/>
          </a:prstGeom>
          <a:noFill/>
          <a:ln w="9525">
            <a:solidFill>
              <a:srgbClr val="000000"/>
            </a:solidFill>
            <a:round/>
            <a:headEnd/>
            <a:tailEnd type="triangle" w="med" len="med"/>
          </a:ln>
        </p:spPr>
        <p:txBody>
          <a:bodyPr/>
          <a:lstStyle/>
          <a:p>
            <a:endParaRPr lang="en-IN"/>
          </a:p>
        </p:txBody>
      </p:sp>
      <p:sp>
        <p:nvSpPr>
          <p:cNvPr id="438284" name="Text Box 12"/>
          <p:cNvSpPr txBox="1">
            <a:spLocks noChangeArrowheads="1"/>
          </p:cNvSpPr>
          <p:nvPr/>
        </p:nvSpPr>
        <p:spPr bwMode="auto">
          <a:xfrm>
            <a:off x="6388100" y="4724400"/>
            <a:ext cx="952500" cy="228600"/>
          </a:xfrm>
          <a:prstGeom prst="rect">
            <a:avLst/>
          </a:prstGeom>
          <a:solidFill>
            <a:srgbClr val="FFFFFF"/>
          </a:solidFill>
          <a:ln w="9525">
            <a:solidFill>
              <a:srgbClr val="000000"/>
            </a:solidFill>
            <a:miter lim="800000"/>
            <a:headEnd/>
            <a:tailEnd/>
          </a:ln>
        </p:spPr>
        <p:txBody>
          <a:bodyPr lIns="12700" rIns="12700"/>
          <a:lstStyle/>
          <a:p>
            <a:pPr algn="ctr"/>
            <a:r>
              <a:rPr lang="en-US" altLang="zh-CN" sz="800">
                <a:solidFill>
                  <a:schemeClr val="bg2"/>
                </a:solidFill>
                <a:latin typeface="Courier New" pitchFamily="49" charset="0"/>
                <a:ea typeface="SimSun" pitchFamily="2" charset="-122"/>
              </a:rPr>
              <a:t>RadioButtonDemo</a:t>
            </a:r>
            <a:endParaRPr lang="en-US">
              <a:solidFill>
                <a:schemeClr val="bg2"/>
              </a:solidFill>
            </a:endParaRPr>
          </a:p>
        </p:txBody>
      </p:sp>
      <p:sp>
        <p:nvSpPr>
          <p:cNvPr id="438285" name="Line 13"/>
          <p:cNvSpPr>
            <a:spLocks noChangeShapeType="1"/>
          </p:cNvSpPr>
          <p:nvPr/>
        </p:nvSpPr>
        <p:spPr bwMode="auto">
          <a:xfrm flipH="1" flipV="1">
            <a:off x="6870700" y="4483100"/>
            <a:ext cx="1588" cy="228600"/>
          </a:xfrm>
          <a:prstGeom prst="line">
            <a:avLst/>
          </a:prstGeom>
          <a:noFill/>
          <a:ln w="9525">
            <a:solidFill>
              <a:srgbClr val="000000"/>
            </a:solidFill>
            <a:round/>
            <a:headEnd/>
            <a:tailEnd type="triangle" w="med" len="med"/>
          </a:ln>
        </p:spPr>
        <p:txBody>
          <a:bodyPr/>
          <a:lstStyle/>
          <a:p>
            <a:endParaRPr lang="en-I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7BA15A83-1908-4446-BBC5-34CCA8E2CD07}" type="slidenum">
              <a:rPr lang="en-US"/>
              <a:pPr/>
              <a:t>74</a:t>
            </a:fld>
            <a:endParaRPr lang="en-US"/>
          </a:p>
        </p:txBody>
      </p:sp>
      <p:sp>
        <p:nvSpPr>
          <p:cNvPr id="82946" name="Rectangle 2"/>
          <p:cNvSpPr>
            <a:spLocks noGrp="1" noChangeArrowheads="1"/>
          </p:cNvSpPr>
          <p:nvPr>
            <p:ph type="title"/>
          </p:nvPr>
        </p:nvSpPr>
        <p:spPr>
          <a:xfrm>
            <a:off x="685800" y="152400"/>
            <a:ext cx="7772400" cy="609600"/>
          </a:xfrm>
          <a:noFill/>
          <a:ln/>
        </p:spPr>
        <p:txBody>
          <a:bodyPr>
            <a:normAutofit fontScale="90000"/>
          </a:bodyPr>
          <a:lstStyle/>
          <a:p>
            <a:r>
              <a:rPr lang="en-US" sz="4200">
                <a:latin typeface="Courier New" pitchFamily="49" charset="0"/>
              </a:rPr>
              <a:t>JLabel</a:t>
            </a:r>
            <a:endParaRPr lang="en-US" sz="4200"/>
          </a:p>
        </p:txBody>
      </p:sp>
      <p:sp>
        <p:nvSpPr>
          <p:cNvPr id="82948" name="Rectangle 4"/>
          <p:cNvSpPr>
            <a:spLocks noChangeArrowheads="1"/>
          </p:cNvSpPr>
          <p:nvPr/>
        </p:nvSpPr>
        <p:spPr bwMode="auto">
          <a:xfrm>
            <a:off x="228600" y="990600"/>
            <a:ext cx="8686800" cy="6096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2800"/>
              <a:t>A</a:t>
            </a:r>
            <a:r>
              <a:rPr lang="en-US" sz="2800" i="1"/>
              <a:t> label </a:t>
            </a:r>
            <a:r>
              <a:rPr lang="en-US" sz="2800"/>
              <a:t>is a display area for a short text, an image, or both.</a:t>
            </a:r>
          </a:p>
          <a:p>
            <a:pPr>
              <a:spcBef>
                <a:spcPct val="20000"/>
              </a:spcBef>
              <a:buClr>
                <a:schemeClr val="tx2"/>
              </a:buClr>
              <a:buSzPct val="75000"/>
              <a:buFont typeface="Monotype Sorts" pitchFamily="2" charset="2"/>
              <a:buNone/>
            </a:pPr>
            <a:endParaRPr lang="en-US" sz="3000"/>
          </a:p>
        </p:txBody>
      </p:sp>
      <p:sp>
        <p:nvSpPr>
          <p:cNvPr id="82954" name="Rectangle 10"/>
          <p:cNvSpPr>
            <a:spLocks noChangeArrowheads="1"/>
          </p:cNvSpPr>
          <p:nvPr/>
        </p:nvSpPr>
        <p:spPr bwMode="auto">
          <a:xfrm>
            <a:off x="2119313" y="1238250"/>
            <a:ext cx="9144000" cy="0"/>
          </a:xfrm>
          <a:prstGeom prst="rect">
            <a:avLst/>
          </a:prstGeom>
          <a:noFill/>
          <a:ln w="12700">
            <a:noFill/>
            <a:miter lim="800000"/>
            <a:headEnd type="none" w="sm" len="sm"/>
            <a:tailEnd type="none" w="sm" len="sm"/>
          </a:ln>
          <a:effectLst/>
        </p:spPr>
        <p:txBody>
          <a:bodyPr>
            <a:spAutoFit/>
          </a:bodyPr>
          <a:lstStyle/>
          <a:p>
            <a:endParaRPr lang="en-IN"/>
          </a:p>
        </p:txBody>
      </p:sp>
      <p:sp>
        <p:nvSpPr>
          <p:cNvPr id="82956" name="Rectangle 12"/>
          <p:cNvSpPr>
            <a:spLocks noChangeArrowheads="1"/>
          </p:cNvSpPr>
          <p:nvPr/>
        </p:nvSpPr>
        <p:spPr bwMode="auto">
          <a:xfrm>
            <a:off x="0" y="2046288"/>
            <a:ext cx="9144000" cy="0"/>
          </a:xfrm>
          <a:prstGeom prst="rect">
            <a:avLst/>
          </a:prstGeom>
          <a:noFill/>
          <a:ln w="12700">
            <a:noFill/>
            <a:miter lim="800000"/>
            <a:headEnd type="none" w="sm" len="sm"/>
            <a:tailEnd type="none" w="sm" len="sm"/>
          </a:ln>
          <a:effectLst/>
        </p:spPr>
        <p:txBody>
          <a:bodyPr wrap="none" anchor="ctr">
            <a:spAutoFit/>
          </a:bodyPr>
          <a:lstStyle/>
          <a:p>
            <a:endParaRPr lang="en-IN"/>
          </a:p>
        </p:txBody>
      </p:sp>
      <p:graphicFrame>
        <p:nvGraphicFramePr>
          <p:cNvPr id="82955" name="Object 11"/>
          <p:cNvGraphicFramePr>
            <a:graphicFrameLocks noChangeAspect="1"/>
          </p:cNvGraphicFramePr>
          <p:nvPr/>
        </p:nvGraphicFramePr>
        <p:xfrm>
          <a:off x="428596" y="1928802"/>
          <a:ext cx="8153400" cy="4718050"/>
        </p:xfrm>
        <a:graphic>
          <a:graphicData uri="http://schemas.openxmlformats.org/presentationml/2006/ole">
            <p:oleObj spid="_x0000_s57346" name="Picture" r:id="rId4" imgW="4779264" imgH="2759964" progId="Word.Picture.8">
              <p:embed/>
            </p:oleObj>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D32F7D6-8DAB-4D09-B677-B40BF53242F7}" type="slidenum">
              <a:rPr lang="en-US"/>
              <a:pPr/>
              <a:t>75</a:t>
            </a:fld>
            <a:endParaRPr lang="en-US"/>
          </a:p>
        </p:txBody>
      </p:sp>
      <p:sp>
        <p:nvSpPr>
          <p:cNvPr id="489474" name="Rectangle 2"/>
          <p:cNvSpPr>
            <a:spLocks noGrp="1" noChangeArrowheads="1"/>
          </p:cNvSpPr>
          <p:nvPr>
            <p:ph type="title"/>
          </p:nvPr>
        </p:nvSpPr>
        <p:spPr>
          <a:xfrm>
            <a:off x="685800" y="0"/>
            <a:ext cx="7772400" cy="1428750"/>
          </a:xfrm>
          <a:noFill/>
          <a:ln/>
        </p:spPr>
        <p:txBody>
          <a:bodyPr/>
          <a:lstStyle/>
          <a:p>
            <a:r>
              <a:rPr lang="en-US" sz="4200"/>
              <a:t>JLabel Constructors</a:t>
            </a:r>
          </a:p>
        </p:txBody>
      </p:sp>
      <p:sp>
        <p:nvSpPr>
          <p:cNvPr id="489475" name="Rectangle 3"/>
          <p:cNvSpPr>
            <a:spLocks noChangeArrowheads="1"/>
          </p:cNvSpPr>
          <p:nvPr/>
        </p:nvSpPr>
        <p:spPr bwMode="auto">
          <a:xfrm>
            <a:off x="152400" y="1371600"/>
            <a:ext cx="8991600" cy="49530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2800"/>
              <a:t>The constructors for labels are as follows:</a:t>
            </a:r>
            <a:endParaRPr lang="en-US" sz="3000"/>
          </a:p>
          <a:p>
            <a:pPr>
              <a:lnSpc>
                <a:spcPct val="90000"/>
              </a:lnSpc>
              <a:spcBef>
                <a:spcPct val="75000"/>
              </a:spcBef>
              <a:buClr>
                <a:schemeClr val="tx2"/>
              </a:buClr>
              <a:buSzPct val="75000"/>
              <a:buFont typeface="Monotype Sorts" pitchFamily="2" charset="2"/>
              <a:buNone/>
            </a:pPr>
            <a:r>
              <a:rPr lang="en-US" sz="2200">
                <a:latin typeface="Courier New" pitchFamily="49" charset="0"/>
              </a:rPr>
              <a:t>JLabel()</a:t>
            </a:r>
            <a:endParaRPr lang="en-US" sz="2200"/>
          </a:p>
          <a:p>
            <a:pPr>
              <a:lnSpc>
                <a:spcPct val="90000"/>
              </a:lnSpc>
              <a:spcBef>
                <a:spcPct val="75000"/>
              </a:spcBef>
              <a:buClr>
                <a:schemeClr val="tx2"/>
              </a:buClr>
              <a:buSzPct val="75000"/>
              <a:buFont typeface="Monotype Sorts" pitchFamily="2" charset="2"/>
              <a:buNone/>
            </a:pPr>
            <a:r>
              <a:rPr lang="en-US" sz="2200">
                <a:latin typeface="Courier New" pitchFamily="49" charset="0"/>
              </a:rPr>
              <a:t>JLabel(String text, int horizontalAlignment)</a:t>
            </a:r>
            <a:endParaRPr lang="en-US" sz="2200"/>
          </a:p>
          <a:p>
            <a:pPr>
              <a:lnSpc>
                <a:spcPct val="90000"/>
              </a:lnSpc>
              <a:spcBef>
                <a:spcPct val="75000"/>
              </a:spcBef>
              <a:buClr>
                <a:schemeClr val="tx2"/>
              </a:buClr>
              <a:buSzPct val="75000"/>
              <a:buFont typeface="Monotype Sorts" pitchFamily="2" charset="2"/>
              <a:buNone/>
            </a:pPr>
            <a:r>
              <a:rPr lang="en-US" sz="2200">
                <a:latin typeface="Courier New" pitchFamily="49" charset="0"/>
              </a:rPr>
              <a:t>JLabel(String text)</a:t>
            </a:r>
            <a:endParaRPr lang="en-US" sz="2200"/>
          </a:p>
          <a:p>
            <a:pPr>
              <a:lnSpc>
                <a:spcPct val="90000"/>
              </a:lnSpc>
              <a:spcBef>
                <a:spcPct val="75000"/>
              </a:spcBef>
              <a:buClr>
                <a:schemeClr val="tx2"/>
              </a:buClr>
              <a:buSzPct val="75000"/>
              <a:buFont typeface="Monotype Sorts" pitchFamily="2" charset="2"/>
              <a:buNone/>
            </a:pPr>
            <a:r>
              <a:rPr lang="en-US" sz="2200">
                <a:latin typeface="Courier New" pitchFamily="49" charset="0"/>
              </a:rPr>
              <a:t>JLabel(Icon icon)</a:t>
            </a:r>
            <a:endParaRPr lang="en-US" sz="2200"/>
          </a:p>
          <a:p>
            <a:pPr>
              <a:lnSpc>
                <a:spcPct val="90000"/>
              </a:lnSpc>
              <a:spcBef>
                <a:spcPct val="75000"/>
              </a:spcBef>
              <a:buClr>
                <a:schemeClr val="tx2"/>
              </a:buClr>
              <a:buSzPct val="75000"/>
              <a:buFont typeface="Monotype Sorts" pitchFamily="2" charset="2"/>
              <a:buNone/>
            </a:pPr>
            <a:r>
              <a:rPr lang="en-US" sz="2200">
                <a:latin typeface="Courier New" pitchFamily="49" charset="0"/>
              </a:rPr>
              <a:t>JLabel(Icon icon, int horizontalAlignment)</a:t>
            </a:r>
          </a:p>
          <a:p>
            <a:pPr>
              <a:lnSpc>
                <a:spcPct val="90000"/>
              </a:lnSpc>
              <a:spcBef>
                <a:spcPct val="75000"/>
              </a:spcBef>
              <a:buClr>
                <a:schemeClr val="tx2"/>
              </a:buClr>
              <a:buSzPct val="75000"/>
              <a:buFont typeface="Monotype Sorts" pitchFamily="2" charset="2"/>
              <a:buNone/>
            </a:pPr>
            <a:r>
              <a:rPr lang="en-US" sz="2200">
                <a:latin typeface="Courier New" pitchFamily="49" charset="0"/>
              </a:rPr>
              <a:t>JLabel(String text, Icon icon, int horizontalAlignment)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41F4116-67EE-4CC1-AECB-5A976946D47C}" type="slidenum">
              <a:rPr lang="en-US"/>
              <a:pPr/>
              <a:t>76</a:t>
            </a:fld>
            <a:endParaRPr lang="en-US"/>
          </a:p>
        </p:txBody>
      </p:sp>
      <p:sp>
        <p:nvSpPr>
          <p:cNvPr id="390146" name="Rectangle 1026"/>
          <p:cNvSpPr>
            <a:spLocks noGrp="1" noChangeArrowheads="1"/>
          </p:cNvSpPr>
          <p:nvPr>
            <p:ph type="title"/>
          </p:nvPr>
        </p:nvSpPr>
        <p:spPr>
          <a:xfrm>
            <a:off x="685800" y="0"/>
            <a:ext cx="7772400" cy="1428750"/>
          </a:xfrm>
          <a:noFill/>
          <a:ln/>
        </p:spPr>
        <p:txBody>
          <a:bodyPr/>
          <a:lstStyle/>
          <a:p>
            <a:r>
              <a:rPr lang="en-US" sz="4200">
                <a:latin typeface="Courier New" pitchFamily="49" charset="0"/>
              </a:rPr>
              <a:t>JLabel</a:t>
            </a:r>
            <a:r>
              <a:rPr lang="en-US"/>
              <a:t> Properties</a:t>
            </a:r>
          </a:p>
        </p:txBody>
      </p:sp>
      <p:sp>
        <p:nvSpPr>
          <p:cNvPr id="390147" name="Rectangle 1027"/>
          <p:cNvSpPr>
            <a:spLocks noGrp="1" noChangeArrowheads="1"/>
          </p:cNvSpPr>
          <p:nvPr>
            <p:ph type="body" idx="1"/>
          </p:nvPr>
        </p:nvSpPr>
        <p:spPr>
          <a:xfrm>
            <a:off x="357158" y="1371600"/>
            <a:ext cx="8501122" cy="4876800"/>
          </a:xfrm>
          <a:noFill/>
          <a:ln/>
        </p:spPr>
        <p:txBody>
          <a:bodyPr/>
          <a:lstStyle/>
          <a:p>
            <a:pPr marL="0" indent="0">
              <a:lnSpc>
                <a:spcPct val="80000"/>
              </a:lnSpc>
              <a:buFont typeface="Monotype Sorts" pitchFamily="2" charset="2"/>
              <a:buNone/>
            </a:pPr>
            <a:r>
              <a:rPr lang="en-US" sz="3600" u="sng" dirty="0" err="1">
                <a:cs typeface="Times New Roman" pitchFamily="18" charset="0"/>
              </a:rPr>
              <a:t>JLabel</a:t>
            </a:r>
            <a:r>
              <a:rPr lang="en-US" sz="3600" dirty="0">
                <a:cs typeface="Times New Roman" pitchFamily="18" charset="0"/>
              </a:rPr>
              <a:t> inherits all the properties from </a:t>
            </a:r>
            <a:r>
              <a:rPr lang="en-US" sz="3600" u="sng" dirty="0" err="1">
                <a:cs typeface="Times New Roman" pitchFamily="18" charset="0"/>
              </a:rPr>
              <a:t>JComponent</a:t>
            </a:r>
            <a:r>
              <a:rPr lang="en-US" sz="3600" dirty="0">
                <a:cs typeface="Times New Roman" pitchFamily="18" charset="0"/>
              </a:rPr>
              <a:t> and has many properties similar to the ones in </a:t>
            </a:r>
            <a:r>
              <a:rPr lang="en-US" sz="3600" u="sng" dirty="0" err="1">
                <a:cs typeface="Times New Roman" pitchFamily="18" charset="0"/>
              </a:rPr>
              <a:t>JButton</a:t>
            </a:r>
            <a:r>
              <a:rPr lang="en-US" sz="3600" dirty="0">
                <a:cs typeface="Times New Roman" pitchFamily="18" charset="0"/>
              </a:rPr>
              <a:t>, such as </a:t>
            </a:r>
            <a:r>
              <a:rPr lang="en-US" sz="3600" u="sng" dirty="0">
                <a:cs typeface="Times New Roman" pitchFamily="18" charset="0"/>
              </a:rPr>
              <a:t>text</a:t>
            </a:r>
            <a:r>
              <a:rPr lang="en-US" sz="3600" dirty="0">
                <a:cs typeface="Times New Roman" pitchFamily="18" charset="0"/>
              </a:rPr>
              <a:t>, </a:t>
            </a:r>
            <a:r>
              <a:rPr lang="en-US" sz="3600" u="sng" dirty="0">
                <a:cs typeface="Times New Roman" pitchFamily="18" charset="0"/>
              </a:rPr>
              <a:t>icon</a:t>
            </a:r>
            <a:r>
              <a:rPr lang="en-US" sz="3600" dirty="0">
                <a:cs typeface="Times New Roman" pitchFamily="18" charset="0"/>
              </a:rPr>
              <a:t>, </a:t>
            </a:r>
            <a:r>
              <a:rPr lang="en-US" sz="3600" u="sng" dirty="0" err="1">
                <a:cs typeface="Times New Roman" pitchFamily="18" charset="0"/>
              </a:rPr>
              <a:t>horizontalAlignment</a:t>
            </a:r>
            <a:r>
              <a:rPr lang="en-US" sz="3600" dirty="0">
                <a:cs typeface="Times New Roman" pitchFamily="18" charset="0"/>
              </a:rPr>
              <a:t>, </a:t>
            </a:r>
            <a:r>
              <a:rPr lang="en-US" sz="3600" u="sng" dirty="0" err="1">
                <a:cs typeface="Times New Roman" pitchFamily="18" charset="0"/>
              </a:rPr>
              <a:t>verticalAlignment</a:t>
            </a:r>
            <a:r>
              <a:rPr lang="en-US" sz="3600" dirty="0">
                <a:cs typeface="Times New Roman" pitchFamily="18" charset="0"/>
              </a:rPr>
              <a:t>, </a:t>
            </a:r>
            <a:r>
              <a:rPr lang="en-US" sz="3600" u="sng" dirty="0" err="1">
                <a:cs typeface="Times New Roman" pitchFamily="18" charset="0"/>
              </a:rPr>
              <a:t>horizontalTextPosition</a:t>
            </a:r>
            <a:r>
              <a:rPr lang="en-US" sz="3600" dirty="0">
                <a:cs typeface="Times New Roman" pitchFamily="18" charset="0"/>
              </a:rPr>
              <a:t>, </a:t>
            </a:r>
            <a:r>
              <a:rPr lang="en-US" sz="3600" u="sng" dirty="0" err="1">
                <a:cs typeface="Times New Roman" pitchFamily="18" charset="0"/>
              </a:rPr>
              <a:t>verticalTextPosition</a:t>
            </a:r>
            <a:r>
              <a:rPr lang="en-US" sz="3600" dirty="0">
                <a:cs typeface="Times New Roman" pitchFamily="18" charset="0"/>
              </a:rPr>
              <a:t>, and </a:t>
            </a:r>
            <a:r>
              <a:rPr lang="en-US" sz="3600" u="sng" dirty="0" err="1">
                <a:cs typeface="Times New Roman" pitchFamily="18" charset="0"/>
              </a:rPr>
              <a:t>iconTextGap</a:t>
            </a:r>
            <a:r>
              <a:rPr lang="en-US" sz="3600" dirty="0">
                <a:cs typeface="Times New Roman" pitchFamily="18" charset="0"/>
              </a:rPr>
              <a:t>.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5883081F-51B5-4AD5-B963-788E2BB6314C}" type="slidenum">
              <a:rPr lang="en-US"/>
              <a:pPr/>
              <a:t>77</a:t>
            </a:fld>
            <a:endParaRPr lang="en-US"/>
          </a:p>
        </p:txBody>
      </p:sp>
      <p:sp>
        <p:nvSpPr>
          <p:cNvPr id="423938" name="Rectangle 2"/>
          <p:cNvSpPr>
            <a:spLocks noGrp="1" noChangeArrowheads="1"/>
          </p:cNvSpPr>
          <p:nvPr>
            <p:ph type="title"/>
          </p:nvPr>
        </p:nvSpPr>
        <p:spPr>
          <a:xfrm>
            <a:off x="685800" y="381000"/>
            <a:ext cx="7772400" cy="685800"/>
          </a:xfrm>
          <a:noFill/>
          <a:ln/>
        </p:spPr>
        <p:txBody>
          <a:bodyPr>
            <a:normAutofit fontScale="90000"/>
          </a:bodyPr>
          <a:lstStyle/>
          <a:p>
            <a:r>
              <a:rPr lang="en-US" sz="4300"/>
              <a:t>Using Labels</a:t>
            </a:r>
            <a:endParaRPr lang="en-US" sz="4200">
              <a:latin typeface="Courier New" pitchFamily="49" charset="0"/>
            </a:endParaRPr>
          </a:p>
        </p:txBody>
      </p:sp>
      <p:sp>
        <p:nvSpPr>
          <p:cNvPr id="423939" name="Rectangle 3"/>
          <p:cNvSpPr>
            <a:spLocks noChangeArrowheads="1"/>
          </p:cNvSpPr>
          <p:nvPr/>
        </p:nvSpPr>
        <p:spPr bwMode="auto">
          <a:xfrm>
            <a:off x="914400" y="1371600"/>
            <a:ext cx="7924800" cy="49530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endParaRPr lang="en-US" sz="2600">
              <a:latin typeface="Courier New" pitchFamily="49" charset="0"/>
            </a:endParaRPr>
          </a:p>
        </p:txBody>
      </p:sp>
      <p:sp>
        <p:nvSpPr>
          <p:cNvPr id="423942" name="Text Box 6"/>
          <p:cNvSpPr txBox="1">
            <a:spLocks noChangeArrowheads="1"/>
          </p:cNvSpPr>
          <p:nvPr/>
        </p:nvSpPr>
        <p:spPr bwMode="auto">
          <a:xfrm>
            <a:off x="228600" y="1295400"/>
            <a:ext cx="7391400" cy="4473575"/>
          </a:xfrm>
          <a:prstGeom prst="rect">
            <a:avLst/>
          </a:prstGeom>
          <a:noFill/>
          <a:ln w="12700">
            <a:noFill/>
            <a:miter lim="800000"/>
            <a:headEnd type="none" w="sm" len="sm"/>
            <a:tailEnd type="none" w="sm" len="sm"/>
          </a:ln>
          <a:effectLst/>
        </p:spPr>
        <p:txBody>
          <a:bodyPr>
            <a:spAutoFit/>
          </a:bodyPr>
          <a:lstStyle/>
          <a:p>
            <a:r>
              <a:rPr lang="en-US">
                <a:cs typeface="Times New Roman" pitchFamily="18" charset="0"/>
              </a:rPr>
              <a:t>// Create an image icon from image file</a:t>
            </a:r>
          </a:p>
          <a:p>
            <a:r>
              <a:rPr lang="en-US">
                <a:cs typeface="Times New Roman" pitchFamily="18" charset="0"/>
              </a:rPr>
              <a:t>ImageIcon icon = new ImageIcon("image/grapes.gif");</a:t>
            </a:r>
          </a:p>
          <a:p>
            <a:r>
              <a:rPr lang="en-US">
                <a:cs typeface="Times New Roman" pitchFamily="18" charset="0"/>
              </a:rPr>
              <a:t> </a:t>
            </a:r>
          </a:p>
          <a:p>
            <a:r>
              <a:rPr lang="en-US">
                <a:cs typeface="Times New Roman" pitchFamily="18" charset="0"/>
              </a:rPr>
              <a:t>// Create a label with text, an icon, </a:t>
            </a:r>
          </a:p>
          <a:p>
            <a:r>
              <a:rPr lang="en-US">
                <a:cs typeface="Times New Roman" pitchFamily="18" charset="0"/>
              </a:rPr>
              <a:t>// with centered horizontal alignment</a:t>
            </a:r>
          </a:p>
          <a:p>
            <a:r>
              <a:rPr lang="en-US">
                <a:cs typeface="Times New Roman" pitchFamily="18" charset="0"/>
              </a:rPr>
              <a:t>JLabel jlbl = new JLabel("Grapes", icon, SwingConstants.CENTER);</a:t>
            </a:r>
          </a:p>
          <a:p>
            <a:r>
              <a:rPr lang="en-US">
                <a:cs typeface="Times New Roman" pitchFamily="18" charset="0"/>
              </a:rPr>
              <a:t> </a:t>
            </a:r>
          </a:p>
          <a:p>
            <a:r>
              <a:rPr lang="en-US">
                <a:cs typeface="Times New Roman" pitchFamily="18" charset="0"/>
              </a:rPr>
              <a:t>// Set label's text alignment and gap between text and icon</a:t>
            </a:r>
          </a:p>
          <a:p>
            <a:r>
              <a:rPr lang="en-US">
                <a:cs typeface="Times New Roman" pitchFamily="18" charset="0"/>
              </a:rPr>
              <a:t>jlbl.setHorizontalTextPosition(SwingConstants.CENTER);</a:t>
            </a:r>
          </a:p>
          <a:p>
            <a:r>
              <a:rPr lang="en-US">
                <a:cs typeface="Times New Roman" pitchFamily="18" charset="0"/>
              </a:rPr>
              <a:t>jlbl.setVerticalTextPosition(SwingConstants.BOTTOM);</a:t>
            </a:r>
          </a:p>
          <a:p>
            <a:r>
              <a:rPr lang="en-US">
                <a:cs typeface="Times New Roman" pitchFamily="18" charset="0"/>
              </a:rPr>
              <a:t>jlbl.setIconTextGap(5);</a:t>
            </a:r>
          </a:p>
        </p:txBody>
      </p:sp>
      <p:sp>
        <p:nvSpPr>
          <p:cNvPr id="423946" name="Rectangle 10"/>
          <p:cNvSpPr>
            <a:spLocks noChangeArrowheads="1"/>
          </p:cNvSpPr>
          <p:nvPr/>
        </p:nvSpPr>
        <p:spPr bwMode="auto">
          <a:xfrm>
            <a:off x="2747963" y="2681288"/>
            <a:ext cx="9144000" cy="0"/>
          </a:xfrm>
          <a:prstGeom prst="rect">
            <a:avLst/>
          </a:prstGeom>
          <a:noFill/>
          <a:ln w="12700">
            <a:noFill/>
            <a:miter lim="800000"/>
            <a:headEnd type="none" w="sm" len="sm"/>
            <a:tailEnd type="none" w="sm" len="sm"/>
          </a:ln>
          <a:effectLst/>
        </p:spPr>
        <p:txBody>
          <a:bodyPr>
            <a:spAutoFit/>
          </a:bodyPr>
          <a:lstStyle/>
          <a:p>
            <a:endParaRPr lang="en-IN"/>
          </a:p>
        </p:txBody>
      </p:sp>
      <p:sp>
        <p:nvSpPr>
          <p:cNvPr id="423948" name="Rectangle 12"/>
          <p:cNvSpPr>
            <a:spLocks noChangeArrowheads="1"/>
          </p:cNvSpPr>
          <p:nvPr/>
        </p:nvSpPr>
        <p:spPr bwMode="auto">
          <a:xfrm>
            <a:off x="3605213" y="2828925"/>
            <a:ext cx="9144000" cy="0"/>
          </a:xfrm>
          <a:prstGeom prst="rect">
            <a:avLst/>
          </a:prstGeom>
          <a:noFill/>
          <a:ln w="12700">
            <a:noFill/>
            <a:miter lim="800000"/>
            <a:headEnd type="none" w="sm" len="sm"/>
            <a:tailEnd type="none" w="sm" len="sm"/>
          </a:ln>
          <a:effectLst/>
        </p:spPr>
        <p:txBody>
          <a:bodyPr>
            <a:spAutoFit/>
          </a:bodyPr>
          <a:lstStyle/>
          <a:p>
            <a:endParaRPr lang="en-IN"/>
          </a:p>
        </p:txBody>
      </p:sp>
      <p:pic>
        <p:nvPicPr>
          <p:cNvPr id="423947" name="Picture 11"/>
          <p:cNvPicPr>
            <a:picLocks noChangeAspect="1" noChangeArrowheads="1"/>
          </p:cNvPicPr>
          <p:nvPr/>
        </p:nvPicPr>
        <p:blipFill>
          <a:blip r:embed="rId3"/>
          <a:srcRect/>
          <a:stretch>
            <a:fillRect/>
          </a:stretch>
        </p:blipFill>
        <p:spPr bwMode="auto">
          <a:xfrm>
            <a:off x="5715008" y="4500570"/>
            <a:ext cx="2819400" cy="1749425"/>
          </a:xfrm>
          <a:prstGeom prst="rect">
            <a:avLst/>
          </a:prstGeom>
          <a:noFill/>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780F8AEF-3A33-4D0F-A474-D8B622FED1AE}" type="slidenum">
              <a:rPr lang="en-US"/>
              <a:pPr/>
              <a:t>78</a:t>
            </a:fld>
            <a:endParaRPr lang="en-US"/>
          </a:p>
        </p:txBody>
      </p:sp>
      <p:sp>
        <p:nvSpPr>
          <p:cNvPr id="86018" name="Rectangle 2"/>
          <p:cNvSpPr>
            <a:spLocks noGrp="1" noChangeArrowheads="1"/>
          </p:cNvSpPr>
          <p:nvPr>
            <p:ph type="title"/>
          </p:nvPr>
        </p:nvSpPr>
        <p:spPr>
          <a:xfrm>
            <a:off x="685800" y="152400"/>
            <a:ext cx="7772400" cy="533400"/>
          </a:xfrm>
          <a:noFill/>
          <a:ln/>
        </p:spPr>
        <p:txBody>
          <a:bodyPr>
            <a:normAutofit fontScale="90000"/>
          </a:bodyPr>
          <a:lstStyle/>
          <a:p>
            <a:r>
              <a:rPr lang="en-US" sz="4200">
                <a:latin typeface="Courier New" pitchFamily="49" charset="0"/>
              </a:rPr>
              <a:t>JTextField</a:t>
            </a:r>
            <a:endParaRPr lang="en-US" sz="4200"/>
          </a:p>
        </p:txBody>
      </p:sp>
      <p:sp>
        <p:nvSpPr>
          <p:cNvPr id="86019" name="Rectangle 3"/>
          <p:cNvSpPr>
            <a:spLocks noGrp="1" noChangeArrowheads="1"/>
          </p:cNvSpPr>
          <p:nvPr>
            <p:ph type="body" idx="1"/>
          </p:nvPr>
        </p:nvSpPr>
        <p:spPr>
          <a:xfrm>
            <a:off x="152400" y="838200"/>
            <a:ext cx="8610600" cy="1143000"/>
          </a:xfrm>
          <a:noFill/>
          <a:ln/>
        </p:spPr>
        <p:txBody>
          <a:bodyPr>
            <a:normAutofit fontScale="92500"/>
          </a:bodyPr>
          <a:lstStyle/>
          <a:p>
            <a:pPr marL="0" indent="0">
              <a:lnSpc>
                <a:spcPct val="90000"/>
              </a:lnSpc>
              <a:buFont typeface="Monotype Sorts" pitchFamily="2" charset="2"/>
              <a:buNone/>
            </a:pPr>
            <a:r>
              <a:rPr lang="en-US" sz="2600"/>
              <a:t>A </a:t>
            </a:r>
            <a:r>
              <a:rPr lang="en-US" sz="2600" i="1"/>
              <a:t>text field</a:t>
            </a:r>
            <a:r>
              <a:rPr lang="en-US" sz="2600"/>
              <a:t> is an input area where the user can type in characters. Text fields are useful in that they enable the user to enter in variable data (such as a name or a description).</a:t>
            </a:r>
          </a:p>
        </p:txBody>
      </p:sp>
      <p:sp>
        <p:nvSpPr>
          <p:cNvPr id="86029" name="Rectangle 13"/>
          <p:cNvSpPr>
            <a:spLocks noChangeArrowheads="1"/>
          </p:cNvSpPr>
          <p:nvPr/>
        </p:nvSpPr>
        <p:spPr bwMode="auto">
          <a:xfrm>
            <a:off x="2066925" y="2147888"/>
            <a:ext cx="9144000" cy="0"/>
          </a:xfrm>
          <a:prstGeom prst="rect">
            <a:avLst/>
          </a:prstGeom>
          <a:noFill/>
          <a:ln w="12700">
            <a:noFill/>
            <a:miter lim="800000"/>
            <a:headEnd type="none" w="sm" len="sm"/>
            <a:tailEnd type="none" w="sm" len="sm"/>
          </a:ln>
          <a:effectLst/>
        </p:spPr>
        <p:txBody>
          <a:bodyPr>
            <a:spAutoFit/>
          </a:bodyPr>
          <a:lstStyle/>
          <a:p>
            <a:endParaRPr lang="en-IN"/>
          </a:p>
        </p:txBody>
      </p:sp>
      <p:sp>
        <p:nvSpPr>
          <p:cNvPr id="86031" name="Rectangle 15"/>
          <p:cNvSpPr>
            <a:spLocks noChangeArrowheads="1"/>
          </p:cNvSpPr>
          <p:nvPr/>
        </p:nvSpPr>
        <p:spPr bwMode="auto">
          <a:xfrm>
            <a:off x="0" y="2339975"/>
            <a:ext cx="9144000" cy="0"/>
          </a:xfrm>
          <a:prstGeom prst="rect">
            <a:avLst/>
          </a:prstGeom>
          <a:noFill/>
          <a:ln w="12700">
            <a:noFill/>
            <a:miter lim="800000"/>
            <a:headEnd type="none" w="sm" len="sm"/>
            <a:tailEnd type="none" w="sm" len="sm"/>
          </a:ln>
          <a:effectLst/>
        </p:spPr>
        <p:txBody>
          <a:bodyPr wrap="none" anchor="ctr">
            <a:spAutoFit/>
          </a:bodyPr>
          <a:lstStyle/>
          <a:p>
            <a:endParaRPr lang="en-IN"/>
          </a:p>
        </p:txBody>
      </p:sp>
      <p:graphicFrame>
        <p:nvGraphicFramePr>
          <p:cNvPr id="86030" name="Object 14"/>
          <p:cNvGraphicFramePr>
            <a:graphicFrameLocks noChangeAspect="1"/>
          </p:cNvGraphicFramePr>
          <p:nvPr/>
        </p:nvGraphicFramePr>
        <p:xfrm>
          <a:off x="304800" y="2362200"/>
          <a:ext cx="8458200" cy="3681413"/>
        </p:xfrm>
        <a:graphic>
          <a:graphicData uri="http://schemas.openxmlformats.org/presentationml/2006/ole">
            <p:oleObj spid="_x0000_s58370" name="Picture" r:id="rId4" imgW="5010912" imgH="2174748" progId="Word.Picture.8">
              <p:embed/>
            </p:oleObj>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57B7A6C-3EEB-4098-A84B-636ECA890219}" type="slidenum">
              <a:rPr lang="en-US"/>
              <a:pPr/>
              <a:t>79</a:t>
            </a:fld>
            <a:endParaRPr lang="en-US"/>
          </a:p>
        </p:txBody>
      </p:sp>
      <p:sp>
        <p:nvSpPr>
          <p:cNvPr id="87042" name="Rectangle 2"/>
          <p:cNvSpPr>
            <a:spLocks noGrp="1" noChangeArrowheads="1"/>
          </p:cNvSpPr>
          <p:nvPr>
            <p:ph type="title"/>
          </p:nvPr>
        </p:nvSpPr>
        <p:spPr>
          <a:xfrm>
            <a:off x="685800" y="0"/>
            <a:ext cx="7772400" cy="1428750"/>
          </a:xfrm>
          <a:noFill/>
          <a:ln/>
        </p:spPr>
        <p:txBody>
          <a:bodyPr/>
          <a:lstStyle/>
          <a:p>
            <a:r>
              <a:rPr lang="en-US" sz="4200">
                <a:latin typeface="Courier New" pitchFamily="49" charset="0"/>
              </a:rPr>
              <a:t>JTextField</a:t>
            </a:r>
            <a:r>
              <a:rPr lang="en-US"/>
              <a:t> Constructors</a:t>
            </a:r>
          </a:p>
        </p:txBody>
      </p:sp>
      <p:sp>
        <p:nvSpPr>
          <p:cNvPr id="87043" name="Rectangle 3"/>
          <p:cNvSpPr>
            <a:spLocks noGrp="1" noChangeArrowheads="1"/>
          </p:cNvSpPr>
          <p:nvPr>
            <p:ph type="body" idx="1"/>
          </p:nvPr>
        </p:nvSpPr>
        <p:spPr>
          <a:xfrm>
            <a:off x="685800" y="1371600"/>
            <a:ext cx="7543800" cy="4800600"/>
          </a:xfrm>
          <a:noFill/>
          <a:ln/>
        </p:spPr>
        <p:txBody>
          <a:bodyPr/>
          <a:lstStyle/>
          <a:p>
            <a:r>
              <a:rPr lang="en-US" sz="2600">
                <a:latin typeface="Courier New" pitchFamily="49" charset="0"/>
              </a:rPr>
              <a:t>JTextField(int columns)</a:t>
            </a:r>
            <a:endParaRPr lang="en-US" sz="2800">
              <a:latin typeface="Courier New" pitchFamily="49" charset="0"/>
            </a:endParaRPr>
          </a:p>
          <a:p>
            <a:pPr>
              <a:buFont typeface="Monotype Sorts" pitchFamily="2" charset="2"/>
              <a:buNone/>
            </a:pPr>
            <a:r>
              <a:rPr lang="en-US" sz="2800"/>
              <a:t>	</a:t>
            </a:r>
            <a:r>
              <a:rPr lang="en-US" sz="2600"/>
              <a:t>Creates an empty text field with the specified number of columns.</a:t>
            </a:r>
            <a:endParaRPr lang="en-US" sz="2800">
              <a:latin typeface="Courier New" pitchFamily="49" charset="0"/>
            </a:endParaRPr>
          </a:p>
          <a:p>
            <a:pPr>
              <a:spcBef>
                <a:spcPct val="50000"/>
              </a:spcBef>
            </a:pPr>
            <a:r>
              <a:rPr lang="en-US" sz="2600">
                <a:latin typeface="Courier New" pitchFamily="49" charset="0"/>
              </a:rPr>
              <a:t>JTextField(String text)</a:t>
            </a:r>
            <a:endParaRPr lang="en-US" sz="2800">
              <a:latin typeface="Courier New" pitchFamily="49" charset="0"/>
            </a:endParaRPr>
          </a:p>
          <a:p>
            <a:pPr>
              <a:buFont typeface="Monotype Sorts" pitchFamily="2" charset="2"/>
              <a:buNone/>
            </a:pPr>
            <a:r>
              <a:rPr lang="en-US" sz="2800"/>
              <a:t>	</a:t>
            </a:r>
            <a:r>
              <a:rPr lang="en-US" sz="2600"/>
              <a:t>Creates a text field initialized with the specified text.</a:t>
            </a:r>
            <a:endParaRPr lang="en-US" sz="2800">
              <a:latin typeface="Courier New" pitchFamily="49" charset="0"/>
            </a:endParaRPr>
          </a:p>
          <a:p>
            <a:pPr>
              <a:spcBef>
                <a:spcPct val="50000"/>
              </a:spcBef>
            </a:pPr>
            <a:r>
              <a:rPr lang="en-US" sz="2500">
                <a:latin typeface="Courier New" pitchFamily="49" charset="0"/>
              </a:rPr>
              <a:t>JTextField(String text, int columns)</a:t>
            </a:r>
            <a:endParaRPr lang="en-US" sz="3000" i="1"/>
          </a:p>
          <a:p>
            <a:pPr>
              <a:buFont typeface="Monotype Sorts" pitchFamily="2" charset="2"/>
              <a:buNone/>
            </a:pPr>
            <a:r>
              <a:rPr lang="en-US" sz="2800"/>
              <a:t>	</a:t>
            </a:r>
            <a:r>
              <a:rPr lang="en-US" sz="2600"/>
              <a:t>Creates a text field initialized with the</a:t>
            </a:r>
            <a:br>
              <a:rPr lang="en-US" sz="2600"/>
            </a:br>
            <a:r>
              <a:rPr lang="en-US" sz="2600"/>
              <a:t>specified text and the column size.</a:t>
            </a:r>
            <a:endParaRPr lang="en-US" sz="2600">
              <a:latin typeface="Book Antiqua"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685800" y="0"/>
            <a:ext cx="7772400" cy="1428750"/>
          </a:xfrm>
        </p:spPr>
        <p:txBody>
          <a:bodyPr/>
          <a:lstStyle/>
          <a:p>
            <a:r>
              <a:rPr lang="en-US"/>
              <a:t>Drawing Strings</a:t>
            </a:r>
            <a:endParaRPr lang="en-US" b="1"/>
          </a:p>
        </p:txBody>
      </p:sp>
      <p:sp>
        <p:nvSpPr>
          <p:cNvPr id="293898" name="Rectangle 10"/>
          <p:cNvSpPr>
            <a:spLocks noGrp="1" noChangeArrowheads="1"/>
          </p:cNvSpPr>
          <p:nvPr>
            <p:ph idx="1"/>
          </p:nvPr>
        </p:nvSpPr>
        <p:spPr>
          <a:xfrm>
            <a:off x="4876800" y="4343400"/>
            <a:ext cx="4038600" cy="381000"/>
          </a:xfrm>
          <a:noFill/>
          <a:ln/>
        </p:spPr>
        <p:txBody>
          <a:bodyPr/>
          <a:lstStyle/>
          <a:p>
            <a:pPr algn="just">
              <a:buFont typeface="Monotype Sorts" pitchFamily="2" charset="2"/>
              <a:buNone/>
            </a:pPr>
            <a:r>
              <a:rPr lang="en-US" sz="1800"/>
              <a:t>drawLine(int x1, int y1, int x2, int y2);</a:t>
            </a:r>
          </a:p>
        </p:txBody>
      </p:sp>
      <p:sp>
        <p:nvSpPr>
          <p:cNvPr id="8" name="Slide Number Placeholder 4"/>
          <p:cNvSpPr>
            <a:spLocks noGrp="1"/>
          </p:cNvSpPr>
          <p:nvPr>
            <p:ph type="sldNum" sz="quarter" idx="12"/>
          </p:nvPr>
        </p:nvSpPr>
        <p:spPr/>
        <p:txBody>
          <a:bodyPr/>
          <a:lstStyle/>
          <a:p>
            <a:fld id="{8DACE497-57C1-40EC-9CEE-67E6C241D6BF}" type="slidenum">
              <a:rPr lang="en-US"/>
              <a:pPr/>
              <a:t>8</a:t>
            </a:fld>
            <a:endParaRPr lang="en-US"/>
          </a:p>
        </p:txBody>
      </p:sp>
      <p:sp>
        <p:nvSpPr>
          <p:cNvPr id="293894" name="Rectangle 6"/>
          <p:cNvSpPr>
            <a:spLocks noChangeArrowheads="1"/>
          </p:cNvSpPr>
          <p:nvPr/>
        </p:nvSpPr>
        <p:spPr bwMode="auto">
          <a:xfrm>
            <a:off x="2181225" y="2476500"/>
            <a:ext cx="9144000" cy="0"/>
          </a:xfrm>
          <a:prstGeom prst="rect">
            <a:avLst/>
          </a:prstGeom>
          <a:noFill/>
          <a:ln w="12700">
            <a:noFill/>
            <a:miter lim="800000"/>
            <a:headEnd type="none" w="sm" len="sm"/>
            <a:tailEnd type="none" w="sm" len="sm"/>
          </a:ln>
          <a:effectLst/>
        </p:spPr>
        <p:txBody>
          <a:bodyPr>
            <a:spAutoFit/>
          </a:bodyPr>
          <a:lstStyle/>
          <a:p>
            <a:endParaRPr lang="en-IN"/>
          </a:p>
        </p:txBody>
      </p:sp>
      <p:sp>
        <p:nvSpPr>
          <p:cNvPr id="293897" name="Rectangle 9"/>
          <p:cNvSpPr>
            <a:spLocks noChangeArrowheads="1"/>
          </p:cNvSpPr>
          <p:nvPr/>
        </p:nvSpPr>
        <p:spPr bwMode="auto">
          <a:xfrm>
            <a:off x="0" y="2776538"/>
            <a:ext cx="9144000" cy="0"/>
          </a:xfrm>
          <a:prstGeom prst="rect">
            <a:avLst/>
          </a:prstGeom>
          <a:noFill/>
          <a:ln w="12700">
            <a:noFill/>
            <a:miter lim="800000"/>
            <a:headEnd type="none" w="sm" len="sm"/>
            <a:tailEnd type="none" w="sm" len="sm"/>
          </a:ln>
          <a:effectLst/>
        </p:spPr>
        <p:txBody>
          <a:bodyPr wrap="none" anchor="ctr">
            <a:spAutoFit/>
          </a:bodyPr>
          <a:lstStyle/>
          <a:p>
            <a:endParaRPr lang="en-IN"/>
          </a:p>
        </p:txBody>
      </p:sp>
      <p:graphicFrame>
        <p:nvGraphicFramePr>
          <p:cNvPr id="293896" name="Object 8"/>
          <p:cNvGraphicFramePr>
            <a:graphicFrameLocks noChangeAspect="1"/>
          </p:cNvGraphicFramePr>
          <p:nvPr/>
        </p:nvGraphicFramePr>
        <p:xfrm>
          <a:off x="0" y="1905000"/>
          <a:ext cx="8991600" cy="2073275"/>
        </p:xfrm>
        <a:graphic>
          <a:graphicData uri="http://schemas.openxmlformats.org/presentationml/2006/ole">
            <p:oleObj spid="_x0000_s172034" name="Picture" r:id="rId3" imgW="5660136" imgH="1304544" progId="Word.Picture.8">
              <p:embed/>
            </p:oleObj>
          </a:graphicData>
        </a:graphic>
      </p:graphicFrame>
      <p:sp>
        <p:nvSpPr>
          <p:cNvPr id="293899" name="Rectangle 11"/>
          <p:cNvSpPr>
            <a:spLocks noChangeArrowheads="1"/>
          </p:cNvSpPr>
          <p:nvPr/>
        </p:nvSpPr>
        <p:spPr bwMode="auto">
          <a:xfrm>
            <a:off x="381000" y="4343400"/>
            <a:ext cx="4038600" cy="381000"/>
          </a:xfrm>
          <a:prstGeom prst="rect">
            <a:avLst/>
          </a:prstGeom>
          <a:noFill/>
          <a:ln w="9525">
            <a:noFill/>
            <a:miter lim="800000"/>
            <a:headEnd/>
            <a:tailEnd/>
          </a:ln>
          <a:effectLst/>
        </p:spPr>
        <p:txBody>
          <a:bodyPr lIns="92075" tIns="46038" rIns="92075" bIns="46038"/>
          <a:lstStyle/>
          <a:p>
            <a:pPr marL="342900" indent="-342900" algn="just">
              <a:spcBef>
                <a:spcPct val="20000"/>
              </a:spcBef>
              <a:buClr>
                <a:schemeClr val="tx2"/>
              </a:buClr>
              <a:buSzPct val="75000"/>
              <a:buFont typeface="Monotype Sorts" pitchFamily="2" charset="2"/>
              <a:buNone/>
            </a:pPr>
            <a:r>
              <a:rPr lang="en-US" sz="1800"/>
              <a:t>drawString(String s, int x, int y);</a:t>
            </a:r>
          </a:p>
        </p:txBody>
      </p:sp>
      <p:sp>
        <p:nvSpPr>
          <p:cNvPr id="9" name="Rectangle 8"/>
          <p:cNvSpPr/>
          <p:nvPr/>
        </p:nvSpPr>
        <p:spPr>
          <a:xfrm>
            <a:off x="214282" y="5000636"/>
            <a:ext cx="8786874" cy="1477328"/>
          </a:xfrm>
          <a:prstGeom prst="rect">
            <a:avLst/>
          </a:prstGeom>
        </p:spPr>
        <p:txBody>
          <a:bodyPr wrap="square">
            <a:spAutoFit/>
          </a:bodyPr>
          <a:lstStyle/>
          <a:p>
            <a:r>
              <a:rPr lang="en-IN" dirty="0" smtClean="0"/>
              <a:t>The </a:t>
            </a:r>
            <a:r>
              <a:rPr lang="en-IN" b="1" dirty="0" smtClean="0"/>
              <a:t>drawString(String s, </a:t>
            </a:r>
            <a:r>
              <a:rPr lang="en-IN" b="1" dirty="0" err="1" smtClean="0"/>
              <a:t>int</a:t>
            </a:r>
            <a:r>
              <a:rPr lang="en-IN" b="1" dirty="0" smtClean="0"/>
              <a:t> x, </a:t>
            </a:r>
            <a:r>
              <a:rPr lang="en-IN" b="1" dirty="0" err="1" smtClean="0"/>
              <a:t>int</a:t>
            </a:r>
            <a:r>
              <a:rPr lang="en-IN" b="1" dirty="0" smtClean="0"/>
              <a:t> y) method draws a string starting at the point</a:t>
            </a:r>
          </a:p>
          <a:p>
            <a:r>
              <a:rPr lang="en-IN" b="1" dirty="0" smtClean="0"/>
              <a:t>(x, y) .</a:t>
            </a:r>
          </a:p>
          <a:p>
            <a:endParaRPr lang="en-IN" dirty="0" smtClean="0"/>
          </a:p>
          <a:p>
            <a:r>
              <a:rPr lang="en-IN" dirty="0" smtClean="0"/>
              <a:t>The </a:t>
            </a:r>
            <a:r>
              <a:rPr lang="en-IN" b="1" dirty="0" err="1" smtClean="0"/>
              <a:t>drawLine</a:t>
            </a:r>
            <a:r>
              <a:rPr lang="en-IN" b="1" dirty="0" smtClean="0"/>
              <a:t>(</a:t>
            </a:r>
            <a:r>
              <a:rPr lang="en-IN" b="1" dirty="0" err="1" smtClean="0"/>
              <a:t>int</a:t>
            </a:r>
            <a:r>
              <a:rPr lang="en-IN" b="1" dirty="0" smtClean="0"/>
              <a:t> x1, </a:t>
            </a:r>
            <a:r>
              <a:rPr lang="en-IN" b="1" dirty="0" err="1" smtClean="0"/>
              <a:t>int</a:t>
            </a:r>
            <a:r>
              <a:rPr lang="en-IN" b="1" dirty="0" smtClean="0"/>
              <a:t> y1, </a:t>
            </a:r>
            <a:r>
              <a:rPr lang="en-IN" b="1" dirty="0" err="1" smtClean="0"/>
              <a:t>int</a:t>
            </a:r>
            <a:r>
              <a:rPr lang="en-IN" b="1" dirty="0" smtClean="0"/>
              <a:t> x2, </a:t>
            </a:r>
            <a:r>
              <a:rPr lang="en-IN" b="1" dirty="0" err="1" smtClean="0"/>
              <a:t>int</a:t>
            </a:r>
            <a:r>
              <a:rPr lang="en-IN" b="1" dirty="0" smtClean="0"/>
              <a:t> y2) method draws a straight line from</a:t>
            </a:r>
          </a:p>
          <a:p>
            <a:r>
              <a:rPr lang="en-IN" dirty="0" smtClean="0"/>
              <a:t>point </a:t>
            </a:r>
            <a:r>
              <a:rPr lang="en-IN" b="1" dirty="0" smtClean="0"/>
              <a:t>(x1, y1) to point (x2, y2)</a:t>
            </a:r>
            <a:endParaRPr lang="en-I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3EA87A1-B5E7-446F-BE1C-4222DA45932E}" type="slidenum">
              <a:rPr lang="en-US"/>
              <a:pPr/>
              <a:t>80</a:t>
            </a:fld>
            <a:endParaRPr lang="en-US"/>
          </a:p>
        </p:txBody>
      </p:sp>
      <p:sp>
        <p:nvSpPr>
          <p:cNvPr id="392194" name="Rectangle 2"/>
          <p:cNvSpPr>
            <a:spLocks noGrp="1" noChangeArrowheads="1"/>
          </p:cNvSpPr>
          <p:nvPr>
            <p:ph type="title"/>
          </p:nvPr>
        </p:nvSpPr>
        <p:spPr>
          <a:xfrm>
            <a:off x="685800" y="0"/>
            <a:ext cx="7772400" cy="1428750"/>
          </a:xfrm>
          <a:noFill/>
          <a:ln/>
        </p:spPr>
        <p:txBody>
          <a:bodyPr/>
          <a:lstStyle/>
          <a:p>
            <a:r>
              <a:rPr lang="en-US" sz="4200">
                <a:latin typeface="Courier New" pitchFamily="49" charset="0"/>
              </a:rPr>
              <a:t>JTextField</a:t>
            </a:r>
            <a:r>
              <a:rPr lang="en-US"/>
              <a:t> Properties</a:t>
            </a:r>
          </a:p>
        </p:txBody>
      </p:sp>
      <p:sp>
        <p:nvSpPr>
          <p:cNvPr id="392195" name="Rectangle 3"/>
          <p:cNvSpPr>
            <a:spLocks noGrp="1" noChangeArrowheads="1"/>
          </p:cNvSpPr>
          <p:nvPr>
            <p:ph type="body" idx="1"/>
          </p:nvPr>
        </p:nvSpPr>
        <p:spPr>
          <a:xfrm>
            <a:off x="685800" y="1371600"/>
            <a:ext cx="7620000" cy="4876800"/>
          </a:xfrm>
          <a:noFill/>
          <a:ln/>
        </p:spPr>
        <p:txBody>
          <a:bodyPr/>
          <a:lstStyle/>
          <a:p>
            <a:pPr>
              <a:lnSpc>
                <a:spcPct val="80000"/>
              </a:lnSpc>
            </a:pPr>
            <a:r>
              <a:rPr lang="en-US" sz="3600">
                <a:latin typeface="Courier New" pitchFamily="49" charset="0"/>
              </a:rPr>
              <a:t>text</a:t>
            </a:r>
            <a:endParaRPr lang="en-US" sz="3600"/>
          </a:p>
          <a:p>
            <a:pPr>
              <a:lnSpc>
                <a:spcPct val="80000"/>
              </a:lnSpc>
              <a:spcBef>
                <a:spcPct val="50000"/>
              </a:spcBef>
            </a:pPr>
            <a:r>
              <a:rPr lang="en-US" sz="3600">
                <a:latin typeface="Courier New" pitchFamily="49" charset="0"/>
              </a:rPr>
              <a:t>horizontalAlignment</a:t>
            </a:r>
          </a:p>
          <a:p>
            <a:pPr>
              <a:lnSpc>
                <a:spcPct val="80000"/>
              </a:lnSpc>
              <a:spcBef>
                <a:spcPct val="50000"/>
              </a:spcBef>
            </a:pPr>
            <a:r>
              <a:rPr lang="en-US" sz="3600">
                <a:latin typeface="Courier New" pitchFamily="49" charset="0"/>
              </a:rPr>
              <a:t>editable</a:t>
            </a:r>
          </a:p>
          <a:p>
            <a:pPr>
              <a:lnSpc>
                <a:spcPct val="80000"/>
              </a:lnSpc>
              <a:spcBef>
                <a:spcPct val="50000"/>
              </a:spcBef>
            </a:pPr>
            <a:r>
              <a:rPr lang="en-US" sz="3600">
                <a:latin typeface="Courier New" pitchFamily="49" charset="0"/>
              </a:rPr>
              <a:t>columns</a:t>
            </a:r>
            <a:endParaRPr lang="en-US" sz="260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946C25D-883C-4CCC-8620-C8079D4C7F4E}" type="slidenum">
              <a:rPr lang="en-US"/>
              <a:pPr/>
              <a:t>81</a:t>
            </a:fld>
            <a:endParaRPr lang="en-US"/>
          </a:p>
        </p:txBody>
      </p:sp>
      <p:sp>
        <p:nvSpPr>
          <p:cNvPr id="88066" name="Rectangle 2"/>
          <p:cNvSpPr>
            <a:spLocks noGrp="1" noChangeArrowheads="1"/>
          </p:cNvSpPr>
          <p:nvPr>
            <p:ph type="title"/>
          </p:nvPr>
        </p:nvSpPr>
        <p:spPr>
          <a:xfrm>
            <a:off x="685800" y="0"/>
            <a:ext cx="7772400" cy="1428750"/>
          </a:xfrm>
          <a:noFill/>
          <a:ln/>
        </p:spPr>
        <p:txBody>
          <a:bodyPr/>
          <a:lstStyle/>
          <a:p>
            <a:r>
              <a:rPr lang="en-US" sz="4200">
                <a:latin typeface="Courier New" pitchFamily="49" charset="0"/>
              </a:rPr>
              <a:t>JTextField</a:t>
            </a:r>
            <a:r>
              <a:rPr lang="en-US"/>
              <a:t> Methods</a:t>
            </a:r>
          </a:p>
        </p:txBody>
      </p:sp>
      <p:sp>
        <p:nvSpPr>
          <p:cNvPr id="88067" name="Rectangle 3"/>
          <p:cNvSpPr>
            <a:spLocks noGrp="1" noChangeArrowheads="1"/>
          </p:cNvSpPr>
          <p:nvPr>
            <p:ph type="body" idx="1"/>
          </p:nvPr>
        </p:nvSpPr>
        <p:spPr>
          <a:xfrm>
            <a:off x="685800" y="1371600"/>
            <a:ext cx="7772400" cy="4800600"/>
          </a:xfrm>
          <a:noFill/>
          <a:ln/>
        </p:spPr>
        <p:txBody>
          <a:bodyPr/>
          <a:lstStyle/>
          <a:p>
            <a:r>
              <a:rPr lang="en-US" sz="2600">
                <a:latin typeface="Courier New" pitchFamily="49" charset="0"/>
              </a:rPr>
              <a:t>getText()</a:t>
            </a:r>
          </a:p>
          <a:p>
            <a:pPr>
              <a:buFont typeface="Monotype Sorts" pitchFamily="2" charset="2"/>
              <a:buNone/>
            </a:pPr>
            <a:r>
              <a:rPr lang="en-US" sz="2400"/>
              <a:t>	Returns the string from the text field. </a:t>
            </a:r>
          </a:p>
          <a:p>
            <a:pPr>
              <a:spcBef>
                <a:spcPct val="50000"/>
              </a:spcBef>
            </a:pPr>
            <a:r>
              <a:rPr lang="en-US" sz="2600">
                <a:latin typeface="Courier New" pitchFamily="49" charset="0"/>
              </a:rPr>
              <a:t>setText(String text)</a:t>
            </a:r>
            <a:endParaRPr lang="en-US" sz="2800">
              <a:latin typeface="Courier New" pitchFamily="49" charset="0"/>
            </a:endParaRPr>
          </a:p>
          <a:p>
            <a:pPr>
              <a:buFont typeface="Monotype Sorts" pitchFamily="2" charset="2"/>
              <a:buNone/>
            </a:pPr>
            <a:r>
              <a:rPr lang="en-US" sz="2400"/>
              <a:t>	Puts the given string in the text field.</a:t>
            </a:r>
          </a:p>
          <a:p>
            <a:pPr>
              <a:spcBef>
                <a:spcPct val="50000"/>
              </a:spcBef>
            </a:pPr>
            <a:r>
              <a:rPr lang="en-US" sz="2600">
                <a:latin typeface="Courier New" pitchFamily="49" charset="0"/>
              </a:rPr>
              <a:t>setEditable(boolean editable)</a:t>
            </a:r>
          </a:p>
          <a:p>
            <a:pPr>
              <a:buFont typeface="Monotype Sorts" pitchFamily="2" charset="2"/>
              <a:buNone/>
            </a:pPr>
            <a:r>
              <a:rPr lang="en-US" sz="2400"/>
              <a:t>	Enables or disables the text field to be edited. By default, </a:t>
            </a:r>
            <a:r>
              <a:rPr lang="en-US" sz="2200">
                <a:latin typeface="Courier New" pitchFamily="49" charset="0"/>
              </a:rPr>
              <a:t>editable</a:t>
            </a:r>
            <a:r>
              <a:rPr lang="en-US" sz="2400"/>
              <a:t> is </a:t>
            </a:r>
            <a:r>
              <a:rPr lang="en-US" sz="2200">
                <a:latin typeface="Courier New" pitchFamily="49" charset="0"/>
              </a:rPr>
              <a:t>true</a:t>
            </a:r>
            <a:r>
              <a:rPr lang="en-US" sz="2400"/>
              <a:t>. </a:t>
            </a:r>
          </a:p>
          <a:p>
            <a:pPr>
              <a:spcBef>
                <a:spcPct val="50000"/>
              </a:spcBef>
            </a:pPr>
            <a:r>
              <a:rPr lang="en-US" sz="2600">
                <a:latin typeface="Courier New" pitchFamily="49" charset="0"/>
              </a:rPr>
              <a:t>setColumns(int)</a:t>
            </a:r>
          </a:p>
          <a:p>
            <a:pPr>
              <a:buFont typeface="Monotype Sorts" pitchFamily="2" charset="2"/>
              <a:buNone/>
            </a:pPr>
            <a:r>
              <a:rPr lang="en-US" sz="2400"/>
              <a:t>	Sets the number of columns in this text field.</a:t>
            </a:r>
            <a:br>
              <a:rPr lang="en-US" sz="2400"/>
            </a:br>
            <a:r>
              <a:rPr lang="en-US" sz="2400"/>
              <a:t>The length of the text field is changeable.  </a:t>
            </a:r>
            <a:endParaRPr lang="en-US" sz="2400">
              <a:latin typeface="Book Antiqua"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B62A3F03-ABB6-4C6D-A815-E047280759B0}" type="slidenum">
              <a:rPr lang="en-US"/>
              <a:pPr/>
              <a:t>82</a:t>
            </a:fld>
            <a:endParaRPr lang="en-US"/>
          </a:p>
        </p:txBody>
      </p:sp>
      <p:sp>
        <p:nvSpPr>
          <p:cNvPr id="425986" name="Rectangle 2"/>
          <p:cNvSpPr>
            <a:spLocks noGrp="1" noChangeArrowheads="1"/>
          </p:cNvSpPr>
          <p:nvPr>
            <p:ph type="title"/>
          </p:nvPr>
        </p:nvSpPr>
        <p:spPr>
          <a:xfrm>
            <a:off x="304800" y="228600"/>
            <a:ext cx="8610600" cy="990600"/>
          </a:xfrm>
          <a:noFill/>
          <a:ln/>
        </p:spPr>
        <p:txBody>
          <a:bodyPr/>
          <a:lstStyle/>
          <a:p>
            <a:r>
              <a:rPr lang="en-US" sz="4700"/>
              <a:t>Example: Using Text Fields</a:t>
            </a:r>
            <a:endParaRPr lang="en-US" sz="4200">
              <a:latin typeface="Courier New" pitchFamily="49" charset="0"/>
            </a:endParaRPr>
          </a:p>
        </p:txBody>
      </p:sp>
      <p:sp>
        <p:nvSpPr>
          <p:cNvPr id="425987" name="Rectangle 3"/>
          <p:cNvSpPr>
            <a:spLocks noGrp="1" noChangeArrowheads="1"/>
          </p:cNvSpPr>
          <p:nvPr>
            <p:ph type="body" idx="1"/>
          </p:nvPr>
        </p:nvSpPr>
        <p:spPr>
          <a:xfrm>
            <a:off x="381000" y="1219200"/>
            <a:ext cx="3581400" cy="2057400"/>
          </a:xfrm>
          <a:noFill/>
          <a:ln/>
        </p:spPr>
        <p:txBody>
          <a:bodyPr>
            <a:normAutofit fontScale="92500"/>
          </a:bodyPr>
          <a:lstStyle/>
          <a:p>
            <a:pPr marL="0" indent="0">
              <a:buFont typeface="Monotype Sorts" pitchFamily="2" charset="2"/>
              <a:buNone/>
            </a:pPr>
            <a:r>
              <a:rPr lang="en-US" sz="3000">
                <a:cs typeface="Times New Roman" pitchFamily="18" charset="0"/>
              </a:rPr>
              <a:t>Add a text field to the preceding example to let the user set a new message.</a:t>
            </a:r>
          </a:p>
        </p:txBody>
      </p:sp>
      <p:sp>
        <p:nvSpPr>
          <p:cNvPr id="425989" name="AutoShape 5">
            <a:hlinkClick r:id="" action="ppaction://noaction" highlightClick="1"/>
          </p:cNvPr>
          <p:cNvSpPr>
            <a:spLocks noChangeArrowheads="1"/>
          </p:cNvSpPr>
          <p:nvPr/>
        </p:nvSpPr>
        <p:spPr bwMode="auto">
          <a:xfrm>
            <a:off x="2209800" y="54102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4" action="ppaction://program"/>
              </a:rPr>
              <a:t>TextFieldDemo</a:t>
            </a:r>
            <a:endParaRPr lang="en-US" dirty="0">
              <a:solidFill>
                <a:schemeClr val="accent1"/>
              </a:solidFill>
            </a:endParaRPr>
          </a:p>
        </p:txBody>
      </p:sp>
      <p:sp>
        <p:nvSpPr>
          <p:cNvPr id="425993" name="Rectangle 9"/>
          <p:cNvSpPr>
            <a:spLocks noChangeArrowheads="1"/>
          </p:cNvSpPr>
          <p:nvPr/>
        </p:nvSpPr>
        <p:spPr bwMode="auto">
          <a:xfrm>
            <a:off x="2747963" y="2681288"/>
            <a:ext cx="9144000" cy="0"/>
          </a:xfrm>
          <a:prstGeom prst="rect">
            <a:avLst/>
          </a:prstGeom>
          <a:noFill/>
          <a:ln w="12700">
            <a:noFill/>
            <a:miter lim="800000"/>
            <a:headEnd type="none" w="sm" len="sm"/>
            <a:tailEnd type="none" w="sm" len="sm"/>
          </a:ln>
          <a:effectLst/>
        </p:spPr>
        <p:txBody>
          <a:bodyPr>
            <a:spAutoFit/>
          </a:bodyPr>
          <a:lstStyle/>
          <a:p>
            <a:endParaRPr lang="en-IN"/>
          </a:p>
        </p:txBody>
      </p:sp>
      <p:pic>
        <p:nvPicPr>
          <p:cNvPr id="425992" name="Picture 8"/>
          <p:cNvPicPr>
            <a:picLocks noChangeAspect="1" noChangeArrowheads="1"/>
          </p:cNvPicPr>
          <p:nvPr/>
        </p:nvPicPr>
        <p:blipFill>
          <a:blip r:embed="rId5"/>
          <a:srcRect/>
          <a:stretch>
            <a:fillRect/>
          </a:stretch>
        </p:blipFill>
        <p:spPr bwMode="auto">
          <a:xfrm>
            <a:off x="4724400" y="1447800"/>
            <a:ext cx="3648075" cy="1495425"/>
          </a:xfrm>
          <a:prstGeom prst="rect">
            <a:avLst/>
          </a:prstGeom>
          <a:noFill/>
        </p:spPr>
      </p:pic>
      <p:sp>
        <p:nvSpPr>
          <p:cNvPr id="425995" name="Rectangle 11"/>
          <p:cNvSpPr>
            <a:spLocks noChangeArrowheads="1"/>
          </p:cNvSpPr>
          <p:nvPr/>
        </p:nvSpPr>
        <p:spPr bwMode="auto">
          <a:xfrm>
            <a:off x="2081213" y="3190875"/>
            <a:ext cx="9144000" cy="0"/>
          </a:xfrm>
          <a:prstGeom prst="rect">
            <a:avLst/>
          </a:prstGeom>
          <a:noFill/>
          <a:ln w="12700">
            <a:noFill/>
            <a:miter lim="800000"/>
            <a:headEnd type="none" w="sm" len="sm"/>
            <a:tailEnd type="none" w="sm" len="sm"/>
          </a:ln>
          <a:effectLst/>
        </p:spPr>
        <p:txBody>
          <a:bodyPr>
            <a:spAutoFit/>
          </a:bodyPr>
          <a:lstStyle/>
          <a:p>
            <a:endParaRPr lang="en-IN"/>
          </a:p>
        </p:txBody>
      </p:sp>
      <p:graphicFrame>
        <p:nvGraphicFramePr>
          <p:cNvPr id="425994" name="Object 10"/>
          <p:cNvGraphicFramePr>
            <a:graphicFrameLocks noChangeAspect="1"/>
          </p:cNvGraphicFramePr>
          <p:nvPr/>
        </p:nvGraphicFramePr>
        <p:xfrm>
          <a:off x="-1588" y="3656013"/>
          <a:ext cx="9375776" cy="898525"/>
        </p:xfrm>
        <a:graphic>
          <a:graphicData uri="http://schemas.openxmlformats.org/presentationml/2006/ole">
            <p:oleObj spid="_x0000_s59394" name="Picture" r:id="rId6" imgW="4980960" imgH="478800" progId="Word.Picture.8">
              <p:embed/>
            </p:oleObj>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F5A58DC9-81C7-48A2-AA75-1A5BD92B4C3E}" type="slidenum">
              <a:rPr lang="en-US"/>
              <a:pPr/>
              <a:t>83</a:t>
            </a:fld>
            <a:endParaRPr lang="en-US"/>
          </a:p>
        </p:txBody>
      </p:sp>
      <p:sp>
        <p:nvSpPr>
          <p:cNvPr id="90114" name="Rectangle 2"/>
          <p:cNvSpPr>
            <a:spLocks noGrp="1" noChangeArrowheads="1"/>
          </p:cNvSpPr>
          <p:nvPr>
            <p:ph type="title"/>
          </p:nvPr>
        </p:nvSpPr>
        <p:spPr>
          <a:xfrm>
            <a:off x="685800" y="228600"/>
            <a:ext cx="7772400" cy="457200"/>
          </a:xfrm>
          <a:noFill/>
          <a:ln/>
        </p:spPr>
        <p:txBody>
          <a:bodyPr>
            <a:normAutofit fontScale="90000"/>
          </a:bodyPr>
          <a:lstStyle/>
          <a:p>
            <a:r>
              <a:rPr lang="en-US" sz="4200">
                <a:latin typeface="Courier New" pitchFamily="49" charset="0"/>
              </a:rPr>
              <a:t>JTextArea</a:t>
            </a:r>
            <a:endParaRPr lang="en-US" sz="4200"/>
          </a:p>
        </p:txBody>
      </p:sp>
      <p:sp>
        <p:nvSpPr>
          <p:cNvPr id="90115" name="Rectangle 3"/>
          <p:cNvSpPr>
            <a:spLocks noGrp="1" noChangeArrowheads="1"/>
          </p:cNvSpPr>
          <p:nvPr>
            <p:ph type="body" idx="1"/>
          </p:nvPr>
        </p:nvSpPr>
        <p:spPr>
          <a:xfrm>
            <a:off x="304800" y="838200"/>
            <a:ext cx="8458200" cy="1143000"/>
          </a:xfrm>
          <a:noFill/>
          <a:ln/>
        </p:spPr>
        <p:txBody>
          <a:bodyPr>
            <a:normAutofit fontScale="92500"/>
          </a:bodyPr>
          <a:lstStyle/>
          <a:p>
            <a:pPr marL="19050" indent="-19050">
              <a:lnSpc>
                <a:spcPct val="90000"/>
              </a:lnSpc>
              <a:buFont typeface="Monotype Sorts" pitchFamily="2" charset="2"/>
              <a:buNone/>
            </a:pPr>
            <a:r>
              <a:rPr lang="en-US" sz="2300"/>
              <a:t>If you want to let the user enter multiple lines of text, you cannot use text fields unless you create several of them.  The solution is to use </a:t>
            </a:r>
            <a:r>
              <a:rPr lang="en-US" sz="2000">
                <a:latin typeface="Courier New" pitchFamily="49" charset="0"/>
              </a:rPr>
              <a:t>JTextArea</a:t>
            </a:r>
            <a:r>
              <a:rPr lang="en-US" sz="2300"/>
              <a:t>, which enables the user to enter multiple lines of text.</a:t>
            </a:r>
            <a:r>
              <a:rPr lang="en-US" sz="2800">
                <a:latin typeface="Book Antiqua" pitchFamily="18" charset="0"/>
              </a:rPr>
              <a:t>  </a:t>
            </a:r>
          </a:p>
        </p:txBody>
      </p:sp>
      <p:sp>
        <p:nvSpPr>
          <p:cNvPr id="90124" name="Rectangle 12"/>
          <p:cNvSpPr>
            <a:spLocks noChangeArrowheads="1"/>
          </p:cNvSpPr>
          <p:nvPr/>
        </p:nvSpPr>
        <p:spPr bwMode="auto">
          <a:xfrm>
            <a:off x="1814513" y="1662113"/>
            <a:ext cx="9144000" cy="0"/>
          </a:xfrm>
          <a:prstGeom prst="rect">
            <a:avLst/>
          </a:prstGeom>
          <a:noFill/>
          <a:ln w="12700">
            <a:noFill/>
            <a:miter lim="800000"/>
            <a:headEnd type="none" w="sm" len="sm"/>
            <a:tailEnd type="none" w="sm" len="sm"/>
          </a:ln>
          <a:effectLst/>
        </p:spPr>
        <p:txBody>
          <a:bodyPr>
            <a:spAutoFit/>
          </a:bodyPr>
          <a:lstStyle/>
          <a:p>
            <a:endParaRPr lang="en-IN"/>
          </a:p>
        </p:txBody>
      </p:sp>
      <p:sp>
        <p:nvSpPr>
          <p:cNvPr id="90126" name="Rectangle 14"/>
          <p:cNvSpPr>
            <a:spLocks noChangeArrowheads="1"/>
          </p:cNvSpPr>
          <p:nvPr/>
        </p:nvSpPr>
        <p:spPr bwMode="auto">
          <a:xfrm>
            <a:off x="0" y="1985963"/>
            <a:ext cx="9144000" cy="0"/>
          </a:xfrm>
          <a:prstGeom prst="rect">
            <a:avLst/>
          </a:prstGeom>
          <a:noFill/>
          <a:ln w="12700">
            <a:noFill/>
            <a:miter lim="800000"/>
            <a:headEnd type="none" w="sm" len="sm"/>
            <a:tailEnd type="none" w="sm" len="sm"/>
          </a:ln>
          <a:effectLst/>
        </p:spPr>
        <p:txBody>
          <a:bodyPr wrap="none" anchor="ctr">
            <a:spAutoFit/>
          </a:bodyPr>
          <a:lstStyle/>
          <a:p>
            <a:endParaRPr lang="en-IN"/>
          </a:p>
        </p:txBody>
      </p:sp>
      <p:graphicFrame>
        <p:nvGraphicFramePr>
          <p:cNvPr id="90125" name="Object 13"/>
          <p:cNvGraphicFramePr>
            <a:graphicFrameLocks noChangeAspect="1"/>
          </p:cNvGraphicFramePr>
          <p:nvPr/>
        </p:nvGraphicFramePr>
        <p:xfrm>
          <a:off x="457200" y="2133600"/>
          <a:ext cx="8153400" cy="4267200"/>
        </p:xfrm>
        <a:graphic>
          <a:graphicData uri="http://schemas.openxmlformats.org/presentationml/2006/ole">
            <p:oleObj spid="_x0000_s60418" name="Picture" r:id="rId4" imgW="5518404" imgH="2884932" progId="Word.Picture.8">
              <p:embed/>
            </p:oleObj>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4FFC82A-4D7F-4DF0-9960-D80436FFC2DE}" type="slidenum">
              <a:rPr lang="en-US"/>
              <a:pPr/>
              <a:t>84</a:t>
            </a:fld>
            <a:endParaRPr lang="en-US"/>
          </a:p>
        </p:txBody>
      </p:sp>
      <p:sp>
        <p:nvSpPr>
          <p:cNvPr id="91138" name="Rectangle 2"/>
          <p:cNvSpPr>
            <a:spLocks noGrp="1" noChangeArrowheads="1"/>
          </p:cNvSpPr>
          <p:nvPr>
            <p:ph type="title"/>
          </p:nvPr>
        </p:nvSpPr>
        <p:spPr>
          <a:xfrm>
            <a:off x="685800" y="0"/>
            <a:ext cx="7772400" cy="1428750"/>
          </a:xfrm>
          <a:noFill/>
          <a:ln/>
        </p:spPr>
        <p:txBody>
          <a:bodyPr/>
          <a:lstStyle/>
          <a:p>
            <a:r>
              <a:rPr lang="en-US" sz="4200">
                <a:latin typeface="Courier New" pitchFamily="49" charset="0"/>
              </a:rPr>
              <a:t>JTextArea</a:t>
            </a:r>
            <a:r>
              <a:rPr lang="en-US"/>
              <a:t> Constructors</a:t>
            </a:r>
          </a:p>
        </p:txBody>
      </p:sp>
      <p:sp>
        <p:nvSpPr>
          <p:cNvPr id="91139" name="Rectangle 3"/>
          <p:cNvSpPr>
            <a:spLocks noGrp="1" noChangeArrowheads="1"/>
          </p:cNvSpPr>
          <p:nvPr>
            <p:ph type="body" idx="1"/>
          </p:nvPr>
        </p:nvSpPr>
        <p:spPr>
          <a:xfrm>
            <a:off x="609600" y="1371600"/>
            <a:ext cx="7848600" cy="3581400"/>
          </a:xfrm>
          <a:noFill/>
          <a:ln/>
        </p:spPr>
        <p:txBody>
          <a:bodyPr>
            <a:normAutofit lnSpcReduction="10000"/>
          </a:bodyPr>
          <a:lstStyle/>
          <a:p>
            <a:r>
              <a:rPr lang="en-US" sz="2600">
                <a:latin typeface="Courier New" pitchFamily="49" charset="0"/>
              </a:rPr>
              <a:t>JTextArea(int rows, int columns)</a:t>
            </a:r>
            <a:endParaRPr lang="en-US" sz="3000"/>
          </a:p>
          <a:p>
            <a:pPr>
              <a:buFont typeface="Monotype Sorts" pitchFamily="2" charset="2"/>
              <a:buNone/>
            </a:pPr>
            <a:r>
              <a:rPr lang="en-US" sz="3000"/>
              <a:t>	</a:t>
            </a:r>
            <a:r>
              <a:rPr lang="en-US" sz="2800"/>
              <a:t>Creates a text area with the specified number of rows and columns.</a:t>
            </a:r>
            <a:endParaRPr lang="en-US" sz="3000"/>
          </a:p>
          <a:p>
            <a:pPr>
              <a:spcBef>
                <a:spcPct val="100000"/>
              </a:spcBef>
            </a:pPr>
            <a:r>
              <a:rPr lang="en-US" sz="2600">
                <a:latin typeface="Courier New" pitchFamily="49" charset="0"/>
              </a:rPr>
              <a:t>JTextArea(String s, int rows, int columns)</a:t>
            </a:r>
            <a:endParaRPr lang="en-US" sz="3000"/>
          </a:p>
          <a:p>
            <a:pPr>
              <a:buFont typeface="Monotype Sorts" pitchFamily="2" charset="2"/>
              <a:buNone/>
            </a:pPr>
            <a:r>
              <a:rPr lang="en-US" sz="2800"/>
              <a:t>	Creates a text area with the initial text and</a:t>
            </a:r>
            <a:br>
              <a:rPr lang="en-US" sz="2800"/>
            </a:br>
            <a:r>
              <a:rPr lang="en-US" sz="2800"/>
              <a:t>the number of rows and columns specified.</a:t>
            </a:r>
            <a:endParaRPr lang="en-US" sz="2800">
              <a:latin typeface="Book Antiqua" pitchFamily="1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2B9C23D-C27E-4BFB-88B7-9C9BE2CDDB83}" type="slidenum">
              <a:rPr lang="en-US"/>
              <a:pPr/>
              <a:t>85</a:t>
            </a:fld>
            <a:endParaRPr lang="en-US"/>
          </a:p>
        </p:txBody>
      </p:sp>
      <p:sp>
        <p:nvSpPr>
          <p:cNvPr id="394242" name="Rectangle 2"/>
          <p:cNvSpPr>
            <a:spLocks noGrp="1" noChangeArrowheads="1"/>
          </p:cNvSpPr>
          <p:nvPr>
            <p:ph type="title"/>
          </p:nvPr>
        </p:nvSpPr>
        <p:spPr>
          <a:xfrm>
            <a:off x="685800" y="0"/>
            <a:ext cx="7772400" cy="1428750"/>
          </a:xfrm>
          <a:noFill/>
          <a:ln/>
        </p:spPr>
        <p:txBody>
          <a:bodyPr/>
          <a:lstStyle/>
          <a:p>
            <a:r>
              <a:rPr lang="en-US" sz="4200">
                <a:latin typeface="Courier New" pitchFamily="49" charset="0"/>
              </a:rPr>
              <a:t>JTextArea</a:t>
            </a:r>
            <a:r>
              <a:rPr lang="en-US"/>
              <a:t> Properties</a:t>
            </a:r>
          </a:p>
        </p:txBody>
      </p:sp>
      <p:sp>
        <p:nvSpPr>
          <p:cNvPr id="394243" name="Rectangle 3"/>
          <p:cNvSpPr>
            <a:spLocks noGrp="1" noChangeArrowheads="1"/>
          </p:cNvSpPr>
          <p:nvPr>
            <p:ph type="body" idx="1"/>
          </p:nvPr>
        </p:nvSpPr>
        <p:spPr>
          <a:xfrm>
            <a:off x="685800" y="1371600"/>
            <a:ext cx="7620000" cy="4876800"/>
          </a:xfrm>
          <a:noFill/>
          <a:ln/>
        </p:spPr>
        <p:txBody>
          <a:bodyPr>
            <a:normAutofit lnSpcReduction="10000"/>
          </a:bodyPr>
          <a:lstStyle/>
          <a:p>
            <a:pPr>
              <a:lnSpc>
                <a:spcPct val="70000"/>
              </a:lnSpc>
            </a:pPr>
            <a:r>
              <a:rPr lang="en-US" sz="3600">
                <a:latin typeface="Courier New" pitchFamily="49" charset="0"/>
              </a:rPr>
              <a:t>text</a:t>
            </a:r>
            <a:endParaRPr lang="en-US" sz="3600"/>
          </a:p>
          <a:p>
            <a:pPr>
              <a:lnSpc>
                <a:spcPct val="70000"/>
              </a:lnSpc>
              <a:spcBef>
                <a:spcPct val="50000"/>
              </a:spcBef>
            </a:pPr>
            <a:r>
              <a:rPr lang="en-US" sz="3600">
                <a:latin typeface="Courier New" pitchFamily="49" charset="0"/>
              </a:rPr>
              <a:t>editable</a:t>
            </a:r>
          </a:p>
          <a:p>
            <a:pPr>
              <a:lnSpc>
                <a:spcPct val="70000"/>
              </a:lnSpc>
              <a:spcBef>
                <a:spcPct val="50000"/>
              </a:spcBef>
            </a:pPr>
            <a:r>
              <a:rPr lang="en-US" sz="3600">
                <a:latin typeface="Courier New" pitchFamily="49" charset="0"/>
              </a:rPr>
              <a:t>columns</a:t>
            </a:r>
          </a:p>
          <a:p>
            <a:pPr>
              <a:lnSpc>
                <a:spcPct val="70000"/>
              </a:lnSpc>
              <a:spcBef>
                <a:spcPct val="50000"/>
              </a:spcBef>
            </a:pPr>
            <a:r>
              <a:rPr lang="en-US" sz="3600">
                <a:latin typeface="Courier New" pitchFamily="49" charset="0"/>
              </a:rPr>
              <a:t>lineWrap</a:t>
            </a:r>
          </a:p>
          <a:p>
            <a:pPr>
              <a:lnSpc>
                <a:spcPct val="70000"/>
              </a:lnSpc>
              <a:spcBef>
                <a:spcPct val="50000"/>
              </a:spcBef>
            </a:pPr>
            <a:r>
              <a:rPr lang="en-US" sz="3600">
                <a:latin typeface="Courier New" pitchFamily="49" charset="0"/>
              </a:rPr>
              <a:t>wrapStyleWord</a:t>
            </a:r>
          </a:p>
          <a:p>
            <a:pPr>
              <a:lnSpc>
                <a:spcPct val="70000"/>
              </a:lnSpc>
              <a:spcBef>
                <a:spcPct val="50000"/>
              </a:spcBef>
            </a:pPr>
            <a:r>
              <a:rPr lang="en-US" sz="3600">
                <a:latin typeface="Courier New" pitchFamily="49" charset="0"/>
              </a:rPr>
              <a:t>rows</a:t>
            </a:r>
          </a:p>
          <a:p>
            <a:pPr>
              <a:lnSpc>
                <a:spcPct val="70000"/>
              </a:lnSpc>
              <a:spcBef>
                <a:spcPct val="50000"/>
              </a:spcBef>
            </a:pPr>
            <a:r>
              <a:rPr lang="en-US" sz="3600">
                <a:latin typeface="Courier New" pitchFamily="49" charset="0"/>
              </a:rPr>
              <a:t>lineCount</a:t>
            </a:r>
          </a:p>
          <a:p>
            <a:pPr>
              <a:lnSpc>
                <a:spcPct val="70000"/>
              </a:lnSpc>
              <a:spcBef>
                <a:spcPct val="50000"/>
              </a:spcBef>
            </a:pPr>
            <a:r>
              <a:rPr lang="en-US" sz="3600">
                <a:latin typeface="Courier New" pitchFamily="49" charset="0"/>
              </a:rPr>
              <a:t>tabSize</a:t>
            </a:r>
            <a:endParaRPr lang="en-US" sz="260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0CB38B1D-0D0B-4EE5-B440-024357EA8758}" type="slidenum">
              <a:rPr lang="en-US"/>
              <a:pPr/>
              <a:t>86</a:t>
            </a:fld>
            <a:endParaRPr lang="en-US"/>
          </a:p>
        </p:txBody>
      </p:sp>
      <p:sp>
        <p:nvSpPr>
          <p:cNvPr id="405506" name="Rectangle 2"/>
          <p:cNvSpPr>
            <a:spLocks noGrp="1" noChangeArrowheads="1"/>
          </p:cNvSpPr>
          <p:nvPr>
            <p:ph type="title"/>
          </p:nvPr>
        </p:nvSpPr>
        <p:spPr>
          <a:xfrm>
            <a:off x="685800" y="0"/>
            <a:ext cx="7772400" cy="1428750"/>
          </a:xfrm>
          <a:noFill/>
          <a:ln/>
        </p:spPr>
        <p:txBody>
          <a:bodyPr/>
          <a:lstStyle/>
          <a:p>
            <a:r>
              <a:rPr lang="en-US" sz="4200"/>
              <a:t>Example: Using Text Areas</a:t>
            </a:r>
            <a:endParaRPr lang="en-US"/>
          </a:p>
        </p:txBody>
      </p:sp>
      <p:sp>
        <p:nvSpPr>
          <p:cNvPr id="405507" name="Rectangle 3"/>
          <p:cNvSpPr>
            <a:spLocks noGrp="1" noChangeArrowheads="1"/>
          </p:cNvSpPr>
          <p:nvPr>
            <p:ph type="body" idx="1"/>
          </p:nvPr>
        </p:nvSpPr>
        <p:spPr>
          <a:xfrm>
            <a:off x="685800" y="1371600"/>
            <a:ext cx="7620000" cy="1600200"/>
          </a:xfrm>
          <a:noFill/>
          <a:ln/>
        </p:spPr>
        <p:txBody>
          <a:bodyPr/>
          <a:lstStyle/>
          <a:p>
            <a:r>
              <a:rPr lang="en-US"/>
              <a:t>This example gives a program that displays an image in a label, a title in a label, and a text in a text area.</a:t>
            </a:r>
            <a:r>
              <a:rPr lang="en-US">
                <a:latin typeface="Courier" charset="0"/>
              </a:rPr>
              <a:t> </a:t>
            </a:r>
          </a:p>
        </p:txBody>
      </p:sp>
      <p:sp>
        <p:nvSpPr>
          <p:cNvPr id="405512" name="Rectangle 8"/>
          <p:cNvSpPr>
            <a:spLocks noChangeArrowheads="1"/>
          </p:cNvSpPr>
          <p:nvPr/>
        </p:nvSpPr>
        <p:spPr bwMode="auto">
          <a:xfrm>
            <a:off x="2819400" y="2209800"/>
            <a:ext cx="9144000" cy="0"/>
          </a:xfrm>
          <a:prstGeom prst="rect">
            <a:avLst/>
          </a:prstGeom>
          <a:noFill/>
          <a:ln w="12700">
            <a:noFill/>
            <a:miter lim="800000"/>
            <a:headEnd type="none" w="sm" len="sm"/>
            <a:tailEnd type="none" w="sm" len="sm"/>
          </a:ln>
          <a:effectLst/>
        </p:spPr>
        <p:txBody>
          <a:bodyPr>
            <a:spAutoFit/>
          </a:bodyPr>
          <a:lstStyle/>
          <a:p>
            <a:endParaRPr lang="en-IN"/>
          </a:p>
        </p:txBody>
      </p:sp>
      <p:graphicFrame>
        <p:nvGraphicFramePr>
          <p:cNvPr id="405511" name="Object 7"/>
          <p:cNvGraphicFramePr>
            <a:graphicFrameLocks noChangeAspect="1"/>
          </p:cNvGraphicFramePr>
          <p:nvPr/>
        </p:nvGraphicFramePr>
        <p:xfrm>
          <a:off x="1676400" y="3192463"/>
          <a:ext cx="5867400" cy="2776537"/>
        </p:xfrm>
        <a:graphic>
          <a:graphicData uri="http://schemas.openxmlformats.org/presentationml/2006/ole">
            <p:oleObj spid="_x0000_s61442" name="Picture" r:id="rId4" imgW="3543480" imgH="1676520" progId="Word.Picture.8">
              <p:embed/>
            </p:oleObj>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7C4EE720-3889-491B-A8F2-96C4CFCFD9B3}" type="slidenum">
              <a:rPr lang="en-US"/>
              <a:pPr/>
              <a:t>87</a:t>
            </a:fld>
            <a:endParaRPr lang="en-US"/>
          </a:p>
        </p:txBody>
      </p:sp>
      <p:sp>
        <p:nvSpPr>
          <p:cNvPr id="428034" name="Rectangle 2"/>
          <p:cNvSpPr>
            <a:spLocks noGrp="1" noChangeArrowheads="1"/>
          </p:cNvSpPr>
          <p:nvPr>
            <p:ph type="title"/>
          </p:nvPr>
        </p:nvSpPr>
        <p:spPr>
          <a:xfrm>
            <a:off x="685800" y="0"/>
            <a:ext cx="7772400" cy="1428750"/>
          </a:xfrm>
          <a:noFill/>
          <a:ln/>
        </p:spPr>
        <p:txBody>
          <a:bodyPr/>
          <a:lstStyle/>
          <a:p>
            <a:r>
              <a:rPr lang="en-US" sz="4200"/>
              <a:t>Example, cont.</a:t>
            </a:r>
            <a:endParaRPr lang="en-US"/>
          </a:p>
        </p:txBody>
      </p:sp>
      <p:sp>
        <p:nvSpPr>
          <p:cNvPr id="428036" name="AutoShape 4">
            <a:hlinkClick r:id="rId3" action="ppaction://program" highlightClick="1"/>
          </p:cNvPr>
          <p:cNvSpPr>
            <a:spLocks noChangeArrowheads="1"/>
          </p:cNvSpPr>
          <p:nvPr/>
        </p:nvSpPr>
        <p:spPr bwMode="auto">
          <a:xfrm>
            <a:off x="7162800" y="5638800"/>
            <a:ext cx="1524000" cy="4572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428037" name="AutoShape 5">
            <a:hlinkClick r:id="" action="ppaction://noaction" highlightClick="1"/>
          </p:cNvPr>
          <p:cNvSpPr>
            <a:spLocks noChangeArrowheads="1"/>
          </p:cNvSpPr>
          <p:nvPr/>
        </p:nvSpPr>
        <p:spPr bwMode="auto">
          <a:xfrm>
            <a:off x="4495800" y="5638800"/>
            <a:ext cx="2286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4" action="ppaction://program"/>
              </a:rPr>
              <a:t>TextAreaDemo</a:t>
            </a:r>
            <a:endParaRPr lang="en-US" dirty="0">
              <a:solidFill>
                <a:schemeClr val="accent1"/>
              </a:solidFill>
            </a:endParaRPr>
          </a:p>
        </p:txBody>
      </p:sp>
      <p:sp>
        <p:nvSpPr>
          <p:cNvPr id="428038" name="Rectangle 6"/>
          <p:cNvSpPr>
            <a:spLocks noChangeArrowheads="1"/>
          </p:cNvSpPr>
          <p:nvPr/>
        </p:nvSpPr>
        <p:spPr bwMode="auto">
          <a:xfrm>
            <a:off x="2800350" y="2457450"/>
            <a:ext cx="9144000" cy="0"/>
          </a:xfrm>
          <a:prstGeom prst="rect">
            <a:avLst/>
          </a:prstGeom>
          <a:noFill/>
          <a:ln w="12700">
            <a:noFill/>
            <a:miter lim="800000"/>
            <a:headEnd type="none" w="sm" len="sm"/>
            <a:tailEnd type="none" w="sm" len="sm"/>
          </a:ln>
          <a:effectLst/>
        </p:spPr>
        <p:txBody>
          <a:bodyPr>
            <a:spAutoFit/>
          </a:bodyPr>
          <a:lstStyle/>
          <a:p>
            <a:endParaRPr lang="en-IN"/>
          </a:p>
        </p:txBody>
      </p:sp>
      <p:pic>
        <p:nvPicPr>
          <p:cNvPr id="428041" name="Picture 9"/>
          <p:cNvPicPr>
            <a:picLocks noChangeAspect="1" noChangeArrowheads="1"/>
          </p:cNvPicPr>
          <p:nvPr/>
        </p:nvPicPr>
        <p:blipFill>
          <a:blip r:embed="rId5"/>
          <a:srcRect/>
          <a:stretch>
            <a:fillRect/>
          </a:stretch>
        </p:blipFill>
        <p:spPr bwMode="auto">
          <a:xfrm>
            <a:off x="685800" y="1600200"/>
            <a:ext cx="6553200" cy="2925763"/>
          </a:xfrm>
          <a:prstGeom prst="rect">
            <a:avLst/>
          </a:prstGeom>
          <a:noFill/>
          <a:ln w="127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A19EB00A-F83B-454C-B9E6-A1632FF30E37}" type="slidenum">
              <a:rPr lang="en-US"/>
              <a:pPr/>
              <a:t>88</a:t>
            </a:fld>
            <a:endParaRPr lang="en-US"/>
          </a:p>
        </p:txBody>
      </p:sp>
      <p:sp>
        <p:nvSpPr>
          <p:cNvPr id="313346" name="Rectangle 2"/>
          <p:cNvSpPr>
            <a:spLocks noGrp="1" noChangeArrowheads="1"/>
          </p:cNvSpPr>
          <p:nvPr>
            <p:ph type="title"/>
          </p:nvPr>
        </p:nvSpPr>
        <p:spPr>
          <a:xfrm>
            <a:off x="685800" y="228600"/>
            <a:ext cx="7772400" cy="685800"/>
          </a:xfrm>
          <a:noFill/>
          <a:ln/>
        </p:spPr>
        <p:txBody>
          <a:bodyPr>
            <a:normAutofit fontScale="90000"/>
          </a:bodyPr>
          <a:lstStyle/>
          <a:p>
            <a:r>
              <a:rPr lang="en-US" sz="4200">
                <a:latin typeface="Courier New" pitchFamily="49" charset="0"/>
              </a:rPr>
              <a:t>JComboBox</a:t>
            </a:r>
            <a:endParaRPr lang="en-US" sz="4200"/>
          </a:p>
        </p:txBody>
      </p:sp>
      <p:sp>
        <p:nvSpPr>
          <p:cNvPr id="313347" name="Rectangle 3"/>
          <p:cNvSpPr>
            <a:spLocks noGrp="1" noChangeArrowheads="1"/>
          </p:cNvSpPr>
          <p:nvPr>
            <p:ph type="body" idx="1"/>
          </p:nvPr>
        </p:nvSpPr>
        <p:spPr>
          <a:xfrm>
            <a:off x="304800" y="914400"/>
            <a:ext cx="8382000" cy="1066800"/>
          </a:xfrm>
          <a:noFill/>
          <a:ln/>
        </p:spPr>
        <p:txBody>
          <a:bodyPr/>
          <a:lstStyle/>
          <a:p>
            <a:pPr marL="0" indent="0">
              <a:lnSpc>
                <a:spcPct val="80000"/>
              </a:lnSpc>
              <a:buFont typeface="Monotype Sorts" pitchFamily="2" charset="2"/>
              <a:buNone/>
            </a:pPr>
            <a:r>
              <a:rPr lang="en-US" sz="2600"/>
              <a:t>A </a:t>
            </a:r>
            <a:r>
              <a:rPr lang="en-US" sz="2600" i="1"/>
              <a:t>combo box</a:t>
            </a:r>
            <a:r>
              <a:rPr lang="en-US" sz="2600"/>
              <a:t> is a simple list of items from which the user can choose. It performs basically the same function as a list, but can get only one value. </a:t>
            </a:r>
            <a:endParaRPr lang="en-US" sz="2400">
              <a:latin typeface="Courier New" pitchFamily="49" charset="0"/>
            </a:endParaRPr>
          </a:p>
        </p:txBody>
      </p:sp>
      <p:sp>
        <p:nvSpPr>
          <p:cNvPr id="313354" name="Rectangle 10"/>
          <p:cNvSpPr>
            <a:spLocks noChangeArrowheads="1"/>
          </p:cNvSpPr>
          <p:nvPr/>
        </p:nvSpPr>
        <p:spPr bwMode="auto">
          <a:xfrm>
            <a:off x="2224088" y="2162175"/>
            <a:ext cx="9144000" cy="0"/>
          </a:xfrm>
          <a:prstGeom prst="rect">
            <a:avLst/>
          </a:prstGeom>
          <a:noFill/>
          <a:ln w="12700">
            <a:noFill/>
            <a:miter lim="800000"/>
            <a:headEnd type="none" w="sm" len="sm"/>
            <a:tailEnd type="none" w="sm" len="sm"/>
          </a:ln>
          <a:effectLst/>
        </p:spPr>
        <p:txBody>
          <a:bodyPr>
            <a:spAutoFit/>
          </a:bodyPr>
          <a:lstStyle/>
          <a:p>
            <a:endParaRPr lang="en-IN"/>
          </a:p>
        </p:txBody>
      </p:sp>
      <p:sp>
        <p:nvSpPr>
          <p:cNvPr id="313356" name="Rectangle 12"/>
          <p:cNvSpPr>
            <a:spLocks noChangeArrowheads="1"/>
          </p:cNvSpPr>
          <p:nvPr/>
        </p:nvSpPr>
        <p:spPr bwMode="auto">
          <a:xfrm>
            <a:off x="2224088" y="2162175"/>
            <a:ext cx="9144000" cy="0"/>
          </a:xfrm>
          <a:prstGeom prst="rect">
            <a:avLst/>
          </a:prstGeom>
          <a:noFill/>
          <a:ln w="12700">
            <a:noFill/>
            <a:miter lim="800000"/>
            <a:headEnd type="none" w="sm" len="sm"/>
            <a:tailEnd type="none" w="sm" len="sm"/>
          </a:ln>
          <a:effectLst/>
        </p:spPr>
        <p:txBody>
          <a:bodyPr>
            <a:spAutoFit/>
          </a:bodyPr>
          <a:lstStyle/>
          <a:p>
            <a:endParaRPr lang="en-IN"/>
          </a:p>
        </p:txBody>
      </p:sp>
      <p:graphicFrame>
        <p:nvGraphicFramePr>
          <p:cNvPr id="313355" name="Object 11"/>
          <p:cNvGraphicFramePr>
            <a:graphicFrameLocks noChangeAspect="1"/>
          </p:cNvGraphicFramePr>
          <p:nvPr/>
        </p:nvGraphicFramePr>
        <p:xfrm>
          <a:off x="762000" y="2133600"/>
          <a:ext cx="7848600" cy="4233863"/>
        </p:xfrm>
        <a:graphic>
          <a:graphicData uri="http://schemas.openxmlformats.org/presentationml/2006/ole">
            <p:oleObj spid="_x0000_s62466" r:id="rId4" imgW="4696968" imgH="2532888" progId="Word.Picture.8">
              <p:embed/>
            </p:oleObj>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EE24ACC-FE47-40B9-B9C1-A4F17A26A223}" type="slidenum">
              <a:rPr lang="en-US"/>
              <a:pPr/>
              <a:t>89</a:t>
            </a:fld>
            <a:endParaRPr lang="en-US"/>
          </a:p>
        </p:txBody>
      </p:sp>
      <p:sp>
        <p:nvSpPr>
          <p:cNvPr id="311298" name="Rectangle 2"/>
          <p:cNvSpPr>
            <a:spLocks noGrp="1" noChangeArrowheads="1"/>
          </p:cNvSpPr>
          <p:nvPr>
            <p:ph type="title"/>
          </p:nvPr>
        </p:nvSpPr>
        <p:spPr>
          <a:xfrm>
            <a:off x="685800" y="0"/>
            <a:ext cx="7772400" cy="1428750"/>
          </a:xfrm>
          <a:noFill/>
          <a:ln/>
        </p:spPr>
        <p:txBody>
          <a:bodyPr/>
          <a:lstStyle/>
          <a:p>
            <a:r>
              <a:rPr lang="en-US" sz="4200">
                <a:latin typeface="Courier New" pitchFamily="49" charset="0"/>
              </a:rPr>
              <a:t>JComboBox</a:t>
            </a:r>
            <a:r>
              <a:rPr lang="en-US"/>
              <a:t> Methods</a:t>
            </a:r>
          </a:p>
        </p:txBody>
      </p:sp>
      <p:sp>
        <p:nvSpPr>
          <p:cNvPr id="311299" name="Rectangle 3"/>
          <p:cNvSpPr>
            <a:spLocks noGrp="1" noChangeArrowheads="1"/>
          </p:cNvSpPr>
          <p:nvPr>
            <p:ph type="body" idx="1"/>
          </p:nvPr>
        </p:nvSpPr>
        <p:spPr>
          <a:xfrm>
            <a:off x="914400" y="1371600"/>
            <a:ext cx="7772400" cy="2895600"/>
          </a:xfrm>
          <a:noFill/>
          <a:ln/>
        </p:spPr>
        <p:txBody>
          <a:bodyPr/>
          <a:lstStyle/>
          <a:p>
            <a:pPr>
              <a:buFont typeface="Monotype Sorts" pitchFamily="2" charset="2"/>
              <a:buNone/>
            </a:pPr>
            <a:r>
              <a:rPr lang="en-US" sz="3000"/>
              <a:t>To add an item to a </a:t>
            </a:r>
            <a:r>
              <a:rPr lang="en-US" sz="2800">
                <a:latin typeface="Courier New" pitchFamily="49" charset="0"/>
              </a:rPr>
              <a:t>JComboBox jcbo</a:t>
            </a:r>
            <a:r>
              <a:rPr lang="en-US" sz="3000"/>
              <a:t>, use</a:t>
            </a:r>
          </a:p>
          <a:p>
            <a:pPr>
              <a:spcBef>
                <a:spcPct val="50000"/>
              </a:spcBef>
              <a:buFont typeface="Monotype Sorts" pitchFamily="2" charset="2"/>
              <a:buNone/>
            </a:pPr>
            <a:r>
              <a:rPr lang="en-US" sz="2800">
                <a:latin typeface="Courier New" pitchFamily="49" charset="0"/>
              </a:rPr>
              <a:t>jcbo.addItem(Object item)</a:t>
            </a:r>
            <a:endParaRPr lang="en-US" sz="2800">
              <a:latin typeface="Book Antiqua" pitchFamily="18" charset="0"/>
            </a:endParaRPr>
          </a:p>
          <a:p>
            <a:pPr>
              <a:spcBef>
                <a:spcPct val="100000"/>
              </a:spcBef>
              <a:buFont typeface="Monotype Sorts" pitchFamily="2" charset="2"/>
              <a:buNone/>
            </a:pPr>
            <a:r>
              <a:rPr lang="en-US" sz="3000"/>
              <a:t>To get an item from </a:t>
            </a:r>
            <a:r>
              <a:rPr lang="en-US" sz="2800">
                <a:latin typeface="Courier New" pitchFamily="49" charset="0"/>
              </a:rPr>
              <a:t>JComboBox jcbo</a:t>
            </a:r>
            <a:r>
              <a:rPr lang="en-US" sz="3000"/>
              <a:t>, use</a:t>
            </a:r>
          </a:p>
          <a:p>
            <a:pPr>
              <a:spcBef>
                <a:spcPct val="50000"/>
              </a:spcBef>
              <a:buFont typeface="Monotype Sorts" pitchFamily="2" charset="2"/>
              <a:buNone/>
            </a:pPr>
            <a:r>
              <a:rPr lang="en-US" sz="2800">
                <a:latin typeface="Courier New" pitchFamily="49" charset="0"/>
              </a:rPr>
              <a:t>jcbo.getItem()</a:t>
            </a:r>
            <a:endParaRPr lang="en-US" sz="2800">
              <a:latin typeface="Book Antiqu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685800" y="0"/>
            <a:ext cx="7772400" cy="1428750"/>
          </a:xfrm>
        </p:spPr>
        <p:txBody>
          <a:bodyPr/>
          <a:lstStyle/>
          <a:p>
            <a:r>
              <a:rPr lang="en-US"/>
              <a:t>Drawing Rectangles</a:t>
            </a:r>
            <a:endParaRPr lang="en-US" b="1"/>
          </a:p>
        </p:txBody>
      </p:sp>
      <p:sp>
        <p:nvSpPr>
          <p:cNvPr id="294915" name="Rectangle 3"/>
          <p:cNvSpPr>
            <a:spLocks noGrp="1" noChangeArrowheads="1"/>
          </p:cNvSpPr>
          <p:nvPr>
            <p:ph idx="1"/>
          </p:nvPr>
        </p:nvSpPr>
        <p:spPr>
          <a:xfrm>
            <a:off x="381000" y="1371600"/>
            <a:ext cx="8534400" cy="1143000"/>
          </a:xfrm>
        </p:spPr>
        <p:txBody>
          <a:bodyPr>
            <a:normAutofit fontScale="92500"/>
          </a:bodyPr>
          <a:lstStyle/>
          <a:p>
            <a:pPr>
              <a:lnSpc>
                <a:spcPct val="90000"/>
              </a:lnSpc>
              <a:buFont typeface="Monotype Sorts" pitchFamily="2" charset="2"/>
              <a:buNone/>
            </a:pPr>
            <a:r>
              <a:rPr lang="en-US" sz="3000"/>
              <a:t>drawRect(</a:t>
            </a:r>
            <a:r>
              <a:rPr lang="en-US" sz="3000">
                <a:cs typeface="Times New Roman" pitchFamily="18" charset="0"/>
              </a:rPr>
              <a:t>int </a:t>
            </a:r>
            <a:r>
              <a:rPr lang="en-US" sz="3000"/>
              <a:t>x, </a:t>
            </a:r>
            <a:r>
              <a:rPr lang="en-US" sz="3000">
                <a:cs typeface="Times New Roman" pitchFamily="18" charset="0"/>
              </a:rPr>
              <a:t>int </a:t>
            </a:r>
            <a:r>
              <a:rPr lang="en-US" sz="3000"/>
              <a:t>y, </a:t>
            </a:r>
            <a:r>
              <a:rPr lang="en-US" sz="3000">
                <a:cs typeface="Times New Roman" pitchFamily="18" charset="0"/>
              </a:rPr>
              <a:t>int </a:t>
            </a:r>
            <a:r>
              <a:rPr lang="en-US" sz="3000"/>
              <a:t>w, </a:t>
            </a:r>
            <a:r>
              <a:rPr lang="en-US" sz="3000">
                <a:cs typeface="Times New Roman" pitchFamily="18" charset="0"/>
              </a:rPr>
              <a:t>int </a:t>
            </a:r>
            <a:r>
              <a:rPr lang="en-US" sz="3000"/>
              <a:t>h);</a:t>
            </a:r>
          </a:p>
          <a:p>
            <a:pPr>
              <a:lnSpc>
                <a:spcPct val="90000"/>
              </a:lnSpc>
              <a:spcBef>
                <a:spcPct val="50000"/>
              </a:spcBef>
              <a:buFont typeface="Monotype Sorts" pitchFamily="2" charset="2"/>
              <a:buNone/>
            </a:pPr>
            <a:r>
              <a:rPr lang="en-US" sz="3000"/>
              <a:t>                                fillRect(</a:t>
            </a:r>
            <a:r>
              <a:rPr lang="en-US" sz="3000">
                <a:cs typeface="Times New Roman" pitchFamily="18" charset="0"/>
              </a:rPr>
              <a:t>int </a:t>
            </a:r>
            <a:r>
              <a:rPr lang="en-US" sz="3000"/>
              <a:t>x, </a:t>
            </a:r>
            <a:r>
              <a:rPr lang="en-US" sz="3000">
                <a:cs typeface="Times New Roman" pitchFamily="18" charset="0"/>
              </a:rPr>
              <a:t>int </a:t>
            </a:r>
            <a:r>
              <a:rPr lang="en-US" sz="3000"/>
              <a:t>y, </a:t>
            </a:r>
            <a:r>
              <a:rPr lang="en-US" sz="3000">
                <a:cs typeface="Times New Roman" pitchFamily="18" charset="0"/>
              </a:rPr>
              <a:t>int </a:t>
            </a:r>
            <a:r>
              <a:rPr lang="en-US" sz="3000"/>
              <a:t>w, </a:t>
            </a:r>
            <a:r>
              <a:rPr lang="en-US" sz="3000">
                <a:cs typeface="Times New Roman" pitchFamily="18" charset="0"/>
              </a:rPr>
              <a:t>int </a:t>
            </a:r>
            <a:r>
              <a:rPr lang="en-US" sz="3000"/>
              <a:t>h);</a:t>
            </a:r>
          </a:p>
        </p:txBody>
      </p:sp>
      <p:sp>
        <p:nvSpPr>
          <p:cNvPr id="8" name="Slide Number Placeholder 4"/>
          <p:cNvSpPr>
            <a:spLocks noGrp="1"/>
          </p:cNvSpPr>
          <p:nvPr>
            <p:ph type="sldNum" sz="quarter" idx="12"/>
          </p:nvPr>
        </p:nvSpPr>
        <p:spPr/>
        <p:txBody>
          <a:bodyPr/>
          <a:lstStyle/>
          <a:p>
            <a:fld id="{CCC2FD2C-7CEB-4DA0-A207-8FFFADD73524}" type="slidenum">
              <a:rPr lang="en-US"/>
              <a:pPr/>
              <a:t>9</a:t>
            </a:fld>
            <a:endParaRPr lang="en-US"/>
          </a:p>
        </p:txBody>
      </p:sp>
      <p:graphicFrame>
        <p:nvGraphicFramePr>
          <p:cNvPr id="294916" name="Object 4"/>
          <p:cNvGraphicFramePr>
            <a:graphicFrameLocks noChangeAspect="1"/>
          </p:cNvGraphicFramePr>
          <p:nvPr/>
        </p:nvGraphicFramePr>
        <p:xfrm>
          <a:off x="304800" y="3048000"/>
          <a:ext cx="3733800" cy="2233613"/>
        </p:xfrm>
        <a:graphic>
          <a:graphicData uri="http://schemas.openxmlformats.org/presentationml/2006/ole">
            <p:oleObj spid="_x0000_s173058" name="Picture" r:id="rId3" imgW="2743200" imgH="1828800" progId="Word.Picture.8">
              <p:embed/>
            </p:oleObj>
          </a:graphicData>
        </a:graphic>
      </p:graphicFrame>
      <p:graphicFrame>
        <p:nvGraphicFramePr>
          <p:cNvPr id="294917" name="Object 5"/>
          <p:cNvGraphicFramePr>
            <a:graphicFrameLocks noChangeAspect="1"/>
          </p:cNvGraphicFramePr>
          <p:nvPr/>
        </p:nvGraphicFramePr>
        <p:xfrm>
          <a:off x="4953000" y="3048000"/>
          <a:ext cx="3733800" cy="2233613"/>
        </p:xfrm>
        <a:graphic>
          <a:graphicData uri="http://schemas.openxmlformats.org/presentationml/2006/ole">
            <p:oleObj spid="_x0000_s173059" name="Picture" r:id="rId4" imgW="2743200" imgH="1828800" progId="Word.Picture.8">
              <p:embed/>
            </p:oleObj>
          </a:graphicData>
        </a:graphic>
      </p:graphicFrame>
      <p:sp>
        <p:nvSpPr>
          <p:cNvPr id="294918" name="Line 6"/>
          <p:cNvSpPr>
            <a:spLocks noChangeShapeType="1"/>
          </p:cNvSpPr>
          <p:nvPr/>
        </p:nvSpPr>
        <p:spPr bwMode="auto">
          <a:xfrm>
            <a:off x="1676400" y="1828800"/>
            <a:ext cx="0" cy="1295400"/>
          </a:xfrm>
          <a:prstGeom prst="line">
            <a:avLst/>
          </a:prstGeom>
          <a:noFill/>
          <a:ln w="12700">
            <a:solidFill>
              <a:srgbClr val="FF0000"/>
            </a:solidFill>
            <a:round/>
            <a:headEnd type="none" w="sm" len="sm"/>
            <a:tailEnd type="stealth" w="sm" len="sm"/>
          </a:ln>
          <a:effectLst/>
        </p:spPr>
        <p:txBody>
          <a:bodyPr/>
          <a:lstStyle/>
          <a:p>
            <a:endParaRPr lang="en-IN"/>
          </a:p>
        </p:txBody>
      </p:sp>
      <p:sp>
        <p:nvSpPr>
          <p:cNvPr id="294919" name="Line 7"/>
          <p:cNvSpPr>
            <a:spLocks noChangeShapeType="1"/>
          </p:cNvSpPr>
          <p:nvPr/>
        </p:nvSpPr>
        <p:spPr bwMode="auto">
          <a:xfrm>
            <a:off x="5867400" y="2514600"/>
            <a:ext cx="0" cy="609600"/>
          </a:xfrm>
          <a:prstGeom prst="line">
            <a:avLst/>
          </a:prstGeom>
          <a:noFill/>
          <a:ln w="12700">
            <a:solidFill>
              <a:srgbClr val="FF0000"/>
            </a:solidFill>
            <a:round/>
            <a:headEnd type="none" w="sm" len="sm"/>
            <a:tailEnd type="stealth" w="sm" len="sm"/>
          </a:ln>
          <a:effectLst/>
        </p:spPr>
        <p:txBody>
          <a:bodyPr/>
          <a:lstStyle/>
          <a:p>
            <a:endParaRPr lang="en-IN"/>
          </a:p>
        </p:txBody>
      </p:sp>
      <p:sp>
        <p:nvSpPr>
          <p:cNvPr id="9" name="Rectangle 8"/>
          <p:cNvSpPr/>
          <p:nvPr/>
        </p:nvSpPr>
        <p:spPr>
          <a:xfrm>
            <a:off x="285720" y="5357826"/>
            <a:ext cx="8715436" cy="1200329"/>
          </a:xfrm>
          <a:prstGeom prst="rect">
            <a:avLst/>
          </a:prstGeom>
        </p:spPr>
        <p:txBody>
          <a:bodyPr wrap="square">
            <a:spAutoFit/>
          </a:bodyPr>
          <a:lstStyle/>
          <a:p>
            <a:r>
              <a:rPr lang="en-IN" dirty="0" smtClean="0"/>
              <a:t>The </a:t>
            </a:r>
            <a:r>
              <a:rPr lang="en-IN" b="1" dirty="0" err="1" smtClean="0"/>
              <a:t>drawRect</a:t>
            </a:r>
            <a:r>
              <a:rPr lang="en-IN" b="1" dirty="0" smtClean="0"/>
              <a:t>(</a:t>
            </a:r>
            <a:r>
              <a:rPr lang="en-IN" b="1" dirty="0" err="1" smtClean="0"/>
              <a:t>int</a:t>
            </a:r>
            <a:r>
              <a:rPr lang="en-IN" b="1" dirty="0" smtClean="0"/>
              <a:t> x, </a:t>
            </a:r>
            <a:r>
              <a:rPr lang="en-IN" b="1" dirty="0" err="1" smtClean="0"/>
              <a:t>int</a:t>
            </a:r>
            <a:r>
              <a:rPr lang="en-IN" b="1" dirty="0" smtClean="0"/>
              <a:t> y, </a:t>
            </a:r>
            <a:r>
              <a:rPr lang="en-IN" b="1" dirty="0" err="1" smtClean="0"/>
              <a:t>int</a:t>
            </a:r>
            <a:r>
              <a:rPr lang="en-IN" b="1" dirty="0" smtClean="0"/>
              <a:t> w, </a:t>
            </a:r>
            <a:r>
              <a:rPr lang="en-IN" b="1" dirty="0" err="1" smtClean="0"/>
              <a:t>int</a:t>
            </a:r>
            <a:r>
              <a:rPr lang="en-IN" b="1" dirty="0" smtClean="0"/>
              <a:t> h) method draws a plain rectangle, and the</a:t>
            </a:r>
          </a:p>
          <a:p>
            <a:r>
              <a:rPr lang="en-IN" b="1" dirty="0" err="1" smtClean="0"/>
              <a:t>fillRect</a:t>
            </a:r>
            <a:r>
              <a:rPr lang="en-IN" b="1" dirty="0" smtClean="0"/>
              <a:t>(</a:t>
            </a:r>
            <a:r>
              <a:rPr lang="en-IN" b="1" dirty="0" err="1" smtClean="0"/>
              <a:t>int</a:t>
            </a:r>
            <a:r>
              <a:rPr lang="en-IN" b="1" dirty="0" smtClean="0"/>
              <a:t> x, </a:t>
            </a:r>
            <a:r>
              <a:rPr lang="en-IN" b="1" dirty="0" err="1" smtClean="0"/>
              <a:t>int</a:t>
            </a:r>
            <a:r>
              <a:rPr lang="en-IN" b="1" dirty="0" smtClean="0"/>
              <a:t> y, </a:t>
            </a:r>
            <a:r>
              <a:rPr lang="en-IN" b="1" dirty="0" err="1" smtClean="0"/>
              <a:t>int</a:t>
            </a:r>
            <a:r>
              <a:rPr lang="en-IN" b="1" dirty="0" smtClean="0"/>
              <a:t> w, </a:t>
            </a:r>
            <a:r>
              <a:rPr lang="en-IN" b="1" dirty="0" err="1" smtClean="0"/>
              <a:t>int</a:t>
            </a:r>
            <a:r>
              <a:rPr lang="en-IN" b="1" dirty="0" smtClean="0"/>
              <a:t> h) method draws a filled rectangle. The parameters</a:t>
            </a:r>
          </a:p>
          <a:p>
            <a:r>
              <a:rPr lang="en-IN" b="1" dirty="0" smtClean="0"/>
              <a:t>x and y represent the upper-left corner of the rectangle, and w and h are its width and height</a:t>
            </a:r>
            <a:endParaRPr lang="en-I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50A7B67-D031-4516-8FB9-28DAA39446AF}" type="slidenum">
              <a:rPr lang="en-US"/>
              <a:pPr/>
              <a:t>90</a:t>
            </a:fld>
            <a:endParaRPr lang="en-US"/>
          </a:p>
        </p:txBody>
      </p:sp>
      <p:sp>
        <p:nvSpPr>
          <p:cNvPr id="312322" name="Rectangle 2"/>
          <p:cNvSpPr>
            <a:spLocks noGrp="1" noChangeArrowheads="1"/>
          </p:cNvSpPr>
          <p:nvPr>
            <p:ph type="title"/>
          </p:nvPr>
        </p:nvSpPr>
        <p:spPr>
          <a:xfrm>
            <a:off x="685800" y="304800"/>
            <a:ext cx="7772400" cy="1428750"/>
          </a:xfrm>
          <a:noFill/>
          <a:ln/>
        </p:spPr>
        <p:txBody>
          <a:bodyPr>
            <a:normAutofit fontScale="90000"/>
          </a:bodyPr>
          <a:lstStyle/>
          <a:p>
            <a:r>
              <a:rPr lang="en-US"/>
              <a:t>Using the</a:t>
            </a:r>
            <a:br>
              <a:rPr lang="en-US"/>
            </a:br>
            <a:r>
              <a:rPr lang="en-US" sz="4000">
                <a:latin typeface="Courier New" pitchFamily="49" charset="0"/>
              </a:rPr>
              <a:t>itemStateChanged</a:t>
            </a:r>
            <a:r>
              <a:rPr lang="en-US"/>
              <a:t> Handler</a:t>
            </a:r>
            <a:endParaRPr lang="en-US" sz="4200"/>
          </a:p>
        </p:txBody>
      </p:sp>
      <p:sp>
        <p:nvSpPr>
          <p:cNvPr id="312323" name="Rectangle 3"/>
          <p:cNvSpPr>
            <a:spLocks noGrp="1" noChangeArrowheads="1"/>
          </p:cNvSpPr>
          <p:nvPr>
            <p:ph type="body" idx="1"/>
          </p:nvPr>
        </p:nvSpPr>
        <p:spPr>
          <a:xfrm>
            <a:off x="457200" y="4114800"/>
            <a:ext cx="8305800" cy="1981200"/>
          </a:xfrm>
          <a:solidFill>
            <a:schemeClr val="tx1"/>
          </a:solidFill>
          <a:ln/>
        </p:spPr>
        <p:txBody>
          <a:bodyPr/>
          <a:lstStyle/>
          <a:p>
            <a:pPr>
              <a:spcBef>
                <a:spcPct val="50000"/>
              </a:spcBef>
              <a:buFont typeface="Monotype Sorts" pitchFamily="2" charset="2"/>
              <a:buNone/>
            </a:pPr>
            <a:r>
              <a:rPr lang="en-US" sz="2400">
                <a:solidFill>
                  <a:schemeClr val="bg2"/>
                </a:solidFill>
                <a:latin typeface="Courier New" pitchFamily="49" charset="0"/>
              </a:rPr>
              <a:t>public void itemStateChanged(ItemEvent e) { </a:t>
            </a:r>
          </a:p>
          <a:p>
            <a:pPr>
              <a:spcBef>
                <a:spcPct val="0"/>
              </a:spcBef>
              <a:buFont typeface="Monotype Sorts" pitchFamily="2" charset="2"/>
              <a:buNone/>
            </a:pPr>
            <a:r>
              <a:rPr lang="en-US" sz="2400">
                <a:solidFill>
                  <a:schemeClr val="bg2"/>
                </a:solidFill>
                <a:latin typeface="Courier New" pitchFamily="49" charset="0"/>
              </a:rPr>
              <a:t>  // Make sure the source is a combo box</a:t>
            </a:r>
          </a:p>
          <a:p>
            <a:pPr>
              <a:spcBef>
                <a:spcPct val="0"/>
              </a:spcBef>
              <a:buFont typeface="Monotype Sorts" pitchFamily="2" charset="2"/>
              <a:buNone/>
            </a:pPr>
            <a:r>
              <a:rPr lang="en-US" sz="2400">
                <a:solidFill>
                  <a:schemeClr val="bg2"/>
                </a:solidFill>
                <a:latin typeface="Courier New" pitchFamily="49" charset="0"/>
              </a:rPr>
              <a:t>  if (e.getSource() instanceof JComboBox)</a:t>
            </a:r>
          </a:p>
          <a:p>
            <a:pPr>
              <a:spcBef>
                <a:spcPct val="0"/>
              </a:spcBef>
              <a:buFont typeface="Monotype Sorts" pitchFamily="2" charset="2"/>
              <a:buNone/>
            </a:pPr>
            <a:r>
              <a:rPr lang="en-US" sz="2400">
                <a:solidFill>
                  <a:schemeClr val="bg2"/>
                </a:solidFill>
                <a:latin typeface="Courier New" pitchFamily="49" charset="0"/>
              </a:rPr>
              <a:t>    String s = (String)e.getItem();	</a:t>
            </a:r>
          </a:p>
          <a:p>
            <a:pPr>
              <a:spcBef>
                <a:spcPct val="0"/>
              </a:spcBef>
              <a:buFont typeface="Monotype Sorts" pitchFamily="2" charset="2"/>
              <a:buNone/>
            </a:pPr>
            <a:r>
              <a:rPr lang="en-US" sz="2400">
                <a:solidFill>
                  <a:schemeClr val="bg2"/>
                </a:solidFill>
                <a:latin typeface="Courier New" pitchFamily="49" charset="0"/>
              </a:rPr>
              <a:t>}</a:t>
            </a:r>
            <a:endParaRPr lang="en-US" sz="2400">
              <a:solidFill>
                <a:schemeClr val="bg2"/>
              </a:solidFill>
            </a:endParaRPr>
          </a:p>
        </p:txBody>
      </p:sp>
      <p:sp>
        <p:nvSpPr>
          <p:cNvPr id="312326" name="Text Box 6"/>
          <p:cNvSpPr txBox="1">
            <a:spLocks noChangeArrowheads="1"/>
          </p:cNvSpPr>
          <p:nvPr/>
        </p:nvSpPr>
        <p:spPr bwMode="auto">
          <a:xfrm>
            <a:off x="914400" y="2057400"/>
            <a:ext cx="7391400" cy="1920875"/>
          </a:xfrm>
          <a:prstGeom prst="rect">
            <a:avLst/>
          </a:prstGeom>
          <a:noFill/>
          <a:ln w="12700">
            <a:noFill/>
            <a:miter lim="800000"/>
            <a:headEnd type="none" w="sm" len="sm"/>
            <a:tailEnd type="none" w="sm" len="sm"/>
          </a:ln>
          <a:effectLst/>
        </p:spPr>
        <p:txBody>
          <a:bodyPr>
            <a:spAutoFit/>
          </a:bodyPr>
          <a:lstStyle/>
          <a:p>
            <a:pPr>
              <a:spcBef>
                <a:spcPct val="50000"/>
              </a:spcBef>
            </a:pPr>
            <a:r>
              <a:rPr lang="en-US" sz="3000"/>
              <a:t>When a choice is checked or unchecked, </a:t>
            </a:r>
            <a:r>
              <a:rPr lang="en-US" sz="2800">
                <a:latin typeface="Courier New" pitchFamily="49" charset="0"/>
              </a:rPr>
              <a:t>itemStateChanged()</a:t>
            </a:r>
            <a:r>
              <a:rPr lang="en-US" sz="3000"/>
              <a:t> for </a:t>
            </a:r>
            <a:r>
              <a:rPr lang="en-US" sz="2800">
                <a:latin typeface="Courier New" pitchFamily="49" charset="0"/>
              </a:rPr>
              <a:t>ItemEvent</a:t>
            </a:r>
            <a:r>
              <a:rPr lang="en-US" sz="3000"/>
              <a:t> is invoked as well as the </a:t>
            </a:r>
            <a:r>
              <a:rPr lang="en-US" sz="2800">
                <a:latin typeface="Courier New" pitchFamily="49" charset="0"/>
              </a:rPr>
              <a:t>actionPerformed()</a:t>
            </a:r>
            <a:r>
              <a:rPr lang="en-US" sz="3000"/>
              <a:t> handler for </a:t>
            </a:r>
            <a:r>
              <a:rPr lang="en-US" sz="2800">
                <a:latin typeface="Courier New" pitchFamily="49" charset="0"/>
              </a:rPr>
              <a:t>ActionEvent</a:t>
            </a:r>
            <a:r>
              <a:rPr lang="en-US" sz="3000"/>
              <a: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43B534B9-8CF4-4FCC-AB30-6B7533C72607}" type="slidenum">
              <a:rPr lang="en-US"/>
              <a:pPr/>
              <a:t>91</a:t>
            </a:fld>
            <a:endParaRPr lang="en-US"/>
          </a:p>
        </p:txBody>
      </p:sp>
      <p:sp>
        <p:nvSpPr>
          <p:cNvPr id="430082" name="Rectangle 2"/>
          <p:cNvSpPr>
            <a:spLocks noGrp="1" noChangeArrowheads="1"/>
          </p:cNvSpPr>
          <p:nvPr>
            <p:ph type="title"/>
          </p:nvPr>
        </p:nvSpPr>
        <p:spPr>
          <a:xfrm>
            <a:off x="685800" y="0"/>
            <a:ext cx="7772400" cy="1428750"/>
          </a:xfrm>
          <a:noFill/>
          <a:ln/>
        </p:spPr>
        <p:txBody>
          <a:bodyPr>
            <a:normAutofit fontScale="90000"/>
          </a:bodyPr>
          <a:lstStyle/>
          <a:p>
            <a:r>
              <a:rPr lang="en-US" sz="4700"/>
              <a:t>Example: Using Combo Boxes</a:t>
            </a:r>
            <a:endParaRPr lang="en-US" sz="4200">
              <a:latin typeface="Courier New" pitchFamily="49" charset="0"/>
            </a:endParaRPr>
          </a:p>
        </p:txBody>
      </p:sp>
      <p:sp>
        <p:nvSpPr>
          <p:cNvPr id="430083" name="Rectangle 3"/>
          <p:cNvSpPr>
            <a:spLocks noGrp="1" noChangeArrowheads="1"/>
          </p:cNvSpPr>
          <p:nvPr>
            <p:ph type="body" idx="1"/>
          </p:nvPr>
        </p:nvSpPr>
        <p:spPr>
          <a:xfrm>
            <a:off x="304800" y="1371600"/>
            <a:ext cx="3505200" cy="3733800"/>
          </a:xfrm>
          <a:noFill/>
          <a:ln/>
        </p:spPr>
        <p:txBody>
          <a:bodyPr/>
          <a:lstStyle/>
          <a:p>
            <a:pPr marL="0" indent="0">
              <a:lnSpc>
                <a:spcPct val="90000"/>
              </a:lnSpc>
              <a:spcBef>
                <a:spcPct val="50000"/>
              </a:spcBef>
              <a:buFont typeface="Monotype Sorts" pitchFamily="2" charset="2"/>
              <a:buNone/>
            </a:pPr>
            <a:r>
              <a:rPr lang="en-US" sz="3300">
                <a:cs typeface="Times New Roman" pitchFamily="18" charset="0"/>
              </a:rPr>
              <a:t>This example lets users view an image and a description of a country's flag by selecting the country from a combo box.</a:t>
            </a:r>
          </a:p>
        </p:txBody>
      </p:sp>
      <p:sp>
        <p:nvSpPr>
          <p:cNvPr id="430085" name="AutoShape 5">
            <a:hlinkClick r:id="" action="ppaction://noaction" highlightClick="1"/>
          </p:cNvPr>
          <p:cNvSpPr>
            <a:spLocks noChangeArrowheads="1"/>
          </p:cNvSpPr>
          <p:nvPr/>
        </p:nvSpPr>
        <p:spPr bwMode="auto">
          <a:xfrm>
            <a:off x="1143000" y="55626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3" action="ppaction://program"/>
              </a:rPr>
              <a:t>ComboBoxDemo</a:t>
            </a:r>
            <a:endParaRPr lang="en-US" dirty="0">
              <a:solidFill>
                <a:schemeClr val="accent1"/>
              </a:solidFill>
            </a:endParaRPr>
          </a:p>
        </p:txBody>
      </p:sp>
      <p:pic>
        <p:nvPicPr>
          <p:cNvPr id="430086" name="Picture 6"/>
          <p:cNvPicPr>
            <a:picLocks noChangeAspect="1" noChangeArrowheads="1"/>
          </p:cNvPicPr>
          <p:nvPr/>
        </p:nvPicPr>
        <p:blipFill>
          <a:blip r:embed="rId4"/>
          <a:srcRect/>
          <a:stretch>
            <a:fillRect/>
          </a:stretch>
        </p:blipFill>
        <p:spPr bwMode="auto">
          <a:xfrm>
            <a:off x="4038600" y="1524000"/>
            <a:ext cx="4930775" cy="2255838"/>
          </a:xfrm>
          <a:prstGeom prst="rect">
            <a:avLst/>
          </a:prstGeom>
          <a:noFill/>
          <a:ln w="127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04C9A2C-F193-4DD2-9487-F6170033DB1A}" type="slidenum">
              <a:rPr lang="en-US"/>
              <a:pPr/>
              <a:t>92</a:t>
            </a:fld>
            <a:endParaRPr lang="en-US"/>
          </a:p>
        </p:txBody>
      </p:sp>
      <p:sp>
        <p:nvSpPr>
          <p:cNvPr id="93186" name="Rectangle 2"/>
          <p:cNvSpPr>
            <a:spLocks noGrp="1" noChangeArrowheads="1"/>
          </p:cNvSpPr>
          <p:nvPr>
            <p:ph type="title"/>
          </p:nvPr>
        </p:nvSpPr>
        <p:spPr>
          <a:xfrm>
            <a:off x="685800" y="381000"/>
            <a:ext cx="7772400" cy="533400"/>
          </a:xfrm>
          <a:noFill/>
          <a:ln/>
        </p:spPr>
        <p:txBody>
          <a:bodyPr>
            <a:normAutofit fontScale="90000"/>
          </a:bodyPr>
          <a:lstStyle/>
          <a:p>
            <a:r>
              <a:rPr lang="en-US" sz="4200">
                <a:latin typeface="Courier New" pitchFamily="49" charset="0"/>
              </a:rPr>
              <a:t>JList</a:t>
            </a:r>
            <a:endParaRPr lang="en-US" sz="4200"/>
          </a:p>
        </p:txBody>
      </p:sp>
      <p:sp>
        <p:nvSpPr>
          <p:cNvPr id="93187" name="Rectangle 3"/>
          <p:cNvSpPr>
            <a:spLocks noGrp="1" noChangeArrowheads="1"/>
          </p:cNvSpPr>
          <p:nvPr>
            <p:ph type="body" idx="1"/>
          </p:nvPr>
        </p:nvSpPr>
        <p:spPr>
          <a:xfrm>
            <a:off x="381000" y="990600"/>
            <a:ext cx="8610600" cy="762000"/>
          </a:xfrm>
          <a:noFill/>
          <a:ln/>
        </p:spPr>
        <p:txBody>
          <a:bodyPr>
            <a:normAutofit fontScale="92500"/>
          </a:bodyPr>
          <a:lstStyle/>
          <a:p>
            <a:pPr marL="0" indent="0">
              <a:lnSpc>
                <a:spcPct val="90000"/>
              </a:lnSpc>
              <a:buFont typeface="Monotype Sorts" pitchFamily="2" charset="2"/>
              <a:buNone/>
            </a:pPr>
            <a:r>
              <a:rPr lang="en-US" sz="2200"/>
              <a:t>A </a:t>
            </a:r>
            <a:r>
              <a:rPr lang="en-US" sz="2200" i="1"/>
              <a:t>list</a:t>
            </a:r>
            <a:r>
              <a:rPr lang="en-US" sz="2200"/>
              <a:t> is a component that performs basically the same function as a combo box, but it enables the user to choose a single value or multiple values.</a:t>
            </a:r>
            <a:r>
              <a:rPr lang="en-US" sz="2400">
                <a:latin typeface="Book Antiqua" pitchFamily="18" charset="0"/>
              </a:rPr>
              <a:t> </a:t>
            </a:r>
          </a:p>
        </p:txBody>
      </p:sp>
      <p:sp>
        <p:nvSpPr>
          <p:cNvPr id="93197" name="Rectangle 13"/>
          <p:cNvSpPr>
            <a:spLocks noChangeArrowheads="1"/>
          </p:cNvSpPr>
          <p:nvPr/>
        </p:nvSpPr>
        <p:spPr bwMode="auto">
          <a:xfrm>
            <a:off x="2024063" y="1933575"/>
            <a:ext cx="9144000" cy="0"/>
          </a:xfrm>
          <a:prstGeom prst="rect">
            <a:avLst/>
          </a:prstGeom>
          <a:noFill/>
          <a:ln w="12700">
            <a:noFill/>
            <a:miter lim="800000"/>
            <a:headEnd type="none" w="sm" len="sm"/>
            <a:tailEnd type="none" w="sm" len="sm"/>
          </a:ln>
          <a:effectLst/>
        </p:spPr>
        <p:txBody>
          <a:bodyPr>
            <a:spAutoFit/>
          </a:bodyPr>
          <a:lstStyle/>
          <a:p>
            <a:endParaRPr lang="en-IN"/>
          </a:p>
        </p:txBody>
      </p:sp>
      <p:graphicFrame>
        <p:nvGraphicFramePr>
          <p:cNvPr id="93196" name="Object 12"/>
          <p:cNvGraphicFramePr>
            <a:graphicFrameLocks noChangeAspect="1"/>
          </p:cNvGraphicFramePr>
          <p:nvPr/>
        </p:nvGraphicFramePr>
        <p:xfrm>
          <a:off x="685800" y="1752600"/>
          <a:ext cx="7848600" cy="4605338"/>
        </p:xfrm>
        <a:graphic>
          <a:graphicData uri="http://schemas.openxmlformats.org/presentationml/2006/ole">
            <p:oleObj spid="_x0000_s63490" r:id="rId4" imgW="5096256" imgH="2985516" progId="Word.Picture.8">
              <p:embed/>
            </p:oleObj>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ED174E5-BAB5-4C9F-B6BE-7C344442ABE3}" type="slidenum">
              <a:rPr lang="en-US"/>
              <a:pPr/>
              <a:t>93</a:t>
            </a:fld>
            <a:endParaRPr lang="en-US"/>
          </a:p>
        </p:txBody>
      </p:sp>
      <p:sp>
        <p:nvSpPr>
          <p:cNvPr id="94210" name="Rectangle 2"/>
          <p:cNvSpPr>
            <a:spLocks noGrp="1" noChangeArrowheads="1"/>
          </p:cNvSpPr>
          <p:nvPr>
            <p:ph type="title"/>
          </p:nvPr>
        </p:nvSpPr>
        <p:spPr>
          <a:xfrm>
            <a:off x="685800" y="0"/>
            <a:ext cx="7772400" cy="1428750"/>
          </a:xfrm>
          <a:noFill/>
          <a:ln/>
        </p:spPr>
        <p:txBody>
          <a:bodyPr/>
          <a:lstStyle/>
          <a:p>
            <a:r>
              <a:rPr lang="en-US" sz="4200">
                <a:latin typeface="Courier New" pitchFamily="49" charset="0"/>
              </a:rPr>
              <a:t>JList</a:t>
            </a:r>
            <a:r>
              <a:rPr lang="en-US"/>
              <a:t> Constructors</a:t>
            </a:r>
          </a:p>
        </p:txBody>
      </p:sp>
      <p:sp>
        <p:nvSpPr>
          <p:cNvPr id="94211" name="Rectangle 3"/>
          <p:cNvSpPr>
            <a:spLocks noGrp="1" noChangeArrowheads="1"/>
          </p:cNvSpPr>
          <p:nvPr>
            <p:ph type="body" idx="1"/>
          </p:nvPr>
        </p:nvSpPr>
        <p:spPr>
          <a:xfrm>
            <a:off x="685800" y="1371600"/>
            <a:ext cx="8153400" cy="3600450"/>
          </a:xfrm>
          <a:noFill/>
          <a:ln/>
        </p:spPr>
        <p:txBody>
          <a:bodyPr/>
          <a:lstStyle/>
          <a:p>
            <a:r>
              <a:rPr lang="en-US" sz="2400">
                <a:latin typeface="Courier New" pitchFamily="49" charset="0"/>
              </a:rPr>
              <a:t>JList()</a:t>
            </a:r>
            <a:endParaRPr lang="en-US" sz="3000"/>
          </a:p>
          <a:p>
            <a:pPr>
              <a:spcBef>
                <a:spcPct val="50000"/>
              </a:spcBef>
              <a:buFont typeface="Monotype Sorts" pitchFamily="2" charset="2"/>
              <a:buNone/>
            </a:pPr>
            <a:r>
              <a:rPr lang="en-US" sz="3000"/>
              <a:t>	</a:t>
            </a:r>
            <a:r>
              <a:rPr lang="en-US" sz="2600"/>
              <a:t>Creates an empty list.</a:t>
            </a:r>
          </a:p>
          <a:p>
            <a:pPr>
              <a:spcBef>
                <a:spcPct val="100000"/>
              </a:spcBef>
            </a:pPr>
            <a:r>
              <a:rPr lang="en-US" sz="2400">
                <a:latin typeface="Courier New" pitchFamily="49" charset="0"/>
              </a:rPr>
              <a:t>JList(Object[] stringItems)</a:t>
            </a:r>
          </a:p>
          <a:p>
            <a:pPr>
              <a:buFont typeface="Monotype Sorts" pitchFamily="2" charset="2"/>
              <a:buNone/>
            </a:pPr>
            <a:r>
              <a:rPr lang="en-US" sz="3000"/>
              <a:t>	</a:t>
            </a:r>
            <a:r>
              <a:rPr lang="en-US" sz="2600"/>
              <a:t>Creates a new list initialized with items.</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D386EA5-BBA8-4A82-BD59-9E55AB1BD8AA}" type="slidenum">
              <a:rPr lang="en-US"/>
              <a:pPr/>
              <a:t>94</a:t>
            </a:fld>
            <a:endParaRPr lang="en-US"/>
          </a:p>
        </p:txBody>
      </p:sp>
      <p:sp>
        <p:nvSpPr>
          <p:cNvPr id="95234" name="Rectangle 2"/>
          <p:cNvSpPr>
            <a:spLocks noGrp="1" noChangeArrowheads="1"/>
          </p:cNvSpPr>
          <p:nvPr>
            <p:ph type="title"/>
          </p:nvPr>
        </p:nvSpPr>
        <p:spPr>
          <a:xfrm>
            <a:off x="685800" y="0"/>
            <a:ext cx="7772400" cy="1428750"/>
          </a:xfrm>
          <a:noFill/>
          <a:ln/>
        </p:spPr>
        <p:txBody>
          <a:bodyPr/>
          <a:lstStyle/>
          <a:p>
            <a:r>
              <a:rPr lang="en-US" sz="4200">
                <a:latin typeface="Courier New" pitchFamily="49" charset="0"/>
              </a:rPr>
              <a:t>JList</a:t>
            </a:r>
            <a:r>
              <a:rPr lang="en-US"/>
              <a:t> Properties</a:t>
            </a:r>
          </a:p>
        </p:txBody>
      </p:sp>
      <p:sp>
        <p:nvSpPr>
          <p:cNvPr id="95235" name="Rectangle 3"/>
          <p:cNvSpPr>
            <a:spLocks noGrp="1" noChangeArrowheads="1"/>
          </p:cNvSpPr>
          <p:nvPr>
            <p:ph type="body" idx="1"/>
          </p:nvPr>
        </p:nvSpPr>
        <p:spPr>
          <a:xfrm>
            <a:off x="685800" y="1371600"/>
            <a:ext cx="7620000" cy="4876800"/>
          </a:xfrm>
          <a:noFill/>
          <a:ln/>
        </p:spPr>
        <p:txBody>
          <a:bodyPr/>
          <a:lstStyle/>
          <a:p>
            <a:r>
              <a:rPr lang="en-US" sz="3600">
                <a:latin typeface="Courier New" pitchFamily="49" charset="0"/>
              </a:rPr>
              <a:t>selectedIndexd</a:t>
            </a:r>
            <a:endParaRPr lang="en-US" sz="3600"/>
          </a:p>
          <a:p>
            <a:pPr>
              <a:spcBef>
                <a:spcPct val="50000"/>
              </a:spcBef>
            </a:pPr>
            <a:r>
              <a:rPr lang="en-US" sz="3600">
                <a:latin typeface="Courier New" pitchFamily="49" charset="0"/>
              </a:rPr>
              <a:t>selectedIndices</a:t>
            </a:r>
          </a:p>
          <a:p>
            <a:pPr>
              <a:spcBef>
                <a:spcPct val="50000"/>
              </a:spcBef>
            </a:pPr>
            <a:r>
              <a:rPr lang="en-US" sz="3600">
                <a:latin typeface="Courier New" pitchFamily="49" charset="0"/>
              </a:rPr>
              <a:t>selectedValue</a:t>
            </a:r>
          </a:p>
          <a:p>
            <a:pPr>
              <a:spcBef>
                <a:spcPct val="50000"/>
              </a:spcBef>
            </a:pPr>
            <a:r>
              <a:rPr lang="en-US" sz="3600">
                <a:latin typeface="Courier New" pitchFamily="49" charset="0"/>
              </a:rPr>
              <a:t>selectedValues</a:t>
            </a:r>
          </a:p>
          <a:p>
            <a:pPr>
              <a:spcBef>
                <a:spcPct val="50000"/>
              </a:spcBef>
            </a:pPr>
            <a:r>
              <a:rPr lang="en-US" sz="3600">
                <a:latin typeface="Courier New" pitchFamily="49" charset="0"/>
              </a:rPr>
              <a:t>selectionMode</a:t>
            </a:r>
          </a:p>
          <a:p>
            <a:pPr>
              <a:spcBef>
                <a:spcPct val="50000"/>
              </a:spcBef>
            </a:pPr>
            <a:r>
              <a:rPr lang="en-US" sz="3600">
                <a:latin typeface="Courier New" pitchFamily="49" charset="0"/>
              </a:rPr>
              <a:t>visibleRowCount</a:t>
            </a:r>
            <a:endParaRPr lang="en-US" sz="260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8EEF4415-D483-4930-A821-2A7A3B139952}" type="slidenum">
              <a:rPr lang="en-US"/>
              <a:pPr/>
              <a:t>95</a:t>
            </a:fld>
            <a:endParaRPr lang="en-US"/>
          </a:p>
        </p:txBody>
      </p:sp>
      <p:sp>
        <p:nvSpPr>
          <p:cNvPr id="432130" name="Rectangle 2"/>
          <p:cNvSpPr>
            <a:spLocks noGrp="1" noChangeArrowheads="1"/>
          </p:cNvSpPr>
          <p:nvPr>
            <p:ph type="title"/>
          </p:nvPr>
        </p:nvSpPr>
        <p:spPr>
          <a:xfrm>
            <a:off x="685800" y="304800"/>
            <a:ext cx="7772400" cy="990600"/>
          </a:xfrm>
          <a:noFill/>
          <a:ln/>
        </p:spPr>
        <p:txBody>
          <a:bodyPr/>
          <a:lstStyle/>
          <a:p>
            <a:r>
              <a:rPr lang="en-US">
                <a:latin typeface="Book Antiqua" pitchFamily="18" charset="0"/>
              </a:rPr>
              <a:t>Example: Using Lists</a:t>
            </a:r>
            <a:r>
              <a:rPr lang="en-US" sz="4200">
                <a:latin typeface="Courier New" pitchFamily="49" charset="0"/>
              </a:rPr>
              <a:t> </a:t>
            </a:r>
          </a:p>
        </p:txBody>
      </p:sp>
      <p:sp>
        <p:nvSpPr>
          <p:cNvPr id="432131" name="Rectangle 3"/>
          <p:cNvSpPr>
            <a:spLocks noGrp="1" noChangeArrowheads="1"/>
          </p:cNvSpPr>
          <p:nvPr>
            <p:ph type="body" idx="1"/>
          </p:nvPr>
        </p:nvSpPr>
        <p:spPr>
          <a:xfrm>
            <a:off x="381000" y="1295400"/>
            <a:ext cx="3352800" cy="4191000"/>
          </a:xfrm>
          <a:noFill/>
          <a:ln/>
        </p:spPr>
        <p:txBody>
          <a:bodyPr/>
          <a:lstStyle/>
          <a:p>
            <a:pPr marL="0" indent="0">
              <a:buFont typeface="Monotype Sorts" pitchFamily="2" charset="2"/>
              <a:buNone/>
            </a:pPr>
            <a:r>
              <a:rPr lang="en-US" sz="3000">
                <a:cs typeface="Times New Roman" pitchFamily="18" charset="0"/>
              </a:rPr>
              <a:t>This example gives a program that lets users select countries in a list and display the flags of the selected countries in the labels</a:t>
            </a:r>
            <a:r>
              <a:rPr lang="en-US" sz="3000"/>
              <a:t>.</a:t>
            </a:r>
            <a:r>
              <a:rPr lang="en-US">
                <a:latin typeface="Book Antiqua" pitchFamily="18" charset="0"/>
              </a:rPr>
              <a:t> </a:t>
            </a:r>
          </a:p>
        </p:txBody>
      </p:sp>
      <p:sp>
        <p:nvSpPr>
          <p:cNvPr id="432133" name="AutoShape 5">
            <a:hlinkClick r:id="" action="ppaction://noaction" highlightClick="1"/>
          </p:cNvPr>
          <p:cNvSpPr>
            <a:spLocks noChangeArrowheads="1"/>
          </p:cNvSpPr>
          <p:nvPr/>
        </p:nvSpPr>
        <p:spPr bwMode="auto">
          <a:xfrm>
            <a:off x="1524000" y="57150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3" action="ppaction://program"/>
              </a:rPr>
              <a:t>ListDemo</a:t>
            </a:r>
            <a:endParaRPr lang="en-US" dirty="0">
              <a:solidFill>
                <a:schemeClr val="accent1"/>
              </a:solidFill>
            </a:endParaRPr>
          </a:p>
        </p:txBody>
      </p:sp>
      <p:pic>
        <p:nvPicPr>
          <p:cNvPr id="432135" name="Picture 7"/>
          <p:cNvPicPr>
            <a:picLocks noChangeAspect="1" noChangeArrowheads="1"/>
          </p:cNvPicPr>
          <p:nvPr/>
        </p:nvPicPr>
        <p:blipFill>
          <a:blip r:embed="rId4"/>
          <a:srcRect/>
          <a:stretch>
            <a:fillRect/>
          </a:stretch>
        </p:blipFill>
        <p:spPr bwMode="auto">
          <a:xfrm>
            <a:off x="3733800" y="1524000"/>
            <a:ext cx="5257800" cy="3228975"/>
          </a:xfrm>
          <a:prstGeom prst="rect">
            <a:avLst/>
          </a:prstGeom>
          <a:noFill/>
          <a:ln w="127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E7437BDC-A79E-4A50-9C14-E4CAF35F8DE7}" type="slidenum">
              <a:rPr lang="en-US"/>
              <a:pPr/>
              <a:t>96</a:t>
            </a:fld>
            <a:endParaRPr lang="en-US"/>
          </a:p>
        </p:txBody>
      </p:sp>
      <p:sp>
        <p:nvSpPr>
          <p:cNvPr id="407554" name="Rectangle 2"/>
          <p:cNvSpPr>
            <a:spLocks noGrp="1" noChangeArrowheads="1"/>
          </p:cNvSpPr>
          <p:nvPr>
            <p:ph type="title"/>
          </p:nvPr>
        </p:nvSpPr>
        <p:spPr>
          <a:xfrm>
            <a:off x="685800" y="228600"/>
            <a:ext cx="7772400" cy="685800"/>
          </a:xfrm>
          <a:noFill/>
          <a:ln/>
        </p:spPr>
        <p:txBody>
          <a:bodyPr>
            <a:normAutofit fontScale="90000"/>
          </a:bodyPr>
          <a:lstStyle/>
          <a:p>
            <a:r>
              <a:rPr lang="en-US" sz="4200">
                <a:latin typeface="Courier New" pitchFamily="49" charset="0"/>
              </a:rPr>
              <a:t>JScrollBar</a:t>
            </a:r>
            <a:endParaRPr lang="en-US"/>
          </a:p>
        </p:txBody>
      </p:sp>
      <p:sp>
        <p:nvSpPr>
          <p:cNvPr id="407555" name="Rectangle 3"/>
          <p:cNvSpPr>
            <a:spLocks noGrp="1" noChangeArrowheads="1"/>
          </p:cNvSpPr>
          <p:nvPr>
            <p:ph type="body" idx="1"/>
          </p:nvPr>
        </p:nvSpPr>
        <p:spPr>
          <a:xfrm>
            <a:off x="152400" y="914400"/>
            <a:ext cx="8686800" cy="685800"/>
          </a:xfrm>
          <a:noFill/>
          <a:ln/>
        </p:spPr>
        <p:txBody>
          <a:bodyPr/>
          <a:lstStyle/>
          <a:p>
            <a:pPr marL="0" indent="0">
              <a:lnSpc>
                <a:spcPct val="90000"/>
              </a:lnSpc>
              <a:spcAft>
                <a:spcPts val="1200"/>
              </a:spcAft>
              <a:buFont typeface="Monotype Sorts" pitchFamily="2" charset="2"/>
              <a:buNone/>
            </a:pPr>
            <a:r>
              <a:rPr lang="en-US" sz="2000"/>
              <a:t>A </a:t>
            </a:r>
            <a:r>
              <a:rPr lang="en-US" sz="2000" i="1"/>
              <a:t>scroll bar</a:t>
            </a:r>
            <a:r>
              <a:rPr lang="en-US" sz="2000"/>
              <a:t> is a control that enables the user to select from a range of values. The scrollbar appears in two styles: </a:t>
            </a:r>
            <a:r>
              <a:rPr lang="en-US" sz="2000" i="1"/>
              <a:t>horizontal</a:t>
            </a:r>
            <a:r>
              <a:rPr lang="en-US" sz="2000"/>
              <a:t> and </a:t>
            </a:r>
            <a:r>
              <a:rPr lang="en-US" sz="2000" i="1"/>
              <a:t>vertical</a:t>
            </a:r>
            <a:r>
              <a:rPr lang="en-US" sz="2000"/>
              <a:t>.</a:t>
            </a:r>
          </a:p>
        </p:txBody>
      </p:sp>
      <p:sp>
        <p:nvSpPr>
          <p:cNvPr id="407559" name="Rectangle 7"/>
          <p:cNvSpPr>
            <a:spLocks noChangeArrowheads="1"/>
          </p:cNvSpPr>
          <p:nvPr/>
        </p:nvSpPr>
        <p:spPr bwMode="auto">
          <a:xfrm>
            <a:off x="2024063" y="1724025"/>
            <a:ext cx="9144000" cy="0"/>
          </a:xfrm>
          <a:prstGeom prst="rect">
            <a:avLst/>
          </a:prstGeom>
          <a:noFill/>
          <a:ln w="12700">
            <a:noFill/>
            <a:miter lim="800000"/>
            <a:headEnd type="none" w="sm" len="sm"/>
            <a:tailEnd type="none" w="sm" len="sm"/>
          </a:ln>
          <a:effectLst/>
        </p:spPr>
        <p:txBody>
          <a:bodyPr>
            <a:spAutoFit/>
          </a:bodyPr>
          <a:lstStyle/>
          <a:p>
            <a:endParaRPr lang="en-IN"/>
          </a:p>
        </p:txBody>
      </p:sp>
      <p:sp>
        <p:nvSpPr>
          <p:cNvPr id="407561" name="Rectangle 9"/>
          <p:cNvSpPr>
            <a:spLocks noChangeArrowheads="1"/>
          </p:cNvSpPr>
          <p:nvPr/>
        </p:nvSpPr>
        <p:spPr bwMode="auto">
          <a:xfrm>
            <a:off x="0" y="1630363"/>
            <a:ext cx="9144000" cy="0"/>
          </a:xfrm>
          <a:prstGeom prst="rect">
            <a:avLst/>
          </a:prstGeom>
          <a:noFill/>
          <a:ln w="12700">
            <a:noFill/>
            <a:miter lim="800000"/>
            <a:headEnd type="none" w="sm" len="sm"/>
            <a:tailEnd type="none" w="sm" len="sm"/>
          </a:ln>
          <a:effectLst/>
        </p:spPr>
        <p:txBody>
          <a:bodyPr wrap="none" anchor="ctr">
            <a:spAutoFit/>
          </a:bodyPr>
          <a:lstStyle/>
          <a:p>
            <a:endParaRPr lang="en-IN"/>
          </a:p>
        </p:txBody>
      </p:sp>
      <p:graphicFrame>
        <p:nvGraphicFramePr>
          <p:cNvPr id="407560" name="Object 8"/>
          <p:cNvGraphicFramePr>
            <a:graphicFrameLocks noChangeAspect="1"/>
          </p:cNvGraphicFramePr>
          <p:nvPr/>
        </p:nvGraphicFramePr>
        <p:xfrm>
          <a:off x="1371600" y="1600200"/>
          <a:ext cx="6248400" cy="4765675"/>
        </p:xfrm>
        <a:graphic>
          <a:graphicData uri="http://schemas.openxmlformats.org/presentationml/2006/ole">
            <p:oleObj spid="_x0000_s64514" name="Picture" r:id="rId4" imgW="4716780" imgH="3585972" progId="Word.Picture.8">
              <p:embed/>
            </p:oleObj>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A3217C2-F3AC-4376-8123-6BBF3D029733}" type="slidenum">
              <a:rPr lang="en-US"/>
              <a:pPr/>
              <a:t>97</a:t>
            </a:fld>
            <a:endParaRPr lang="en-US"/>
          </a:p>
        </p:txBody>
      </p:sp>
      <p:sp>
        <p:nvSpPr>
          <p:cNvPr id="362498" name="Rectangle 2"/>
          <p:cNvSpPr>
            <a:spLocks noGrp="1" noChangeArrowheads="1"/>
          </p:cNvSpPr>
          <p:nvPr>
            <p:ph type="title"/>
          </p:nvPr>
        </p:nvSpPr>
        <p:spPr>
          <a:xfrm>
            <a:off x="685800" y="0"/>
            <a:ext cx="7772400" cy="1428750"/>
          </a:xfrm>
          <a:noFill/>
          <a:ln/>
        </p:spPr>
        <p:txBody>
          <a:bodyPr/>
          <a:lstStyle/>
          <a:p>
            <a:r>
              <a:rPr lang="en-US"/>
              <a:t>Scroll Bar Properties</a:t>
            </a:r>
          </a:p>
        </p:txBody>
      </p:sp>
      <p:graphicFrame>
        <p:nvGraphicFramePr>
          <p:cNvPr id="362501" name="Object 5"/>
          <p:cNvGraphicFramePr>
            <a:graphicFrameLocks noChangeAspect="1"/>
          </p:cNvGraphicFramePr>
          <p:nvPr/>
        </p:nvGraphicFramePr>
        <p:xfrm>
          <a:off x="1295400" y="1447800"/>
          <a:ext cx="6400800" cy="4800600"/>
        </p:xfrm>
        <a:graphic>
          <a:graphicData uri="http://schemas.openxmlformats.org/presentationml/2006/ole">
            <p:oleObj spid="_x0000_s65538" name="Picture" r:id="rId4" imgW="2743200" imgH="1828800" progId="Word.Picture.8">
              <p:embed/>
            </p:oleObj>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0D8F6063-D8CA-4E2B-A176-DDE11BB346F3}" type="slidenum">
              <a:rPr lang="en-US"/>
              <a:pPr/>
              <a:t>98</a:t>
            </a:fld>
            <a:endParaRPr lang="en-US"/>
          </a:p>
        </p:txBody>
      </p:sp>
      <p:sp>
        <p:nvSpPr>
          <p:cNvPr id="450562" name="Rectangle 2"/>
          <p:cNvSpPr>
            <a:spLocks noGrp="1" noChangeArrowheads="1"/>
          </p:cNvSpPr>
          <p:nvPr>
            <p:ph type="title"/>
          </p:nvPr>
        </p:nvSpPr>
        <p:spPr>
          <a:xfrm>
            <a:off x="685800" y="0"/>
            <a:ext cx="7772400" cy="1428750"/>
          </a:xfrm>
          <a:noFill/>
          <a:ln/>
        </p:spPr>
        <p:txBody>
          <a:bodyPr/>
          <a:lstStyle/>
          <a:p>
            <a:r>
              <a:rPr lang="en-US"/>
              <a:t>Example: Using Scrollbars</a:t>
            </a:r>
          </a:p>
        </p:txBody>
      </p:sp>
      <p:sp>
        <p:nvSpPr>
          <p:cNvPr id="450563" name="Rectangle 3"/>
          <p:cNvSpPr>
            <a:spLocks noGrp="1" noChangeArrowheads="1"/>
          </p:cNvSpPr>
          <p:nvPr>
            <p:ph type="body" idx="1"/>
          </p:nvPr>
        </p:nvSpPr>
        <p:spPr>
          <a:xfrm>
            <a:off x="304800" y="1371600"/>
            <a:ext cx="4114800" cy="4267200"/>
          </a:xfrm>
          <a:noFill/>
          <a:ln/>
        </p:spPr>
        <p:txBody>
          <a:bodyPr/>
          <a:lstStyle/>
          <a:p>
            <a:pPr marL="0" indent="0">
              <a:lnSpc>
                <a:spcPct val="90000"/>
              </a:lnSpc>
              <a:spcAft>
                <a:spcPts val="1200"/>
              </a:spcAft>
              <a:buFont typeface="Monotype Sorts" pitchFamily="2" charset="2"/>
              <a:buNone/>
            </a:pPr>
            <a:r>
              <a:rPr lang="en-US" sz="2800">
                <a:cs typeface="Times New Roman" pitchFamily="18" charset="0"/>
              </a:rPr>
              <a:t>This example uses horizontal and vertical scrollbars to control a message displayed on a panel. The horizontal scrollbar is used to move the message to the left or the right, and the vertical scrollbar to move it up and down. </a:t>
            </a:r>
          </a:p>
        </p:txBody>
      </p:sp>
      <p:sp>
        <p:nvSpPr>
          <p:cNvPr id="450564" name="AutoShape 4">
            <a:hlinkClick r:id="" action="ppaction://noaction" highlightClick="1"/>
          </p:cNvPr>
          <p:cNvSpPr>
            <a:spLocks noChangeArrowheads="1"/>
          </p:cNvSpPr>
          <p:nvPr/>
        </p:nvSpPr>
        <p:spPr bwMode="auto">
          <a:xfrm>
            <a:off x="1219200" y="5943600"/>
            <a:ext cx="3657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dirty="0" err="1">
                <a:solidFill>
                  <a:schemeClr val="accent1"/>
                </a:solidFill>
                <a:latin typeface="Book Antiqua" pitchFamily="18" charset="0"/>
                <a:hlinkClick r:id="rId3" action="ppaction://program"/>
              </a:rPr>
              <a:t>ScrollBarDemo</a:t>
            </a:r>
            <a:endParaRPr lang="en-US" dirty="0">
              <a:solidFill>
                <a:schemeClr val="accent1"/>
              </a:solidFill>
            </a:endParaRPr>
          </a:p>
        </p:txBody>
      </p:sp>
      <p:pic>
        <p:nvPicPr>
          <p:cNvPr id="450566" name="Picture 6"/>
          <p:cNvPicPr>
            <a:picLocks noChangeAspect="1" noChangeArrowheads="1"/>
          </p:cNvPicPr>
          <p:nvPr/>
        </p:nvPicPr>
        <p:blipFill>
          <a:blip r:embed="rId4"/>
          <a:srcRect/>
          <a:stretch>
            <a:fillRect/>
          </a:stretch>
        </p:blipFill>
        <p:spPr bwMode="auto">
          <a:xfrm>
            <a:off x="4495800" y="1524000"/>
            <a:ext cx="4419600" cy="2946400"/>
          </a:xfrm>
          <a:prstGeom prst="rect">
            <a:avLst/>
          </a:prstGeom>
          <a:noFill/>
          <a:ln w="12700">
            <a:noFill/>
            <a:miter lim="800000"/>
            <a:headEnd type="none" w="sm" len="sm"/>
            <a:tailEnd type="none" w="sm" len="sm"/>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7A045A24-D498-4BB7-B4F4-C71EBCC070FF}" type="slidenum">
              <a:rPr lang="en-US"/>
              <a:pPr/>
              <a:t>99</a:t>
            </a:fld>
            <a:endParaRPr lang="en-US"/>
          </a:p>
        </p:txBody>
      </p:sp>
      <p:sp>
        <p:nvSpPr>
          <p:cNvPr id="497666" name="Rectangle 2"/>
          <p:cNvSpPr>
            <a:spLocks noGrp="1" noChangeArrowheads="1"/>
          </p:cNvSpPr>
          <p:nvPr>
            <p:ph type="title"/>
          </p:nvPr>
        </p:nvSpPr>
        <p:spPr>
          <a:xfrm>
            <a:off x="685800" y="228600"/>
            <a:ext cx="7772400" cy="685800"/>
          </a:xfrm>
          <a:noFill/>
          <a:ln/>
        </p:spPr>
        <p:txBody>
          <a:bodyPr>
            <a:normAutofit fontScale="90000"/>
          </a:bodyPr>
          <a:lstStyle/>
          <a:p>
            <a:r>
              <a:rPr lang="en-US" sz="4200">
                <a:latin typeface="Courier New" pitchFamily="49" charset="0"/>
              </a:rPr>
              <a:t>JSlider</a:t>
            </a:r>
            <a:endParaRPr lang="en-US"/>
          </a:p>
        </p:txBody>
      </p:sp>
      <p:sp>
        <p:nvSpPr>
          <p:cNvPr id="497667" name="Rectangle 3"/>
          <p:cNvSpPr>
            <a:spLocks noGrp="1" noChangeArrowheads="1"/>
          </p:cNvSpPr>
          <p:nvPr>
            <p:ph type="body" idx="1"/>
          </p:nvPr>
        </p:nvSpPr>
        <p:spPr>
          <a:xfrm>
            <a:off x="152400" y="914400"/>
            <a:ext cx="8686800" cy="914400"/>
          </a:xfrm>
          <a:noFill/>
          <a:ln/>
        </p:spPr>
        <p:txBody>
          <a:bodyPr/>
          <a:lstStyle/>
          <a:p>
            <a:pPr marL="0" indent="0">
              <a:lnSpc>
                <a:spcPct val="90000"/>
              </a:lnSpc>
              <a:spcAft>
                <a:spcPts val="1200"/>
              </a:spcAft>
              <a:buFont typeface="Monotype Sorts" pitchFamily="2" charset="2"/>
              <a:buNone/>
            </a:pPr>
            <a:r>
              <a:rPr lang="en-US" sz="2800"/>
              <a:t>JSlider is similar to JScrollBar, but JSlider has more properties and can appear in many forms. </a:t>
            </a:r>
          </a:p>
        </p:txBody>
      </p:sp>
      <p:sp>
        <p:nvSpPr>
          <p:cNvPr id="497668" name="Rectangle 4"/>
          <p:cNvSpPr>
            <a:spLocks noChangeArrowheads="1"/>
          </p:cNvSpPr>
          <p:nvPr/>
        </p:nvSpPr>
        <p:spPr bwMode="auto">
          <a:xfrm>
            <a:off x="2024063" y="1724025"/>
            <a:ext cx="9144000" cy="0"/>
          </a:xfrm>
          <a:prstGeom prst="rect">
            <a:avLst/>
          </a:prstGeom>
          <a:noFill/>
          <a:ln w="12700">
            <a:noFill/>
            <a:miter lim="800000"/>
            <a:headEnd type="none" w="sm" len="sm"/>
            <a:tailEnd type="none" w="sm" len="sm"/>
          </a:ln>
          <a:effectLst/>
        </p:spPr>
        <p:txBody>
          <a:bodyPr>
            <a:spAutoFit/>
          </a:bodyPr>
          <a:lstStyle/>
          <a:p>
            <a:endParaRPr lang="en-IN"/>
          </a:p>
        </p:txBody>
      </p:sp>
      <p:sp>
        <p:nvSpPr>
          <p:cNvPr id="497671" name="Rectangle 7"/>
          <p:cNvSpPr>
            <a:spLocks noChangeArrowheads="1"/>
          </p:cNvSpPr>
          <p:nvPr/>
        </p:nvSpPr>
        <p:spPr bwMode="auto">
          <a:xfrm>
            <a:off x="2024063" y="1038225"/>
            <a:ext cx="9144000" cy="0"/>
          </a:xfrm>
          <a:prstGeom prst="rect">
            <a:avLst/>
          </a:prstGeom>
          <a:noFill/>
          <a:ln w="12700">
            <a:noFill/>
            <a:miter lim="800000"/>
            <a:headEnd type="none" w="sm" len="sm"/>
            <a:tailEnd type="none" w="sm" len="sm"/>
          </a:ln>
          <a:effectLst/>
        </p:spPr>
        <p:txBody>
          <a:bodyPr>
            <a:spAutoFit/>
          </a:bodyPr>
          <a:lstStyle/>
          <a:p>
            <a:endParaRPr lang="en-IN"/>
          </a:p>
        </p:txBody>
      </p:sp>
      <p:sp>
        <p:nvSpPr>
          <p:cNvPr id="497673" name="Rectangle 9"/>
          <p:cNvSpPr>
            <a:spLocks noChangeArrowheads="1"/>
          </p:cNvSpPr>
          <p:nvPr/>
        </p:nvSpPr>
        <p:spPr bwMode="auto">
          <a:xfrm>
            <a:off x="0" y="1855788"/>
            <a:ext cx="9144000" cy="0"/>
          </a:xfrm>
          <a:prstGeom prst="rect">
            <a:avLst/>
          </a:prstGeom>
          <a:noFill/>
          <a:ln w="12700">
            <a:noFill/>
            <a:miter lim="800000"/>
            <a:headEnd type="none" w="sm" len="sm"/>
            <a:tailEnd type="none" w="sm" len="sm"/>
          </a:ln>
          <a:effectLst/>
        </p:spPr>
        <p:txBody>
          <a:bodyPr wrap="none" anchor="ctr">
            <a:spAutoFit/>
          </a:bodyPr>
          <a:lstStyle/>
          <a:p>
            <a:endParaRPr lang="en-IN"/>
          </a:p>
        </p:txBody>
      </p:sp>
      <p:graphicFrame>
        <p:nvGraphicFramePr>
          <p:cNvPr id="497672" name="Object 8"/>
          <p:cNvGraphicFramePr>
            <a:graphicFrameLocks noChangeAspect="1"/>
          </p:cNvGraphicFramePr>
          <p:nvPr/>
        </p:nvGraphicFramePr>
        <p:xfrm>
          <a:off x="1066800" y="1905000"/>
          <a:ext cx="6934200" cy="4502150"/>
        </p:xfrm>
        <a:graphic>
          <a:graphicData uri="http://schemas.openxmlformats.org/presentationml/2006/ole">
            <p:oleObj spid="_x0000_s66562" name="Picture" r:id="rId4" imgW="4850892" imgH="3142488" progId="Word.Picture.8">
              <p:embed/>
            </p:oleObj>
          </a:graphicData>
        </a:graphic>
      </p:graphicFrame>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696</TotalTime>
  <Words>5613</Words>
  <Application>Microsoft Office PowerPoint</Application>
  <PresentationFormat>On-screen Show (4:3)</PresentationFormat>
  <Paragraphs>584</Paragraphs>
  <Slides>107</Slides>
  <Notes>56</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107</vt:i4>
      </vt:variant>
    </vt:vector>
  </HeadingPairs>
  <TitlesOfParts>
    <vt:vector size="111" baseType="lpstr">
      <vt:lpstr>Technic</vt:lpstr>
      <vt:lpstr>Picture</vt:lpstr>
      <vt:lpstr>Bitmap Image</vt:lpstr>
      <vt:lpstr>Microsoft Word Picture</vt:lpstr>
      <vt:lpstr>Graphics</vt:lpstr>
      <vt:lpstr>Motivations</vt:lpstr>
      <vt:lpstr>Java Coordinate System</vt:lpstr>
      <vt:lpstr>Slide 4</vt:lpstr>
      <vt:lpstr>Slide 5</vt:lpstr>
      <vt:lpstr>The Graphics  Class</vt:lpstr>
      <vt:lpstr>Drawing Ovals</vt:lpstr>
      <vt:lpstr>Drawing Strings</vt:lpstr>
      <vt:lpstr>Drawing Rectangles</vt:lpstr>
      <vt:lpstr>Drawing Rounded Rectangles</vt:lpstr>
      <vt:lpstr>Drawing Ovals</vt:lpstr>
      <vt:lpstr>Case Study: The FigurePanel Class </vt:lpstr>
      <vt:lpstr>Test FigurePanel</vt:lpstr>
      <vt:lpstr>Drawing Arcs</vt:lpstr>
      <vt:lpstr>Drawing Arcs Example</vt:lpstr>
      <vt:lpstr>Drawing Polygons and Polylines</vt:lpstr>
      <vt:lpstr>Drawing Polygons Using the Polygon Class</vt:lpstr>
      <vt:lpstr>Drawing Polygons Example</vt:lpstr>
      <vt:lpstr>Centering Display Using the FontMetrics Class </vt:lpstr>
      <vt:lpstr>The FontMetrics Class </vt:lpstr>
      <vt:lpstr>Slide 21</vt:lpstr>
      <vt:lpstr>Case Study: MessagePanel</vt:lpstr>
      <vt:lpstr>Displaying Image Icons</vt:lpstr>
      <vt:lpstr>Displaying Images</vt:lpstr>
      <vt:lpstr>Displaying Images Example</vt:lpstr>
      <vt:lpstr>Case Study: ImageViewer Class</vt:lpstr>
      <vt:lpstr>ImageView Example</vt:lpstr>
      <vt:lpstr>Slide 28</vt:lpstr>
      <vt:lpstr>Paint Component Example</vt:lpstr>
      <vt:lpstr>Drawing methods of the graphics class </vt:lpstr>
      <vt:lpstr>Drawing Geometric Figures</vt:lpstr>
      <vt:lpstr>Case Study: The FigurePanel Class </vt:lpstr>
      <vt:lpstr>Test FigurePanel</vt:lpstr>
      <vt:lpstr>Slide 34</vt:lpstr>
      <vt:lpstr>Slide 35</vt:lpstr>
      <vt:lpstr>The Abstract Window Toolkit AWT</vt:lpstr>
      <vt:lpstr>AWT Classes</vt:lpstr>
      <vt:lpstr>Slide 38</vt:lpstr>
      <vt:lpstr>Slide 39</vt:lpstr>
      <vt:lpstr>Window Fundamentals</vt:lpstr>
      <vt:lpstr>Slide 41</vt:lpstr>
      <vt:lpstr> The class hierarchy for Panel and Frame</vt:lpstr>
      <vt:lpstr>The Origins of Swing</vt:lpstr>
      <vt:lpstr>Swing GUI components which are frequently used to create user interfaces</vt:lpstr>
      <vt:lpstr>Swing Is Built on the AWT</vt:lpstr>
      <vt:lpstr>Two Key Swing Features</vt:lpstr>
      <vt:lpstr>Slide 47</vt:lpstr>
      <vt:lpstr>The MVC Connection</vt:lpstr>
      <vt:lpstr>Components and Containers</vt:lpstr>
      <vt:lpstr>Components</vt:lpstr>
      <vt:lpstr>Slide 51</vt:lpstr>
      <vt:lpstr>Containers</vt:lpstr>
      <vt:lpstr>The Top-Level Container Panes</vt:lpstr>
      <vt:lpstr>The Swing Packages</vt:lpstr>
      <vt:lpstr>Slide 55</vt:lpstr>
      <vt:lpstr>A Simple Swing Application</vt:lpstr>
      <vt:lpstr>Buttons</vt:lpstr>
      <vt:lpstr>AbstractButton</vt:lpstr>
      <vt:lpstr>JButton</vt:lpstr>
      <vt:lpstr>JButton Constructors</vt:lpstr>
      <vt:lpstr>JButton Properties</vt:lpstr>
      <vt:lpstr>Default Icons, Pressed Icon, and Rollover Icon</vt:lpstr>
      <vt:lpstr>Demo</vt:lpstr>
      <vt:lpstr>Horizontal Alignments</vt:lpstr>
      <vt:lpstr>Vertical Alignments</vt:lpstr>
      <vt:lpstr>Horizontal Text Positions</vt:lpstr>
      <vt:lpstr>Vertical Text Positions</vt:lpstr>
      <vt:lpstr>Example: Using Buttons</vt:lpstr>
      <vt:lpstr>JCheckBox</vt:lpstr>
      <vt:lpstr>Example: Using Check Boxes</vt:lpstr>
      <vt:lpstr>JRadioButton</vt:lpstr>
      <vt:lpstr>Grouping Radio Buttons</vt:lpstr>
      <vt:lpstr>Example: Using Radio Buttons</vt:lpstr>
      <vt:lpstr>JLabel</vt:lpstr>
      <vt:lpstr>JLabel Constructors</vt:lpstr>
      <vt:lpstr>JLabel Properties</vt:lpstr>
      <vt:lpstr>Using Labels</vt:lpstr>
      <vt:lpstr>JTextField</vt:lpstr>
      <vt:lpstr>JTextField Constructors</vt:lpstr>
      <vt:lpstr>JTextField Properties</vt:lpstr>
      <vt:lpstr>JTextField Methods</vt:lpstr>
      <vt:lpstr>Example: Using Text Fields</vt:lpstr>
      <vt:lpstr>JTextArea</vt:lpstr>
      <vt:lpstr>JTextArea Constructors</vt:lpstr>
      <vt:lpstr>JTextArea Properties</vt:lpstr>
      <vt:lpstr>Example: Using Text Areas</vt:lpstr>
      <vt:lpstr>Example, cont.</vt:lpstr>
      <vt:lpstr>JComboBox</vt:lpstr>
      <vt:lpstr>JComboBox Methods</vt:lpstr>
      <vt:lpstr>Using the itemStateChanged Handler</vt:lpstr>
      <vt:lpstr>Example: Using Combo Boxes</vt:lpstr>
      <vt:lpstr>JList</vt:lpstr>
      <vt:lpstr>JList Constructors</vt:lpstr>
      <vt:lpstr>JList Properties</vt:lpstr>
      <vt:lpstr>Example: Using Lists </vt:lpstr>
      <vt:lpstr>JScrollBar</vt:lpstr>
      <vt:lpstr>Scroll Bar Properties</vt:lpstr>
      <vt:lpstr>Example: Using Scrollbars</vt:lpstr>
      <vt:lpstr>JSlider</vt:lpstr>
      <vt:lpstr>Example: Using Sliders</vt:lpstr>
      <vt:lpstr>Creating Multiple Windows</vt:lpstr>
      <vt:lpstr>Slide 102</vt:lpstr>
      <vt:lpstr>Creating Additional Windows, Step 2</vt:lpstr>
      <vt:lpstr>Creating Additional Windows, Step 3</vt:lpstr>
      <vt:lpstr>Creating Additional Windows, Step 4</vt:lpstr>
      <vt:lpstr>Example: Creating Multiple Windows</vt:lpstr>
      <vt:lpstr>Example, cont.</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Selections</dc:title>
  <dc:creator>doc</dc:creator>
  <cp:lastModifiedBy>Birla Institute of Applied Sciences</cp:lastModifiedBy>
  <cp:revision>114</cp:revision>
  <dcterms:created xsi:type="dcterms:W3CDTF">2013-03-10T14:47:54Z</dcterms:created>
  <dcterms:modified xsi:type="dcterms:W3CDTF">2019-10-21T04:52:46Z</dcterms:modified>
</cp:coreProperties>
</file>