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7" r:id="rId3"/>
    <p:sldId id="258" r:id="rId4"/>
    <p:sldId id="259" r:id="rId5"/>
    <p:sldId id="260" r:id="rId6"/>
    <p:sldId id="262" r:id="rId7"/>
    <p:sldId id="261"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15"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7E8913-5BDA-4946-929D-C92B1CB23903}"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B7269-BA85-4C96-93B9-15DC7D64EEF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7E8913-5BDA-4946-929D-C92B1CB23903}"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B7269-BA85-4C96-93B9-15DC7D64EE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7E8913-5BDA-4946-929D-C92B1CB23903}"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B7269-BA85-4C96-93B9-15DC7D64EEF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7E8913-5BDA-4946-929D-C92B1CB23903}"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B7269-BA85-4C96-93B9-15DC7D64EEF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7E8913-5BDA-4946-929D-C92B1CB23903}"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B7269-BA85-4C96-93B9-15DC7D64EEF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7E8913-5BDA-4946-929D-C92B1CB23903}"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B7269-BA85-4C96-93B9-15DC7D64EEF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7E8913-5BDA-4946-929D-C92B1CB23903}" type="datetimeFigureOut">
              <a:rPr lang="en-US" smtClean="0"/>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1B7269-BA85-4C96-93B9-15DC7D64EEF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7E8913-5BDA-4946-929D-C92B1CB23903}" type="datetimeFigureOut">
              <a:rPr lang="en-US" smtClean="0"/>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1B7269-BA85-4C96-93B9-15DC7D64EEF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7E8913-5BDA-4946-929D-C92B1CB23903}" type="datetimeFigureOut">
              <a:rPr lang="en-US" smtClean="0"/>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1B7269-BA85-4C96-93B9-15DC7D64EEF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7E8913-5BDA-4946-929D-C92B1CB23903}"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B7269-BA85-4C96-93B9-15DC7D64EEF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7E8913-5BDA-4946-929D-C92B1CB23903}"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B7269-BA85-4C96-93B9-15DC7D64EEF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E8913-5BDA-4946-929D-C92B1CB23903}" type="datetimeFigureOut">
              <a:rPr lang="en-US" smtClean="0"/>
              <a:t>11/7/2019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B7269-BA85-4C96-93B9-15DC7D64EEF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javatpoint.com/java-string-touppercase" TargetMode="External"/><Relationship Id="rId3" Type="http://schemas.openxmlformats.org/officeDocument/2006/relationships/hyperlink" Target="https://www.javatpoint.com/java-string-equalsignorecase" TargetMode="External"/><Relationship Id="rId7" Type="http://schemas.openxmlformats.org/officeDocument/2006/relationships/hyperlink" Target="https://www.javatpoint.com/java-string-tolowercase" TargetMode="External"/><Relationship Id="rId2" Type="http://schemas.openxmlformats.org/officeDocument/2006/relationships/hyperlink" Target="https://www.javatpoint.com/java-string-replace" TargetMode="External"/><Relationship Id="rId1" Type="http://schemas.openxmlformats.org/officeDocument/2006/relationships/slideLayout" Target="../slideLayouts/slideLayout2.xml"/><Relationship Id="rId6" Type="http://schemas.openxmlformats.org/officeDocument/2006/relationships/hyperlink" Target="https://www.javatpoint.com/java-string-indexof" TargetMode="External"/><Relationship Id="rId5" Type="http://schemas.openxmlformats.org/officeDocument/2006/relationships/hyperlink" Target="https://www.javatpoint.com/java-string-intern" TargetMode="External"/><Relationship Id="rId10" Type="http://schemas.openxmlformats.org/officeDocument/2006/relationships/hyperlink" Target="https://www.javatpoint.com/java-string-valueof" TargetMode="External"/><Relationship Id="rId4" Type="http://schemas.openxmlformats.org/officeDocument/2006/relationships/hyperlink" Target="https://www.javatpoint.com/java-string-split" TargetMode="External"/><Relationship Id="rId9" Type="http://schemas.openxmlformats.org/officeDocument/2006/relationships/hyperlink" Target="https://www.javatpoint.com/java-string-tri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javatpoint.com/java-string-equals" TargetMode="External"/><Relationship Id="rId3" Type="http://schemas.openxmlformats.org/officeDocument/2006/relationships/hyperlink" Target="https://www.javatpoint.com/java-string-length" TargetMode="External"/><Relationship Id="rId7" Type="http://schemas.openxmlformats.org/officeDocument/2006/relationships/hyperlink" Target="https://www.javatpoint.com/java-string-join" TargetMode="External"/><Relationship Id="rId2" Type="http://schemas.openxmlformats.org/officeDocument/2006/relationships/hyperlink" Target="https://www.javatpoint.com/java-string-charat" TargetMode="External"/><Relationship Id="rId1" Type="http://schemas.openxmlformats.org/officeDocument/2006/relationships/slideLayout" Target="../slideLayouts/slideLayout2.xml"/><Relationship Id="rId6" Type="http://schemas.openxmlformats.org/officeDocument/2006/relationships/hyperlink" Target="https://www.javatpoint.com/java-string-contains" TargetMode="External"/><Relationship Id="rId5" Type="http://schemas.openxmlformats.org/officeDocument/2006/relationships/hyperlink" Target="https://www.javatpoint.com/java-string-substring" TargetMode="External"/><Relationship Id="rId10" Type="http://schemas.openxmlformats.org/officeDocument/2006/relationships/hyperlink" Target="https://www.javatpoint.com/java-string-concat" TargetMode="External"/><Relationship Id="rId4" Type="http://schemas.openxmlformats.org/officeDocument/2006/relationships/hyperlink" Target="https://www.javatpoint.com/java-string-format" TargetMode="External"/><Relationship Id="rId9" Type="http://schemas.openxmlformats.org/officeDocument/2006/relationships/hyperlink" Target="https://www.javatpoint.com/java-string-isemp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086600" cy="1470025"/>
          </a:xfrm>
        </p:spPr>
        <p:txBody>
          <a:bodyPr/>
          <a:lstStyle/>
          <a:p>
            <a:pPr algn="r"/>
            <a:r>
              <a:rPr lang="en-US" dirty="0" smtClean="0"/>
              <a:t>Java String</a:t>
            </a:r>
            <a:endParaRPr lang="en-US" dirty="0"/>
          </a:p>
        </p:txBody>
      </p:sp>
      <p:sp>
        <p:nvSpPr>
          <p:cNvPr id="3" name="Subtitle 2"/>
          <p:cNvSpPr>
            <a:spLocks noGrp="1"/>
          </p:cNvSpPr>
          <p:nvPr>
            <p:ph type="subTitle" idx="1"/>
          </p:nvPr>
        </p:nvSpPr>
        <p:spPr/>
        <p:txBody>
          <a:bodyPr/>
          <a:lstStyle/>
          <a:p>
            <a:pPr algn="r"/>
            <a:r>
              <a:rPr lang="en-US" dirty="0" smtClean="0"/>
              <a:t>Instructor :</a:t>
            </a:r>
            <a:r>
              <a:rPr lang="en-US" dirty="0" err="1" smtClean="0"/>
              <a:t>Prashant</a:t>
            </a:r>
            <a:r>
              <a:rPr lang="en-US" dirty="0" smtClean="0"/>
              <a:t> </a:t>
            </a:r>
            <a:r>
              <a:rPr lang="en-US" dirty="0" err="1" smtClean="0"/>
              <a:t>Mishra</a:t>
            </a:r>
            <a:endParaRPr lang="en-US" dirty="0" smtClean="0"/>
          </a:p>
          <a:p>
            <a:pPr algn="r"/>
            <a:r>
              <a:rPr lang="en-US" dirty="0" smtClean="0"/>
              <a:t>BIAS Bhimtal</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0"/>
          <a:ext cx="9144000" cy="6890173"/>
        </p:xfrm>
        <a:graphic>
          <a:graphicData uri="http://schemas.openxmlformats.org/drawingml/2006/table">
            <a:tbl>
              <a:tblPr/>
              <a:tblGrid>
                <a:gridCol w="838200"/>
                <a:gridCol w="3505200"/>
                <a:gridCol w="4800600"/>
              </a:tblGrid>
              <a:tr h="452527">
                <a:tc>
                  <a:txBody>
                    <a:bodyPr/>
                    <a:lstStyle/>
                    <a:p>
                      <a:pPr algn="l" fontAlgn="t"/>
                      <a:r>
                        <a:rPr lang="en-US" sz="1400">
                          <a:solidFill>
                            <a:srgbClr val="000000"/>
                          </a:solidFill>
                          <a:latin typeface="verdana"/>
                        </a:rPr>
                        <a:t>13</a:t>
                      </a: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u="none" strike="noStrike">
                          <a:solidFill>
                            <a:srgbClr val="008000"/>
                          </a:solidFill>
                          <a:latin typeface="verdana"/>
                          <a:hlinkClick r:id="rId2"/>
                        </a:rPr>
                        <a:t>String replace(char old, char new)</a:t>
                      </a:r>
                      <a:endParaRPr lang="en-US" sz="1400">
                        <a:solidFill>
                          <a:srgbClr val="000000"/>
                        </a:solidFill>
                        <a:latin typeface="verdana"/>
                      </a:endParaRP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latin typeface="verdana"/>
                        </a:rPr>
                        <a:t>replaces all occurrences of the specified char value.</a:t>
                      </a: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80006">
                <a:tc>
                  <a:txBody>
                    <a:bodyPr/>
                    <a:lstStyle/>
                    <a:p>
                      <a:pPr algn="l" fontAlgn="t"/>
                      <a:r>
                        <a:rPr lang="en-US" sz="1400">
                          <a:solidFill>
                            <a:srgbClr val="000000"/>
                          </a:solidFill>
                          <a:latin typeface="verdana"/>
                        </a:rPr>
                        <a:t>14</a:t>
                      </a: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u="none" strike="noStrike">
                          <a:solidFill>
                            <a:srgbClr val="008000"/>
                          </a:solidFill>
                          <a:latin typeface="verdana"/>
                          <a:hlinkClick r:id="rId2"/>
                        </a:rPr>
                        <a:t>String replace(CharSequence old, CharSequence new)</a:t>
                      </a:r>
                      <a:endParaRPr lang="en-US" sz="1400">
                        <a:solidFill>
                          <a:srgbClr val="000000"/>
                        </a:solidFill>
                        <a:latin typeface="verdana"/>
                      </a:endParaRP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latin typeface="verdana"/>
                        </a:rPr>
                        <a:t>replaces all occurrences of the specified CharSequence.</a:t>
                      </a: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52527">
                <a:tc>
                  <a:txBody>
                    <a:bodyPr/>
                    <a:lstStyle/>
                    <a:p>
                      <a:pPr algn="l" fontAlgn="t"/>
                      <a:r>
                        <a:rPr lang="en-US" sz="1400">
                          <a:solidFill>
                            <a:srgbClr val="000000"/>
                          </a:solidFill>
                          <a:latin typeface="verdana"/>
                        </a:rPr>
                        <a:t>15</a:t>
                      </a: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u="none" strike="noStrike">
                          <a:solidFill>
                            <a:srgbClr val="008000"/>
                          </a:solidFill>
                          <a:latin typeface="verdana"/>
                          <a:hlinkClick r:id="rId3"/>
                        </a:rPr>
                        <a:t>static String equalsIgnoreCase(String another)</a:t>
                      </a:r>
                      <a:endParaRPr lang="en-US" sz="1400">
                        <a:solidFill>
                          <a:srgbClr val="000000"/>
                        </a:solidFill>
                        <a:latin typeface="verdana"/>
                      </a:endParaRP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latin typeface="verdana"/>
                        </a:rPr>
                        <a:t>compares another string. It doesn't check case.</a:t>
                      </a: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25048">
                <a:tc>
                  <a:txBody>
                    <a:bodyPr/>
                    <a:lstStyle/>
                    <a:p>
                      <a:pPr algn="l" fontAlgn="t"/>
                      <a:r>
                        <a:rPr lang="en-US" sz="1400">
                          <a:solidFill>
                            <a:srgbClr val="000000"/>
                          </a:solidFill>
                          <a:latin typeface="verdana"/>
                        </a:rPr>
                        <a:t>16</a:t>
                      </a: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u="none" strike="noStrike">
                          <a:solidFill>
                            <a:srgbClr val="008000"/>
                          </a:solidFill>
                          <a:latin typeface="verdana"/>
                          <a:hlinkClick r:id="rId4"/>
                        </a:rPr>
                        <a:t>String[] split(String regex)</a:t>
                      </a:r>
                      <a:endParaRPr lang="en-US" sz="1400">
                        <a:solidFill>
                          <a:srgbClr val="000000"/>
                        </a:solidFill>
                        <a:latin typeface="verdana"/>
                      </a:endParaRP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latin typeface="verdana"/>
                        </a:rPr>
                        <a:t>returns a split string matching regex.</a:t>
                      </a: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52527">
                <a:tc>
                  <a:txBody>
                    <a:bodyPr/>
                    <a:lstStyle/>
                    <a:p>
                      <a:pPr algn="l" fontAlgn="t"/>
                      <a:r>
                        <a:rPr lang="en-US" sz="1400">
                          <a:solidFill>
                            <a:srgbClr val="000000"/>
                          </a:solidFill>
                          <a:latin typeface="verdana"/>
                        </a:rPr>
                        <a:t>17</a:t>
                      </a: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sv-SE" sz="1400" u="none" strike="noStrike">
                          <a:solidFill>
                            <a:srgbClr val="008000"/>
                          </a:solidFill>
                          <a:latin typeface="verdana"/>
                          <a:hlinkClick r:id="rId4"/>
                        </a:rPr>
                        <a:t>String[] split(String regex, int limit)</a:t>
                      </a:r>
                      <a:endParaRPr lang="sv-SE" sz="1400">
                        <a:solidFill>
                          <a:srgbClr val="000000"/>
                        </a:solidFill>
                        <a:latin typeface="verdana"/>
                      </a:endParaRP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latin typeface="verdana"/>
                        </a:rPr>
                        <a:t>returns a split string matching regex and limit.</a:t>
                      </a: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25048">
                <a:tc>
                  <a:txBody>
                    <a:bodyPr/>
                    <a:lstStyle/>
                    <a:p>
                      <a:pPr algn="l" fontAlgn="t"/>
                      <a:r>
                        <a:rPr lang="en-US" sz="1400">
                          <a:solidFill>
                            <a:srgbClr val="000000"/>
                          </a:solidFill>
                          <a:latin typeface="verdana"/>
                        </a:rPr>
                        <a:t>18</a:t>
                      </a: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u="none" strike="noStrike">
                          <a:solidFill>
                            <a:srgbClr val="008000"/>
                          </a:solidFill>
                          <a:latin typeface="verdana"/>
                          <a:hlinkClick r:id="rId5"/>
                        </a:rPr>
                        <a:t>String intern()</a:t>
                      </a:r>
                      <a:endParaRPr lang="en-US" sz="1400">
                        <a:solidFill>
                          <a:srgbClr val="000000"/>
                        </a:solidFill>
                        <a:latin typeface="verdana"/>
                      </a:endParaRP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latin typeface="verdana"/>
                        </a:rPr>
                        <a:t>returns an interned string.</a:t>
                      </a: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25048">
                <a:tc>
                  <a:txBody>
                    <a:bodyPr/>
                    <a:lstStyle/>
                    <a:p>
                      <a:pPr algn="l" fontAlgn="t"/>
                      <a:r>
                        <a:rPr lang="en-US" sz="1400">
                          <a:solidFill>
                            <a:srgbClr val="000000"/>
                          </a:solidFill>
                          <a:latin typeface="verdana"/>
                        </a:rPr>
                        <a:t>19</a:t>
                      </a: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u="none" strike="noStrike">
                          <a:solidFill>
                            <a:srgbClr val="008000"/>
                          </a:solidFill>
                          <a:latin typeface="verdana"/>
                          <a:hlinkClick r:id="rId6"/>
                        </a:rPr>
                        <a:t>int indexOf(int ch)</a:t>
                      </a:r>
                      <a:endParaRPr lang="en-US" sz="1400">
                        <a:solidFill>
                          <a:srgbClr val="000000"/>
                        </a:solidFill>
                        <a:latin typeface="verdana"/>
                      </a:endParaRP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latin typeface="verdana"/>
                        </a:rPr>
                        <a:t>returns the specified char value index.</a:t>
                      </a: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80006">
                <a:tc>
                  <a:txBody>
                    <a:bodyPr/>
                    <a:lstStyle/>
                    <a:p>
                      <a:pPr algn="l" fontAlgn="t"/>
                      <a:r>
                        <a:rPr lang="en-US" sz="1400">
                          <a:solidFill>
                            <a:srgbClr val="000000"/>
                          </a:solidFill>
                          <a:latin typeface="verdana"/>
                        </a:rPr>
                        <a:t>20</a:t>
                      </a: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u="none" strike="noStrike">
                          <a:solidFill>
                            <a:srgbClr val="008000"/>
                          </a:solidFill>
                          <a:latin typeface="verdana"/>
                          <a:hlinkClick r:id="rId6"/>
                        </a:rPr>
                        <a:t>int indexOf(int ch, int fromIndex)</a:t>
                      </a:r>
                      <a:endParaRPr lang="en-US" sz="1400">
                        <a:solidFill>
                          <a:srgbClr val="000000"/>
                        </a:solidFill>
                        <a:latin typeface="verdana"/>
                      </a:endParaRP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latin typeface="verdana"/>
                        </a:rPr>
                        <a:t>returns the specified char value index starting with given index.</a:t>
                      </a: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25048">
                <a:tc>
                  <a:txBody>
                    <a:bodyPr/>
                    <a:lstStyle/>
                    <a:p>
                      <a:pPr algn="l" fontAlgn="t"/>
                      <a:r>
                        <a:rPr lang="en-US" sz="1400">
                          <a:solidFill>
                            <a:srgbClr val="000000"/>
                          </a:solidFill>
                          <a:latin typeface="verdana"/>
                        </a:rPr>
                        <a:t>21</a:t>
                      </a: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u="none" strike="noStrike">
                          <a:solidFill>
                            <a:srgbClr val="008000"/>
                          </a:solidFill>
                          <a:latin typeface="verdana"/>
                          <a:hlinkClick r:id="rId6"/>
                        </a:rPr>
                        <a:t>int indexOf(String substring)</a:t>
                      </a:r>
                      <a:endParaRPr lang="en-US" sz="1400">
                        <a:solidFill>
                          <a:srgbClr val="000000"/>
                        </a:solidFill>
                        <a:latin typeface="verdana"/>
                      </a:endParaRP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latin typeface="verdana"/>
                        </a:rPr>
                        <a:t>returns the specified substring index.</a:t>
                      </a: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80006">
                <a:tc>
                  <a:txBody>
                    <a:bodyPr/>
                    <a:lstStyle/>
                    <a:p>
                      <a:pPr algn="l" fontAlgn="t"/>
                      <a:r>
                        <a:rPr lang="en-US" sz="1400">
                          <a:solidFill>
                            <a:srgbClr val="000000"/>
                          </a:solidFill>
                          <a:latin typeface="verdana"/>
                        </a:rPr>
                        <a:t>22</a:t>
                      </a: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u="none" strike="noStrike">
                          <a:solidFill>
                            <a:srgbClr val="008000"/>
                          </a:solidFill>
                          <a:latin typeface="verdana"/>
                          <a:hlinkClick r:id="rId6"/>
                        </a:rPr>
                        <a:t>int indexOf(String substring, int fromIndex)</a:t>
                      </a:r>
                      <a:endParaRPr lang="en-US" sz="1400">
                        <a:solidFill>
                          <a:srgbClr val="000000"/>
                        </a:solidFill>
                        <a:latin typeface="verdana"/>
                      </a:endParaRP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latin typeface="verdana"/>
                        </a:rPr>
                        <a:t>returns the specified substring index starting with given index.</a:t>
                      </a: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25048">
                <a:tc>
                  <a:txBody>
                    <a:bodyPr/>
                    <a:lstStyle/>
                    <a:p>
                      <a:pPr algn="l" fontAlgn="t"/>
                      <a:r>
                        <a:rPr lang="en-US" sz="1400">
                          <a:solidFill>
                            <a:srgbClr val="000000"/>
                          </a:solidFill>
                          <a:latin typeface="verdana"/>
                        </a:rPr>
                        <a:t>23</a:t>
                      </a: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u="none" strike="noStrike">
                          <a:solidFill>
                            <a:srgbClr val="008000"/>
                          </a:solidFill>
                          <a:latin typeface="verdana"/>
                          <a:hlinkClick r:id="rId7"/>
                        </a:rPr>
                        <a:t>String toLowerCase()</a:t>
                      </a:r>
                      <a:endParaRPr lang="en-US" sz="1400">
                        <a:solidFill>
                          <a:srgbClr val="000000"/>
                        </a:solidFill>
                        <a:latin typeface="verdana"/>
                      </a:endParaRP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latin typeface="verdana"/>
                        </a:rPr>
                        <a:t>returns a string in lowercase.</a:t>
                      </a: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52527">
                <a:tc>
                  <a:txBody>
                    <a:bodyPr/>
                    <a:lstStyle/>
                    <a:p>
                      <a:pPr algn="l" fontAlgn="t"/>
                      <a:r>
                        <a:rPr lang="en-US" sz="1400">
                          <a:solidFill>
                            <a:srgbClr val="000000"/>
                          </a:solidFill>
                          <a:latin typeface="verdana"/>
                        </a:rPr>
                        <a:t>24</a:t>
                      </a: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u="none" strike="noStrike">
                          <a:solidFill>
                            <a:srgbClr val="008000"/>
                          </a:solidFill>
                          <a:latin typeface="verdana"/>
                          <a:hlinkClick r:id="rId7"/>
                        </a:rPr>
                        <a:t>String toLowerCase(Locale l)</a:t>
                      </a:r>
                      <a:endParaRPr lang="en-US" sz="1400">
                        <a:solidFill>
                          <a:srgbClr val="000000"/>
                        </a:solidFill>
                        <a:latin typeface="verdana"/>
                      </a:endParaRP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latin typeface="verdana"/>
                        </a:rPr>
                        <a:t>returns a string in lowercase using specified locale.</a:t>
                      </a: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25048">
                <a:tc>
                  <a:txBody>
                    <a:bodyPr/>
                    <a:lstStyle/>
                    <a:p>
                      <a:pPr algn="l" fontAlgn="t"/>
                      <a:r>
                        <a:rPr lang="en-US" sz="1400">
                          <a:solidFill>
                            <a:srgbClr val="000000"/>
                          </a:solidFill>
                          <a:latin typeface="verdana"/>
                        </a:rPr>
                        <a:t>25</a:t>
                      </a: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u="none" strike="noStrike">
                          <a:solidFill>
                            <a:srgbClr val="008000"/>
                          </a:solidFill>
                          <a:latin typeface="verdana"/>
                          <a:hlinkClick r:id="rId8"/>
                        </a:rPr>
                        <a:t>String toUpperCase()</a:t>
                      </a:r>
                      <a:endParaRPr lang="en-US" sz="1400">
                        <a:solidFill>
                          <a:srgbClr val="000000"/>
                        </a:solidFill>
                        <a:latin typeface="verdana"/>
                      </a:endParaRP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latin typeface="verdana"/>
                        </a:rPr>
                        <a:t>returns a string in uppercase.</a:t>
                      </a: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52527">
                <a:tc>
                  <a:txBody>
                    <a:bodyPr/>
                    <a:lstStyle/>
                    <a:p>
                      <a:pPr algn="l" fontAlgn="t"/>
                      <a:r>
                        <a:rPr lang="en-US" sz="1400">
                          <a:solidFill>
                            <a:srgbClr val="000000"/>
                          </a:solidFill>
                          <a:latin typeface="verdana"/>
                        </a:rPr>
                        <a:t>26</a:t>
                      </a: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u="none" strike="noStrike">
                          <a:solidFill>
                            <a:srgbClr val="008000"/>
                          </a:solidFill>
                          <a:latin typeface="verdana"/>
                          <a:hlinkClick r:id="rId8"/>
                        </a:rPr>
                        <a:t>String toUpperCase(Locale l)</a:t>
                      </a:r>
                      <a:endParaRPr lang="en-US" sz="1400">
                        <a:solidFill>
                          <a:srgbClr val="000000"/>
                        </a:solidFill>
                        <a:latin typeface="verdana"/>
                      </a:endParaRP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latin typeface="verdana"/>
                        </a:rPr>
                        <a:t>returns a string in uppercase using specified locale.</a:t>
                      </a: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52527">
                <a:tc>
                  <a:txBody>
                    <a:bodyPr/>
                    <a:lstStyle/>
                    <a:p>
                      <a:pPr algn="l" fontAlgn="t"/>
                      <a:r>
                        <a:rPr lang="en-US" sz="1400">
                          <a:solidFill>
                            <a:srgbClr val="000000"/>
                          </a:solidFill>
                          <a:latin typeface="verdana"/>
                        </a:rPr>
                        <a:t>27</a:t>
                      </a: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u="none" strike="noStrike">
                          <a:solidFill>
                            <a:srgbClr val="008000"/>
                          </a:solidFill>
                          <a:latin typeface="verdana"/>
                          <a:hlinkClick r:id="rId9"/>
                        </a:rPr>
                        <a:t>String trim()</a:t>
                      </a:r>
                      <a:endParaRPr lang="en-US" sz="1400">
                        <a:solidFill>
                          <a:srgbClr val="000000"/>
                        </a:solidFill>
                        <a:latin typeface="verdana"/>
                      </a:endParaRP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latin typeface="verdana"/>
                        </a:rPr>
                        <a:t>removes beginning and ending spaces of this string.</a:t>
                      </a: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52527">
                <a:tc>
                  <a:txBody>
                    <a:bodyPr/>
                    <a:lstStyle/>
                    <a:p>
                      <a:pPr algn="l" fontAlgn="t"/>
                      <a:r>
                        <a:rPr lang="en-US" sz="1400">
                          <a:solidFill>
                            <a:srgbClr val="000000"/>
                          </a:solidFill>
                          <a:latin typeface="verdana"/>
                        </a:rPr>
                        <a:t>28</a:t>
                      </a: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u="none" strike="noStrike">
                          <a:solidFill>
                            <a:srgbClr val="008000"/>
                          </a:solidFill>
                          <a:latin typeface="verdana"/>
                          <a:hlinkClick r:id="rId10"/>
                        </a:rPr>
                        <a:t>static String valueOf(int value)</a:t>
                      </a:r>
                      <a:endParaRPr lang="en-US" sz="1400">
                        <a:solidFill>
                          <a:srgbClr val="000000"/>
                        </a:solidFill>
                        <a:latin typeface="verdana"/>
                      </a:endParaRP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latin typeface="verdana"/>
                        </a:rPr>
                        <a:t>converts given type into string. It is an overloaded method.</a:t>
                      </a:r>
                    </a:p>
                  </a:txBody>
                  <a:tcPr marL="20948" marR="20948" marT="20948" marB="2094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a:t>
            </a:r>
            <a:r>
              <a:rPr lang="en-US" dirty="0" smtClean="0"/>
              <a:t>String</a:t>
            </a:r>
            <a:endParaRPr lang="en-US" dirty="0"/>
          </a:p>
        </p:txBody>
      </p:sp>
      <p:sp>
        <p:nvSpPr>
          <p:cNvPr id="3" name="Content Placeholder 2"/>
          <p:cNvSpPr>
            <a:spLocks noGrp="1"/>
          </p:cNvSpPr>
          <p:nvPr>
            <p:ph idx="1"/>
          </p:nvPr>
        </p:nvSpPr>
        <p:spPr/>
        <p:txBody>
          <a:bodyPr/>
          <a:lstStyle/>
          <a:p>
            <a:pPr algn="just">
              <a:buNone/>
            </a:pPr>
            <a:r>
              <a:rPr lang="en-US" dirty="0"/>
              <a:t>Generally, String is a sequence of characters. But in Java, string is an object that represents a sequence of characters. The java.lang.String class is used to create a string object</a:t>
            </a:r>
            <a:r>
              <a:rPr lang="en-US" dirty="0" smtClean="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rmAutofit fontScale="90000"/>
          </a:bodyPr>
          <a:lstStyle/>
          <a:p>
            <a:r>
              <a:rPr lang="en-US" dirty="0"/>
              <a:t>How to create a string object</a:t>
            </a:r>
            <a:r>
              <a:rPr lang="en-US" dirty="0" smtClean="0"/>
              <a:t>?</a:t>
            </a:r>
            <a:endParaRPr lang="en-US" dirty="0"/>
          </a:p>
        </p:txBody>
      </p:sp>
      <p:sp>
        <p:nvSpPr>
          <p:cNvPr id="3" name="Content Placeholder 2"/>
          <p:cNvSpPr>
            <a:spLocks noGrp="1"/>
          </p:cNvSpPr>
          <p:nvPr>
            <p:ph idx="1"/>
          </p:nvPr>
        </p:nvSpPr>
        <p:spPr>
          <a:xfrm>
            <a:off x="457200" y="990600"/>
            <a:ext cx="8229600" cy="5638800"/>
          </a:xfrm>
        </p:spPr>
        <p:txBody>
          <a:bodyPr>
            <a:normAutofit fontScale="85000" lnSpcReduction="10000"/>
          </a:bodyPr>
          <a:lstStyle/>
          <a:p>
            <a:pPr>
              <a:buNone/>
            </a:pPr>
            <a:r>
              <a:rPr lang="en-US" dirty="0"/>
              <a:t>There are two ways to create String object:</a:t>
            </a:r>
          </a:p>
          <a:p>
            <a:pPr>
              <a:buNone/>
            </a:pPr>
            <a:r>
              <a:rPr lang="en-US" b="1" u="sng" dirty="0"/>
              <a:t>By string </a:t>
            </a:r>
            <a:r>
              <a:rPr lang="en-US" b="1" u="sng" dirty="0" smtClean="0"/>
              <a:t>literal</a:t>
            </a:r>
          </a:p>
          <a:p>
            <a:pPr>
              <a:buNone/>
            </a:pPr>
            <a:r>
              <a:rPr lang="en-US" dirty="0"/>
              <a:t>Java String literal is created by using double quotes. For Example:</a:t>
            </a:r>
          </a:p>
          <a:p>
            <a:pPr>
              <a:buNone/>
            </a:pPr>
            <a:r>
              <a:rPr lang="en-US" dirty="0"/>
              <a:t>String s="welcome";  </a:t>
            </a:r>
          </a:p>
          <a:p>
            <a:pPr>
              <a:buNone/>
            </a:pPr>
            <a:r>
              <a:rPr lang="en-US" dirty="0"/>
              <a:t>Each time you create a string literal, the JVM checks the "string constant pool" first. If the string already exists in the pool, a reference to the pooled instance is returned. If the string doesn't exist in the pool, a new string instance is created and placed in the pool. For example:</a:t>
            </a:r>
          </a:p>
          <a:p>
            <a:pPr>
              <a:buNone/>
            </a:pPr>
            <a:r>
              <a:rPr lang="en-US" dirty="0"/>
              <a:t>String s1="Welcome";  </a:t>
            </a:r>
          </a:p>
          <a:p>
            <a:pPr>
              <a:buNone/>
            </a:pPr>
            <a:r>
              <a:rPr lang="en-US" dirty="0"/>
              <a:t>String s2="Welcome";//It doesn't create a new instance  </a:t>
            </a:r>
          </a:p>
          <a:p>
            <a:pPr>
              <a:buNone/>
            </a:pPr>
            <a:endParaRPr lang="en-US" dirty="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Java string literal"/>
          <p:cNvPicPr>
            <a:picLocks noChangeAspect="1" noChangeArrowheads="1"/>
          </p:cNvPicPr>
          <p:nvPr/>
        </p:nvPicPr>
        <p:blipFill>
          <a:blip r:embed="rId2"/>
          <a:srcRect/>
          <a:stretch>
            <a:fillRect/>
          </a:stretch>
        </p:blipFill>
        <p:spPr bwMode="auto">
          <a:xfrm>
            <a:off x="533400" y="0"/>
            <a:ext cx="4724400" cy="4192189"/>
          </a:xfrm>
          <a:prstGeom prst="rect">
            <a:avLst/>
          </a:prstGeom>
          <a:noFill/>
        </p:spPr>
      </p:pic>
      <p:sp>
        <p:nvSpPr>
          <p:cNvPr id="6" name="Rectangle 5"/>
          <p:cNvSpPr/>
          <p:nvPr/>
        </p:nvSpPr>
        <p:spPr>
          <a:xfrm>
            <a:off x="228600" y="4343400"/>
            <a:ext cx="8686800" cy="2246769"/>
          </a:xfrm>
          <a:prstGeom prst="rect">
            <a:avLst/>
          </a:prstGeom>
          <a:ln>
            <a:solidFill>
              <a:schemeClr val="accent1"/>
            </a:solidFill>
          </a:ln>
        </p:spPr>
        <p:txBody>
          <a:bodyPr wrap="square">
            <a:spAutoFit/>
          </a:bodyPr>
          <a:lstStyle/>
          <a:p>
            <a:pPr algn="just"/>
            <a:r>
              <a:rPr lang="en-US" sz="2000" dirty="0"/>
              <a:t>In the above example, only one object will be created. Firstly, JVM will not find any string object with the value "Welcome" in string constant pool, that is why it will create a new object. After that it will find the string with the value "Welcome" in the pool, it will not create a new object but will return the reference to the same instance.</a:t>
            </a:r>
          </a:p>
          <a:p>
            <a:pPr algn="just"/>
            <a:r>
              <a:rPr lang="en-US" sz="2000" dirty="0"/>
              <a:t>Note: String objects are stored in a special memory area known as the "string constant pool".</a:t>
            </a:r>
          </a:p>
        </p:txBody>
      </p:sp>
      <p:sp>
        <p:nvSpPr>
          <p:cNvPr id="7" name="Rectangle 6"/>
          <p:cNvSpPr/>
          <p:nvPr/>
        </p:nvSpPr>
        <p:spPr>
          <a:xfrm>
            <a:off x="5791200" y="304800"/>
            <a:ext cx="3048000" cy="3416320"/>
          </a:xfrm>
          <a:prstGeom prst="rect">
            <a:avLst/>
          </a:prstGeom>
          <a:ln>
            <a:solidFill>
              <a:schemeClr val="accent1"/>
            </a:solidFill>
          </a:ln>
        </p:spPr>
        <p:txBody>
          <a:bodyPr wrap="square">
            <a:spAutoFit/>
          </a:bodyPr>
          <a:lstStyle/>
          <a:p>
            <a:pPr algn="just"/>
            <a:r>
              <a:rPr lang="en-US" sz="2400" dirty="0"/>
              <a:t>Why Java uses the concept of String literal?</a:t>
            </a:r>
          </a:p>
          <a:p>
            <a:pPr algn="just"/>
            <a:r>
              <a:rPr lang="en-US" sz="2400" dirty="0"/>
              <a:t>To make Java more memory efficient (because no new objects are created if it exists already in the string constant pool).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dirty="0"/>
              <a:t>2) By new keyword</a:t>
            </a:r>
          </a:p>
          <a:p>
            <a:pPr>
              <a:buNone/>
            </a:pPr>
            <a:r>
              <a:rPr lang="en-US" dirty="0"/>
              <a:t>String s=</a:t>
            </a:r>
            <a:r>
              <a:rPr lang="en-US" b="1" dirty="0"/>
              <a:t>new</a:t>
            </a:r>
            <a:r>
              <a:rPr lang="en-US" dirty="0"/>
              <a:t> String("Welcome</a:t>
            </a:r>
            <a:r>
              <a:rPr lang="en-US" dirty="0" smtClean="0"/>
              <a:t>");</a:t>
            </a:r>
          </a:p>
          <a:p>
            <a:pPr>
              <a:buNone/>
            </a:pPr>
            <a:r>
              <a:rPr lang="en-US" dirty="0" smtClean="0"/>
              <a:t>//</a:t>
            </a:r>
            <a:r>
              <a:rPr lang="en-US" dirty="0"/>
              <a:t>creates two objects and one reference variable  </a:t>
            </a:r>
          </a:p>
          <a:p>
            <a:pPr>
              <a:buNone/>
            </a:pPr>
            <a:r>
              <a:rPr lang="en-US" dirty="0"/>
              <a:t>In such case, JVM will create a new string object in normal (non-pool) heap memory, and the literal "Welcome" will be placed in the string constant pool. The variable s will refer to the object in a heap (non-pool).</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a:bodyPr>
          <a:lstStyle/>
          <a:p>
            <a:pPr>
              <a:buNone/>
            </a:pPr>
            <a:r>
              <a:rPr lang="en-US" dirty="0"/>
              <a:t>In Java, string is basically an object that represents sequence of char values. An array of characters works same as Java string. For example:</a:t>
            </a:r>
          </a:p>
          <a:p>
            <a:pPr>
              <a:buNone/>
            </a:pPr>
            <a:r>
              <a:rPr lang="en-US" b="1" dirty="0"/>
              <a:t>char</a:t>
            </a:r>
            <a:r>
              <a:rPr lang="en-US" dirty="0"/>
              <a:t>[] </a:t>
            </a:r>
            <a:r>
              <a:rPr lang="en-US" dirty="0" err="1"/>
              <a:t>ch</a:t>
            </a:r>
            <a:r>
              <a:rPr lang="en-US" dirty="0"/>
              <a:t>={'</a:t>
            </a:r>
            <a:r>
              <a:rPr lang="en-US" dirty="0" err="1"/>
              <a:t>j','a','v',</a:t>
            </a:r>
            <a:r>
              <a:rPr lang="en-US" dirty="0" err="1" smtClean="0"/>
              <a:t>'a</a:t>
            </a:r>
            <a:r>
              <a:rPr lang="en-US" dirty="0" smtClean="0"/>
              <a:t>’};</a:t>
            </a:r>
            <a:r>
              <a:rPr lang="en-US" dirty="0"/>
              <a:t>  </a:t>
            </a:r>
          </a:p>
          <a:p>
            <a:pPr>
              <a:buNone/>
            </a:pPr>
            <a:r>
              <a:rPr lang="en-US" dirty="0"/>
              <a:t>String s=</a:t>
            </a:r>
            <a:r>
              <a:rPr lang="en-US" b="1" dirty="0"/>
              <a:t>new</a:t>
            </a:r>
            <a:r>
              <a:rPr lang="en-US" dirty="0"/>
              <a:t> String(</a:t>
            </a:r>
            <a:r>
              <a:rPr lang="en-US" dirty="0" err="1"/>
              <a:t>ch</a:t>
            </a:r>
            <a:r>
              <a:rPr lang="en-US" dirty="0"/>
              <a:t>);  </a:t>
            </a:r>
          </a:p>
          <a:p>
            <a:pPr>
              <a:buNone/>
            </a:pPr>
            <a:r>
              <a:rPr lang="en-US" dirty="0"/>
              <a:t>is same as:</a:t>
            </a:r>
          </a:p>
          <a:p>
            <a:pPr>
              <a:buNone/>
            </a:pPr>
            <a:r>
              <a:rPr lang="en-US" dirty="0"/>
              <a:t>String s="</a:t>
            </a:r>
            <a:r>
              <a:rPr lang="en-US" dirty="0" smtClean="0"/>
              <a:t>java";</a:t>
            </a:r>
            <a:r>
              <a:rPr lang="en-US" dirty="0"/>
              <a:t>  </a:t>
            </a:r>
          </a:p>
          <a:p>
            <a:pPr>
              <a:buNone/>
            </a:pPr>
            <a:r>
              <a:rPr lang="en-US" b="1" dirty="0"/>
              <a:t>Java String</a:t>
            </a:r>
            <a:r>
              <a:rPr lang="en-US" dirty="0"/>
              <a:t> class provides a lot of methods to perform operations on string such as compare(), </a:t>
            </a:r>
            <a:r>
              <a:rPr lang="en-US" dirty="0" err="1"/>
              <a:t>concat</a:t>
            </a:r>
            <a:r>
              <a:rPr lang="en-US" dirty="0"/>
              <a:t>(), equals(), split(), length(), replace(), </a:t>
            </a:r>
            <a:r>
              <a:rPr lang="en-US" dirty="0" err="1"/>
              <a:t>compareTo</a:t>
            </a:r>
            <a:r>
              <a:rPr lang="en-US" dirty="0"/>
              <a:t>(), intern(), substring() etc.</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763000" cy="5821363"/>
          </a:xfrm>
        </p:spPr>
        <p:txBody>
          <a:bodyPr>
            <a:normAutofit/>
          </a:bodyPr>
          <a:lstStyle/>
          <a:p>
            <a:pPr>
              <a:buNone/>
            </a:pPr>
            <a:r>
              <a:rPr lang="en-US" sz="2400" b="1" dirty="0"/>
              <a:t>public</a:t>
            </a:r>
            <a:r>
              <a:rPr lang="en-US" sz="2400" dirty="0"/>
              <a:t> </a:t>
            </a:r>
            <a:r>
              <a:rPr lang="en-US" sz="2400" b="1" dirty="0"/>
              <a:t>class</a:t>
            </a:r>
            <a:r>
              <a:rPr lang="en-US" sz="2400" dirty="0"/>
              <a:t> </a:t>
            </a:r>
            <a:r>
              <a:rPr lang="en-US" sz="2400" dirty="0" err="1"/>
              <a:t>StringExample</a:t>
            </a:r>
            <a:r>
              <a:rPr lang="en-US" sz="2400" dirty="0"/>
              <a:t>{  </a:t>
            </a:r>
          </a:p>
          <a:p>
            <a:pPr>
              <a:buNone/>
            </a:pPr>
            <a:r>
              <a:rPr lang="en-US" sz="2400" b="1" dirty="0"/>
              <a:t>public</a:t>
            </a:r>
            <a:r>
              <a:rPr lang="en-US" sz="2400" dirty="0"/>
              <a:t> </a:t>
            </a:r>
            <a:r>
              <a:rPr lang="en-US" sz="2400" b="1" dirty="0"/>
              <a:t>static</a:t>
            </a:r>
            <a:r>
              <a:rPr lang="en-US" sz="2400" dirty="0"/>
              <a:t> </a:t>
            </a:r>
            <a:r>
              <a:rPr lang="en-US" sz="2400" b="1" dirty="0"/>
              <a:t>void</a:t>
            </a:r>
            <a:r>
              <a:rPr lang="en-US" sz="2400" dirty="0"/>
              <a:t> main(String </a:t>
            </a:r>
            <a:r>
              <a:rPr lang="en-US" sz="2400" dirty="0" err="1"/>
              <a:t>args</a:t>
            </a:r>
            <a:r>
              <a:rPr lang="en-US" sz="2400" dirty="0"/>
              <a:t>[]){  </a:t>
            </a:r>
          </a:p>
          <a:p>
            <a:pPr>
              <a:buNone/>
            </a:pPr>
            <a:r>
              <a:rPr lang="en-US" sz="2400" dirty="0"/>
              <a:t>String s1="java";//creating string by java string literal  </a:t>
            </a:r>
          </a:p>
          <a:p>
            <a:pPr>
              <a:buNone/>
            </a:pPr>
            <a:r>
              <a:rPr lang="en-US" sz="2400" b="1" dirty="0"/>
              <a:t>char</a:t>
            </a:r>
            <a:r>
              <a:rPr lang="en-US" sz="2400" dirty="0"/>
              <a:t> </a:t>
            </a:r>
            <a:r>
              <a:rPr lang="en-US" sz="2400" dirty="0" err="1"/>
              <a:t>ch</a:t>
            </a:r>
            <a:r>
              <a:rPr lang="en-US" sz="2400" dirty="0"/>
              <a:t>[]={'</a:t>
            </a:r>
            <a:r>
              <a:rPr lang="en-US" sz="2400" dirty="0" err="1"/>
              <a:t>s','t','r','i','n','g','s</a:t>
            </a:r>
            <a:r>
              <a:rPr lang="en-US" sz="2400" dirty="0"/>
              <a:t>'};  </a:t>
            </a:r>
          </a:p>
          <a:p>
            <a:pPr>
              <a:buNone/>
            </a:pPr>
            <a:r>
              <a:rPr lang="en-US" sz="2400" dirty="0"/>
              <a:t>String s2=</a:t>
            </a:r>
            <a:r>
              <a:rPr lang="en-US" sz="2400" b="1" dirty="0"/>
              <a:t>new</a:t>
            </a:r>
            <a:r>
              <a:rPr lang="en-US" sz="2400" dirty="0"/>
              <a:t> String(</a:t>
            </a:r>
            <a:r>
              <a:rPr lang="en-US" sz="2400" dirty="0" err="1"/>
              <a:t>ch</a:t>
            </a:r>
            <a:r>
              <a:rPr lang="en-US" sz="2400" dirty="0"/>
              <a:t>);//converting char array to string  </a:t>
            </a:r>
          </a:p>
          <a:p>
            <a:pPr>
              <a:buNone/>
            </a:pPr>
            <a:r>
              <a:rPr lang="en-US" sz="2400" dirty="0"/>
              <a:t>String s3=</a:t>
            </a:r>
            <a:r>
              <a:rPr lang="en-US" sz="2400" b="1" dirty="0"/>
              <a:t>new</a:t>
            </a:r>
            <a:r>
              <a:rPr lang="en-US" sz="2400" dirty="0"/>
              <a:t> String("example</a:t>
            </a:r>
            <a:r>
              <a:rPr lang="en-US" sz="2200" dirty="0" smtClean="0"/>
              <a:t>");//creating java string by new keyword  </a:t>
            </a:r>
            <a:endParaRPr lang="en-US" sz="2200" dirty="0"/>
          </a:p>
          <a:p>
            <a:pPr>
              <a:buNone/>
            </a:pPr>
            <a:r>
              <a:rPr lang="en-US" sz="2400" dirty="0" err="1"/>
              <a:t>System.out.println</a:t>
            </a:r>
            <a:r>
              <a:rPr lang="en-US" sz="2400" dirty="0"/>
              <a:t>(s1);  </a:t>
            </a:r>
          </a:p>
          <a:p>
            <a:pPr>
              <a:buNone/>
            </a:pPr>
            <a:r>
              <a:rPr lang="en-US" sz="2400" dirty="0" err="1"/>
              <a:t>System.out.println</a:t>
            </a:r>
            <a:r>
              <a:rPr lang="en-US" sz="2400" dirty="0"/>
              <a:t>(s2);  </a:t>
            </a:r>
          </a:p>
          <a:p>
            <a:pPr>
              <a:buNone/>
            </a:pPr>
            <a:r>
              <a:rPr lang="en-US" sz="2400" dirty="0" err="1"/>
              <a:t>System.out.println</a:t>
            </a:r>
            <a:r>
              <a:rPr lang="en-US" sz="2400" dirty="0"/>
              <a:t>(s3);  </a:t>
            </a:r>
          </a:p>
          <a:p>
            <a:pPr>
              <a:buNone/>
            </a:pPr>
            <a:r>
              <a:rPr lang="en-US" sz="2400" dirty="0"/>
              <a:t>}}</a:t>
            </a:r>
          </a:p>
          <a:p>
            <a:pPr>
              <a:buNone/>
            </a:pPr>
            <a:endParaRPr lang="en-US" sz="2400" dirty="0"/>
          </a:p>
        </p:txBody>
      </p:sp>
      <p:sp>
        <p:nvSpPr>
          <p:cNvPr id="8193" name="Rectangle 1"/>
          <p:cNvSpPr>
            <a:spLocks noChangeArrowheads="1"/>
          </p:cNvSpPr>
          <p:nvPr/>
        </p:nvSpPr>
        <p:spPr bwMode="auto">
          <a:xfrm>
            <a:off x="6934200" y="4724400"/>
            <a:ext cx="1752600" cy="1815882"/>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rial Unicode MS" pitchFamily="34" charset="-128"/>
                <a:cs typeface="Arial" pitchFamily="34" charset="0"/>
              </a:rPr>
              <a:t>Output: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rial Unicode MS" pitchFamily="34" charset="-128"/>
                <a:cs typeface="Arial" pitchFamily="34" charset="0"/>
              </a:rPr>
              <a:t>java strings example</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4114800" cy="2209799"/>
          </a:xfrm>
        </p:spPr>
        <p:txBody>
          <a:bodyPr>
            <a:normAutofit/>
          </a:bodyPr>
          <a:lstStyle/>
          <a:p>
            <a:pPr>
              <a:buNone/>
            </a:pPr>
            <a:r>
              <a:rPr lang="en-US" sz="2800" dirty="0"/>
              <a:t>The java.lang.String </a:t>
            </a:r>
            <a:r>
              <a:rPr lang="en-US" sz="2800" dirty="0" smtClean="0"/>
              <a:t>class </a:t>
            </a:r>
            <a:r>
              <a:rPr lang="en-US" sz="2800" dirty="0" smtClean="0"/>
              <a:t>implements </a:t>
            </a:r>
            <a:r>
              <a:rPr lang="en-US" sz="2800" dirty="0"/>
              <a:t> </a:t>
            </a:r>
            <a:r>
              <a:rPr lang="en-US" sz="2800" i="1" dirty="0" err="1" smtClean="0"/>
              <a:t>Serializable</a:t>
            </a:r>
            <a:r>
              <a:rPr lang="en-US" sz="2800" i="1" dirty="0" smtClean="0"/>
              <a:t> </a:t>
            </a:r>
            <a:r>
              <a:rPr lang="en-US" sz="2800" dirty="0" smtClean="0"/>
              <a:t>, </a:t>
            </a:r>
            <a:r>
              <a:rPr lang="en-US" sz="2800" dirty="0"/>
              <a:t> </a:t>
            </a:r>
            <a:r>
              <a:rPr lang="en-US" sz="2800" dirty="0" smtClean="0"/>
              <a:t> </a:t>
            </a:r>
            <a:r>
              <a:rPr lang="en-US" sz="2800" i="1" dirty="0" smtClean="0"/>
              <a:t>Comparable</a:t>
            </a:r>
            <a:r>
              <a:rPr lang="en-US" sz="2800" dirty="0"/>
              <a:t> and </a:t>
            </a:r>
            <a:r>
              <a:rPr lang="en-US" sz="2800" i="1" dirty="0"/>
              <a:t>CharSequence</a:t>
            </a:r>
            <a:r>
              <a:rPr lang="en-US" sz="2800" dirty="0"/>
              <a:t> interfaces.</a:t>
            </a:r>
          </a:p>
        </p:txBody>
      </p:sp>
      <p:pic>
        <p:nvPicPr>
          <p:cNvPr id="6146" name="Picture 2" descr="String in Java"/>
          <p:cNvPicPr>
            <a:picLocks noChangeAspect="1" noChangeArrowheads="1"/>
          </p:cNvPicPr>
          <p:nvPr/>
        </p:nvPicPr>
        <p:blipFill>
          <a:blip r:embed="rId2"/>
          <a:srcRect/>
          <a:stretch>
            <a:fillRect/>
          </a:stretch>
        </p:blipFill>
        <p:spPr bwMode="auto">
          <a:xfrm>
            <a:off x="533400" y="2743200"/>
            <a:ext cx="3686175" cy="2257426"/>
          </a:xfrm>
          <a:prstGeom prst="rect">
            <a:avLst/>
          </a:prstGeom>
          <a:noFill/>
        </p:spPr>
      </p:pic>
      <p:sp>
        <p:nvSpPr>
          <p:cNvPr id="5" name="Rectangle 4"/>
          <p:cNvSpPr/>
          <p:nvPr/>
        </p:nvSpPr>
        <p:spPr>
          <a:xfrm>
            <a:off x="5181600" y="457200"/>
            <a:ext cx="3962400" cy="3416320"/>
          </a:xfrm>
          <a:prstGeom prst="rect">
            <a:avLst/>
          </a:prstGeom>
        </p:spPr>
        <p:txBody>
          <a:bodyPr wrap="square">
            <a:spAutoFit/>
          </a:bodyPr>
          <a:lstStyle/>
          <a:p>
            <a:r>
              <a:rPr lang="en-US" sz="2400" dirty="0"/>
              <a:t>CharSequence Interface</a:t>
            </a:r>
          </a:p>
          <a:p>
            <a:r>
              <a:rPr lang="en-US" sz="2400" dirty="0"/>
              <a:t>The CharSequence interface is used to represent the sequence of characters. String, </a:t>
            </a:r>
            <a:r>
              <a:rPr lang="en-US" sz="2400" dirty="0" err="1"/>
              <a:t>StringBuffer</a:t>
            </a:r>
            <a:r>
              <a:rPr lang="en-US" sz="2400" dirty="0"/>
              <a:t> and </a:t>
            </a:r>
            <a:r>
              <a:rPr lang="en-US" sz="2400" dirty="0" err="1"/>
              <a:t>StringBuilder</a:t>
            </a:r>
            <a:r>
              <a:rPr lang="en-US" sz="2400" dirty="0"/>
              <a:t> classes implement it. It means, we can create strings in java by using these three classes.</a:t>
            </a:r>
          </a:p>
        </p:txBody>
      </p:sp>
      <p:pic>
        <p:nvPicPr>
          <p:cNvPr id="6148" name="Picture 4" descr="CharSequence in Java"/>
          <p:cNvPicPr>
            <a:picLocks noChangeAspect="1" noChangeArrowheads="1"/>
          </p:cNvPicPr>
          <p:nvPr/>
        </p:nvPicPr>
        <p:blipFill>
          <a:blip r:embed="rId3"/>
          <a:srcRect/>
          <a:stretch>
            <a:fillRect/>
          </a:stretch>
        </p:blipFill>
        <p:spPr bwMode="auto">
          <a:xfrm>
            <a:off x="5029200" y="4038600"/>
            <a:ext cx="3590925" cy="2266951"/>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39762"/>
          </a:xfrm>
        </p:spPr>
        <p:txBody>
          <a:bodyPr>
            <a:normAutofit fontScale="90000"/>
          </a:bodyPr>
          <a:lstStyle/>
          <a:p>
            <a:r>
              <a:rPr lang="en-US" dirty="0"/>
              <a:t>Java String class </a:t>
            </a:r>
            <a:r>
              <a:rPr lang="en-US" dirty="0" smtClean="0"/>
              <a:t>methods</a:t>
            </a:r>
            <a:endParaRPr lang="en-US" dirty="0"/>
          </a:p>
        </p:txBody>
      </p:sp>
      <p:graphicFrame>
        <p:nvGraphicFramePr>
          <p:cNvPr id="4" name="Table 3"/>
          <p:cNvGraphicFramePr>
            <a:graphicFrameLocks noGrp="1"/>
          </p:cNvGraphicFramePr>
          <p:nvPr/>
        </p:nvGraphicFramePr>
        <p:xfrm>
          <a:off x="0" y="609600"/>
          <a:ext cx="9144000" cy="5973129"/>
        </p:xfrm>
        <a:graphic>
          <a:graphicData uri="http://schemas.openxmlformats.org/drawingml/2006/table">
            <a:tbl>
              <a:tblPr/>
              <a:tblGrid>
                <a:gridCol w="906162"/>
                <a:gridCol w="5189838"/>
                <a:gridCol w="3048000"/>
              </a:tblGrid>
              <a:tr h="230191">
                <a:tc>
                  <a:txBody>
                    <a:bodyPr/>
                    <a:lstStyle/>
                    <a:p>
                      <a:pPr algn="l" fontAlgn="t"/>
                      <a:r>
                        <a:rPr lang="en-US" sz="1200" dirty="0">
                          <a:solidFill>
                            <a:srgbClr val="000000"/>
                          </a:solidFill>
                          <a:latin typeface="times new roman"/>
                        </a:rPr>
                        <a:t>No.</a:t>
                      </a:r>
                    </a:p>
                  </a:txBody>
                  <a:tcPr marL="38052" marR="38052" marT="38052" marB="38052">
                    <a:lnL w="9525" cap="flat" cmpd="sng" algn="ctr">
                      <a:solidFill>
                        <a:srgbClr val="A05A24"/>
                      </a:solidFill>
                      <a:prstDash val="solid"/>
                      <a:round/>
                      <a:headEnd type="none" w="med" len="med"/>
                      <a:tailEnd type="none" w="med" len="med"/>
                    </a:lnL>
                    <a:lnR w="9525" cap="flat" cmpd="sng" algn="ctr">
                      <a:solidFill>
                        <a:srgbClr val="A05A24"/>
                      </a:solidFill>
                      <a:prstDash val="solid"/>
                      <a:round/>
                      <a:headEnd type="none" w="med" len="med"/>
                      <a:tailEnd type="none" w="med" len="med"/>
                    </a:lnR>
                    <a:lnT w="9525" cap="flat" cmpd="sng" algn="ctr">
                      <a:solidFill>
                        <a:srgbClr val="A05A2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latin typeface="times new roman"/>
                        </a:rPr>
                        <a:t>Method</a:t>
                      </a:r>
                    </a:p>
                  </a:txBody>
                  <a:tcPr marL="38052" marR="38052" marT="38052" marB="38052">
                    <a:lnL w="9525" cap="flat" cmpd="sng" algn="ctr">
                      <a:solidFill>
                        <a:srgbClr val="A05A24"/>
                      </a:solidFill>
                      <a:prstDash val="solid"/>
                      <a:round/>
                      <a:headEnd type="none" w="med" len="med"/>
                      <a:tailEnd type="none" w="med" len="med"/>
                    </a:lnL>
                    <a:lnR w="9525" cap="flat" cmpd="sng" algn="ctr">
                      <a:solidFill>
                        <a:srgbClr val="A05A24"/>
                      </a:solidFill>
                      <a:prstDash val="solid"/>
                      <a:round/>
                      <a:headEnd type="none" w="med" len="med"/>
                      <a:tailEnd type="none" w="med" len="med"/>
                    </a:lnR>
                    <a:lnT w="9525" cap="flat" cmpd="sng" algn="ctr">
                      <a:solidFill>
                        <a:srgbClr val="A05A2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latin typeface="times new roman"/>
                        </a:rPr>
                        <a:t>Description</a:t>
                      </a:r>
                    </a:p>
                  </a:txBody>
                  <a:tcPr marL="38052" marR="38052" marT="38052" marB="38052">
                    <a:lnL w="9525" cap="flat" cmpd="sng" algn="ctr">
                      <a:solidFill>
                        <a:srgbClr val="A05A24"/>
                      </a:solidFill>
                      <a:prstDash val="solid"/>
                      <a:round/>
                      <a:headEnd type="none" w="med" len="med"/>
                      <a:tailEnd type="none" w="med" len="med"/>
                    </a:lnL>
                    <a:lnR w="9525" cap="flat" cmpd="sng" algn="ctr">
                      <a:solidFill>
                        <a:srgbClr val="A05A24"/>
                      </a:solidFill>
                      <a:prstDash val="solid"/>
                      <a:round/>
                      <a:headEnd type="none" w="med" len="med"/>
                      <a:tailEnd type="none" w="med" len="med"/>
                    </a:lnR>
                    <a:lnT w="9525" cap="flat" cmpd="sng" algn="ctr">
                      <a:solidFill>
                        <a:srgbClr val="A05A2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20968">
                <a:tc>
                  <a:txBody>
                    <a:bodyPr/>
                    <a:lstStyle/>
                    <a:p>
                      <a:pPr algn="l" fontAlgn="t"/>
                      <a:r>
                        <a:rPr lang="en-US" sz="1200">
                          <a:solidFill>
                            <a:srgbClr val="000000"/>
                          </a:solidFill>
                          <a:latin typeface="verdana"/>
                        </a:rPr>
                        <a:t>1</a:t>
                      </a: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u="none" strike="noStrike" dirty="0">
                          <a:solidFill>
                            <a:srgbClr val="008000"/>
                          </a:solidFill>
                          <a:latin typeface="verdana"/>
                          <a:hlinkClick r:id="rId2"/>
                        </a:rPr>
                        <a:t>char </a:t>
                      </a:r>
                      <a:r>
                        <a:rPr lang="en-US" sz="1200" u="none" strike="noStrike" dirty="0" err="1">
                          <a:solidFill>
                            <a:srgbClr val="008000"/>
                          </a:solidFill>
                          <a:latin typeface="verdana"/>
                          <a:hlinkClick r:id="rId2"/>
                        </a:rPr>
                        <a:t>charAt</a:t>
                      </a:r>
                      <a:r>
                        <a:rPr lang="en-US" sz="1200" u="none" strike="noStrike" dirty="0">
                          <a:solidFill>
                            <a:srgbClr val="008000"/>
                          </a:solidFill>
                          <a:latin typeface="verdana"/>
                          <a:hlinkClick r:id="rId2"/>
                        </a:rPr>
                        <a:t>(</a:t>
                      </a:r>
                      <a:r>
                        <a:rPr lang="en-US" sz="1200" u="none" strike="noStrike" dirty="0" err="1">
                          <a:solidFill>
                            <a:srgbClr val="008000"/>
                          </a:solidFill>
                          <a:latin typeface="verdana"/>
                          <a:hlinkClick r:id="rId2"/>
                        </a:rPr>
                        <a:t>int</a:t>
                      </a:r>
                      <a:r>
                        <a:rPr lang="en-US" sz="1200" u="none" strike="noStrike" dirty="0">
                          <a:solidFill>
                            <a:srgbClr val="008000"/>
                          </a:solidFill>
                          <a:latin typeface="verdana"/>
                          <a:hlinkClick r:id="rId2"/>
                        </a:rPr>
                        <a:t> index)</a:t>
                      </a:r>
                      <a:endParaRPr lang="en-US" sz="1200" dirty="0">
                        <a:solidFill>
                          <a:srgbClr val="000000"/>
                        </a:solidFill>
                        <a:latin typeface="verdana"/>
                      </a:endParaRP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latin typeface="verdana"/>
                        </a:rPr>
                        <a:t>returns char value for the particular index</a:t>
                      </a: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95337">
                <a:tc>
                  <a:txBody>
                    <a:bodyPr/>
                    <a:lstStyle/>
                    <a:p>
                      <a:pPr algn="l" fontAlgn="t"/>
                      <a:r>
                        <a:rPr lang="en-US" sz="1200">
                          <a:solidFill>
                            <a:srgbClr val="000000"/>
                          </a:solidFill>
                          <a:latin typeface="verdana"/>
                        </a:rPr>
                        <a:t>2</a:t>
                      </a: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u="none" strike="noStrike">
                          <a:solidFill>
                            <a:srgbClr val="008000"/>
                          </a:solidFill>
                          <a:latin typeface="verdana"/>
                          <a:hlinkClick r:id="rId3"/>
                        </a:rPr>
                        <a:t>int length()</a:t>
                      </a:r>
                      <a:endParaRPr lang="en-US" sz="1200">
                        <a:solidFill>
                          <a:srgbClr val="000000"/>
                        </a:solidFill>
                        <a:latin typeface="verdana"/>
                      </a:endParaRP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latin typeface="verdana"/>
                        </a:rPr>
                        <a:t>returns string length</a:t>
                      </a: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46598">
                <a:tc>
                  <a:txBody>
                    <a:bodyPr/>
                    <a:lstStyle/>
                    <a:p>
                      <a:pPr algn="l" fontAlgn="t"/>
                      <a:r>
                        <a:rPr lang="en-US" sz="1200">
                          <a:solidFill>
                            <a:srgbClr val="000000"/>
                          </a:solidFill>
                          <a:latin typeface="verdana"/>
                        </a:rPr>
                        <a:t>3</a:t>
                      </a: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u="none" strike="noStrike">
                          <a:solidFill>
                            <a:srgbClr val="008000"/>
                          </a:solidFill>
                          <a:latin typeface="verdana"/>
                          <a:hlinkClick r:id="rId4"/>
                        </a:rPr>
                        <a:t>static String format(String format, Object... args)</a:t>
                      </a:r>
                      <a:endParaRPr lang="en-US" sz="1200">
                        <a:solidFill>
                          <a:srgbClr val="000000"/>
                        </a:solidFill>
                        <a:latin typeface="verdana"/>
                      </a:endParaRP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latin typeface="verdana"/>
                        </a:rPr>
                        <a:t>returns a formatted string.</a:t>
                      </a: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72229">
                <a:tc>
                  <a:txBody>
                    <a:bodyPr/>
                    <a:lstStyle/>
                    <a:p>
                      <a:pPr algn="l" fontAlgn="t"/>
                      <a:r>
                        <a:rPr lang="en-US" sz="1200">
                          <a:solidFill>
                            <a:srgbClr val="000000"/>
                          </a:solidFill>
                          <a:latin typeface="verdana"/>
                        </a:rPr>
                        <a:t>4</a:t>
                      </a: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u="none" strike="noStrike">
                          <a:solidFill>
                            <a:srgbClr val="008000"/>
                          </a:solidFill>
                          <a:latin typeface="verdana"/>
                          <a:hlinkClick r:id="rId4"/>
                        </a:rPr>
                        <a:t>static String format(Locale l, String format, Object... args)</a:t>
                      </a:r>
                      <a:endParaRPr lang="en-US" sz="1200">
                        <a:solidFill>
                          <a:srgbClr val="000000"/>
                        </a:solidFill>
                        <a:latin typeface="verdana"/>
                      </a:endParaRP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latin typeface="verdana"/>
                        </a:rPr>
                        <a:t>returns formatted string with given locale.</a:t>
                      </a: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20968">
                <a:tc>
                  <a:txBody>
                    <a:bodyPr/>
                    <a:lstStyle/>
                    <a:p>
                      <a:pPr algn="l" fontAlgn="t"/>
                      <a:r>
                        <a:rPr lang="en-US" sz="1200">
                          <a:solidFill>
                            <a:srgbClr val="000000"/>
                          </a:solidFill>
                          <a:latin typeface="verdana"/>
                        </a:rPr>
                        <a:t>5</a:t>
                      </a: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u="none" strike="noStrike">
                          <a:solidFill>
                            <a:srgbClr val="008000"/>
                          </a:solidFill>
                          <a:latin typeface="verdana"/>
                          <a:hlinkClick r:id="rId5"/>
                        </a:rPr>
                        <a:t>String substring(int beginIndex)</a:t>
                      </a:r>
                      <a:endParaRPr lang="en-US" sz="1200">
                        <a:solidFill>
                          <a:srgbClr val="000000"/>
                        </a:solidFill>
                        <a:latin typeface="verdana"/>
                      </a:endParaRP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latin typeface="verdana"/>
                        </a:rPr>
                        <a:t>returns substring for given begin index.</a:t>
                      </a: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46598">
                <a:tc>
                  <a:txBody>
                    <a:bodyPr/>
                    <a:lstStyle/>
                    <a:p>
                      <a:pPr algn="l" fontAlgn="t"/>
                      <a:r>
                        <a:rPr lang="en-US" sz="1200" dirty="0">
                          <a:solidFill>
                            <a:srgbClr val="000000"/>
                          </a:solidFill>
                          <a:latin typeface="verdana"/>
                        </a:rPr>
                        <a:t>6</a:t>
                      </a: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u="none" strike="noStrike">
                          <a:solidFill>
                            <a:srgbClr val="008000"/>
                          </a:solidFill>
                          <a:latin typeface="verdana"/>
                          <a:hlinkClick r:id="rId5"/>
                        </a:rPr>
                        <a:t>String substring(int beginIndex, int endIndex)</a:t>
                      </a:r>
                      <a:endParaRPr lang="en-US" sz="1200">
                        <a:solidFill>
                          <a:srgbClr val="000000"/>
                        </a:solidFill>
                        <a:latin typeface="verdana"/>
                      </a:endParaRP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latin typeface="verdana"/>
                        </a:rPr>
                        <a:t>returns substring for given begin index and end index.</a:t>
                      </a: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72229">
                <a:tc>
                  <a:txBody>
                    <a:bodyPr/>
                    <a:lstStyle/>
                    <a:p>
                      <a:pPr algn="l" fontAlgn="t"/>
                      <a:r>
                        <a:rPr lang="en-US" sz="1200">
                          <a:solidFill>
                            <a:srgbClr val="000000"/>
                          </a:solidFill>
                          <a:latin typeface="verdana"/>
                        </a:rPr>
                        <a:t>7</a:t>
                      </a: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u="none" strike="noStrike">
                          <a:solidFill>
                            <a:srgbClr val="008000"/>
                          </a:solidFill>
                          <a:latin typeface="verdana"/>
                          <a:hlinkClick r:id="rId6"/>
                        </a:rPr>
                        <a:t>boolean contains(CharSequence s)</a:t>
                      </a:r>
                      <a:endParaRPr lang="en-US" sz="1200">
                        <a:solidFill>
                          <a:srgbClr val="000000"/>
                        </a:solidFill>
                        <a:latin typeface="verdana"/>
                      </a:endParaRP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latin typeface="verdana"/>
                        </a:rPr>
                        <a:t>returns true or false after matching the sequence of char value.</a:t>
                      </a: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97859">
                <a:tc>
                  <a:txBody>
                    <a:bodyPr/>
                    <a:lstStyle/>
                    <a:p>
                      <a:pPr algn="l" fontAlgn="t"/>
                      <a:r>
                        <a:rPr lang="en-US" sz="1200">
                          <a:solidFill>
                            <a:srgbClr val="000000"/>
                          </a:solidFill>
                          <a:latin typeface="verdana"/>
                        </a:rPr>
                        <a:t>8</a:t>
                      </a: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u="none" strike="noStrike">
                          <a:solidFill>
                            <a:srgbClr val="008000"/>
                          </a:solidFill>
                          <a:latin typeface="verdana"/>
                          <a:hlinkClick r:id="rId7"/>
                        </a:rPr>
                        <a:t>static String join(CharSequence delimiter, CharSequence... elements)</a:t>
                      </a:r>
                      <a:endParaRPr lang="en-US" sz="1200">
                        <a:solidFill>
                          <a:srgbClr val="000000"/>
                        </a:solidFill>
                        <a:latin typeface="verdana"/>
                      </a:endParaRP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latin typeface="verdana"/>
                        </a:rPr>
                        <a:t>returns a joined string.</a:t>
                      </a: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23490">
                <a:tc>
                  <a:txBody>
                    <a:bodyPr/>
                    <a:lstStyle/>
                    <a:p>
                      <a:pPr algn="l" fontAlgn="t"/>
                      <a:r>
                        <a:rPr lang="en-US" sz="1200">
                          <a:solidFill>
                            <a:srgbClr val="000000"/>
                          </a:solidFill>
                          <a:latin typeface="verdana"/>
                        </a:rPr>
                        <a:t>9</a:t>
                      </a: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u="none" strike="noStrike">
                          <a:solidFill>
                            <a:srgbClr val="008000"/>
                          </a:solidFill>
                          <a:latin typeface="verdana"/>
                          <a:hlinkClick r:id="rId7"/>
                        </a:rPr>
                        <a:t>static String join(CharSequence delimiter, Iterable&lt;? extends CharSequence&gt; elements)</a:t>
                      </a:r>
                      <a:endParaRPr lang="en-US" sz="1200">
                        <a:solidFill>
                          <a:srgbClr val="000000"/>
                        </a:solidFill>
                        <a:latin typeface="verdana"/>
                      </a:endParaRP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latin typeface="verdana"/>
                        </a:rPr>
                        <a:t>returns a joined string.</a:t>
                      </a: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46598">
                <a:tc>
                  <a:txBody>
                    <a:bodyPr/>
                    <a:lstStyle/>
                    <a:p>
                      <a:pPr algn="l" fontAlgn="t"/>
                      <a:r>
                        <a:rPr lang="en-US" sz="1200">
                          <a:solidFill>
                            <a:srgbClr val="000000"/>
                          </a:solidFill>
                          <a:latin typeface="verdana"/>
                        </a:rPr>
                        <a:t>10</a:t>
                      </a: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u="none" strike="noStrike">
                          <a:solidFill>
                            <a:srgbClr val="008000"/>
                          </a:solidFill>
                          <a:latin typeface="verdana"/>
                          <a:hlinkClick r:id="rId8"/>
                        </a:rPr>
                        <a:t>boolean equals(Object another)</a:t>
                      </a:r>
                      <a:endParaRPr lang="en-US" sz="1200">
                        <a:solidFill>
                          <a:srgbClr val="000000"/>
                        </a:solidFill>
                        <a:latin typeface="verdana"/>
                      </a:endParaRP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latin typeface="verdana"/>
                        </a:rPr>
                        <a:t>checks the equality of string with the given object.</a:t>
                      </a: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20968">
                <a:tc>
                  <a:txBody>
                    <a:bodyPr/>
                    <a:lstStyle/>
                    <a:p>
                      <a:pPr algn="l" fontAlgn="t"/>
                      <a:r>
                        <a:rPr lang="en-US" sz="1200">
                          <a:solidFill>
                            <a:srgbClr val="000000"/>
                          </a:solidFill>
                          <a:latin typeface="verdana"/>
                        </a:rPr>
                        <a:t>11</a:t>
                      </a: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u="none" strike="noStrike">
                          <a:solidFill>
                            <a:srgbClr val="008000"/>
                          </a:solidFill>
                          <a:latin typeface="verdana"/>
                          <a:hlinkClick r:id="rId9"/>
                        </a:rPr>
                        <a:t>boolean isEmpty()</a:t>
                      </a:r>
                      <a:endParaRPr lang="en-US" sz="1200">
                        <a:solidFill>
                          <a:srgbClr val="000000"/>
                        </a:solidFill>
                        <a:latin typeface="verdana"/>
                      </a:endParaRP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latin typeface="verdana"/>
                        </a:rPr>
                        <a:t>checks if string is empty.</a:t>
                      </a: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20968">
                <a:tc>
                  <a:txBody>
                    <a:bodyPr/>
                    <a:lstStyle/>
                    <a:p>
                      <a:pPr algn="l" fontAlgn="t"/>
                      <a:r>
                        <a:rPr lang="en-US" sz="1200">
                          <a:solidFill>
                            <a:srgbClr val="000000"/>
                          </a:solidFill>
                          <a:latin typeface="verdana"/>
                        </a:rPr>
                        <a:t>12</a:t>
                      </a: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u="none" strike="noStrike">
                          <a:solidFill>
                            <a:srgbClr val="008000"/>
                          </a:solidFill>
                          <a:latin typeface="verdana"/>
                          <a:hlinkClick r:id="rId10"/>
                        </a:rPr>
                        <a:t>String concat(String str)</a:t>
                      </a:r>
                      <a:endParaRPr lang="en-US" sz="1200">
                        <a:solidFill>
                          <a:srgbClr val="000000"/>
                        </a:solidFill>
                        <a:latin typeface="verdana"/>
                      </a:endParaRP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latin typeface="verdana"/>
                        </a:rPr>
                        <a:t>concatenates the specified string.</a:t>
                      </a:r>
                    </a:p>
                  </a:txBody>
                  <a:tcPr marL="25368" marR="25368" marT="25368" marB="2536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693</Words>
  <Application>Microsoft Office PowerPoint</Application>
  <PresentationFormat>On-screen Show (4:3)</PresentationFormat>
  <Paragraphs>130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Java String</vt:lpstr>
      <vt:lpstr>Java String</vt:lpstr>
      <vt:lpstr>How to create a string object?</vt:lpstr>
      <vt:lpstr>Slide 4</vt:lpstr>
      <vt:lpstr>Slide 5</vt:lpstr>
      <vt:lpstr>Slide 6</vt:lpstr>
      <vt:lpstr>Slide 7</vt:lpstr>
      <vt:lpstr>Slide 8</vt:lpstr>
      <vt:lpstr>Java String class methods</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adin</dc:creator>
  <cp:lastModifiedBy>adin</cp:lastModifiedBy>
  <cp:revision>15</cp:revision>
  <dcterms:created xsi:type="dcterms:W3CDTF">2019-11-07T16:13:08Z</dcterms:created>
  <dcterms:modified xsi:type="dcterms:W3CDTF">2019-11-07T17:06:35Z</dcterms:modified>
</cp:coreProperties>
</file>