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8" r:id="rId7"/>
    <p:sldId id="269" r:id="rId8"/>
    <p:sldId id="260" r:id="rId9"/>
    <p:sldId id="261" r:id="rId10"/>
    <p:sldId id="262" r:id="rId11"/>
    <p:sldId id="267"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086600" cy="1470025"/>
          </a:xfrm>
        </p:spPr>
        <p:txBody>
          <a:bodyPr/>
          <a:lstStyle/>
          <a:p>
            <a:pPr algn="r"/>
            <a:r>
              <a:rPr lang="en-US" dirty="0" smtClean="0"/>
              <a:t>Java static keyword</a:t>
            </a:r>
            <a:endParaRPr lang="en-US" dirty="0"/>
          </a:p>
        </p:txBody>
      </p:sp>
      <p:sp>
        <p:nvSpPr>
          <p:cNvPr id="3" name="Subtitle 2"/>
          <p:cNvSpPr>
            <a:spLocks noGrp="1"/>
          </p:cNvSpPr>
          <p:nvPr>
            <p:ph type="subTitle" idx="1"/>
          </p:nvPr>
        </p:nvSpPr>
        <p:spPr/>
        <p:txBody>
          <a:bodyPr/>
          <a:lstStyle/>
          <a:p>
            <a:pPr algn="r"/>
            <a:r>
              <a:rPr lang="en-US" dirty="0" smtClean="0"/>
              <a:t>Instructor :</a:t>
            </a:r>
            <a:r>
              <a:rPr lang="en-US" dirty="0" err="1" smtClean="0"/>
              <a:t>Prashant</a:t>
            </a:r>
            <a:r>
              <a:rPr lang="en-US" dirty="0" smtClean="0"/>
              <a:t> </a:t>
            </a:r>
            <a:r>
              <a:rPr lang="en-US" dirty="0" err="1" smtClean="0"/>
              <a:t>Mishra</a:t>
            </a:r>
            <a:endParaRPr lang="en-US" dirty="0" smtClean="0"/>
          </a:p>
          <a:p>
            <a:pPr algn="r"/>
            <a:r>
              <a:rPr lang="en-US" dirty="0" smtClean="0"/>
              <a:t>BIAS </a:t>
            </a:r>
            <a:r>
              <a:rPr lang="en-US" dirty="0" err="1" smtClean="0"/>
              <a:t>Bhimtal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4800600"/>
          </a:xfrm>
        </p:spPr>
        <p:txBody>
          <a:bodyPr>
            <a:normAutofit fontScale="70000" lnSpcReduction="20000"/>
          </a:bodyPr>
          <a:lstStyle/>
          <a:p>
            <a:pPr>
              <a:buNone/>
            </a:pPr>
            <a:r>
              <a:rPr lang="en-US" dirty="0" smtClean="0"/>
              <a:t>//Test class to create and display the values of object  </a:t>
            </a:r>
          </a:p>
          <a:p>
            <a:pPr>
              <a:buNone/>
            </a:pPr>
            <a:r>
              <a:rPr lang="en-US" b="1" dirty="0" smtClean="0"/>
              <a:t>public</a:t>
            </a:r>
            <a:r>
              <a:rPr lang="en-US" dirty="0" smtClean="0"/>
              <a:t> </a:t>
            </a:r>
            <a:r>
              <a:rPr lang="en-US" b="1" dirty="0" smtClean="0"/>
              <a:t>class</a:t>
            </a:r>
            <a:r>
              <a:rPr lang="en-US" dirty="0" smtClean="0"/>
              <a:t> </a:t>
            </a:r>
            <a:r>
              <a:rPr lang="en-US" dirty="0" err="1" smtClean="0"/>
              <a:t>TestStaticMethod</a:t>
            </a: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dirty="0" err="1" smtClean="0"/>
              <a:t>Student.change</a:t>
            </a:r>
            <a:r>
              <a:rPr lang="en-US" dirty="0" smtClean="0"/>
              <a:t>();//calling change method  </a:t>
            </a:r>
          </a:p>
          <a:p>
            <a:pPr>
              <a:buNone/>
            </a:pPr>
            <a:r>
              <a:rPr lang="en-US" dirty="0" smtClean="0"/>
              <a:t>    //creating objects  </a:t>
            </a:r>
          </a:p>
          <a:p>
            <a:pPr>
              <a:buNone/>
            </a:pPr>
            <a:r>
              <a:rPr lang="en-US" dirty="0" smtClean="0"/>
              <a:t>    Student s1 = </a:t>
            </a:r>
            <a:r>
              <a:rPr lang="en-US" b="1" dirty="0" smtClean="0"/>
              <a:t>new</a:t>
            </a:r>
            <a:r>
              <a:rPr lang="en-US" dirty="0" smtClean="0"/>
              <a:t> Student(111,"Karan");  </a:t>
            </a:r>
          </a:p>
          <a:p>
            <a:pPr>
              <a:buNone/>
            </a:pPr>
            <a:r>
              <a:rPr lang="en-US" dirty="0" smtClean="0"/>
              <a:t>    Student s2 = </a:t>
            </a:r>
            <a:r>
              <a:rPr lang="en-US" b="1" dirty="0" smtClean="0"/>
              <a:t>new</a:t>
            </a:r>
            <a:r>
              <a:rPr lang="en-US" dirty="0" smtClean="0"/>
              <a:t> Student(222,"Aryan");  </a:t>
            </a:r>
          </a:p>
          <a:p>
            <a:pPr>
              <a:buNone/>
            </a:pPr>
            <a:r>
              <a:rPr lang="en-US" dirty="0" smtClean="0"/>
              <a:t>    Student s3 = </a:t>
            </a:r>
            <a:r>
              <a:rPr lang="en-US" b="1" dirty="0" smtClean="0"/>
              <a:t>new</a:t>
            </a:r>
            <a:r>
              <a:rPr lang="en-US" dirty="0" smtClean="0"/>
              <a:t> Student(333,"Sonoo");  </a:t>
            </a:r>
          </a:p>
          <a:p>
            <a:pPr>
              <a:buNone/>
            </a:pPr>
            <a:r>
              <a:rPr lang="en-US" dirty="0" smtClean="0"/>
              <a:t>    //calling display method  </a:t>
            </a:r>
          </a:p>
          <a:p>
            <a:pPr>
              <a:buNone/>
            </a:pPr>
            <a:r>
              <a:rPr lang="en-US" dirty="0" smtClean="0"/>
              <a:t>    s1.display();  </a:t>
            </a:r>
          </a:p>
          <a:p>
            <a:pPr>
              <a:buNone/>
            </a:pPr>
            <a:r>
              <a:rPr lang="en-US" dirty="0" smtClean="0"/>
              <a:t>    s2.display();  </a:t>
            </a:r>
          </a:p>
          <a:p>
            <a:pPr>
              <a:buNone/>
            </a:pPr>
            <a:r>
              <a:rPr lang="en-US" dirty="0" smtClean="0"/>
              <a:t>    s3.display();  </a:t>
            </a:r>
          </a:p>
          <a:p>
            <a:pPr>
              <a:buNone/>
            </a:pPr>
            <a:r>
              <a:rPr lang="en-US" dirty="0" smtClean="0"/>
              <a:t>    }  </a:t>
            </a:r>
          </a:p>
          <a:p>
            <a:pPr>
              <a:buNone/>
            </a:pPr>
            <a:r>
              <a:rPr lang="en-US" dirty="0" smtClean="0"/>
              <a:t>}  </a:t>
            </a:r>
          </a:p>
          <a:p>
            <a:pPr>
              <a:buNone/>
            </a:pPr>
            <a:endParaRPr lang="en-US" dirty="0"/>
          </a:p>
        </p:txBody>
      </p:sp>
      <p:sp>
        <p:nvSpPr>
          <p:cNvPr id="2049" name="Rectangle 1"/>
          <p:cNvSpPr>
            <a:spLocks noChangeArrowheads="1"/>
          </p:cNvSpPr>
          <p:nvPr/>
        </p:nvSpPr>
        <p:spPr bwMode="auto">
          <a:xfrm>
            <a:off x="381000" y="5334000"/>
            <a:ext cx="3962400" cy="1200329"/>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Output:111 Karan </a:t>
            </a:r>
            <a:r>
              <a:rPr lang="en-US" sz="2400" dirty="0" smtClean="0"/>
              <a:t>BIAS</a:t>
            </a:r>
          </a:p>
          <a:p>
            <a:pPr lvl="0" fontAlgn="base">
              <a:spcBef>
                <a:spcPct val="0"/>
              </a:spcBef>
              <a:spcAft>
                <a:spcPct val="0"/>
              </a:spcAf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222 Aryan </a:t>
            </a:r>
            <a:r>
              <a:rPr lang="en-US" sz="2400" dirty="0" smtClean="0"/>
              <a:t>BIAS</a:t>
            </a:r>
          </a:p>
          <a:p>
            <a:pPr lvl="0" fontAlgn="base">
              <a:spcBef>
                <a:spcPct val="0"/>
              </a:spcBef>
              <a:spcAft>
                <a:spcPct val="0"/>
              </a:spcAf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333 </a:t>
            </a:r>
            <a:r>
              <a:rPr kumimoji="0" lang="en-US" sz="2400" b="0" i="0" u="none" strike="noStrike" cap="none" normalizeH="0" baseline="0" dirty="0" err="1" smtClean="0">
                <a:ln>
                  <a:noFill/>
                </a:ln>
                <a:solidFill>
                  <a:srgbClr val="000000"/>
                </a:solidFill>
                <a:effectLst/>
                <a:latin typeface="Arial Unicode MS" pitchFamily="34" charset="-128"/>
                <a:cs typeface="Arial" pitchFamily="34" charset="0"/>
              </a:rPr>
              <a:t>Sonoo</a:t>
            </a: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a:t>
            </a:r>
            <a:r>
              <a:rPr lang="en-US" sz="2400" dirty="0" smtClean="0"/>
              <a:t>BIAS</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buNone/>
            </a:pPr>
            <a:r>
              <a:rPr lang="en-US" dirty="0" smtClean="0"/>
              <a:t>//Java Program to get the cube of a given number using the static method  </a:t>
            </a:r>
          </a:p>
          <a:p>
            <a:pPr>
              <a:buNone/>
            </a:pPr>
            <a:r>
              <a:rPr lang="en-US" dirty="0" smtClean="0"/>
              <a:t>  </a:t>
            </a:r>
          </a:p>
          <a:p>
            <a:pPr>
              <a:buNone/>
            </a:pPr>
            <a:r>
              <a:rPr lang="en-US" b="1" dirty="0" smtClean="0"/>
              <a:t>class</a:t>
            </a:r>
            <a:r>
              <a:rPr lang="en-US" dirty="0" smtClean="0"/>
              <a:t> Calculate{  </a:t>
            </a:r>
          </a:p>
          <a:p>
            <a:pPr>
              <a:buNone/>
            </a:pPr>
            <a:r>
              <a:rPr lang="en-US" dirty="0" smtClean="0"/>
              <a:t>  </a:t>
            </a:r>
            <a:r>
              <a:rPr lang="en-US" b="1" dirty="0" smtClean="0"/>
              <a:t>static</a:t>
            </a:r>
            <a:r>
              <a:rPr lang="en-US" dirty="0" smtClean="0"/>
              <a:t> </a:t>
            </a:r>
            <a:r>
              <a:rPr lang="en-US" b="1" dirty="0" err="1" smtClean="0"/>
              <a:t>int</a:t>
            </a:r>
            <a:r>
              <a:rPr lang="en-US" dirty="0" smtClean="0"/>
              <a:t> cube(</a:t>
            </a:r>
            <a:r>
              <a:rPr lang="en-US" b="1" dirty="0" err="1" smtClean="0"/>
              <a:t>int</a:t>
            </a:r>
            <a:r>
              <a:rPr lang="en-US" dirty="0" smtClean="0"/>
              <a:t> x){  </a:t>
            </a:r>
          </a:p>
          <a:p>
            <a:pPr>
              <a:buNone/>
            </a:pPr>
            <a:r>
              <a:rPr lang="en-US" dirty="0" smtClean="0"/>
              <a:t>  </a:t>
            </a:r>
            <a:r>
              <a:rPr lang="en-US" b="1" dirty="0" smtClean="0"/>
              <a:t>return</a:t>
            </a:r>
            <a:r>
              <a:rPr lang="en-US" dirty="0" smtClean="0"/>
              <a:t> x*x*x;  </a:t>
            </a:r>
          </a:p>
          <a:p>
            <a:pPr>
              <a:buNone/>
            </a:pPr>
            <a:r>
              <a:rPr lang="en-US" dirty="0" smtClean="0"/>
              <a:t>  }  </a:t>
            </a:r>
          </a:p>
          <a:p>
            <a:pPr>
              <a:buNone/>
            </a:pP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b="1" dirty="0" err="1" smtClean="0"/>
              <a:t>int</a:t>
            </a:r>
            <a:r>
              <a:rPr lang="en-US" dirty="0" smtClean="0"/>
              <a:t> result=</a:t>
            </a:r>
            <a:r>
              <a:rPr lang="en-US" dirty="0" err="1" smtClean="0"/>
              <a:t>Calculate.cube</a:t>
            </a:r>
            <a:r>
              <a:rPr lang="en-US" dirty="0" smtClean="0"/>
              <a:t>(5);  </a:t>
            </a:r>
          </a:p>
          <a:p>
            <a:pPr>
              <a:buNone/>
            </a:pPr>
            <a:r>
              <a:rPr lang="en-US" dirty="0" smtClean="0"/>
              <a:t>  </a:t>
            </a:r>
            <a:r>
              <a:rPr lang="en-US" dirty="0" err="1" smtClean="0"/>
              <a:t>System.out.println</a:t>
            </a:r>
            <a:r>
              <a:rPr lang="en-US" dirty="0" smtClean="0"/>
              <a:t>(result);  </a:t>
            </a:r>
          </a:p>
          <a:p>
            <a:pPr>
              <a:buNone/>
            </a:pPr>
            <a:r>
              <a:rPr lang="en-US" dirty="0" smtClean="0"/>
              <a:t>  }  </a:t>
            </a:r>
          </a:p>
          <a:p>
            <a:pPr>
              <a:buNone/>
            </a:pPr>
            <a:r>
              <a:rPr lang="en-US" dirty="0" smtClean="0"/>
              <a:t>}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4525963"/>
          </a:xfrm>
        </p:spPr>
        <p:txBody>
          <a:bodyPr/>
          <a:lstStyle/>
          <a:p>
            <a:pPr algn="just">
              <a:buNone/>
            </a:pPr>
            <a:r>
              <a:rPr lang="en-US" dirty="0" smtClean="0"/>
              <a:t>Restrictions for the static method:</a:t>
            </a:r>
          </a:p>
          <a:p>
            <a:pPr algn="just">
              <a:buNone/>
            </a:pPr>
            <a:r>
              <a:rPr lang="en-US" dirty="0" smtClean="0"/>
              <a:t>There are two main restrictions for the static method. They are:</a:t>
            </a:r>
          </a:p>
          <a:p>
            <a:pPr algn="just">
              <a:buNone/>
            </a:pPr>
            <a:r>
              <a:rPr lang="en-US" dirty="0" smtClean="0"/>
              <a:t>The static method can not use non static data member or call non-static method directly.</a:t>
            </a:r>
          </a:p>
          <a:p>
            <a:pPr algn="just">
              <a:buNone/>
            </a:pPr>
            <a:r>
              <a:rPr lang="en-US" dirty="0" smtClean="0"/>
              <a:t>this and super cannot be used in static context.</a:t>
            </a:r>
          </a:p>
          <a:p>
            <a:pPr algn="just">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Java static block</a:t>
            </a:r>
            <a:endParaRPr lang="en-US" dirty="0"/>
          </a:p>
        </p:txBody>
      </p:sp>
      <p:sp>
        <p:nvSpPr>
          <p:cNvPr id="3" name="Content Placeholder 2"/>
          <p:cNvSpPr>
            <a:spLocks noGrp="1"/>
          </p:cNvSpPr>
          <p:nvPr>
            <p:ph idx="1"/>
          </p:nvPr>
        </p:nvSpPr>
        <p:spPr>
          <a:xfrm>
            <a:off x="457200" y="990600"/>
            <a:ext cx="8382000" cy="4525963"/>
          </a:xfrm>
        </p:spPr>
        <p:txBody>
          <a:bodyPr>
            <a:normAutofit fontScale="92500" lnSpcReduction="20000"/>
          </a:bodyPr>
          <a:lstStyle/>
          <a:p>
            <a:r>
              <a:rPr lang="en-US" dirty="0" smtClean="0"/>
              <a:t>Is used to initialize the static data member.</a:t>
            </a:r>
          </a:p>
          <a:p>
            <a:r>
              <a:rPr lang="en-US" dirty="0" smtClean="0"/>
              <a:t>It is executed before the main method at the time of class loading.</a:t>
            </a:r>
          </a:p>
          <a:p>
            <a:pPr>
              <a:buNone/>
            </a:pPr>
            <a:r>
              <a:rPr lang="en-US" b="1" dirty="0" smtClean="0"/>
              <a:t>class</a:t>
            </a:r>
            <a:r>
              <a:rPr lang="en-US" dirty="0" smtClean="0"/>
              <a:t> A2{  </a:t>
            </a:r>
          </a:p>
          <a:p>
            <a:pPr>
              <a:buNone/>
            </a:pPr>
            <a:r>
              <a:rPr lang="en-US" dirty="0" smtClean="0"/>
              <a:t>  </a:t>
            </a:r>
            <a:r>
              <a:rPr lang="en-US" b="1" dirty="0" smtClean="0"/>
              <a:t>static</a:t>
            </a:r>
            <a:r>
              <a:rPr lang="en-US" dirty="0" smtClean="0"/>
              <a:t>{</a:t>
            </a:r>
            <a:r>
              <a:rPr lang="en-US" dirty="0" err="1" smtClean="0"/>
              <a:t>System.out.println</a:t>
            </a:r>
            <a:r>
              <a:rPr lang="en-US" dirty="0" smtClean="0"/>
              <a:t>("static block is invoked");}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   </a:t>
            </a:r>
            <a:r>
              <a:rPr lang="en-US" dirty="0" err="1" smtClean="0"/>
              <a:t>System.out.println</a:t>
            </a:r>
            <a:r>
              <a:rPr lang="en-US" dirty="0" smtClean="0"/>
              <a:t>("Hello main");  </a:t>
            </a:r>
          </a:p>
          <a:p>
            <a:pPr>
              <a:buNone/>
            </a:pPr>
            <a:r>
              <a:rPr lang="en-US" dirty="0" smtClean="0"/>
              <a:t>  }  </a:t>
            </a:r>
          </a:p>
          <a:p>
            <a:pPr>
              <a:buNone/>
            </a:pPr>
            <a:r>
              <a:rPr lang="en-US" dirty="0" smtClean="0"/>
              <a:t>}  </a:t>
            </a:r>
          </a:p>
          <a:p>
            <a:pPr>
              <a:buNone/>
            </a:pPr>
            <a:endParaRPr lang="en-US" dirty="0"/>
          </a:p>
        </p:txBody>
      </p:sp>
      <p:sp>
        <p:nvSpPr>
          <p:cNvPr id="2049" name="Rectangle 1"/>
          <p:cNvSpPr>
            <a:spLocks noChangeArrowheads="1"/>
          </p:cNvSpPr>
          <p:nvPr/>
        </p:nvSpPr>
        <p:spPr bwMode="auto">
          <a:xfrm>
            <a:off x="4495800" y="5715000"/>
            <a:ext cx="3670877" cy="615553"/>
          </a:xfrm>
          <a:prstGeom prst="rect">
            <a:avLst/>
          </a:prstGeom>
          <a:solidFill>
            <a:srgbClr val="F9FBF9"/>
          </a:solidFill>
          <a:ln w="9525">
            <a:solidFill>
              <a:schemeClr val="accent1"/>
            </a:solid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Output: static block is invoked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ea typeface="Times New Roman" pitchFamily="18" charset="0"/>
                <a:cs typeface="Courier New" pitchFamily="49" charset="0"/>
              </a:rPr>
              <a:t>   Hello main</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Can we execute a program without main() method?</a:t>
            </a:r>
            <a:endParaRPr lang="en-US" b="1" dirty="0" smtClean="0"/>
          </a:p>
          <a:p>
            <a:pPr>
              <a:buNone/>
            </a:pPr>
            <a:r>
              <a:rPr lang="en-US" dirty="0" err="1" smtClean="0"/>
              <a:t>Ans</a:t>
            </a:r>
            <a:r>
              <a:rPr lang="en-US" dirty="0" smtClean="0"/>
              <a:t>) No, one of the ways was the static block, but it was possible till JDK 1.6. Since JDK 1.7, it is not possible to execute a java class without the main method.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atic in Java"/>
          <p:cNvPicPr>
            <a:picLocks noChangeAspect="1" noChangeArrowheads="1"/>
          </p:cNvPicPr>
          <p:nvPr/>
        </p:nvPicPr>
        <p:blipFill>
          <a:blip r:embed="rId2"/>
          <a:srcRect/>
          <a:stretch>
            <a:fillRect/>
          </a:stretch>
        </p:blipFill>
        <p:spPr bwMode="auto">
          <a:xfrm>
            <a:off x="762000" y="609600"/>
            <a:ext cx="6858000" cy="608503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smtClean="0"/>
              <a:t>The </a:t>
            </a:r>
            <a:r>
              <a:rPr lang="en-US" b="1" dirty="0" smtClean="0"/>
              <a:t>static keyword</a:t>
            </a:r>
            <a:r>
              <a:rPr lang="en-US" dirty="0" smtClean="0"/>
              <a:t> in Java is used for memory management mainly. We can apply java static keyword with variables, methods, blocks and nested class. The static keyword belongs to the class than an instance of the class.</a:t>
            </a:r>
          </a:p>
          <a:p>
            <a:pPr algn="just">
              <a:buNone/>
            </a:pPr>
            <a:r>
              <a:rPr lang="en-US" dirty="0" smtClean="0"/>
              <a:t>The static can be:</a:t>
            </a:r>
          </a:p>
          <a:p>
            <a:pPr algn="just"/>
            <a:r>
              <a:rPr lang="en-US" dirty="0" smtClean="0"/>
              <a:t>Variable (also known as a class variable)</a:t>
            </a:r>
          </a:p>
          <a:p>
            <a:pPr algn="just"/>
            <a:r>
              <a:rPr lang="en-US" dirty="0" smtClean="0"/>
              <a:t>Method (also known as a class method)</a:t>
            </a:r>
          </a:p>
          <a:p>
            <a:pPr algn="just"/>
            <a:r>
              <a:rPr lang="en-US" dirty="0" smtClean="0"/>
              <a:t>Block</a:t>
            </a:r>
          </a:p>
          <a:p>
            <a:pPr algn="just"/>
            <a:r>
              <a:rPr lang="en-US" dirty="0" smtClean="0"/>
              <a:t>Nested class</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static variable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If you declare any variable as static, it is known as a static variable.</a:t>
            </a:r>
          </a:p>
          <a:p>
            <a:pPr algn="just"/>
            <a:r>
              <a:rPr lang="en-US" dirty="0" smtClean="0"/>
              <a:t>The static variable can be used to refer to the common property of all objects (which is not unique for each object), for example, the company name of employees, college name of students, etc.</a:t>
            </a:r>
          </a:p>
          <a:p>
            <a:pPr algn="just"/>
            <a:r>
              <a:rPr lang="en-US" dirty="0" smtClean="0"/>
              <a:t>The static variable gets memory only once in the class area at the time of class loading.</a:t>
            </a:r>
          </a:p>
          <a:p>
            <a:pPr algn="just"/>
            <a:r>
              <a:rPr lang="en-US" dirty="0" smtClean="0"/>
              <a:t>Advantages of static variable</a:t>
            </a:r>
          </a:p>
          <a:p>
            <a:pPr algn="just"/>
            <a:r>
              <a:rPr lang="en-US" dirty="0" smtClean="0"/>
              <a:t>It makes your program </a:t>
            </a:r>
            <a:r>
              <a:rPr lang="en-US" b="1" dirty="0" smtClean="0"/>
              <a:t>memory efficient</a:t>
            </a:r>
            <a:r>
              <a:rPr lang="en-US" dirty="0" smtClean="0"/>
              <a:t> (i.e., it saves memory).</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sz="2800" dirty="0" smtClean="0"/>
              <a:t>Understanding the problem without static variable</a:t>
            </a:r>
            <a:endParaRPr lang="en-US" sz="2800" dirty="0"/>
          </a:p>
        </p:txBody>
      </p:sp>
      <p:sp>
        <p:nvSpPr>
          <p:cNvPr id="3" name="Content Placeholder 2"/>
          <p:cNvSpPr>
            <a:spLocks noGrp="1"/>
          </p:cNvSpPr>
          <p:nvPr>
            <p:ph idx="1"/>
          </p:nvPr>
        </p:nvSpPr>
        <p:spPr>
          <a:xfrm>
            <a:off x="2971800" y="533400"/>
            <a:ext cx="5791200" cy="2057400"/>
          </a:xfrm>
          <a:ln>
            <a:solidFill>
              <a:schemeClr val="accent1"/>
            </a:solidFill>
          </a:ln>
        </p:spPr>
        <p:txBody>
          <a:bodyPr>
            <a:normAutofit fontScale="85000" lnSpcReduction="10000"/>
          </a:bodyPr>
          <a:lstStyle/>
          <a:p>
            <a:pPr algn="just">
              <a:buNone/>
            </a:pPr>
            <a:r>
              <a:rPr lang="en-US" sz="2400" dirty="0" smtClean="0"/>
              <a:t>Suppose there are 500 students in my college, now all instance data members will get memory each time when the object is created. All students have its unique </a:t>
            </a:r>
            <a:r>
              <a:rPr lang="en-US" sz="2400" dirty="0" err="1" smtClean="0"/>
              <a:t>rollno</a:t>
            </a:r>
            <a:r>
              <a:rPr lang="en-US" sz="2400" dirty="0" smtClean="0"/>
              <a:t> and name, so instance data member is good in such case. Here, "college" refers to the common property of all objects. If we make it static, this field will get the memory only once.</a:t>
            </a:r>
            <a:endParaRPr lang="en-US" sz="2400" dirty="0"/>
          </a:p>
        </p:txBody>
      </p:sp>
      <p:sp>
        <p:nvSpPr>
          <p:cNvPr id="4" name="Rectangle 3"/>
          <p:cNvSpPr/>
          <p:nvPr/>
        </p:nvSpPr>
        <p:spPr>
          <a:xfrm>
            <a:off x="304800" y="533400"/>
            <a:ext cx="2590800" cy="1477328"/>
          </a:xfrm>
          <a:prstGeom prst="rect">
            <a:avLst/>
          </a:prstGeom>
          <a:ln>
            <a:solidFill>
              <a:schemeClr val="accent1"/>
            </a:solidFill>
          </a:ln>
        </p:spPr>
        <p:txBody>
          <a:bodyPr wrap="square">
            <a:spAutoFit/>
          </a:bodyPr>
          <a:lstStyle/>
          <a:p>
            <a:r>
              <a:rPr lang="en-US" b="1" dirty="0" smtClean="0"/>
              <a:t>class</a:t>
            </a:r>
            <a:r>
              <a:rPr lang="en-US" dirty="0" smtClean="0"/>
              <a:t> Student{  </a:t>
            </a:r>
          </a:p>
          <a:p>
            <a:r>
              <a:rPr lang="en-US" dirty="0" smtClean="0"/>
              <a:t>     </a:t>
            </a:r>
            <a:r>
              <a:rPr lang="en-US" b="1" dirty="0" err="1" smtClean="0"/>
              <a:t>int</a:t>
            </a:r>
            <a:r>
              <a:rPr lang="en-US" dirty="0" smtClean="0"/>
              <a:t> </a:t>
            </a:r>
            <a:r>
              <a:rPr lang="en-US" dirty="0" err="1" smtClean="0"/>
              <a:t>rollno</a:t>
            </a:r>
            <a:r>
              <a:rPr lang="en-US" dirty="0" smtClean="0"/>
              <a:t>;  </a:t>
            </a:r>
          </a:p>
          <a:p>
            <a:r>
              <a:rPr lang="en-US" dirty="0" smtClean="0"/>
              <a:t>     String name;  </a:t>
            </a:r>
          </a:p>
          <a:p>
            <a:r>
              <a:rPr lang="en-US" dirty="0" smtClean="0"/>
              <a:t>     String college=“BIAS";  </a:t>
            </a:r>
          </a:p>
          <a:p>
            <a:r>
              <a:rPr lang="en-US" dirty="0" smtClean="0"/>
              <a:t>}  </a:t>
            </a:r>
            <a:endParaRPr lang="en-US" dirty="0"/>
          </a:p>
        </p:txBody>
      </p:sp>
      <p:pic>
        <p:nvPicPr>
          <p:cNvPr id="5121" name="Picture 1" descr="C:\Users\adin\Desktop\staticvariable.jpg"/>
          <p:cNvPicPr>
            <a:picLocks noChangeAspect="1" noChangeArrowheads="1"/>
          </p:cNvPicPr>
          <p:nvPr/>
        </p:nvPicPr>
        <p:blipFill>
          <a:blip r:embed="rId2"/>
          <a:srcRect/>
          <a:stretch>
            <a:fillRect/>
          </a:stretch>
        </p:blipFill>
        <p:spPr bwMode="auto">
          <a:xfrm>
            <a:off x="2971800" y="2667000"/>
            <a:ext cx="5791200" cy="4002909"/>
          </a:xfrm>
          <a:prstGeom prst="rect">
            <a:avLst/>
          </a:prstGeom>
          <a:noFill/>
          <a:ln>
            <a:solidFill>
              <a:schemeClr val="accent1"/>
            </a:solid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200" dirty="0" smtClean="0"/>
              <a:t>Program of the counter without static </a:t>
            </a:r>
            <a:r>
              <a:rPr lang="en-US" sz="3200" dirty="0" smtClean="0"/>
              <a:t>variable</a:t>
            </a:r>
            <a:endParaRPr lang="en-US" sz="3200" dirty="0"/>
          </a:p>
        </p:txBody>
      </p:sp>
      <p:sp>
        <p:nvSpPr>
          <p:cNvPr id="3" name="Content Placeholder 2"/>
          <p:cNvSpPr>
            <a:spLocks noGrp="1"/>
          </p:cNvSpPr>
          <p:nvPr>
            <p:ph idx="1"/>
          </p:nvPr>
        </p:nvSpPr>
        <p:spPr>
          <a:xfrm>
            <a:off x="457200" y="990600"/>
            <a:ext cx="7924800" cy="5638800"/>
          </a:xfrm>
        </p:spPr>
        <p:txBody>
          <a:bodyPr>
            <a:normAutofit fontScale="62500" lnSpcReduction="20000"/>
          </a:bodyPr>
          <a:lstStyle/>
          <a:p>
            <a:pPr>
              <a:buNone/>
            </a:pPr>
            <a:r>
              <a:rPr lang="en-US" dirty="0" smtClean="0"/>
              <a:t>//Java Program to demonstrate the use of an instance variable  </a:t>
            </a:r>
          </a:p>
          <a:p>
            <a:pPr>
              <a:buNone/>
            </a:pPr>
            <a:r>
              <a:rPr lang="en-US" dirty="0" smtClean="0"/>
              <a:t>//which get memory each time when we create an object of the class.  </a:t>
            </a:r>
          </a:p>
          <a:p>
            <a:pPr>
              <a:buNone/>
            </a:pPr>
            <a:r>
              <a:rPr lang="en-US" b="1" dirty="0" smtClean="0"/>
              <a:t>class</a:t>
            </a:r>
            <a:r>
              <a:rPr lang="en-US" dirty="0" smtClean="0"/>
              <a:t> Counter{  </a:t>
            </a:r>
          </a:p>
          <a:p>
            <a:pPr>
              <a:buNone/>
            </a:pPr>
            <a:r>
              <a:rPr lang="en-US" b="1" dirty="0" err="1" smtClean="0"/>
              <a:t>int</a:t>
            </a:r>
            <a:r>
              <a:rPr lang="en-US" dirty="0" smtClean="0"/>
              <a:t> count=0;//will get memory each time when the instance is created  </a:t>
            </a:r>
          </a:p>
          <a:p>
            <a:pPr>
              <a:buNone/>
            </a:pPr>
            <a:r>
              <a:rPr lang="en-US" dirty="0" smtClean="0"/>
              <a:t>  </a:t>
            </a:r>
          </a:p>
          <a:p>
            <a:pPr>
              <a:buNone/>
            </a:pPr>
            <a:r>
              <a:rPr lang="en-US" dirty="0" smtClean="0"/>
              <a:t>Counter(){  </a:t>
            </a:r>
          </a:p>
          <a:p>
            <a:pPr>
              <a:buNone/>
            </a:pPr>
            <a:r>
              <a:rPr lang="en-US" dirty="0" smtClean="0"/>
              <a:t>count++;//incrementing value  </a:t>
            </a:r>
          </a:p>
          <a:p>
            <a:pPr>
              <a:buNone/>
            </a:pPr>
            <a:r>
              <a:rPr lang="en-US" dirty="0" err="1" smtClean="0"/>
              <a:t>System.out.println</a:t>
            </a:r>
            <a:r>
              <a:rPr lang="en-US" dirty="0" smtClean="0"/>
              <a:t>(count);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//Creating objects  </a:t>
            </a:r>
          </a:p>
          <a:p>
            <a:pPr>
              <a:buNone/>
            </a:pPr>
            <a:r>
              <a:rPr lang="en-US" dirty="0" smtClean="0"/>
              <a:t>Counter c1=</a:t>
            </a:r>
            <a:r>
              <a:rPr lang="en-US" b="1" dirty="0" smtClean="0"/>
              <a:t>new</a:t>
            </a:r>
            <a:r>
              <a:rPr lang="en-US" dirty="0" smtClean="0"/>
              <a:t> Counter();  </a:t>
            </a:r>
          </a:p>
          <a:p>
            <a:pPr>
              <a:buNone/>
            </a:pPr>
            <a:r>
              <a:rPr lang="en-US" dirty="0" smtClean="0"/>
              <a:t>Counter c2=</a:t>
            </a:r>
            <a:r>
              <a:rPr lang="en-US" b="1" dirty="0" smtClean="0"/>
              <a:t>new</a:t>
            </a:r>
            <a:r>
              <a:rPr lang="en-US" dirty="0" smtClean="0"/>
              <a:t> Counter();  </a:t>
            </a:r>
          </a:p>
          <a:p>
            <a:pPr>
              <a:buNone/>
            </a:pPr>
            <a:r>
              <a:rPr lang="en-US" dirty="0" smtClean="0"/>
              <a:t>Counter c3=</a:t>
            </a:r>
            <a:r>
              <a:rPr lang="en-US" b="1" dirty="0" smtClean="0"/>
              <a:t>new</a:t>
            </a:r>
            <a:r>
              <a:rPr lang="en-US" dirty="0" smtClean="0"/>
              <a:t> Counter();  </a:t>
            </a:r>
          </a:p>
          <a:p>
            <a:pPr>
              <a:buNone/>
            </a:pPr>
            <a:r>
              <a:rPr lang="en-US" dirty="0" smtClean="0"/>
              <a:t>}  </a:t>
            </a:r>
          </a:p>
          <a:p>
            <a:pPr>
              <a:buNone/>
            </a:pPr>
            <a:r>
              <a:rPr lang="en-US" dirty="0" smtClean="0"/>
              <a:t>}</a:t>
            </a:r>
          </a:p>
          <a:p>
            <a:pPr>
              <a:buNone/>
            </a:pPr>
            <a:endParaRPr lang="en-US" dirty="0"/>
          </a:p>
        </p:txBody>
      </p:sp>
      <p:sp>
        <p:nvSpPr>
          <p:cNvPr id="1025" name="Rectangle 1"/>
          <p:cNvSpPr>
            <a:spLocks noChangeArrowheads="1"/>
          </p:cNvSpPr>
          <p:nvPr/>
        </p:nvSpPr>
        <p:spPr bwMode="auto">
          <a:xfrm>
            <a:off x="6248400" y="5029200"/>
            <a:ext cx="1828800" cy="1323439"/>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Unicode MS" pitchFamily="34" charset="-128"/>
                <a:cs typeface="Arial" pitchFamily="34"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Program of counter by static </a:t>
            </a:r>
            <a:r>
              <a:rPr lang="en-US" dirty="0" smtClean="0"/>
              <a:t>variable</a:t>
            </a:r>
            <a:endParaRPr lang="en-US" dirty="0"/>
          </a:p>
        </p:txBody>
      </p:sp>
      <p:sp>
        <p:nvSpPr>
          <p:cNvPr id="3" name="Content Placeholder 2"/>
          <p:cNvSpPr>
            <a:spLocks noGrp="1"/>
          </p:cNvSpPr>
          <p:nvPr>
            <p:ph idx="1"/>
          </p:nvPr>
        </p:nvSpPr>
        <p:spPr>
          <a:xfrm>
            <a:off x="304800" y="1066800"/>
            <a:ext cx="8153400" cy="5791200"/>
          </a:xfrm>
        </p:spPr>
        <p:txBody>
          <a:bodyPr>
            <a:normAutofit fontScale="70000" lnSpcReduction="20000"/>
          </a:bodyPr>
          <a:lstStyle/>
          <a:p>
            <a:pPr>
              <a:buNone/>
            </a:pPr>
            <a:r>
              <a:rPr lang="en-US" dirty="0" smtClean="0"/>
              <a:t>//Java Program to illustrate the use of static variable which  </a:t>
            </a:r>
          </a:p>
          <a:p>
            <a:pPr>
              <a:buNone/>
            </a:pPr>
            <a:r>
              <a:rPr lang="en-US" dirty="0" smtClean="0"/>
              <a:t>//is shared with all objects.  </a:t>
            </a:r>
          </a:p>
          <a:p>
            <a:pPr>
              <a:buNone/>
            </a:pPr>
            <a:r>
              <a:rPr lang="en-US" b="1" dirty="0" smtClean="0"/>
              <a:t>class</a:t>
            </a:r>
            <a:r>
              <a:rPr lang="en-US" dirty="0" smtClean="0"/>
              <a:t> Counter2{  </a:t>
            </a:r>
          </a:p>
          <a:p>
            <a:pPr>
              <a:buNone/>
            </a:pPr>
            <a:r>
              <a:rPr lang="en-US" b="1" dirty="0" smtClean="0"/>
              <a:t>static</a:t>
            </a:r>
            <a:r>
              <a:rPr lang="en-US" dirty="0" smtClean="0"/>
              <a:t> </a:t>
            </a:r>
            <a:r>
              <a:rPr lang="en-US" b="1" dirty="0" err="1" smtClean="0"/>
              <a:t>int</a:t>
            </a:r>
            <a:r>
              <a:rPr lang="en-US" dirty="0" smtClean="0"/>
              <a:t> count=0;//will get memory only once and retain its value  </a:t>
            </a:r>
          </a:p>
          <a:p>
            <a:pPr>
              <a:buNone/>
            </a:pPr>
            <a:r>
              <a:rPr lang="en-US" dirty="0" smtClean="0"/>
              <a:t>  </a:t>
            </a:r>
          </a:p>
          <a:p>
            <a:pPr>
              <a:buNone/>
            </a:pPr>
            <a:r>
              <a:rPr lang="en-US" dirty="0" smtClean="0"/>
              <a:t>Counter2(){  </a:t>
            </a:r>
          </a:p>
          <a:p>
            <a:pPr>
              <a:buNone/>
            </a:pPr>
            <a:r>
              <a:rPr lang="en-US" dirty="0" smtClean="0"/>
              <a:t>count++;//incrementing the value of static variable  </a:t>
            </a:r>
          </a:p>
          <a:p>
            <a:pPr>
              <a:buNone/>
            </a:pPr>
            <a:r>
              <a:rPr lang="en-US" dirty="0" err="1" smtClean="0"/>
              <a:t>System.out.println</a:t>
            </a:r>
            <a:r>
              <a:rPr lang="en-US" dirty="0" smtClean="0"/>
              <a:t>(count);  </a:t>
            </a:r>
          </a:p>
          <a:p>
            <a:pPr>
              <a:buNone/>
            </a:pPr>
            <a:r>
              <a:rPr lang="en-US" dirty="0" smtClean="0"/>
              <a:t>}  </a:t>
            </a:r>
          </a:p>
          <a:p>
            <a:pPr>
              <a:buNone/>
            </a:pPr>
            <a:r>
              <a:rPr lang="en-US" dirty="0" smtClean="0"/>
              <a:t>  </a:t>
            </a:r>
          </a:p>
          <a:p>
            <a:pPr>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buNone/>
            </a:pPr>
            <a:r>
              <a:rPr lang="en-US" dirty="0" smtClean="0"/>
              <a:t>//creating objects  </a:t>
            </a:r>
          </a:p>
          <a:p>
            <a:pPr>
              <a:buNone/>
            </a:pPr>
            <a:r>
              <a:rPr lang="en-US" dirty="0" smtClean="0"/>
              <a:t>Counter2 c1=</a:t>
            </a:r>
            <a:r>
              <a:rPr lang="en-US" b="1" dirty="0" smtClean="0"/>
              <a:t>new</a:t>
            </a:r>
            <a:r>
              <a:rPr lang="en-US" dirty="0" smtClean="0"/>
              <a:t> Counter2();  </a:t>
            </a:r>
          </a:p>
          <a:p>
            <a:pPr>
              <a:buNone/>
            </a:pPr>
            <a:r>
              <a:rPr lang="en-US" dirty="0" smtClean="0"/>
              <a:t>Counter2 c2=</a:t>
            </a:r>
            <a:r>
              <a:rPr lang="en-US" b="1" dirty="0" smtClean="0"/>
              <a:t>new</a:t>
            </a:r>
            <a:r>
              <a:rPr lang="en-US" dirty="0" smtClean="0"/>
              <a:t> Counter2();  </a:t>
            </a:r>
          </a:p>
          <a:p>
            <a:pPr>
              <a:buNone/>
            </a:pPr>
            <a:r>
              <a:rPr lang="en-US" dirty="0" smtClean="0"/>
              <a:t>Counter2 c3=</a:t>
            </a:r>
            <a:r>
              <a:rPr lang="en-US" b="1" dirty="0" smtClean="0"/>
              <a:t>new</a:t>
            </a:r>
            <a:r>
              <a:rPr lang="en-US" dirty="0" smtClean="0"/>
              <a:t> Counter2();  </a:t>
            </a:r>
          </a:p>
          <a:p>
            <a:pPr>
              <a:buNone/>
            </a:pPr>
            <a:r>
              <a:rPr lang="en-US" dirty="0" smtClean="0"/>
              <a:t>}  </a:t>
            </a:r>
          </a:p>
          <a:p>
            <a:pPr>
              <a:buNone/>
            </a:pPr>
            <a:r>
              <a:rPr lang="en-US" dirty="0" smtClean="0"/>
              <a:t>}</a:t>
            </a:r>
          </a:p>
          <a:p>
            <a:pPr>
              <a:buNone/>
            </a:pPr>
            <a:endParaRPr lang="en-US" dirty="0"/>
          </a:p>
        </p:txBody>
      </p:sp>
      <p:sp>
        <p:nvSpPr>
          <p:cNvPr id="26625" name="Rectangle 1"/>
          <p:cNvSpPr>
            <a:spLocks noChangeArrowheads="1"/>
          </p:cNvSpPr>
          <p:nvPr/>
        </p:nvSpPr>
        <p:spPr bwMode="auto">
          <a:xfrm>
            <a:off x="7239000" y="4267200"/>
            <a:ext cx="1600200" cy="1569660"/>
          </a:xfrm>
          <a:prstGeom prst="rect">
            <a:avLst/>
          </a:prstGeom>
          <a:no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Unicode MS" pitchFamily="34" charset="-128"/>
                <a:cs typeface="Arial" pitchFamily="34" charset="0"/>
              </a:rPr>
              <a:t> 3</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Java static method</a:t>
            </a:r>
            <a:endParaRPr lang="en-US" dirty="0"/>
          </a:p>
        </p:txBody>
      </p:sp>
      <p:sp>
        <p:nvSpPr>
          <p:cNvPr id="3" name="Content Placeholder 2"/>
          <p:cNvSpPr>
            <a:spLocks noGrp="1"/>
          </p:cNvSpPr>
          <p:nvPr>
            <p:ph idx="1"/>
          </p:nvPr>
        </p:nvSpPr>
        <p:spPr/>
        <p:txBody>
          <a:bodyPr>
            <a:normAutofit/>
          </a:bodyPr>
          <a:lstStyle/>
          <a:p>
            <a:pPr algn="just"/>
            <a:r>
              <a:rPr lang="en-US" dirty="0" smtClean="0"/>
              <a:t>If you apply static keyword with any method, it is known as static method.</a:t>
            </a:r>
          </a:p>
          <a:p>
            <a:pPr algn="just"/>
            <a:r>
              <a:rPr lang="en-US" dirty="0" smtClean="0"/>
              <a:t>A static method belongs to the class rather than the object of a class.</a:t>
            </a:r>
          </a:p>
          <a:p>
            <a:pPr algn="just"/>
            <a:r>
              <a:rPr lang="en-US" dirty="0" smtClean="0"/>
              <a:t>A static method can be invoked without the need for creating an instance of a class.</a:t>
            </a:r>
          </a:p>
          <a:p>
            <a:pPr algn="just"/>
            <a:r>
              <a:rPr lang="en-US" dirty="0" smtClean="0"/>
              <a:t>A static method can access static data member and can change the value of it.</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Example of static method</a:t>
            </a:r>
            <a:endParaRPr lang="en-US" dirty="0"/>
          </a:p>
        </p:txBody>
      </p:sp>
      <p:sp>
        <p:nvSpPr>
          <p:cNvPr id="3" name="Content Placeholder 2"/>
          <p:cNvSpPr>
            <a:spLocks noGrp="1"/>
          </p:cNvSpPr>
          <p:nvPr>
            <p:ph idx="1"/>
          </p:nvPr>
        </p:nvSpPr>
        <p:spPr>
          <a:xfrm>
            <a:off x="457200" y="685800"/>
            <a:ext cx="8229600" cy="5943600"/>
          </a:xfrm>
        </p:spPr>
        <p:txBody>
          <a:bodyPr>
            <a:normAutofit fontScale="70000" lnSpcReduction="20000"/>
          </a:bodyPr>
          <a:lstStyle/>
          <a:p>
            <a:pPr>
              <a:buNone/>
            </a:pPr>
            <a:r>
              <a:rPr lang="en-US" dirty="0" smtClean="0"/>
              <a:t>//Java Program to demonstrate the use of a static method.  </a:t>
            </a:r>
          </a:p>
          <a:p>
            <a:pPr>
              <a:buNone/>
            </a:pPr>
            <a:r>
              <a:rPr lang="en-US" b="1" dirty="0" smtClean="0"/>
              <a:t>class</a:t>
            </a:r>
            <a:r>
              <a:rPr lang="en-US" dirty="0" smtClean="0"/>
              <a:t> Student{  </a:t>
            </a:r>
          </a:p>
          <a:p>
            <a:pPr>
              <a:buNone/>
            </a:pPr>
            <a:r>
              <a:rPr lang="en-US" dirty="0" smtClean="0"/>
              <a:t>     </a:t>
            </a:r>
            <a:r>
              <a:rPr lang="en-US" b="1" dirty="0" err="1" smtClean="0"/>
              <a:t>int</a:t>
            </a:r>
            <a:r>
              <a:rPr lang="en-US" dirty="0" smtClean="0"/>
              <a:t> </a:t>
            </a:r>
            <a:r>
              <a:rPr lang="en-US" dirty="0" err="1" smtClean="0"/>
              <a:t>rollno</a:t>
            </a:r>
            <a:r>
              <a:rPr lang="en-US" dirty="0" smtClean="0"/>
              <a:t>;  </a:t>
            </a:r>
          </a:p>
          <a:p>
            <a:pPr>
              <a:buNone/>
            </a:pPr>
            <a:r>
              <a:rPr lang="en-US" dirty="0" smtClean="0"/>
              <a:t>     String name;  </a:t>
            </a:r>
          </a:p>
          <a:p>
            <a:pPr>
              <a:buNone/>
            </a:pPr>
            <a:r>
              <a:rPr lang="en-US" dirty="0" smtClean="0"/>
              <a:t>     </a:t>
            </a:r>
            <a:r>
              <a:rPr lang="en-US" b="1" dirty="0" smtClean="0"/>
              <a:t>static</a:t>
            </a:r>
            <a:r>
              <a:rPr lang="en-US" dirty="0" smtClean="0"/>
              <a:t> String college = "ITS";  </a:t>
            </a:r>
          </a:p>
          <a:p>
            <a:pPr>
              <a:buNone/>
            </a:pPr>
            <a:r>
              <a:rPr lang="en-US" dirty="0" smtClean="0"/>
              <a:t>     //static method to change the value of static variable  </a:t>
            </a:r>
          </a:p>
          <a:p>
            <a:pPr>
              <a:buNone/>
            </a:pPr>
            <a:r>
              <a:rPr lang="en-US" dirty="0" smtClean="0"/>
              <a:t>     </a:t>
            </a:r>
            <a:r>
              <a:rPr lang="en-US" b="1" dirty="0" smtClean="0"/>
              <a:t>static</a:t>
            </a:r>
            <a:r>
              <a:rPr lang="en-US" dirty="0" smtClean="0"/>
              <a:t> </a:t>
            </a:r>
            <a:r>
              <a:rPr lang="en-US" b="1" dirty="0" smtClean="0"/>
              <a:t>void</a:t>
            </a:r>
            <a:r>
              <a:rPr lang="en-US" dirty="0" smtClean="0"/>
              <a:t> change(){  </a:t>
            </a:r>
          </a:p>
          <a:p>
            <a:pPr>
              <a:buNone/>
            </a:pPr>
            <a:r>
              <a:rPr lang="en-US" dirty="0" smtClean="0"/>
              <a:t>     college = “BIAS";  </a:t>
            </a:r>
          </a:p>
          <a:p>
            <a:pPr>
              <a:buNone/>
            </a:pPr>
            <a:r>
              <a:rPr lang="en-US" dirty="0" smtClean="0"/>
              <a:t>     }  </a:t>
            </a:r>
          </a:p>
          <a:p>
            <a:pPr>
              <a:buNone/>
            </a:pPr>
            <a:r>
              <a:rPr lang="en-US" dirty="0" smtClean="0"/>
              <a:t>     //constructor to initialize the variable  </a:t>
            </a:r>
          </a:p>
          <a:p>
            <a:pPr>
              <a:buNone/>
            </a:pPr>
            <a:r>
              <a:rPr lang="en-US" dirty="0" smtClean="0"/>
              <a:t>     Student(</a:t>
            </a:r>
            <a:r>
              <a:rPr lang="en-US" b="1" dirty="0" err="1" smtClean="0"/>
              <a:t>int</a:t>
            </a:r>
            <a:r>
              <a:rPr lang="en-US" dirty="0" smtClean="0"/>
              <a:t> r, String n){  </a:t>
            </a:r>
          </a:p>
          <a:p>
            <a:pPr>
              <a:buNone/>
            </a:pPr>
            <a:r>
              <a:rPr lang="en-US" dirty="0" smtClean="0"/>
              <a:t>     </a:t>
            </a:r>
            <a:r>
              <a:rPr lang="en-US" dirty="0" err="1" smtClean="0"/>
              <a:t>rollno</a:t>
            </a:r>
            <a:r>
              <a:rPr lang="en-US" dirty="0" smtClean="0"/>
              <a:t> = r;  </a:t>
            </a:r>
          </a:p>
          <a:p>
            <a:pPr>
              <a:buNone/>
            </a:pPr>
            <a:r>
              <a:rPr lang="en-US" dirty="0" smtClean="0"/>
              <a:t>     name = n;  </a:t>
            </a:r>
          </a:p>
          <a:p>
            <a:pPr>
              <a:buNone/>
            </a:pPr>
            <a:r>
              <a:rPr lang="en-US" dirty="0" smtClean="0"/>
              <a:t>     }  </a:t>
            </a:r>
          </a:p>
          <a:p>
            <a:pPr>
              <a:buNone/>
            </a:pPr>
            <a:r>
              <a:rPr lang="en-US" dirty="0" smtClean="0"/>
              <a:t>     //method to display values  </a:t>
            </a:r>
          </a:p>
          <a:p>
            <a:pPr>
              <a:buNone/>
            </a:pPr>
            <a:r>
              <a:rPr lang="en-US" dirty="0" smtClean="0"/>
              <a:t>     </a:t>
            </a:r>
            <a:r>
              <a:rPr lang="en-US" b="1" dirty="0" smtClean="0"/>
              <a:t>void</a:t>
            </a:r>
            <a:r>
              <a:rPr lang="en-US" dirty="0" smtClean="0"/>
              <a:t> display(){</a:t>
            </a:r>
            <a:r>
              <a:rPr lang="en-US" dirty="0" err="1" smtClean="0"/>
              <a:t>System.out.println</a:t>
            </a:r>
            <a:r>
              <a:rPr lang="en-US" dirty="0" smtClean="0"/>
              <a:t>(</a:t>
            </a:r>
            <a:r>
              <a:rPr lang="en-US" dirty="0" err="1" smtClean="0"/>
              <a:t>rollno</a:t>
            </a:r>
            <a:r>
              <a:rPr lang="en-US" dirty="0" smtClean="0"/>
              <a:t>+" "+name+" "+college);}  </a:t>
            </a:r>
          </a:p>
          <a:p>
            <a:pPr>
              <a:buNone/>
            </a:pPr>
            <a:r>
              <a:rPr lang="en-US" dirty="0" smtClean="0"/>
              <a:t>}  </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423</Words>
  <Application>Microsoft Office PowerPoint</Application>
  <PresentationFormat>On-screen Show (4:3)</PresentationFormat>
  <Paragraphs>135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Java static keyword</vt:lpstr>
      <vt:lpstr>Slide 2</vt:lpstr>
      <vt:lpstr>Slide 3</vt:lpstr>
      <vt:lpstr>Java static variable</vt:lpstr>
      <vt:lpstr>Understanding the problem without static variable</vt:lpstr>
      <vt:lpstr>Program of the counter without static variable</vt:lpstr>
      <vt:lpstr>Program of counter by static variable</vt:lpstr>
      <vt:lpstr>Java static method</vt:lpstr>
      <vt:lpstr>Example of static method</vt:lpstr>
      <vt:lpstr>Slide 10</vt:lpstr>
      <vt:lpstr>Slide 11</vt:lpstr>
      <vt:lpstr>Slide 12</vt:lpstr>
      <vt:lpstr>Java static block</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static keyword</dc:title>
  <dc:creator>adin</dc:creator>
  <cp:lastModifiedBy>adin</cp:lastModifiedBy>
  <cp:revision>13</cp:revision>
  <dcterms:created xsi:type="dcterms:W3CDTF">2006-08-16T00:00:00Z</dcterms:created>
  <dcterms:modified xsi:type="dcterms:W3CDTF">2019-09-02T17:56:51Z</dcterms:modified>
</cp:coreProperties>
</file>