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1" r:id="rId7"/>
    <p:sldId id="262" r:id="rId8"/>
    <p:sldId id="263" r:id="rId9"/>
    <p:sldId id="264" r:id="rId10"/>
    <p:sldId id="265" r:id="rId11"/>
    <p:sldId id="266" r:id="rId12"/>
    <p:sldId id="267" r:id="rId13"/>
    <p:sldId id="268" r:id="rId14"/>
    <p:sldId id="272"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953" autoAdjust="0"/>
  </p:normalViewPr>
  <p:slideViewPr>
    <p:cSldViewPr>
      <p:cViewPr varScale="1">
        <p:scale>
          <a:sx n="71" d="100"/>
          <a:sy n="71" d="100"/>
        </p:scale>
        <p:origin x="-13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162800" cy="1470025"/>
          </a:xfrm>
        </p:spPr>
        <p:txBody>
          <a:bodyPr/>
          <a:lstStyle/>
          <a:p>
            <a:pPr algn="r"/>
            <a:r>
              <a:rPr lang="en-US" b="1" dirty="0" smtClean="0"/>
              <a:t>java this keyword</a:t>
            </a:r>
            <a:endParaRPr lang="en-US"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smtClean="0"/>
              <a:t>Bhimtal</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3) this() : to invoke current class constructor</a:t>
            </a:r>
            <a:endParaRPr lang="en-US" sz="3200" dirty="0"/>
          </a:p>
        </p:txBody>
      </p:sp>
      <p:sp>
        <p:nvSpPr>
          <p:cNvPr id="3" name="Content Placeholder 2"/>
          <p:cNvSpPr>
            <a:spLocks noGrp="1"/>
          </p:cNvSpPr>
          <p:nvPr>
            <p:ph idx="1"/>
          </p:nvPr>
        </p:nvSpPr>
        <p:spPr>
          <a:xfrm>
            <a:off x="457200" y="1066800"/>
            <a:ext cx="8229600" cy="5562600"/>
          </a:xfrm>
        </p:spPr>
        <p:txBody>
          <a:bodyPr>
            <a:normAutofit/>
          </a:bodyPr>
          <a:lstStyle/>
          <a:p>
            <a:pPr>
              <a:buNone/>
            </a:pPr>
            <a:r>
              <a:rPr lang="en-US" sz="1800" dirty="0" smtClean="0"/>
              <a:t>The this() constructor call can be used to invoke the current class constructor. It is used to reuse the constructor. In other words, it is used for constructor chaining.</a:t>
            </a:r>
          </a:p>
          <a:p>
            <a:pPr>
              <a:buNone/>
            </a:pPr>
            <a:r>
              <a:rPr lang="en-US" sz="1800" b="1" dirty="0" smtClean="0"/>
              <a:t>Calling default constructor from parameterized constructor:</a:t>
            </a:r>
          </a:p>
          <a:p>
            <a:pPr>
              <a:buNone/>
            </a:pPr>
            <a:r>
              <a:rPr lang="en-US" sz="2000" b="1" dirty="0" smtClean="0"/>
              <a:t>class</a:t>
            </a:r>
            <a:r>
              <a:rPr lang="en-US" sz="2000" dirty="0" smtClean="0"/>
              <a:t> A{  </a:t>
            </a:r>
          </a:p>
          <a:p>
            <a:pPr>
              <a:buNone/>
            </a:pPr>
            <a:r>
              <a:rPr lang="en-US" sz="2000" dirty="0" smtClean="0"/>
              <a:t>A(){</a:t>
            </a:r>
            <a:r>
              <a:rPr lang="en-US" sz="2000" dirty="0" err="1" smtClean="0"/>
              <a:t>System.out.println</a:t>
            </a:r>
            <a:r>
              <a:rPr lang="en-US" sz="2000" dirty="0" smtClean="0"/>
              <a:t>("hello a");}  </a:t>
            </a:r>
          </a:p>
          <a:p>
            <a:pPr>
              <a:buNone/>
            </a:pPr>
            <a:r>
              <a:rPr lang="en-US" sz="2000" dirty="0" smtClean="0"/>
              <a:t>A(</a:t>
            </a:r>
            <a:r>
              <a:rPr lang="en-US" sz="2000" b="1" dirty="0" err="1" smtClean="0"/>
              <a:t>int</a:t>
            </a:r>
            <a:r>
              <a:rPr lang="en-US" sz="2000" dirty="0" smtClean="0"/>
              <a:t> x){  </a:t>
            </a:r>
          </a:p>
          <a:p>
            <a:pPr>
              <a:buNone/>
            </a:pPr>
            <a:r>
              <a:rPr lang="en-US" sz="2000" b="1" dirty="0" smtClean="0"/>
              <a:t>this</a:t>
            </a:r>
            <a:r>
              <a:rPr lang="en-US" sz="2000" dirty="0" smtClean="0"/>
              <a:t>();  </a:t>
            </a:r>
          </a:p>
          <a:p>
            <a:pPr>
              <a:buNone/>
            </a:pPr>
            <a:r>
              <a:rPr lang="en-US" sz="2000" dirty="0" err="1" smtClean="0"/>
              <a:t>System.out.println</a:t>
            </a:r>
            <a:r>
              <a:rPr lang="en-US" sz="2000" dirty="0" smtClean="0"/>
              <a:t>(x);  </a:t>
            </a:r>
          </a:p>
          <a:p>
            <a:pPr>
              <a:buNone/>
            </a:pPr>
            <a:r>
              <a:rPr lang="en-US" sz="2000" dirty="0" smtClean="0"/>
              <a:t>}  </a:t>
            </a:r>
          </a:p>
          <a:p>
            <a:pPr>
              <a:buNone/>
            </a:pPr>
            <a:r>
              <a:rPr lang="en-US" sz="2000" dirty="0" smtClean="0"/>
              <a:t>}  </a:t>
            </a:r>
          </a:p>
          <a:p>
            <a:pPr>
              <a:buNone/>
            </a:pPr>
            <a:r>
              <a:rPr lang="en-US" sz="2000" b="1" dirty="0" smtClean="0"/>
              <a:t>class</a:t>
            </a:r>
            <a:r>
              <a:rPr lang="en-US" sz="2000" dirty="0" smtClean="0"/>
              <a:t> TestThis5{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A </a:t>
            </a:r>
            <a:r>
              <a:rPr lang="en-US" sz="2000" dirty="0" err="1" smtClean="0"/>
              <a:t>a</a:t>
            </a:r>
            <a:r>
              <a:rPr lang="en-US" sz="2000" dirty="0" smtClean="0"/>
              <a:t>=</a:t>
            </a:r>
            <a:r>
              <a:rPr lang="en-US" sz="2000" b="1" dirty="0" smtClean="0"/>
              <a:t>new</a:t>
            </a:r>
            <a:r>
              <a:rPr lang="en-US" sz="2000" dirty="0" smtClean="0"/>
              <a:t> A(10);  </a:t>
            </a:r>
          </a:p>
          <a:p>
            <a:pPr>
              <a:buNone/>
            </a:pPr>
            <a:r>
              <a:rPr lang="en-US" sz="2000" dirty="0" smtClean="0"/>
              <a:t>}}  </a:t>
            </a:r>
            <a:endParaRPr lang="en-US" sz="2000" dirty="0"/>
          </a:p>
        </p:txBody>
      </p:sp>
      <p:sp>
        <p:nvSpPr>
          <p:cNvPr id="24577" name="Rectangle 1"/>
          <p:cNvSpPr>
            <a:spLocks noChangeArrowheads="1"/>
          </p:cNvSpPr>
          <p:nvPr/>
        </p:nvSpPr>
        <p:spPr bwMode="auto">
          <a:xfrm>
            <a:off x="6324600" y="4419600"/>
            <a:ext cx="2133600" cy="1292662"/>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hello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10</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normAutofit/>
          </a:bodyPr>
          <a:lstStyle/>
          <a:p>
            <a:pPr algn="l"/>
            <a:r>
              <a:rPr lang="en-US" sz="2800" b="1" dirty="0" smtClean="0"/>
              <a:t>Calling parameterized constructor from default constructor:</a:t>
            </a:r>
            <a:endParaRPr lang="en-US" sz="2800" dirty="0"/>
          </a:p>
        </p:txBody>
      </p:sp>
      <p:sp>
        <p:nvSpPr>
          <p:cNvPr id="3" name="Content Placeholder 2"/>
          <p:cNvSpPr>
            <a:spLocks noGrp="1"/>
          </p:cNvSpPr>
          <p:nvPr>
            <p:ph idx="1"/>
          </p:nvPr>
        </p:nvSpPr>
        <p:spPr>
          <a:xfrm>
            <a:off x="533400" y="762000"/>
            <a:ext cx="8229600" cy="5791200"/>
          </a:xfrm>
        </p:spPr>
        <p:txBody>
          <a:bodyPr>
            <a:normAutofit fontScale="85000" lnSpcReduction="20000"/>
          </a:bodyPr>
          <a:lstStyle/>
          <a:p>
            <a:pPr>
              <a:buNone/>
            </a:pPr>
            <a:r>
              <a:rPr lang="en-US" b="1" dirty="0" smtClean="0"/>
              <a:t>class</a:t>
            </a:r>
            <a:r>
              <a:rPr lang="en-US" dirty="0" smtClean="0"/>
              <a:t> A{  </a:t>
            </a:r>
          </a:p>
          <a:p>
            <a:pPr>
              <a:buNone/>
            </a:pPr>
            <a:r>
              <a:rPr lang="en-US" dirty="0" smtClean="0"/>
              <a:t>A(){  </a:t>
            </a:r>
          </a:p>
          <a:p>
            <a:pPr>
              <a:buNone/>
            </a:pPr>
            <a:r>
              <a:rPr lang="en-US" b="1" dirty="0" smtClean="0"/>
              <a:t>this</a:t>
            </a:r>
            <a:r>
              <a:rPr lang="en-US" dirty="0" smtClean="0"/>
              <a:t>(5);  </a:t>
            </a:r>
          </a:p>
          <a:p>
            <a:pPr>
              <a:buNone/>
            </a:pPr>
            <a:r>
              <a:rPr lang="en-US" dirty="0" err="1" smtClean="0"/>
              <a:t>System.out.println</a:t>
            </a:r>
            <a:r>
              <a:rPr lang="en-US" dirty="0" smtClean="0"/>
              <a:t>("hello a");  </a:t>
            </a:r>
          </a:p>
          <a:p>
            <a:pPr>
              <a:buNone/>
            </a:pPr>
            <a:r>
              <a:rPr lang="en-US" dirty="0" smtClean="0"/>
              <a:t>}  </a:t>
            </a:r>
          </a:p>
          <a:p>
            <a:pPr>
              <a:buNone/>
            </a:pPr>
            <a:r>
              <a:rPr lang="en-US" dirty="0" smtClean="0"/>
              <a:t>A(</a:t>
            </a:r>
            <a:r>
              <a:rPr lang="en-US" b="1" dirty="0" err="1" smtClean="0"/>
              <a:t>int</a:t>
            </a:r>
            <a:r>
              <a:rPr lang="en-US" dirty="0" smtClean="0"/>
              <a:t> x){  </a:t>
            </a:r>
          </a:p>
          <a:p>
            <a:pPr>
              <a:buNone/>
            </a:pPr>
            <a:r>
              <a:rPr lang="en-US" dirty="0" err="1" smtClean="0"/>
              <a:t>System.out.println</a:t>
            </a:r>
            <a:r>
              <a:rPr lang="en-US" dirty="0" smtClean="0"/>
              <a:t>(x);  </a:t>
            </a:r>
          </a:p>
          <a:p>
            <a:pPr>
              <a:buNone/>
            </a:pPr>
            <a:r>
              <a:rPr lang="en-US" dirty="0" smtClean="0"/>
              <a:t>}  </a:t>
            </a:r>
          </a:p>
          <a:p>
            <a:pPr>
              <a:buNone/>
            </a:pPr>
            <a:r>
              <a:rPr lang="en-US" dirty="0" smtClean="0"/>
              <a:t>}  </a:t>
            </a:r>
          </a:p>
          <a:p>
            <a:pPr>
              <a:buNone/>
            </a:pPr>
            <a:r>
              <a:rPr lang="en-US" b="1" dirty="0" smtClean="0"/>
              <a:t>class</a:t>
            </a:r>
            <a:r>
              <a:rPr lang="en-US" dirty="0" smtClean="0"/>
              <a:t> TestThis6{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A </a:t>
            </a:r>
            <a:r>
              <a:rPr lang="en-US" dirty="0" err="1" smtClean="0"/>
              <a:t>a</a:t>
            </a:r>
            <a:r>
              <a:rPr lang="en-US" dirty="0" smtClean="0"/>
              <a:t>=</a:t>
            </a:r>
            <a:r>
              <a:rPr lang="en-US" b="1" dirty="0" smtClean="0"/>
              <a:t>new</a:t>
            </a:r>
            <a:r>
              <a:rPr lang="en-US" dirty="0" smtClean="0"/>
              <a:t> A();  </a:t>
            </a:r>
          </a:p>
          <a:p>
            <a:pPr>
              <a:buNone/>
            </a:pPr>
            <a:r>
              <a:rPr lang="en-US" dirty="0" smtClean="0"/>
              <a:t>}}  </a:t>
            </a:r>
            <a:endParaRPr lang="en-US" dirty="0"/>
          </a:p>
        </p:txBody>
      </p:sp>
      <p:sp>
        <p:nvSpPr>
          <p:cNvPr id="23553" name="Rectangle 1"/>
          <p:cNvSpPr>
            <a:spLocks noChangeArrowheads="1"/>
          </p:cNvSpPr>
          <p:nvPr/>
        </p:nvSpPr>
        <p:spPr bwMode="auto">
          <a:xfrm>
            <a:off x="6019800" y="5105400"/>
            <a:ext cx="2514600" cy="1107996"/>
          </a:xfrm>
          <a:prstGeom prst="rect">
            <a:avLst/>
          </a:prstGeom>
          <a:solidFill>
            <a:srgbClr val="F9FBF9"/>
          </a:solidFill>
          <a:ln w="9525">
            <a:solidFill>
              <a:schemeClr val="accent1"/>
            </a:solid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hello a</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Real usage of this() constructor call</a:t>
            </a:r>
            <a:endParaRPr lang="en-US" dirty="0"/>
          </a:p>
        </p:txBody>
      </p:sp>
      <p:sp>
        <p:nvSpPr>
          <p:cNvPr id="3" name="Content Placeholder 2"/>
          <p:cNvSpPr>
            <a:spLocks noGrp="1"/>
          </p:cNvSpPr>
          <p:nvPr>
            <p:ph idx="1"/>
          </p:nvPr>
        </p:nvSpPr>
        <p:spPr>
          <a:xfrm>
            <a:off x="381000" y="990600"/>
            <a:ext cx="8229600" cy="4525963"/>
          </a:xfrm>
        </p:spPr>
        <p:txBody>
          <a:bodyPr/>
          <a:lstStyle/>
          <a:p>
            <a:pPr>
              <a:buNone/>
            </a:pPr>
            <a:r>
              <a:rPr lang="en-US" dirty="0" smtClean="0"/>
              <a:t>The this() constructor call should be used to reuse the constructor from the constructor. It maintains the chain between the constructors i.e. it is used for constructor chaining. Let's see the example given below that displays the actual use of this keyword.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55000" lnSpcReduction="20000"/>
          </a:bodyPr>
          <a:lstStyle/>
          <a:p>
            <a:pPr>
              <a:buNone/>
            </a:pPr>
            <a:r>
              <a:rPr lang="en-US" b="1" dirty="0" smtClean="0"/>
              <a:t>class</a:t>
            </a:r>
            <a:r>
              <a:rPr lang="en-US" dirty="0" smtClean="0"/>
              <a:t> Student{  </a:t>
            </a:r>
          </a:p>
          <a:p>
            <a:pPr>
              <a:buNone/>
            </a:pPr>
            <a:r>
              <a:rPr lang="en-US" b="1" dirty="0" err="1" smtClean="0"/>
              <a:t>int</a:t>
            </a:r>
            <a:r>
              <a:rPr lang="en-US" dirty="0" smtClean="0"/>
              <a:t> </a:t>
            </a:r>
            <a:r>
              <a:rPr lang="en-US" dirty="0" err="1" smtClean="0"/>
              <a:t>rollno</a:t>
            </a:r>
            <a:r>
              <a:rPr lang="en-US" dirty="0" smtClean="0"/>
              <a:t>;  </a:t>
            </a:r>
          </a:p>
          <a:p>
            <a:pPr>
              <a:buNone/>
            </a:pPr>
            <a:r>
              <a:rPr lang="en-US" dirty="0" smtClean="0"/>
              <a:t>String </a:t>
            </a:r>
            <a:r>
              <a:rPr lang="en-US" dirty="0" err="1" smtClean="0"/>
              <a:t>name,course</a:t>
            </a:r>
            <a:r>
              <a:rPr lang="en-US" dirty="0" smtClean="0"/>
              <a:t>;  </a:t>
            </a:r>
          </a:p>
          <a:p>
            <a:pPr>
              <a:buNone/>
            </a:pPr>
            <a:r>
              <a:rPr lang="en-US" b="1" dirty="0" smtClean="0"/>
              <a:t>float</a:t>
            </a:r>
            <a:r>
              <a:rPr lang="en-US" dirty="0" smtClean="0"/>
              <a:t> fee;  </a:t>
            </a:r>
          </a:p>
          <a:p>
            <a:pPr>
              <a:buNone/>
            </a:pPr>
            <a:r>
              <a:rPr lang="en-US" dirty="0" smtClean="0"/>
              <a:t>Student(</a:t>
            </a:r>
            <a:r>
              <a:rPr lang="en-US" b="1" dirty="0" err="1" smtClean="0"/>
              <a:t>int</a:t>
            </a:r>
            <a:r>
              <a:rPr lang="en-US" dirty="0" smtClean="0"/>
              <a:t> </a:t>
            </a:r>
            <a:r>
              <a:rPr lang="en-US" dirty="0" err="1" smtClean="0"/>
              <a:t>rollno,String</a:t>
            </a:r>
            <a:r>
              <a:rPr lang="en-US" dirty="0" smtClean="0"/>
              <a:t> </a:t>
            </a:r>
            <a:r>
              <a:rPr lang="en-US" dirty="0" err="1" smtClean="0"/>
              <a:t>name,String</a:t>
            </a:r>
            <a:r>
              <a:rPr lang="en-US" dirty="0" smtClean="0"/>
              <a:t> course){  </a:t>
            </a:r>
          </a:p>
          <a:p>
            <a:pPr>
              <a:buNone/>
            </a:pPr>
            <a:r>
              <a:rPr lang="en-US" b="1" dirty="0" err="1" smtClean="0"/>
              <a:t>this</a:t>
            </a:r>
            <a:r>
              <a:rPr lang="en-US" dirty="0" err="1" smtClean="0"/>
              <a:t>.rollno</a:t>
            </a:r>
            <a:r>
              <a:rPr lang="en-US" dirty="0" smtClean="0"/>
              <a:t>=</a:t>
            </a:r>
            <a:r>
              <a:rPr lang="en-US" dirty="0" err="1" smtClean="0"/>
              <a:t>rollno</a:t>
            </a:r>
            <a:r>
              <a:rPr lang="en-US" dirty="0" smtClean="0"/>
              <a:t>;  </a:t>
            </a:r>
          </a:p>
          <a:p>
            <a:pPr>
              <a:buNone/>
            </a:pPr>
            <a:r>
              <a:rPr lang="en-US" b="1" dirty="0" smtClean="0"/>
              <a:t>this</a:t>
            </a:r>
            <a:r>
              <a:rPr lang="en-US" dirty="0" smtClean="0"/>
              <a:t>.name=name;  </a:t>
            </a:r>
          </a:p>
          <a:p>
            <a:pPr>
              <a:buNone/>
            </a:pPr>
            <a:r>
              <a:rPr lang="en-US" b="1" dirty="0" err="1" smtClean="0"/>
              <a:t>this</a:t>
            </a:r>
            <a:r>
              <a:rPr lang="en-US" dirty="0" err="1" smtClean="0"/>
              <a:t>.course</a:t>
            </a:r>
            <a:r>
              <a:rPr lang="en-US" dirty="0" smtClean="0"/>
              <a:t>=course;  </a:t>
            </a:r>
          </a:p>
          <a:p>
            <a:pPr>
              <a:buNone/>
            </a:pPr>
            <a:r>
              <a:rPr lang="en-US" dirty="0" smtClean="0"/>
              <a:t>}  </a:t>
            </a:r>
          </a:p>
          <a:p>
            <a:pPr>
              <a:buNone/>
            </a:pPr>
            <a:r>
              <a:rPr lang="en-US" dirty="0" smtClean="0"/>
              <a:t>Student(</a:t>
            </a:r>
            <a:r>
              <a:rPr lang="en-US" b="1" dirty="0" err="1" smtClean="0"/>
              <a:t>int</a:t>
            </a:r>
            <a:r>
              <a:rPr lang="en-US" dirty="0" smtClean="0"/>
              <a:t> </a:t>
            </a:r>
            <a:r>
              <a:rPr lang="en-US" dirty="0" err="1" smtClean="0"/>
              <a:t>rollno,String</a:t>
            </a:r>
            <a:r>
              <a:rPr lang="en-US" dirty="0" smtClean="0"/>
              <a:t> </a:t>
            </a:r>
            <a:r>
              <a:rPr lang="en-US" dirty="0" err="1" smtClean="0"/>
              <a:t>name,String</a:t>
            </a:r>
            <a:r>
              <a:rPr lang="en-US" dirty="0" smtClean="0"/>
              <a:t> </a:t>
            </a:r>
            <a:r>
              <a:rPr lang="en-US" dirty="0" err="1" smtClean="0"/>
              <a:t>course,</a:t>
            </a:r>
            <a:r>
              <a:rPr lang="en-US" b="1" dirty="0" err="1" smtClean="0"/>
              <a:t>float</a:t>
            </a:r>
            <a:r>
              <a:rPr lang="en-US" dirty="0" smtClean="0"/>
              <a:t> fee){  </a:t>
            </a:r>
          </a:p>
          <a:p>
            <a:pPr>
              <a:buNone/>
            </a:pPr>
            <a:r>
              <a:rPr lang="en-US" b="1" dirty="0" smtClean="0"/>
              <a:t>this</a:t>
            </a:r>
            <a:r>
              <a:rPr lang="en-US" dirty="0" smtClean="0"/>
              <a:t>(</a:t>
            </a:r>
            <a:r>
              <a:rPr lang="en-US" dirty="0" err="1" smtClean="0"/>
              <a:t>rollno,name,course</a:t>
            </a:r>
            <a:r>
              <a:rPr lang="en-US" dirty="0" smtClean="0"/>
              <a:t>);//reusing constructor  </a:t>
            </a:r>
          </a:p>
          <a:p>
            <a:pPr>
              <a:buNone/>
            </a:pPr>
            <a:r>
              <a:rPr lang="en-US" b="1" dirty="0" smtClean="0"/>
              <a:t>this</a:t>
            </a:r>
            <a:r>
              <a:rPr lang="en-US" dirty="0" smtClean="0"/>
              <a:t>.fee=fee;  </a:t>
            </a:r>
          </a:p>
          <a:p>
            <a:pPr>
              <a:buNone/>
            </a:pPr>
            <a:r>
              <a:rPr lang="en-US" dirty="0" smtClean="0"/>
              <a:t>}  </a:t>
            </a:r>
          </a:p>
          <a:p>
            <a:pPr>
              <a:buNone/>
            </a:pPr>
            <a:r>
              <a:rPr lang="en-US" b="1" dirty="0" smtClean="0"/>
              <a:t>void</a:t>
            </a:r>
            <a:r>
              <a:rPr lang="en-US" dirty="0" smtClean="0"/>
              <a:t> display(){</a:t>
            </a:r>
            <a:r>
              <a:rPr lang="en-US" dirty="0" err="1" smtClean="0"/>
              <a:t>System.out.println</a:t>
            </a:r>
            <a:r>
              <a:rPr lang="en-US" dirty="0" smtClean="0"/>
              <a:t>(</a:t>
            </a:r>
            <a:r>
              <a:rPr lang="en-US" dirty="0" err="1" smtClean="0"/>
              <a:t>rollno</a:t>
            </a:r>
            <a:r>
              <a:rPr lang="en-US" dirty="0" smtClean="0"/>
              <a:t>+" "+name+" "+course+" "+fee);}  </a:t>
            </a:r>
          </a:p>
          <a:p>
            <a:pPr>
              <a:buNone/>
            </a:pPr>
            <a:r>
              <a:rPr lang="en-US" dirty="0" smtClean="0"/>
              <a:t>}  </a:t>
            </a:r>
          </a:p>
          <a:p>
            <a:pPr>
              <a:buNone/>
            </a:pPr>
            <a:r>
              <a:rPr lang="en-US" b="1" dirty="0" smtClean="0"/>
              <a:t>class</a:t>
            </a:r>
            <a:r>
              <a:rPr lang="en-US" dirty="0" smtClean="0"/>
              <a:t> TestThis7{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Student s1=</a:t>
            </a:r>
            <a:r>
              <a:rPr lang="en-US" b="1" dirty="0" smtClean="0"/>
              <a:t>new</a:t>
            </a:r>
            <a:r>
              <a:rPr lang="en-US" dirty="0" smtClean="0"/>
              <a:t> Student(111,"ankit","java");  </a:t>
            </a:r>
          </a:p>
          <a:p>
            <a:pPr>
              <a:buNone/>
            </a:pPr>
            <a:r>
              <a:rPr lang="en-US" dirty="0" smtClean="0"/>
              <a:t>Student s2=</a:t>
            </a:r>
            <a:r>
              <a:rPr lang="en-US" b="1" dirty="0" smtClean="0"/>
              <a:t>new</a:t>
            </a:r>
            <a:r>
              <a:rPr lang="en-US" dirty="0" smtClean="0"/>
              <a:t> Student(112,"sumit","java",6000f);  </a:t>
            </a:r>
          </a:p>
          <a:p>
            <a:pPr>
              <a:buNone/>
            </a:pPr>
            <a:r>
              <a:rPr lang="en-US" dirty="0" smtClean="0"/>
              <a:t>s1.display();  </a:t>
            </a:r>
          </a:p>
          <a:p>
            <a:pPr>
              <a:buNone/>
            </a:pPr>
            <a:r>
              <a:rPr lang="en-US" dirty="0" smtClean="0"/>
              <a:t>s2.display();  </a:t>
            </a:r>
          </a:p>
          <a:p>
            <a:pPr>
              <a:buNone/>
            </a:pPr>
            <a:r>
              <a:rPr lang="en-US" dirty="0" smtClean="0"/>
              <a:t>}}  </a:t>
            </a:r>
          </a:p>
          <a:p>
            <a:pPr>
              <a:buNone/>
            </a:pPr>
            <a:endParaRPr lang="en-US" dirty="0"/>
          </a:p>
        </p:txBody>
      </p:sp>
      <p:sp>
        <p:nvSpPr>
          <p:cNvPr id="25601" name="Rectangle 1"/>
          <p:cNvSpPr>
            <a:spLocks noChangeArrowheads="1"/>
          </p:cNvSpPr>
          <p:nvPr/>
        </p:nvSpPr>
        <p:spPr bwMode="auto">
          <a:xfrm>
            <a:off x="5562600" y="4800600"/>
            <a:ext cx="2345386" cy="923330"/>
          </a:xfrm>
          <a:prstGeom prst="rect">
            <a:avLst/>
          </a:prstGeom>
          <a:solidFill>
            <a:srgbClr val="F9FBF9"/>
          </a:solidFill>
          <a:ln w="9525">
            <a:solidFill>
              <a:schemeClr val="accent1"/>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111 </a:t>
            </a:r>
            <a:r>
              <a:rPr kumimoji="0" lang="en-US" sz="20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ankit</a:t>
            </a: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java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112 </a:t>
            </a:r>
            <a:r>
              <a:rPr kumimoji="0" lang="en-US" sz="2000" b="0" i="0" u="none" strike="noStrike" cap="none" normalizeH="0" baseline="0" dirty="0" err="1" smtClean="0">
                <a:ln>
                  <a:noFill/>
                </a:ln>
                <a:solidFill>
                  <a:srgbClr val="000000"/>
                </a:solidFill>
                <a:effectLst/>
                <a:latin typeface="Arial" pitchFamily="34" charset="0"/>
                <a:ea typeface="Calibri" pitchFamily="34" charset="0"/>
                <a:cs typeface="Mangal" pitchFamily="18" charset="0"/>
              </a:rPr>
              <a:t>sumit</a:t>
            </a:r>
            <a:r>
              <a:rPr kumimoji="0" lang="en-US" sz="2000" b="0" i="0" u="none" strike="noStrike" cap="none" normalizeH="0" baseline="0" dirty="0" smtClean="0">
                <a:ln>
                  <a:noFill/>
                </a:ln>
                <a:solidFill>
                  <a:srgbClr val="000000"/>
                </a:solidFill>
                <a:effectLst/>
                <a:latin typeface="Arial" pitchFamily="34" charset="0"/>
                <a:ea typeface="Calibri" pitchFamily="34" charset="0"/>
                <a:cs typeface="Mangal" pitchFamily="18" charset="0"/>
              </a:rPr>
              <a:t> java 6000</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sz="2800" dirty="0" smtClean="0"/>
              <a:t>Program where this keyword is not required</a:t>
            </a:r>
            <a:endParaRPr lang="en-US" sz="2800" dirty="0"/>
          </a:p>
        </p:txBody>
      </p:sp>
      <p:sp>
        <p:nvSpPr>
          <p:cNvPr id="3" name="Content Placeholder 2"/>
          <p:cNvSpPr>
            <a:spLocks noGrp="1"/>
          </p:cNvSpPr>
          <p:nvPr>
            <p:ph idx="1"/>
          </p:nvPr>
        </p:nvSpPr>
        <p:spPr>
          <a:xfrm>
            <a:off x="457200" y="838200"/>
            <a:ext cx="5867400" cy="5715000"/>
          </a:xfrm>
          <a:ln>
            <a:solidFill>
              <a:schemeClr val="accent1"/>
            </a:solidFill>
          </a:ln>
        </p:spPr>
        <p:txBody>
          <a:bodyPr>
            <a:normAutofit fontScale="55000" lnSpcReduction="20000"/>
          </a:bodyPr>
          <a:lstStyle/>
          <a:p>
            <a:pPr>
              <a:buNone/>
            </a:pPr>
            <a:r>
              <a:rPr lang="en-US" b="1" dirty="0" smtClean="0"/>
              <a:t>class</a:t>
            </a:r>
            <a:r>
              <a:rPr lang="en-US" dirty="0" smtClean="0"/>
              <a:t> Student{  </a:t>
            </a:r>
          </a:p>
          <a:p>
            <a:pPr>
              <a:buNone/>
            </a:pPr>
            <a:r>
              <a:rPr lang="en-US" b="1" dirty="0" err="1" smtClean="0"/>
              <a:t>int</a:t>
            </a:r>
            <a:r>
              <a:rPr lang="en-US" dirty="0" smtClean="0"/>
              <a:t> </a:t>
            </a:r>
            <a:r>
              <a:rPr lang="en-US" dirty="0" err="1" smtClean="0"/>
              <a:t>rollno</a:t>
            </a:r>
            <a:r>
              <a:rPr lang="en-US" dirty="0" smtClean="0"/>
              <a:t>;  </a:t>
            </a:r>
          </a:p>
          <a:p>
            <a:pPr>
              <a:buNone/>
            </a:pPr>
            <a:r>
              <a:rPr lang="en-US" dirty="0" smtClean="0"/>
              <a:t>String name;  </a:t>
            </a:r>
          </a:p>
          <a:p>
            <a:pPr>
              <a:buNone/>
            </a:pPr>
            <a:r>
              <a:rPr lang="en-US" b="1" dirty="0" smtClean="0"/>
              <a:t>float</a:t>
            </a:r>
            <a:r>
              <a:rPr lang="en-US" dirty="0" smtClean="0"/>
              <a:t> fee;  </a:t>
            </a:r>
          </a:p>
          <a:p>
            <a:pPr>
              <a:buNone/>
            </a:pPr>
            <a:r>
              <a:rPr lang="en-US" dirty="0" smtClean="0"/>
              <a:t>Student(</a:t>
            </a:r>
            <a:r>
              <a:rPr lang="en-US" b="1" dirty="0" err="1" smtClean="0"/>
              <a:t>int</a:t>
            </a:r>
            <a:r>
              <a:rPr lang="en-US" dirty="0" smtClean="0"/>
              <a:t> </a:t>
            </a:r>
            <a:r>
              <a:rPr lang="en-US" dirty="0" err="1" smtClean="0"/>
              <a:t>r,String</a:t>
            </a:r>
            <a:r>
              <a:rPr lang="en-US" dirty="0" smtClean="0"/>
              <a:t> </a:t>
            </a:r>
            <a:r>
              <a:rPr lang="en-US" dirty="0" err="1" smtClean="0"/>
              <a:t>n,</a:t>
            </a:r>
            <a:r>
              <a:rPr lang="en-US" b="1" dirty="0" err="1" smtClean="0"/>
              <a:t>float</a:t>
            </a:r>
            <a:r>
              <a:rPr lang="en-US" dirty="0" smtClean="0"/>
              <a:t> f){  </a:t>
            </a:r>
          </a:p>
          <a:p>
            <a:pPr>
              <a:buNone/>
            </a:pPr>
            <a:r>
              <a:rPr lang="en-US" dirty="0" err="1" smtClean="0"/>
              <a:t>rollno</a:t>
            </a:r>
            <a:r>
              <a:rPr lang="en-US" dirty="0" smtClean="0"/>
              <a:t>=r;  </a:t>
            </a:r>
          </a:p>
          <a:p>
            <a:pPr>
              <a:buNone/>
            </a:pPr>
            <a:r>
              <a:rPr lang="en-US" dirty="0" smtClean="0"/>
              <a:t>name=n;  </a:t>
            </a:r>
          </a:p>
          <a:p>
            <a:pPr>
              <a:buNone/>
            </a:pPr>
            <a:r>
              <a:rPr lang="en-US" dirty="0" smtClean="0"/>
              <a:t>fee=f;  </a:t>
            </a:r>
          </a:p>
          <a:p>
            <a:pPr>
              <a:buNone/>
            </a:pPr>
            <a:r>
              <a:rPr lang="en-US" dirty="0" smtClean="0"/>
              <a:t>}  </a:t>
            </a:r>
          </a:p>
          <a:p>
            <a:pPr>
              <a:buNone/>
            </a:pPr>
            <a:r>
              <a:rPr lang="en-US" b="1" dirty="0" smtClean="0"/>
              <a:t>void</a:t>
            </a:r>
            <a:r>
              <a:rPr lang="en-US" dirty="0" smtClean="0"/>
              <a:t> display(){</a:t>
            </a:r>
            <a:r>
              <a:rPr lang="en-US" dirty="0" err="1" smtClean="0"/>
              <a:t>System.out.println</a:t>
            </a:r>
            <a:r>
              <a:rPr lang="en-US" dirty="0" smtClean="0"/>
              <a:t>(</a:t>
            </a:r>
            <a:r>
              <a:rPr lang="en-US" dirty="0" err="1" smtClean="0"/>
              <a:t>rollno</a:t>
            </a:r>
            <a:r>
              <a:rPr lang="en-US" dirty="0" smtClean="0"/>
              <a:t>+" "+name+" "+fee);}  </a:t>
            </a:r>
          </a:p>
          <a:p>
            <a:pPr>
              <a:buNone/>
            </a:pPr>
            <a:r>
              <a:rPr lang="en-US" dirty="0" smtClean="0"/>
              <a:t>}  </a:t>
            </a:r>
          </a:p>
          <a:p>
            <a:pPr>
              <a:buNone/>
            </a:pPr>
            <a:r>
              <a:rPr lang="en-US" dirty="0" smtClean="0"/>
              <a:t>  </a:t>
            </a:r>
          </a:p>
          <a:p>
            <a:pPr>
              <a:buNone/>
            </a:pPr>
            <a:r>
              <a:rPr lang="en-US" b="1" dirty="0" smtClean="0"/>
              <a:t>class</a:t>
            </a:r>
            <a:r>
              <a:rPr lang="en-US" dirty="0" smtClean="0"/>
              <a:t> TestThis3{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Student s1=</a:t>
            </a:r>
            <a:r>
              <a:rPr lang="en-US" b="1" dirty="0" smtClean="0"/>
              <a:t>new</a:t>
            </a:r>
            <a:r>
              <a:rPr lang="en-US" dirty="0" smtClean="0"/>
              <a:t> Student(111,"ankit",5000f);  </a:t>
            </a:r>
          </a:p>
          <a:p>
            <a:pPr>
              <a:buNone/>
            </a:pPr>
            <a:r>
              <a:rPr lang="en-US" dirty="0" smtClean="0"/>
              <a:t>Student s2=</a:t>
            </a:r>
            <a:r>
              <a:rPr lang="en-US" b="1" dirty="0" smtClean="0"/>
              <a:t>new</a:t>
            </a:r>
            <a:r>
              <a:rPr lang="en-US" dirty="0" smtClean="0"/>
              <a:t> Student(112,"sumit",6000f);  </a:t>
            </a:r>
          </a:p>
          <a:p>
            <a:pPr>
              <a:buNone/>
            </a:pPr>
            <a:r>
              <a:rPr lang="en-US" dirty="0" smtClean="0"/>
              <a:t>s1.display();  </a:t>
            </a:r>
          </a:p>
          <a:p>
            <a:pPr>
              <a:buNone/>
            </a:pPr>
            <a:r>
              <a:rPr lang="en-US" dirty="0" smtClean="0"/>
              <a:t>s2.display();  </a:t>
            </a:r>
          </a:p>
          <a:p>
            <a:pPr>
              <a:buNone/>
            </a:pPr>
            <a:r>
              <a:rPr lang="en-US" dirty="0" smtClean="0"/>
              <a:t>}} </a:t>
            </a:r>
          </a:p>
          <a:p>
            <a:pPr>
              <a:buNone/>
            </a:pPr>
            <a:endParaRPr lang="en-US" dirty="0"/>
          </a:p>
        </p:txBody>
      </p:sp>
      <p:sp>
        <p:nvSpPr>
          <p:cNvPr id="1025" name="Rectangle 1"/>
          <p:cNvSpPr>
            <a:spLocks noChangeArrowheads="1"/>
          </p:cNvSpPr>
          <p:nvPr/>
        </p:nvSpPr>
        <p:spPr bwMode="auto">
          <a:xfrm>
            <a:off x="6477000" y="5638800"/>
            <a:ext cx="2133600" cy="92333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Verdana" pitchFamily="34" charset="0"/>
                <a:cs typeface="Arial" pitchFamily="34" charset="0"/>
              </a:rPr>
              <a:t>Output:</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Arial Unicode MS" pitchFamily="34" charset="-128"/>
                <a:cs typeface="Arial" pitchFamily="34" charset="0"/>
              </a:rPr>
              <a:t>111 ankit 5000 112 sumit 6000</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629400" y="914400"/>
            <a:ext cx="2057400" cy="3785652"/>
          </a:xfrm>
          <a:prstGeom prst="rect">
            <a:avLst/>
          </a:prstGeom>
          <a:ln>
            <a:solidFill>
              <a:schemeClr val="accent1"/>
            </a:solidFill>
          </a:ln>
        </p:spPr>
        <p:txBody>
          <a:bodyPr wrap="square">
            <a:spAutoFit/>
          </a:bodyPr>
          <a:lstStyle/>
          <a:p>
            <a:pPr algn="just"/>
            <a:r>
              <a:rPr lang="en-US" sz="2000" dirty="0" smtClean="0"/>
              <a:t>It is better approach to use meaningful names for variables. So we use same name for instance variables and parameters in real time, and always use this keyword.</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r>
              <a:rPr lang="en-US" sz="2800" i="1" dirty="0" smtClean="0"/>
              <a:t>Rule: Call to this() must be the first statement in constructor.</a:t>
            </a:r>
            <a:endParaRPr lang="en-US" sz="2800" dirty="0"/>
          </a:p>
        </p:txBody>
      </p:sp>
      <p:sp>
        <p:nvSpPr>
          <p:cNvPr id="3" name="Content Placeholder 2"/>
          <p:cNvSpPr>
            <a:spLocks noGrp="1"/>
          </p:cNvSpPr>
          <p:nvPr>
            <p:ph idx="1"/>
          </p:nvPr>
        </p:nvSpPr>
        <p:spPr>
          <a:xfrm>
            <a:off x="457200" y="914400"/>
            <a:ext cx="8229600" cy="5181600"/>
          </a:xfrm>
        </p:spPr>
        <p:txBody>
          <a:bodyPr>
            <a:normAutofit fontScale="47500" lnSpcReduction="20000"/>
          </a:bodyPr>
          <a:lstStyle/>
          <a:p>
            <a:pPr lvl="0">
              <a:buNone/>
            </a:pPr>
            <a:r>
              <a:rPr lang="en-US" b="1" dirty="0" smtClean="0"/>
              <a:t>class</a:t>
            </a:r>
            <a:r>
              <a:rPr lang="en-US" dirty="0" smtClean="0"/>
              <a:t> Student{  </a:t>
            </a:r>
          </a:p>
          <a:p>
            <a:pPr lvl="0">
              <a:buNone/>
            </a:pPr>
            <a:r>
              <a:rPr lang="en-US" b="1" dirty="0" err="1" smtClean="0"/>
              <a:t>int</a:t>
            </a:r>
            <a:r>
              <a:rPr lang="en-US" dirty="0" smtClean="0"/>
              <a:t> </a:t>
            </a:r>
            <a:r>
              <a:rPr lang="en-US" dirty="0" err="1" smtClean="0"/>
              <a:t>rollno</a:t>
            </a:r>
            <a:r>
              <a:rPr lang="en-US" dirty="0" smtClean="0"/>
              <a:t>;  </a:t>
            </a:r>
          </a:p>
          <a:p>
            <a:pPr lvl="0">
              <a:buNone/>
            </a:pPr>
            <a:r>
              <a:rPr lang="en-US" dirty="0" smtClean="0"/>
              <a:t>String </a:t>
            </a:r>
            <a:r>
              <a:rPr lang="en-US" dirty="0" err="1" smtClean="0"/>
              <a:t>name,course</a:t>
            </a:r>
            <a:r>
              <a:rPr lang="en-US" dirty="0" smtClean="0"/>
              <a:t>;  </a:t>
            </a:r>
          </a:p>
          <a:p>
            <a:pPr lvl="0">
              <a:buNone/>
            </a:pPr>
            <a:r>
              <a:rPr lang="en-US" b="1" dirty="0" smtClean="0"/>
              <a:t>float</a:t>
            </a:r>
            <a:r>
              <a:rPr lang="en-US" dirty="0" smtClean="0"/>
              <a:t> fee;  </a:t>
            </a:r>
          </a:p>
          <a:p>
            <a:pPr lvl="0">
              <a:buNone/>
            </a:pPr>
            <a:r>
              <a:rPr lang="en-US" dirty="0" smtClean="0"/>
              <a:t>Student(</a:t>
            </a:r>
            <a:r>
              <a:rPr lang="en-US" b="1" dirty="0" err="1" smtClean="0"/>
              <a:t>int</a:t>
            </a:r>
            <a:r>
              <a:rPr lang="en-US" dirty="0" smtClean="0"/>
              <a:t> </a:t>
            </a:r>
            <a:r>
              <a:rPr lang="en-US" dirty="0" err="1" smtClean="0"/>
              <a:t>rollno,String</a:t>
            </a:r>
            <a:r>
              <a:rPr lang="en-US" dirty="0" smtClean="0"/>
              <a:t> </a:t>
            </a:r>
            <a:r>
              <a:rPr lang="en-US" dirty="0" err="1" smtClean="0"/>
              <a:t>name,String</a:t>
            </a:r>
            <a:r>
              <a:rPr lang="en-US" dirty="0" smtClean="0"/>
              <a:t> course){  </a:t>
            </a:r>
          </a:p>
          <a:p>
            <a:pPr lvl="0">
              <a:buNone/>
            </a:pPr>
            <a:r>
              <a:rPr lang="en-US" b="1" dirty="0" err="1" smtClean="0"/>
              <a:t>this</a:t>
            </a:r>
            <a:r>
              <a:rPr lang="en-US" dirty="0" err="1" smtClean="0"/>
              <a:t>.rollno</a:t>
            </a:r>
            <a:r>
              <a:rPr lang="en-US" dirty="0" smtClean="0"/>
              <a:t>=</a:t>
            </a:r>
            <a:r>
              <a:rPr lang="en-US" dirty="0" err="1" smtClean="0"/>
              <a:t>rollno</a:t>
            </a:r>
            <a:r>
              <a:rPr lang="en-US" dirty="0" smtClean="0"/>
              <a:t>;  </a:t>
            </a:r>
          </a:p>
          <a:p>
            <a:pPr lvl="0">
              <a:buNone/>
            </a:pPr>
            <a:r>
              <a:rPr lang="en-US" b="1" dirty="0" smtClean="0"/>
              <a:t>this</a:t>
            </a:r>
            <a:r>
              <a:rPr lang="en-US" dirty="0" smtClean="0"/>
              <a:t>.name=name;  </a:t>
            </a:r>
          </a:p>
          <a:p>
            <a:pPr lvl="0">
              <a:buNone/>
            </a:pPr>
            <a:r>
              <a:rPr lang="en-US" b="1" dirty="0" err="1" smtClean="0"/>
              <a:t>this</a:t>
            </a:r>
            <a:r>
              <a:rPr lang="en-US" dirty="0" err="1" smtClean="0"/>
              <a:t>.course</a:t>
            </a:r>
            <a:r>
              <a:rPr lang="en-US" dirty="0" smtClean="0"/>
              <a:t>=course;  </a:t>
            </a:r>
          </a:p>
          <a:p>
            <a:pPr lvl="0">
              <a:buNone/>
            </a:pPr>
            <a:r>
              <a:rPr lang="en-US" dirty="0" smtClean="0"/>
              <a:t>}  </a:t>
            </a:r>
          </a:p>
          <a:p>
            <a:pPr lvl="0">
              <a:buNone/>
            </a:pPr>
            <a:r>
              <a:rPr lang="en-US" dirty="0" smtClean="0"/>
              <a:t>Student(</a:t>
            </a:r>
            <a:r>
              <a:rPr lang="en-US" b="1" dirty="0" err="1" smtClean="0"/>
              <a:t>int</a:t>
            </a:r>
            <a:r>
              <a:rPr lang="en-US" dirty="0" smtClean="0"/>
              <a:t> </a:t>
            </a:r>
            <a:r>
              <a:rPr lang="en-US" dirty="0" err="1" smtClean="0"/>
              <a:t>rollno,String</a:t>
            </a:r>
            <a:r>
              <a:rPr lang="en-US" dirty="0" smtClean="0"/>
              <a:t> </a:t>
            </a:r>
            <a:r>
              <a:rPr lang="en-US" dirty="0" err="1" smtClean="0"/>
              <a:t>name,String</a:t>
            </a:r>
            <a:r>
              <a:rPr lang="en-US" dirty="0" smtClean="0"/>
              <a:t> </a:t>
            </a:r>
            <a:r>
              <a:rPr lang="en-US" dirty="0" err="1" smtClean="0"/>
              <a:t>course,</a:t>
            </a:r>
            <a:r>
              <a:rPr lang="en-US" b="1" dirty="0" err="1" smtClean="0"/>
              <a:t>float</a:t>
            </a:r>
            <a:r>
              <a:rPr lang="en-US" dirty="0" smtClean="0"/>
              <a:t> fee){  </a:t>
            </a:r>
          </a:p>
          <a:p>
            <a:pPr lvl="0">
              <a:buNone/>
            </a:pPr>
            <a:r>
              <a:rPr lang="en-US" b="1" dirty="0" smtClean="0"/>
              <a:t>this</a:t>
            </a:r>
            <a:r>
              <a:rPr lang="en-US" dirty="0" smtClean="0"/>
              <a:t>.fee=fee;  </a:t>
            </a:r>
          </a:p>
          <a:p>
            <a:pPr lvl="0">
              <a:buNone/>
            </a:pPr>
            <a:r>
              <a:rPr lang="en-US" b="1" dirty="0" smtClean="0"/>
              <a:t>this</a:t>
            </a:r>
            <a:r>
              <a:rPr lang="en-US" dirty="0" smtClean="0"/>
              <a:t>(</a:t>
            </a:r>
            <a:r>
              <a:rPr lang="en-US" dirty="0" err="1" smtClean="0"/>
              <a:t>rollno,name,course</a:t>
            </a:r>
            <a:r>
              <a:rPr lang="en-US" dirty="0" smtClean="0"/>
              <a:t>);//</a:t>
            </a:r>
            <a:r>
              <a:rPr lang="en-US" dirty="0" err="1" smtClean="0"/>
              <a:t>C.T.Error</a:t>
            </a:r>
            <a:r>
              <a:rPr lang="en-US" dirty="0" smtClean="0"/>
              <a:t>  </a:t>
            </a:r>
          </a:p>
          <a:p>
            <a:pPr lvl="0">
              <a:buNone/>
            </a:pPr>
            <a:r>
              <a:rPr lang="en-US" dirty="0" smtClean="0"/>
              <a:t>}  </a:t>
            </a:r>
          </a:p>
          <a:p>
            <a:pPr lvl="0">
              <a:buNone/>
            </a:pPr>
            <a:r>
              <a:rPr lang="en-US" b="1" dirty="0" smtClean="0"/>
              <a:t>void</a:t>
            </a:r>
            <a:r>
              <a:rPr lang="en-US" dirty="0" smtClean="0"/>
              <a:t> display(){</a:t>
            </a:r>
            <a:r>
              <a:rPr lang="en-US" dirty="0" err="1" smtClean="0"/>
              <a:t>System.out.println</a:t>
            </a:r>
            <a:r>
              <a:rPr lang="en-US" dirty="0" smtClean="0"/>
              <a:t>(</a:t>
            </a:r>
            <a:r>
              <a:rPr lang="en-US" dirty="0" err="1" smtClean="0"/>
              <a:t>rollno</a:t>
            </a:r>
            <a:r>
              <a:rPr lang="en-US" dirty="0" smtClean="0"/>
              <a:t>+" "+name+" "+course+" "+fee);}  </a:t>
            </a:r>
          </a:p>
          <a:p>
            <a:pPr lvl="0">
              <a:buNone/>
            </a:pPr>
            <a:r>
              <a:rPr lang="en-US" dirty="0" smtClean="0"/>
              <a:t>}  </a:t>
            </a:r>
          </a:p>
          <a:p>
            <a:pPr lvl="0">
              <a:buNone/>
            </a:pPr>
            <a:r>
              <a:rPr lang="en-US" b="1" dirty="0" smtClean="0"/>
              <a:t>class</a:t>
            </a:r>
            <a:r>
              <a:rPr lang="en-US" dirty="0" smtClean="0"/>
              <a:t> TestThis8{  </a:t>
            </a:r>
          </a:p>
          <a:p>
            <a:pPr lvl="0">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lvl="0">
              <a:buNone/>
            </a:pPr>
            <a:r>
              <a:rPr lang="en-US" dirty="0" smtClean="0"/>
              <a:t>Student s1=</a:t>
            </a:r>
            <a:r>
              <a:rPr lang="en-US" b="1" dirty="0" smtClean="0"/>
              <a:t>new</a:t>
            </a:r>
            <a:r>
              <a:rPr lang="en-US" dirty="0" smtClean="0"/>
              <a:t> Student(111,"ankit","java");  </a:t>
            </a:r>
          </a:p>
          <a:p>
            <a:pPr lvl="0">
              <a:buNone/>
            </a:pPr>
            <a:r>
              <a:rPr lang="en-US" dirty="0" smtClean="0"/>
              <a:t>Student s2=</a:t>
            </a:r>
            <a:r>
              <a:rPr lang="en-US" b="1" dirty="0" smtClean="0"/>
              <a:t>new</a:t>
            </a:r>
            <a:r>
              <a:rPr lang="en-US" dirty="0" smtClean="0"/>
              <a:t> Student(112,"sumit","java",6000f);  </a:t>
            </a:r>
          </a:p>
          <a:p>
            <a:pPr lvl="0">
              <a:buNone/>
            </a:pPr>
            <a:r>
              <a:rPr lang="en-US" dirty="0" smtClean="0"/>
              <a:t>s1.display();  </a:t>
            </a:r>
          </a:p>
          <a:p>
            <a:pPr lvl="0">
              <a:buNone/>
            </a:pPr>
            <a:r>
              <a:rPr lang="en-US" dirty="0" smtClean="0"/>
              <a:t>s2.display();  </a:t>
            </a:r>
          </a:p>
          <a:p>
            <a:pPr>
              <a:buNone/>
            </a:pPr>
            <a:r>
              <a:rPr lang="en-US" dirty="0" smtClean="0"/>
              <a:t>}}  </a:t>
            </a:r>
            <a:endParaRPr lang="en-US" dirty="0"/>
          </a:p>
        </p:txBody>
      </p:sp>
      <p:sp>
        <p:nvSpPr>
          <p:cNvPr id="26625" name="Rectangle 1"/>
          <p:cNvSpPr>
            <a:spLocks noChangeArrowheads="1"/>
          </p:cNvSpPr>
          <p:nvPr/>
        </p:nvSpPr>
        <p:spPr bwMode="auto">
          <a:xfrm>
            <a:off x="533400" y="6096000"/>
            <a:ext cx="7897996" cy="307777"/>
          </a:xfrm>
          <a:prstGeom prst="rect">
            <a:avLst/>
          </a:prstGeom>
          <a:solidFill>
            <a:srgbClr val="F9FBF9"/>
          </a:solidFill>
          <a:ln w="9525">
            <a:solidFill>
              <a:schemeClr val="accent1"/>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Compile Time Error: Call to this must be first statement in constructor</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92162"/>
          </a:xfrm>
        </p:spPr>
        <p:txBody>
          <a:bodyPr>
            <a:normAutofit/>
          </a:bodyPr>
          <a:lstStyle/>
          <a:p>
            <a:r>
              <a:rPr lang="en-US" dirty="0" smtClean="0"/>
              <a:t>this keyword in java</a:t>
            </a:r>
            <a:endParaRPr lang="en-US" dirty="0"/>
          </a:p>
        </p:txBody>
      </p:sp>
      <p:sp>
        <p:nvSpPr>
          <p:cNvPr id="3" name="Content Placeholder 2"/>
          <p:cNvSpPr>
            <a:spLocks noGrp="1"/>
          </p:cNvSpPr>
          <p:nvPr>
            <p:ph idx="1"/>
          </p:nvPr>
        </p:nvSpPr>
        <p:spPr>
          <a:xfrm>
            <a:off x="228600" y="1066800"/>
            <a:ext cx="8458200" cy="5059363"/>
          </a:xfrm>
        </p:spPr>
        <p:txBody>
          <a:bodyPr>
            <a:normAutofit/>
          </a:bodyPr>
          <a:lstStyle/>
          <a:p>
            <a:pPr algn="just">
              <a:buNone/>
            </a:pPr>
            <a:r>
              <a:rPr lang="en-US" sz="2400" dirty="0" smtClean="0"/>
              <a:t>There can be a lot of usage of </a:t>
            </a:r>
            <a:r>
              <a:rPr lang="en-US" sz="2400" b="1" dirty="0" smtClean="0"/>
              <a:t>java this keyword</a:t>
            </a:r>
            <a:r>
              <a:rPr lang="en-US" sz="2400" dirty="0" smtClean="0"/>
              <a:t>. In java, this is a </a:t>
            </a:r>
            <a:r>
              <a:rPr lang="en-US" sz="2400" b="1" dirty="0" smtClean="0"/>
              <a:t>reference variable</a:t>
            </a:r>
            <a:r>
              <a:rPr lang="en-US" sz="2400" dirty="0" smtClean="0"/>
              <a:t> that refers to the current object.</a:t>
            </a:r>
          </a:p>
          <a:p>
            <a:pPr>
              <a:buNone/>
            </a:pPr>
            <a:r>
              <a:rPr lang="en-US" sz="2400" dirty="0" smtClean="0"/>
              <a:t>Here is given the 6 usage of java this keyword.</a:t>
            </a:r>
          </a:p>
          <a:p>
            <a:pPr lvl="0">
              <a:buNone/>
            </a:pPr>
            <a:r>
              <a:rPr lang="en-US" sz="2400" dirty="0" smtClean="0"/>
              <a:t>this can be used to refer current class instance variable.</a:t>
            </a:r>
          </a:p>
          <a:p>
            <a:pPr lvl="0">
              <a:buNone/>
            </a:pPr>
            <a:r>
              <a:rPr lang="en-US" sz="2400" dirty="0" smtClean="0"/>
              <a:t>this can be used to invoke current class method (implicitly)</a:t>
            </a:r>
          </a:p>
          <a:p>
            <a:pPr lvl="0">
              <a:buNone/>
            </a:pPr>
            <a:r>
              <a:rPr lang="en-US" sz="2400" dirty="0" smtClean="0"/>
              <a:t>this() can be used to invoke current class constructor.</a:t>
            </a:r>
          </a:p>
          <a:p>
            <a:pPr lvl="0">
              <a:buNone/>
            </a:pPr>
            <a:r>
              <a:rPr lang="en-US" sz="2400" dirty="0" smtClean="0"/>
              <a:t>this can be passed as an argument in the method call.</a:t>
            </a:r>
          </a:p>
          <a:p>
            <a:pPr lvl="0">
              <a:buNone/>
            </a:pPr>
            <a:r>
              <a:rPr lang="en-US" sz="2400" dirty="0" smtClean="0"/>
              <a:t>this can be passed as argument in the constructor call.</a:t>
            </a:r>
          </a:p>
          <a:p>
            <a:pPr lvl="0">
              <a:buNone/>
            </a:pPr>
            <a:r>
              <a:rPr lang="en-US" sz="2400" dirty="0" smtClean="0"/>
              <a:t>this can be used to return the current class instance from the method.</a:t>
            </a:r>
          </a:p>
          <a:p>
            <a:pPr algn="just">
              <a:buNone/>
            </a:pPr>
            <a:endParaRPr lang="en-US" sz="2400" dirty="0" smtClean="0"/>
          </a:p>
          <a:p>
            <a:pPr algn="just">
              <a:buNone/>
            </a:pPr>
            <a:endParaRPr lang="en-US" sz="2400" dirty="0"/>
          </a:p>
        </p:txBody>
      </p:sp>
      <p:pic>
        <p:nvPicPr>
          <p:cNvPr id="4" name="Picture 3" descr="java this keyword"/>
          <p:cNvPicPr/>
          <p:nvPr/>
        </p:nvPicPr>
        <p:blipFill>
          <a:blip r:embed="rId2"/>
          <a:srcRect/>
          <a:stretch>
            <a:fillRect/>
          </a:stretch>
        </p:blipFill>
        <p:spPr bwMode="auto">
          <a:xfrm>
            <a:off x="4191000" y="5257800"/>
            <a:ext cx="41910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age of Java this keyword"/>
          <p:cNvPicPr/>
          <p:nvPr/>
        </p:nvPicPr>
        <p:blipFill>
          <a:blip r:embed="rId2"/>
          <a:srcRect/>
          <a:stretch>
            <a:fillRect/>
          </a:stretch>
        </p:blipFill>
        <p:spPr bwMode="auto">
          <a:xfrm>
            <a:off x="914400" y="0"/>
            <a:ext cx="65532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Autofit/>
          </a:bodyPr>
          <a:lstStyle/>
          <a:p>
            <a:pPr algn="l"/>
            <a:r>
              <a:rPr lang="en-US" sz="3600" dirty="0" smtClean="0"/>
              <a:t>1) this: to refer current class instance variable</a:t>
            </a:r>
            <a:endParaRPr lang="en-US" sz="3600" dirty="0"/>
          </a:p>
        </p:txBody>
      </p:sp>
      <p:sp>
        <p:nvSpPr>
          <p:cNvPr id="3" name="Content Placeholder 2"/>
          <p:cNvSpPr>
            <a:spLocks noGrp="1"/>
          </p:cNvSpPr>
          <p:nvPr>
            <p:ph idx="1"/>
          </p:nvPr>
        </p:nvSpPr>
        <p:spPr/>
        <p:txBody>
          <a:bodyPr/>
          <a:lstStyle/>
          <a:p>
            <a:pPr algn="just">
              <a:buNone/>
            </a:pPr>
            <a:r>
              <a:rPr lang="en-US" dirty="0" smtClean="0"/>
              <a:t>The this keyword can be used to refer current class instance variable. If there is ambiguity between the instance variables and parameters, this keyword resolves the problem of ambiguity.</a:t>
            </a:r>
          </a:p>
          <a:p>
            <a:pPr algn="just">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US" sz="2800" dirty="0" smtClean="0"/>
              <a:t>Understanding the problem without this keyword</a:t>
            </a:r>
            <a:endParaRPr lang="en-US" sz="2800" dirty="0"/>
          </a:p>
        </p:txBody>
      </p:sp>
      <p:sp>
        <p:nvSpPr>
          <p:cNvPr id="3" name="Content Placeholder 2"/>
          <p:cNvSpPr>
            <a:spLocks noGrp="1"/>
          </p:cNvSpPr>
          <p:nvPr>
            <p:ph idx="1"/>
          </p:nvPr>
        </p:nvSpPr>
        <p:spPr>
          <a:xfrm>
            <a:off x="457200" y="457200"/>
            <a:ext cx="6172200" cy="6248400"/>
          </a:xfrm>
          <a:ln>
            <a:solidFill>
              <a:schemeClr val="accent1"/>
            </a:solidFill>
          </a:ln>
        </p:spPr>
        <p:txBody>
          <a:bodyPr>
            <a:normAutofit fontScale="92500" lnSpcReduction="20000"/>
          </a:bodyPr>
          <a:lstStyle/>
          <a:p>
            <a:pPr>
              <a:buNone/>
            </a:pPr>
            <a:r>
              <a:rPr lang="en-US" sz="2000" dirty="0" smtClean="0"/>
              <a:t>Let's understand the problem if we don't use this keyword by the example given below:</a:t>
            </a:r>
          </a:p>
          <a:p>
            <a:pPr>
              <a:buNone/>
            </a:pPr>
            <a:r>
              <a:rPr lang="en-US" sz="2000" b="1" dirty="0" smtClean="0"/>
              <a:t>class</a:t>
            </a:r>
            <a:r>
              <a:rPr lang="en-US" sz="2000" dirty="0" smtClean="0"/>
              <a:t> Student{  </a:t>
            </a:r>
          </a:p>
          <a:p>
            <a:pPr>
              <a:buNone/>
            </a:pPr>
            <a:r>
              <a:rPr lang="en-US" sz="2000" b="1" dirty="0" err="1" smtClean="0"/>
              <a:t>int</a:t>
            </a:r>
            <a:r>
              <a:rPr lang="en-US" sz="2000" dirty="0" smtClean="0"/>
              <a:t> </a:t>
            </a:r>
            <a:r>
              <a:rPr lang="en-US" sz="2000" dirty="0" err="1" smtClean="0"/>
              <a:t>rollno</a:t>
            </a:r>
            <a:r>
              <a:rPr lang="en-US" sz="2000" dirty="0" smtClean="0"/>
              <a:t>;  </a:t>
            </a:r>
          </a:p>
          <a:p>
            <a:pPr>
              <a:buNone/>
            </a:pPr>
            <a:r>
              <a:rPr lang="en-US" sz="2000" dirty="0" smtClean="0"/>
              <a:t>String name;  </a:t>
            </a:r>
          </a:p>
          <a:p>
            <a:pPr>
              <a:buNone/>
            </a:pPr>
            <a:r>
              <a:rPr lang="en-US" sz="2000" b="1" dirty="0" smtClean="0"/>
              <a:t>float</a:t>
            </a:r>
            <a:r>
              <a:rPr lang="en-US" sz="2000" dirty="0" smtClean="0"/>
              <a:t> fee;  </a:t>
            </a:r>
          </a:p>
          <a:p>
            <a:pPr>
              <a:buNone/>
            </a:pPr>
            <a:r>
              <a:rPr lang="en-US" sz="2000" dirty="0" smtClean="0"/>
              <a:t>Student(</a:t>
            </a:r>
            <a:r>
              <a:rPr lang="en-US" sz="2000" b="1" dirty="0" err="1" smtClean="0"/>
              <a:t>int</a:t>
            </a:r>
            <a:r>
              <a:rPr lang="en-US" sz="2000" dirty="0" smtClean="0"/>
              <a:t> </a:t>
            </a:r>
            <a:r>
              <a:rPr lang="en-US" sz="2000" dirty="0" err="1" smtClean="0"/>
              <a:t>rollno,String</a:t>
            </a:r>
            <a:r>
              <a:rPr lang="en-US" sz="2000" dirty="0" smtClean="0"/>
              <a:t> </a:t>
            </a:r>
            <a:r>
              <a:rPr lang="en-US" sz="2000" dirty="0" err="1" smtClean="0"/>
              <a:t>name,</a:t>
            </a:r>
            <a:r>
              <a:rPr lang="en-US" sz="2000" b="1" dirty="0" err="1" smtClean="0"/>
              <a:t>float</a:t>
            </a:r>
            <a:r>
              <a:rPr lang="en-US" sz="2000" dirty="0" smtClean="0"/>
              <a:t> fee){  </a:t>
            </a:r>
          </a:p>
          <a:p>
            <a:pPr>
              <a:buNone/>
            </a:pPr>
            <a:r>
              <a:rPr lang="en-US" sz="2000" dirty="0" err="1" smtClean="0"/>
              <a:t>rollno</a:t>
            </a:r>
            <a:r>
              <a:rPr lang="en-US" sz="2000" dirty="0" smtClean="0"/>
              <a:t>=</a:t>
            </a:r>
            <a:r>
              <a:rPr lang="en-US" sz="2000" dirty="0" err="1" smtClean="0"/>
              <a:t>rollno</a:t>
            </a:r>
            <a:r>
              <a:rPr lang="en-US" sz="2000" dirty="0" smtClean="0"/>
              <a:t>;  </a:t>
            </a:r>
          </a:p>
          <a:p>
            <a:pPr>
              <a:buNone/>
            </a:pPr>
            <a:r>
              <a:rPr lang="en-US" sz="2000" dirty="0" smtClean="0"/>
              <a:t>name=name;  </a:t>
            </a:r>
          </a:p>
          <a:p>
            <a:pPr>
              <a:buNone/>
            </a:pPr>
            <a:r>
              <a:rPr lang="en-US" sz="2000" dirty="0" smtClean="0"/>
              <a:t>fee=fee;  </a:t>
            </a:r>
          </a:p>
          <a:p>
            <a:pPr>
              <a:buNone/>
            </a:pPr>
            <a:r>
              <a:rPr lang="en-US" sz="2000" dirty="0" smtClean="0"/>
              <a:t>}  </a:t>
            </a:r>
          </a:p>
          <a:p>
            <a:pPr>
              <a:buNone/>
            </a:pPr>
            <a:r>
              <a:rPr lang="en-US" sz="2000" b="1" dirty="0" smtClean="0"/>
              <a:t>void</a:t>
            </a:r>
            <a:r>
              <a:rPr lang="en-US" sz="2000" dirty="0" smtClean="0"/>
              <a:t> display(){</a:t>
            </a:r>
            <a:r>
              <a:rPr lang="en-US" sz="2000" dirty="0" err="1" smtClean="0"/>
              <a:t>System.out.println</a:t>
            </a:r>
            <a:r>
              <a:rPr lang="en-US" sz="2000" dirty="0" smtClean="0"/>
              <a:t>(</a:t>
            </a:r>
            <a:r>
              <a:rPr lang="en-US" sz="2000" dirty="0" err="1" smtClean="0"/>
              <a:t>rollno</a:t>
            </a:r>
            <a:r>
              <a:rPr lang="en-US" sz="2000" dirty="0" smtClean="0"/>
              <a:t>+" "+name+" "+fee);}  </a:t>
            </a:r>
          </a:p>
          <a:p>
            <a:pPr>
              <a:buNone/>
            </a:pPr>
            <a:r>
              <a:rPr lang="en-US" sz="2000" dirty="0" smtClean="0"/>
              <a:t>}  </a:t>
            </a:r>
          </a:p>
          <a:p>
            <a:pPr>
              <a:buNone/>
            </a:pPr>
            <a:r>
              <a:rPr lang="en-US" sz="2000" b="1" dirty="0" smtClean="0"/>
              <a:t>class</a:t>
            </a:r>
            <a:r>
              <a:rPr lang="en-US" sz="2000" dirty="0" smtClean="0"/>
              <a:t> TestThis1{  </a:t>
            </a:r>
          </a:p>
          <a:p>
            <a:pPr>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buNone/>
            </a:pPr>
            <a:r>
              <a:rPr lang="en-US" sz="2000" dirty="0" smtClean="0"/>
              <a:t>Student s1=</a:t>
            </a:r>
            <a:r>
              <a:rPr lang="en-US" sz="2000" b="1" dirty="0" smtClean="0"/>
              <a:t>new</a:t>
            </a:r>
            <a:r>
              <a:rPr lang="en-US" sz="2000" dirty="0" smtClean="0"/>
              <a:t> Student(111,"ankit",5000f);  </a:t>
            </a:r>
          </a:p>
          <a:p>
            <a:pPr>
              <a:buNone/>
            </a:pPr>
            <a:r>
              <a:rPr lang="en-US" sz="2000" dirty="0" smtClean="0"/>
              <a:t>Student s2=</a:t>
            </a:r>
            <a:r>
              <a:rPr lang="en-US" sz="2000" b="1" dirty="0" smtClean="0"/>
              <a:t>new</a:t>
            </a:r>
            <a:r>
              <a:rPr lang="en-US" sz="2000" dirty="0" smtClean="0"/>
              <a:t> Student(112,"sumit",6000f);  </a:t>
            </a:r>
          </a:p>
          <a:p>
            <a:pPr>
              <a:buNone/>
            </a:pPr>
            <a:r>
              <a:rPr lang="en-US" sz="2000" dirty="0" smtClean="0"/>
              <a:t>s1.display();  </a:t>
            </a:r>
          </a:p>
          <a:p>
            <a:pPr>
              <a:buNone/>
            </a:pPr>
            <a:r>
              <a:rPr lang="en-US" sz="2000" dirty="0" smtClean="0"/>
              <a:t>s2.display();  </a:t>
            </a:r>
          </a:p>
          <a:p>
            <a:pPr>
              <a:buNone/>
            </a:pPr>
            <a:r>
              <a:rPr lang="en-US" sz="2000" dirty="0" smtClean="0"/>
              <a:t>}}</a:t>
            </a:r>
          </a:p>
          <a:p>
            <a:pPr>
              <a:buNone/>
            </a:pPr>
            <a:endParaRPr lang="en-US" sz="2000" dirty="0"/>
          </a:p>
        </p:txBody>
      </p:sp>
      <p:sp>
        <p:nvSpPr>
          <p:cNvPr id="1025" name="Rectangle 1"/>
          <p:cNvSpPr>
            <a:spLocks noChangeArrowheads="1"/>
          </p:cNvSpPr>
          <p:nvPr/>
        </p:nvSpPr>
        <p:spPr bwMode="auto">
          <a:xfrm>
            <a:off x="6781800" y="4800600"/>
            <a:ext cx="2057400" cy="92333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0 null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Unicode MS" pitchFamily="34" charset="-128"/>
                <a:cs typeface="Arial" pitchFamily="34" charset="0"/>
              </a:rPr>
              <a:t> 0 null 0.0</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6858000" y="457200"/>
            <a:ext cx="1981200" cy="3139321"/>
          </a:xfrm>
          <a:prstGeom prst="rect">
            <a:avLst/>
          </a:prstGeom>
        </p:spPr>
        <p:txBody>
          <a:bodyPr wrap="square">
            <a:spAutoFit/>
          </a:bodyPr>
          <a:lstStyle/>
          <a:p>
            <a:pPr algn="just"/>
            <a:r>
              <a:rPr lang="en-US" dirty="0" smtClean="0"/>
              <a:t>In the above example, parameters (formal arguments) and instance variables are same. So, we are using this keyword to distinguish local variable and instance variable.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sz="3200" i="1" dirty="0" smtClean="0"/>
              <a:t>Solution of the above problem by this keyword</a:t>
            </a:r>
            <a:endParaRPr lang="en-US" sz="3200" dirty="0"/>
          </a:p>
        </p:txBody>
      </p:sp>
      <p:sp>
        <p:nvSpPr>
          <p:cNvPr id="3" name="Content Placeholder 2"/>
          <p:cNvSpPr>
            <a:spLocks noGrp="1"/>
          </p:cNvSpPr>
          <p:nvPr>
            <p:ph idx="1"/>
          </p:nvPr>
        </p:nvSpPr>
        <p:spPr>
          <a:xfrm>
            <a:off x="457200" y="838200"/>
            <a:ext cx="8229600" cy="5867400"/>
          </a:xfrm>
        </p:spPr>
        <p:txBody>
          <a:bodyPr>
            <a:normAutofit fontScale="62500" lnSpcReduction="20000"/>
          </a:bodyPr>
          <a:lstStyle/>
          <a:p>
            <a:pPr>
              <a:buNone/>
            </a:pPr>
            <a:r>
              <a:rPr lang="en-US" b="1" dirty="0" smtClean="0"/>
              <a:t>class</a:t>
            </a:r>
            <a:r>
              <a:rPr lang="en-US" dirty="0" smtClean="0"/>
              <a:t> Student{  </a:t>
            </a:r>
          </a:p>
          <a:p>
            <a:pPr>
              <a:buNone/>
            </a:pPr>
            <a:r>
              <a:rPr lang="en-US" b="1" dirty="0" err="1" smtClean="0"/>
              <a:t>int</a:t>
            </a:r>
            <a:r>
              <a:rPr lang="en-US" dirty="0" smtClean="0"/>
              <a:t> </a:t>
            </a:r>
            <a:r>
              <a:rPr lang="en-US" dirty="0" err="1" smtClean="0"/>
              <a:t>rollno</a:t>
            </a:r>
            <a:r>
              <a:rPr lang="en-US" dirty="0" smtClean="0"/>
              <a:t>;  </a:t>
            </a:r>
          </a:p>
          <a:p>
            <a:pPr>
              <a:buNone/>
            </a:pPr>
            <a:r>
              <a:rPr lang="en-US" dirty="0" smtClean="0"/>
              <a:t>String name;  </a:t>
            </a:r>
          </a:p>
          <a:p>
            <a:pPr>
              <a:buNone/>
            </a:pPr>
            <a:r>
              <a:rPr lang="en-US" b="1" dirty="0" smtClean="0"/>
              <a:t>float</a:t>
            </a:r>
            <a:r>
              <a:rPr lang="en-US" dirty="0" smtClean="0"/>
              <a:t> fee;  </a:t>
            </a:r>
          </a:p>
          <a:p>
            <a:pPr>
              <a:buNone/>
            </a:pPr>
            <a:r>
              <a:rPr lang="en-US" dirty="0" smtClean="0"/>
              <a:t>Student(</a:t>
            </a:r>
            <a:r>
              <a:rPr lang="en-US" b="1" dirty="0" err="1" smtClean="0"/>
              <a:t>int</a:t>
            </a:r>
            <a:r>
              <a:rPr lang="en-US" dirty="0" smtClean="0"/>
              <a:t> </a:t>
            </a:r>
            <a:r>
              <a:rPr lang="en-US" dirty="0" err="1" smtClean="0"/>
              <a:t>rollno,String</a:t>
            </a:r>
            <a:r>
              <a:rPr lang="en-US" dirty="0" smtClean="0"/>
              <a:t> </a:t>
            </a:r>
            <a:r>
              <a:rPr lang="en-US" dirty="0" err="1" smtClean="0"/>
              <a:t>name,</a:t>
            </a:r>
            <a:r>
              <a:rPr lang="en-US" b="1" dirty="0" err="1" smtClean="0"/>
              <a:t>float</a:t>
            </a:r>
            <a:r>
              <a:rPr lang="en-US" dirty="0" smtClean="0"/>
              <a:t> fee){  </a:t>
            </a:r>
          </a:p>
          <a:p>
            <a:pPr>
              <a:buNone/>
            </a:pPr>
            <a:r>
              <a:rPr lang="en-US" b="1" dirty="0" err="1" smtClean="0"/>
              <a:t>this</a:t>
            </a:r>
            <a:r>
              <a:rPr lang="en-US" dirty="0" err="1" smtClean="0"/>
              <a:t>.rollno</a:t>
            </a:r>
            <a:r>
              <a:rPr lang="en-US" dirty="0" smtClean="0"/>
              <a:t>=</a:t>
            </a:r>
            <a:r>
              <a:rPr lang="en-US" dirty="0" err="1" smtClean="0"/>
              <a:t>rollno</a:t>
            </a:r>
            <a:r>
              <a:rPr lang="en-US" dirty="0" smtClean="0"/>
              <a:t>;  </a:t>
            </a:r>
          </a:p>
          <a:p>
            <a:pPr>
              <a:buNone/>
            </a:pPr>
            <a:r>
              <a:rPr lang="en-US" b="1" dirty="0" smtClean="0"/>
              <a:t>this</a:t>
            </a:r>
            <a:r>
              <a:rPr lang="en-US" dirty="0" smtClean="0"/>
              <a:t>.name=name;  </a:t>
            </a:r>
          </a:p>
          <a:p>
            <a:pPr>
              <a:buNone/>
            </a:pPr>
            <a:r>
              <a:rPr lang="en-US" b="1" dirty="0" smtClean="0"/>
              <a:t>this</a:t>
            </a:r>
            <a:r>
              <a:rPr lang="en-US" dirty="0" smtClean="0"/>
              <a:t>.fee=fee;  </a:t>
            </a:r>
          </a:p>
          <a:p>
            <a:pPr>
              <a:buNone/>
            </a:pPr>
            <a:r>
              <a:rPr lang="en-US" dirty="0" smtClean="0"/>
              <a:t>}  </a:t>
            </a:r>
          </a:p>
          <a:p>
            <a:pPr>
              <a:buNone/>
            </a:pPr>
            <a:r>
              <a:rPr lang="en-US" b="1" dirty="0" smtClean="0"/>
              <a:t>void</a:t>
            </a:r>
            <a:r>
              <a:rPr lang="en-US" dirty="0" smtClean="0"/>
              <a:t> display(){</a:t>
            </a:r>
            <a:r>
              <a:rPr lang="en-US" dirty="0" err="1" smtClean="0"/>
              <a:t>System.out.println</a:t>
            </a:r>
            <a:r>
              <a:rPr lang="en-US" dirty="0" smtClean="0"/>
              <a:t>(</a:t>
            </a:r>
            <a:r>
              <a:rPr lang="en-US" dirty="0" err="1" smtClean="0"/>
              <a:t>rollno</a:t>
            </a:r>
            <a:r>
              <a:rPr lang="en-US" dirty="0" smtClean="0"/>
              <a:t>+" "+name+" "+fee);}  </a:t>
            </a:r>
          </a:p>
          <a:p>
            <a:pPr>
              <a:buNone/>
            </a:pPr>
            <a:r>
              <a:rPr lang="en-US" dirty="0" smtClean="0"/>
              <a:t>}  </a:t>
            </a:r>
          </a:p>
          <a:p>
            <a:pPr>
              <a:buNone/>
            </a:pPr>
            <a:r>
              <a:rPr lang="en-US" dirty="0" smtClean="0"/>
              <a:t>  </a:t>
            </a:r>
          </a:p>
          <a:p>
            <a:pPr>
              <a:buNone/>
            </a:pPr>
            <a:r>
              <a:rPr lang="en-US" b="1" dirty="0" smtClean="0"/>
              <a:t>class</a:t>
            </a:r>
            <a:r>
              <a:rPr lang="en-US" dirty="0" smtClean="0"/>
              <a:t> TestThis2{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Student s1=</a:t>
            </a:r>
            <a:r>
              <a:rPr lang="en-US" b="1" dirty="0" smtClean="0"/>
              <a:t>new</a:t>
            </a:r>
            <a:r>
              <a:rPr lang="en-US" dirty="0" smtClean="0"/>
              <a:t> Student(111,"ankit",5000f);  </a:t>
            </a:r>
          </a:p>
          <a:p>
            <a:pPr>
              <a:buNone/>
            </a:pPr>
            <a:r>
              <a:rPr lang="en-US" dirty="0" smtClean="0"/>
              <a:t>Student s2=</a:t>
            </a:r>
            <a:r>
              <a:rPr lang="en-US" b="1" dirty="0" smtClean="0"/>
              <a:t>new</a:t>
            </a:r>
            <a:r>
              <a:rPr lang="en-US" dirty="0" smtClean="0"/>
              <a:t> Student(112,"sumit",6000f);  </a:t>
            </a:r>
          </a:p>
          <a:p>
            <a:pPr>
              <a:buNone/>
            </a:pPr>
            <a:r>
              <a:rPr lang="en-US" dirty="0" smtClean="0"/>
              <a:t>s1.display();  </a:t>
            </a:r>
          </a:p>
          <a:p>
            <a:pPr>
              <a:buNone/>
            </a:pPr>
            <a:r>
              <a:rPr lang="en-US" dirty="0" smtClean="0"/>
              <a:t>s2.display();  </a:t>
            </a:r>
          </a:p>
          <a:p>
            <a:pPr>
              <a:buNone/>
            </a:pPr>
            <a:r>
              <a:rPr lang="en-US" dirty="0" smtClean="0"/>
              <a:t>}}  </a:t>
            </a:r>
          </a:p>
          <a:p>
            <a:pPr>
              <a:buNone/>
            </a:pPr>
            <a:endParaRPr lang="en-US" dirty="0"/>
          </a:p>
        </p:txBody>
      </p:sp>
      <p:sp>
        <p:nvSpPr>
          <p:cNvPr id="1025" name="Rectangle 1"/>
          <p:cNvSpPr>
            <a:spLocks noChangeArrowheads="1"/>
          </p:cNvSpPr>
          <p:nvPr/>
        </p:nvSpPr>
        <p:spPr bwMode="auto">
          <a:xfrm>
            <a:off x="5181600" y="4267200"/>
            <a:ext cx="3748270" cy="2154436"/>
          </a:xfrm>
          <a:prstGeom prst="rect">
            <a:avLst/>
          </a:prstGeom>
          <a:solidFill>
            <a:srgbClr val="F9FBF9"/>
          </a:solidFill>
          <a:ln w="9525">
            <a:solidFill>
              <a:schemeClr val="accent1"/>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111 </a:t>
            </a:r>
            <a:r>
              <a:rPr kumimoji="0" lang="en-US" sz="20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ankit</a:t>
            </a: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5000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112 </a:t>
            </a:r>
            <a:r>
              <a:rPr kumimoji="0" lang="en-US" sz="20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sumit</a:t>
            </a: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6000</a:t>
            </a:r>
          </a:p>
          <a:p>
            <a:pPr lvl="0" eaLnBrk="0" fontAlgn="base" hangingPunct="0">
              <a:spcBef>
                <a:spcPct val="0"/>
              </a:spcBef>
              <a:spcAft>
                <a:spcPct val="0"/>
              </a:spcAft>
            </a:pPr>
            <a:r>
              <a:rPr lang="en-US" sz="2000" dirty="0" smtClean="0"/>
              <a:t>If local variables(formal arguments) </a:t>
            </a:r>
          </a:p>
          <a:p>
            <a:pPr lvl="0" eaLnBrk="0" fontAlgn="base" hangingPunct="0">
              <a:spcBef>
                <a:spcPct val="0"/>
              </a:spcBef>
              <a:spcAft>
                <a:spcPct val="0"/>
              </a:spcAft>
            </a:pPr>
            <a:r>
              <a:rPr lang="en-US" sz="2000" dirty="0" smtClean="0"/>
              <a:t>and instance variables </a:t>
            </a:r>
          </a:p>
          <a:p>
            <a:pPr lvl="0" eaLnBrk="0" fontAlgn="base" hangingPunct="0">
              <a:spcBef>
                <a:spcPct val="0"/>
              </a:spcBef>
              <a:spcAft>
                <a:spcPct val="0"/>
              </a:spcAft>
            </a:pPr>
            <a:r>
              <a:rPr lang="en-US" sz="2000" dirty="0" smtClean="0"/>
              <a:t>are different, there is no need</a:t>
            </a:r>
          </a:p>
          <a:p>
            <a:pPr lvl="0" eaLnBrk="0" fontAlgn="base" hangingPunct="0">
              <a:spcBef>
                <a:spcPct val="0"/>
              </a:spcBef>
              <a:spcAft>
                <a:spcPct val="0"/>
              </a:spcAft>
            </a:pPr>
            <a:r>
              <a:rPr lang="en-US" sz="2000" dirty="0" smtClean="0"/>
              <a:t> to use this keyword</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sz="3200" i="1" dirty="0" smtClean="0"/>
              <a:t>Program where this keyword is not required</a:t>
            </a:r>
            <a:endParaRPr lang="en-US" sz="3200" dirty="0"/>
          </a:p>
        </p:txBody>
      </p:sp>
      <p:sp>
        <p:nvSpPr>
          <p:cNvPr id="3" name="Content Placeholder 2"/>
          <p:cNvSpPr>
            <a:spLocks noGrp="1"/>
          </p:cNvSpPr>
          <p:nvPr>
            <p:ph idx="1"/>
          </p:nvPr>
        </p:nvSpPr>
        <p:spPr>
          <a:xfrm>
            <a:off x="457200" y="685800"/>
            <a:ext cx="8229600" cy="5486400"/>
          </a:xfrm>
        </p:spPr>
        <p:txBody>
          <a:bodyPr>
            <a:normAutofit fontScale="55000" lnSpcReduction="20000"/>
          </a:bodyPr>
          <a:lstStyle/>
          <a:p>
            <a:pPr>
              <a:buNone/>
            </a:pPr>
            <a:r>
              <a:rPr lang="en-US" b="1" dirty="0" smtClean="0"/>
              <a:t>class</a:t>
            </a:r>
            <a:r>
              <a:rPr lang="en-US" dirty="0" smtClean="0"/>
              <a:t> Student{  </a:t>
            </a:r>
          </a:p>
          <a:p>
            <a:pPr>
              <a:buNone/>
            </a:pPr>
            <a:r>
              <a:rPr lang="en-US" b="1" dirty="0" err="1" smtClean="0"/>
              <a:t>int</a:t>
            </a:r>
            <a:r>
              <a:rPr lang="en-US" dirty="0" smtClean="0"/>
              <a:t> </a:t>
            </a:r>
            <a:r>
              <a:rPr lang="en-US" dirty="0" err="1" smtClean="0"/>
              <a:t>rollno</a:t>
            </a:r>
            <a:r>
              <a:rPr lang="en-US" dirty="0" smtClean="0"/>
              <a:t>;  </a:t>
            </a:r>
          </a:p>
          <a:p>
            <a:pPr>
              <a:buNone/>
            </a:pPr>
            <a:r>
              <a:rPr lang="en-US" dirty="0" smtClean="0"/>
              <a:t>String name;  </a:t>
            </a:r>
          </a:p>
          <a:p>
            <a:pPr>
              <a:buNone/>
            </a:pPr>
            <a:r>
              <a:rPr lang="en-US" b="1" dirty="0" smtClean="0"/>
              <a:t>float</a:t>
            </a:r>
            <a:r>
              <a:rPr lang="en-US" dirty="0" smtClean="0"/>
              <a:t> fee;  </a:t>
            </a:r>
          </a:p>
          <a:p>
            <a:pPr>
              <a:buNone/>
            </a:pPr>
            <a:r>
              <a:rPr lang="en-US" dirty="0" smtClean="0"/>
              <a:t>Student(</a:t>
            </a:r>
            <a:r>
              <a:rPr lang="en-US" b="1" dirty="0" err="1" smtClean="0"/>
              <a:t>int</a:t>
            </a:r>
            <a:r>
              <a:rPr lang="en-US" dirty="0" smtClean="0"/>
              <a:t> </a:t>
            </a:r>
            <a:r>
              <a:rPr lang="en-US" dirty="0" err="1" smtClean="0"/>
              <a:t>r,String</a:t>
            </a:r>
            <a:r>
              <a:rPr lang="en-US" dirty="0" smtClean="0"/>
              <a:t> </a:t>
            </a:r>
            <a:r>
              <a:rPr lang="en-US" dirty="0" err="1" smtClean="0"/>
              <a:t>n,</a:t>
            </a:r>
            <a:r>
              <a:rPr lang="en-US" b="1" dirty="0" err="1" smtClean="0"/>
              <a:t>float</a:t>
            </a:r>
            <a:r>
              <a:rPr lang="en-US" dirty="0" smtClean="0"/>
              <a:t> f){  </a:t>
            </a:r>
          </a:p>
          <a:p>
            <a:pPr>
              <a:buNone/>
            </a:pPr>
            <a:r>
              <a:rPr lang="en-US" dirty="0" err="1" smtClean="0"/>
              <a:t>rollno</a:t>
            </a:r>
            <a:r>
              <a:rPr lang="en-US" dirty="0" smtClean="0"/>
              <a:t>=r;  </a:t>
            </a:r>
          </a:p>
          <a:p>
            <a:pPr>
              <a:buNone/>
            </a:pPr>
            <a:r>
              <a:rPr lang="en-US" dirty="0" smtClean="0"/>
              <a:t>name=n;  </a:t>
            </a:r>
          </a:p>
          <a:p>
            <a:pPr>
              <a:buNone/>
            </a:pPr>
            <a:r>
              <a:rPr lang="en-US" dirty="0" smtClean="0"/>
              <a:t>fee=f;  </a:t>
            </a:r>
          </a:p>
          <a:p>
            <a:pPr>
              <a:buNone/>
            </a:pPr>
            <a:r>
              <a:rPr lang="en-US" dirty="0" smtClean="0"/>
              <a:t>}  </a:t>
            </a:r>
          </a:p>
          <a:p>
            <a:pPr>
              <a:buNone/>
            </a:pPr>
            <a:r>
              <a:rPr lang="en-US" b="1" dirty="0" smtClean="0"/>
              <a:t>void</a:t>
            </a:r>
            <a:r>
              <a:rPr lang="en-US" dirty="0" smtClean="0"/>
              <a:t> display(){</a:t>
            </a:r>
            <a:r>
              <a:rPr lang="en-US" dirty="0" err="1" smtClean="0"/>
              <a:t>System.out.println</a:t>
            </a:r>
            <a:r>
              <a:rPr lang="en-US" dirty="0" smtClean="0"/>
              <a:t>(</a:t>
            </a:r>
            <a:r>
              <a:rPr lang="en-US" dirty="0" err="1" smtClean="0"/>
              <a:t>rollno</a:t>
            </a:r>
            <a:r>
              <a:rPr lang="en-US" dirty="0" smtClean="0"/>
              <a:t>+" "+name+" "+fee);}  </a:t>
            </a:r>
          </a:p>
          <a:p>
            <a:pPr>
              <a:buNone/>
            </a:pPr>
            <a:r>
              <a:rPr lang="en-US" dirty="0" smtClean="0"/>
              <a:t>}   </a:t>
            </a:r>
          </a:p>
          <a:p>
            <a:pPr>
              <a:buNone/>
            </a:pPr>
            <a:r>
              <a:rPr lang="en-US" b="1" dirty="0" smtClean="0"/>
              <a:t>class</a:t>
            </a:r>
            <a:r>
              <a:rPr lang="en-US" dirty="0" smtClean="0"/>
              <a:t> TestThis3{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Student s1=</a:t>
            </a:r>
            <a:r>
              <a:rPr lang="en-US" b="1" dirty="0" smtClean="0"/>
              <a:t>new</a:t>
            </a:r>
            <a:r>
              <a:rPr lang="en-US" dirty="0" smtClean="0"/>
              <a:t> Student(111,"ankit",5000f);  </a:t>
            </a:r>
          </a:p>
          <a:p>
            <a:pPr>
              <a:buNone/>
            </a:pPr>
            <a:r>
              <a:rPr lang="en-US" dirty="0" smtClean="0"/>
              <a:t>Student s2=</a:t>
            </a:r>
            <a:r>
              <a:rPr lang="en-US" b="1" dirty="0" smtClean="0"/>
              <a:t>new</a:t>
            </a:r>
            <a:r>
              <a:rPr lang="en-US" dirty="0" smtClean="0"/>
              <a:t> Student(112,"sumit",6000f);  </a:t>
            </a:r>
          </a:p>
          <a:p>
            <a:pPr>
              <a:buNone/>
            </a:pPr>
            <a:r>
              <a:rPr lang="en-US" dirty="0" smtClean="0"/>
              <a:t>s1.display();  </a:t>
            </a:r>
          </a:p>
          <a:p>
            <a:pPr>
              <a:buNone/>
            </a:pPr>
            <a:r>
              <a:rPr lang="en-US" dirty="0" smtClean="0"/>
              <a:t>s2.display();  </a:t>
            </a:r>
          </a:p>
          <a:p>
            <a:pPr>
              <a:buNone/>
            </a:pPr>
            <a:r>
              <a:rPr lang="en-US" dirty="0" smtClean="0"/>
              <a:t>}} </a:t>
            </a:r>
            <a:endParaRPr lang="en-US" dirty="0"/>
          </a:p>
        </p:txBody>
      </p:sp>
      <p:sp>
        <p:nvSpPr>
          <p:cNvPr id="21505" name="Rectangle 1"/>
          <p:cNvSpPr>
            <a:spLocks noChangeArrowheads="1"/>
          </p:cNvSpPr>
          <p:nvPr/>
        </p:nvSpPr>
        <p:spPr bwMode="auto">
          <a:xfrm>
            <a:off x="6400800" y="3886200"/>
            <a:ext cx="2191306" cy="1107996"/>
          </a:xfrm>
          <a:prstGeom prst="rect">
            <a:avLst/>
          </a:prstGeom>
          <a:solidFill>
            <a:srgbClr val="F9FBF9"/>
          </a:solidFill>
          <a:ln w="9525">
            <a:solidFill>
              <a:schemeClr val="accent1"/>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111 </a:t>
            </a: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ankit</a:t>
            </a: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5000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112 </a:t>
            </a:r>
            <a:r>
              <a:rPr kumimoji="0" lang="en-US" sz="2400" b="0" i="0" u="none" strike="noStrike" cap="none" normalizeH="0" baseline="0" dirty="0" err="1" smtClean="0">
                <a:ln>
                  <a:noFill/>
                </a:ln>
                <a:solidFill>
                  <a:srgbClr val="000000"/>
                </a:solidFill>
                <a:effectLst/>
                <a:latin typeface="Arial Unicode MS" pitchFamily="34" charset="-128"/>
                <a:ea typeface="Times New Roman" pitchFamily="18" charset="0"/>
                <a:cs typeface="Courier New" pitchFamily="49" charset="0"/>
              </a:rPr>
              <a:t>sumit</a:t>
            </a:r>
            <a:r>
              <a:rPr kumimoji="0" lang="en-US" sz="24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6000</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21506" name="Rectangle 2"/>
          <p:cNvSpPr>
            <a:spLocks noChangeArrowheads="1"/>
          </p:cNvSpPr>
          <p:nvPr/>
        </p:nvSpPr>
        <p:spPr bwMode="auto">
          <a:xfrm>
            <a:off x="1371600" y="5715000"/>
            <a:ext cx="7315200" cy="866864"/>
          </a:xfrm>
          <a:prstGeom prst="rect">
            <a:avLst/>
          </a:prstGeom>
          <a:solidFill>
            <a:srgbClr val="FFFFFF"/>
          </a:solidFill>
          <a:ln w="9525">
            <a:solidFill>
              <a:schemeClr val="accent1"/>
            </a:solid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008000"/>
                </a:solidFill>
                <a:effectLst/>
                <a:latin typeface="Arial" pitchFamily="34" charset="0"/>
                <a:ea typeface="Times New Roman" pitchFamily="18" charset="0"/>
                <a:cs typeface="Arial" pitchFamily="34" charset="0"/>
              </a:rPr>
              <a:t>  It is better approach to use meaningful names for variables.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008000"/>
                </a:solidFill>
                <a:effectLst/>
                <a:latin typeface="Arial" pitchFamily="34" charset="0"/>
                <a:ea typeface="Times New Roman" pitchFamily="18" charset="0"/>
                <a:cs typeface="Arial" pitchFamily="34" charset="0"/>
              </a:rPr>
              <a:t>So we use same name for instance variables and parameters in real time,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1" u="none" strike="noStrike" cap="none" normalizeH="0" baseline="0" dirty="0" smtClean="0">
                <a:ln>
                  <a:noFill/>
                </a:ln>
                <a:solidFill>
                  <a:srgbClr val="008000"/>
                </a:solidFill>
                <a:effectLst/>
                <a:latin typeface="Arial" pitchFamily="34" charset="0"/>
                <a:ea typeface="Times New Roman" pitchFamily="18" charset="0"/>
                <a:cs typeface="Arial" pitchFamily="34" charset="0"/>
              </a:rPr>
              <a:t> and always use this keyword.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2) this: to invoke current class method</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sz="2400" dirty="0" smtClean="0"/>
              <a:t>You may invoke the method of the current class by using the this keyword. If you don't use the this keyword, compiler automatically adds this keyword while invoking the method. Let's see the example</a:t>
            </a:r>
            <a:endParaRPr lang="en-US" sz="2400" dirty="0"/>
          </a:p>
        </p:txBody>
      </p:sp>
      <p:pic>
        <p:nvPicPr>
          <p:cNvPr id="4" name="Picture 3" descr="this keyword"/>
          <p:cNvPicPr/>
          <p:nvPr/>
        </p:nvPicPr>
        <p:blipFill>
          <a:blip r:embed="rId2"/>
          <a:srcRect/>
          <a:stretch>
            <a:fillRect/>
          </a:stretch>
        </p:blipFill>
        <p:spPr bwMode="auto">
          <a:xfrm>
            <a:off x="457200" y="2667000"/>
            <a:ext cx="83058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10000"/>
          </a:bodyPr>
          <a:lstStyle/>
          <a:p>
            <a:pPr>
              <a:buNone/>
            </a:pPr>
            <a:r>
              <a:rPr lang="en-US" b="1" dirty="0" smtClean="0"/>
              <a:t>class</a:t>
            </a:r>
            <a:r>
              <a:rPr lang="en-US" dirty="0" smtClean="0"/>
              <a:t> A{  </a:t>
            </a:r>
          </a:p>
          <a:p>
            <a:pPr>
              <a:buNone/>
            </a:pPr>
            <a:r>
              <a:rPr lang="en-US" b="1" dirty="0" smtClean="0"/>
              <a:t>void</a:t>
            </a:r>
            <a:r>
              <a:rPr lang="en-US" dirty="0" smtClean="0"/>
              <a:t> m(){</a:t>
            </a:r>
            <a:r>
              <a:rPr lang="en-US" dirty="0" err="1" smtClean="0"/>
              <a:t>System.out.println</a:t>
            </a:r>
            <a:r>
              <a:rPr lang="en-US" dirty="0" smtClean="0"/>
              <a:t>("hello m");}  </a:t>
            </a:r>
          </a:p>
          <a:p>
            <a:pPr>
              <a:buNone/>
            </a:pPr>
            <a:r>
              <a:rPr lang="en-US" b="1" dirty="0" smtClean="0"/>
              <a:t>void</a:t>
            </a:r>
            <a:r>
              <a:rPr lang="en-US" dirty="0" smtClean="0"/>
              <a:t> n(){  </a:t>
            </a:r>
          </a:p>
          <a:p>
            <a:pPr>
              <a:buNone/>
            </a:pPr>
            <a:r>
              <a:rPr lang="en-US" dirty="0" err="1" smtClean="0"/>
              <a:t>System.out.println</a:t>
            </a:r>
            <a:r>
              <a:rPr lang="en-US" dirty="0" smtClean="0"/>
              <a:t>("hello n");  </a:t>
            </a:r>
          </a:p>
          <a:p>
            <a:pPr>
              <a:buNone/>
            </a:pPr>
            <a:r>
              <a:rPr lang="en-US" dirty="0" smtClean="0"/>
              <a:t>//m();//same as </a:t>
            </a:r>
            <a:r>
              <a:rPr lang="en-US" dirty="0" err="1" smtClean="0"/>
              <a:t>this.m</a:t>
            </a:r>
            <a:r>
              <a:rPr lang="en-US" dirty="0" smtClean="0"/>
              <a:t>()  </a:t>
            </a:r>
          </a:p>
          <a:p>
            <a:pPr>
              <a:buNone/>
            </a:pPr>
            <a:r>
              <a:rPr lang="en-US" b="1" dirty="0" err="1" smtClean="0"/>
              <a:t>this</a:t>
            </a:r>
            <a:r>
              <a:rPr lang="en-US" dirty="0" err="1" smtClean="0"/>
              <a:t>.m</a:t>
            </a:r>
            <a:r>
              <a:rPr lang="en-US" dirty="0" smtClean="0"/>
              <a:t>();  </a:t>
            </a:r>
          </a:p>
          <a:p>
            <a:pPr>
              <a:buNone/>
            </a:pPr>
            <a:r>
              <a:rPr lang="en-US" dirty="0" smtClean="0"/>
              <a:t>}  </a:t>
            </a:r>
          </a:p>
          <a:p>
            <a:pPr>
              <a:buNone/>
            </a:pPr>
            <a:r>
              <a:rPr lang="en-US" dirty="0" smtClean="0"/>
              <a:t>}  </a:t>
            </a:r>
          </a:p>
          <a:p>
            <a:pPr>
              <a:buNone/>
            </a:pPr>
            <a:r>
              <a:rPr lang="en-US" b="1" dirty="0" smtClean="0"/>
              <a:t>class</a:t>
            </a:r>
            <a:r>
              <a:rPr lang="en-US" dirty="0" smtClean="0"/>
              <a:t> TestThis4{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A </a:t>
            </a:r>
            <a:r>
              <a:rPr lang="en-US" dirty="0" err="1" smtClean="0"/>
              <a:t>a</a:t>
            </a:r>
            <a:r>
              <a:rPr lang="en-US" dirty="0" smtClean="0"/>
              <a:t>=</a:t>
            </a:r>
            <a:r>
              <a:rPr lang="en-US" b="1" dirty="0" smtClean="0"/>
              <a:t>new</a:t>
            </a:r>
            <a:r>
              <a:rPr lang="en-US" dirty="0" smtClean="0"/>
              <a:t> A();  </a:t>
            </a:r>
          </a:p>
          <a:p>
            <a:pPr>
              <a:buNone/>
            </a:pPr>
            <a:r>
              <a:rPr lang="en-US" dirty="0" err="1" smtClean="0"/>
              <a:t>a.n</a:t>
            </a:r>
            <a:r>
              <a:rPr lang="en-US" dirty="0" smtClean="0"/>
              <a:t>();  </a:t>
            </a:r>
          </a:p>
          <a:p>
            <a:pPr>
              <a:buNone/>
            </a:pPr>
            <a:r>
              <a:rPr lang="en-US" dirty="0" smtClean="0"/>
              <a:t>}}</a:t>
            </a:r>
            <a:endParaRPr lang="en-US" dirty="0"/>
          </a:p>
        </p:txBody>
      </p:sp>
      <p:sp>
        <p:nvSpPr>
          <p:cNvPr id="19457" name="Rectangle 1"/>
          <p:cNvSpPr>
            <a:spLocks noChangeArrowheads="1"/>
          </p:cNvSpPr>
          <p:nvPr/>
        </p:nvSpPr>
        <p:spPr bwMode="auto">
          <a:xfrm>
            <a:off x="7010400" y="4876800"/>
            <a:ext cx="1407437" cy="1292662"/>
          </a:xfrm>
          <a:prstGeom prst="rect">
            <a:avLst/>
          </a:prstGeom>
          <a:solidFill>
            <a:srgbClr val="F9FBF9"/>
          </a:solidFill>
          <a:ln w="9525">
            <a:solidFill>
              <a:schemeClr val="accent1"/>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Output:</a:t>
            </a:r>
            <a:endPar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hello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hello m</a:t>
            </a:r>
            <a:r>
              <a:rPr kumimoji="0" lang="en-US" sz="28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475</Words>
  <Application>Microsoft Office PowerPoint</Application>
  <PresentationFormat>On-screen Show (4:3)</PresentationFormat>
  <Paragraphs>216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java this keyword</vt:lpstr>
      <vt:lpstr>this keyword in java</vt:lpstr>
      <vt:lpstr>Slide 3</vt:lpstr>
      <vt:lpstr>1) this: to refer current class instance variable</vt:lpstr>
      <vt:lpstr>Understanding the problem without this keyword</vt:lpstr>
      <vt:lpstr>Solution of the above problem by this keyword</vt:lpstr>
      <vt:lpstr>Program where this keyword is not required</vt:lpstr>
      <vt:lpstr>2) this: to invoke current class method</vt:lpstr>
      <vt:lpstr>Slide 9</vt:lpstr>
      <vt:lpstr>3) this() : to invoke current class constructor</vt:lpstr>
      <vt:lpstr>Calling parameterized constructor from default constructor:</vt:lpstr>
      <vt:lpstr>Real usage of this() constructor call</vt:lpstr>
      <vt:lpstr>Slide 13</vt:lpstr>
      <vt:lpstr>Program where this keyword is not required</vt:lpstr>
      <vt:lpstr>Rule: Call to this() must be the first statement in constructor.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adin</dc:creator>
  <cp:lastModifiedBy>Birla Institute of Applied Sciences</cp:lastModifiedBy>
  <cp:revision>20</cp:revision>
  <dcterms:created xsi:type="dcterms:W3CDTF">2006-08-16T00:00:00Z</dcterms:created>
  <dcterms:modified xsi:type="dcterms:W3CDTF">2019-09-02T05:12:24Z</dcterms:modified>
</cp:coreProperties>
</file>