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EA13-09AF-451D-89BC-356F22DA1E6A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95F61-F4CE-4141-B628-E7F24DAAF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95F61-F4CE-4141-B628-E7F24DAAF5C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795-560A-4EE9-A69F-56491D88AC6C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1A81-1246-487B-B654-101DAB07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795-560A-4EE9-A69F-56491D88AC6C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1A81-1246-487B-B654-101DAB07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795-560A-4EE9-A69F-56491D88AC6C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1A81-1246-487B-B654-101DAB07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795-560A-4EE9-A69F-56491D88AC6C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1A81-1246-487B-B654-101DAB07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795-560A-4EE9-A69F-56491D88AC6C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1A81-1246-487B-B654-101DAB07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795-560A-4EE9-A69F-56491D88AC6C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1A81-1246-487B-B654-101DAB07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795-560A-4EE9-A69F-56491D88AC6C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1A81-1246-487B-B654-101DAB07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795-560A-4EE9-A69F-56491D88AC6C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1A81-1246-487B-B654-101DAB07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795-560A-4EE9-A69F-56491D88AC6C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1A81-1246-487B-B654-101DAB07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795-560A-4EE9-A69F-56491D88AC6C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1A81-1246-487B-B654-101DAB07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2795-560A-4EE9-A69F-56491D88AC6C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1A81-1246-487B-B654-101DAB07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795-560A-4EE9-A69F-56491D88AC6C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1A81-1246-487B-B654-101DAB07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086600" cy="1470025"/>
          </a:xfrm>
        </p:spPr>
        <p:txBody>
          <a:bodyPr/>
          <a:lstStyle/>
          <a:p>
            <a:pPr algn="r"/>
            <a:r>
              <a:rPr lang="en-US" dirty="0"/>
              <a:t>Inheritance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Instructor :</a:t>
            </a:r>
            <a:r>
              <a:rPr lang="en-US" dirty="0" err="1" smtClean="0"/>
              <a:t>Prashant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endParaRPr lang="en-US" dirty="0" smtClean="0"/>
          </a:p>
          <a:p>
            <a:pPr algn="r"/>
            <a:r>
              <a:rPr lang="en-US" dirty="0" smtClean="0"/>
              <a:t>BIAS </a:t>
            </a:r>
            <a:r>
              <a:rPr lang="en-US" dirty="0" err="1" smtClean="0"/>
              <a:t>Bhimtal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Aggregation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If a class have an entity reference, it is known as Aggregation. Aggregation represents HAS-A relationship.</a:t>
            </a:r>
          </a:p>
          <a:p>
            <a:r>
              <a:rPr lang="en-US" sz="2400" dirty="0" smtClean="0"/>
              <a:t>Consider a situation, Employee object contains many information such as id, name, </a:t>
            </a:r>
            <a:r>
              <a:rPr lang="en-US" sz="2400" dirty="0" err="1" smtClean="0"/>
              <a:t>emailId</a:t>
            </a:r>
            <a:r>
              <a:rPr lang="en-US" sz="2400" dirty="0" smtClean="0"/>
              <a:t> etc. It contains one more object named address, which contains its own information such as city, state, country, </a:t>
            </a:r>
            <a:r>
              <a:rPr lang="en-US" sz="2400" dirty="0" err="1" smtClean="0"/>
              <a:t>zipcode</a:t>
            </a:r>
            <a:r>
              <a:rPr lang="en-US" sz="2400" dirty="0" smtClean="0"/>
              <a:t> etc. as given below.</a:t>
            </a:r>
          </a:p>
          <a:p>
            <a:pPr>
              <a:buNone/>
            </a:pPr>
            <a:r>
              <a:rPr lang="en-US" sz="2400" b="1" dirty="0" smtClean="0"/>
              <a:t>class</a:t>
            </a:r>
            <a:r>
              <a:rPr lang="en-US" sz="2400" dirty="0" smtClean="0"/>
              <a:t> Employee{  </a:t>
            </a:r>
          </a:p>
          <a:p>
            <a:pPr>
              <a:buNone/>
            </a:pPr>
            <a:r>
              <a:rPr lang="en-US" sz="2400" b="1" dirty="0" err="1" smtClean="0"/>
              <a:t>int</a:t>
            </a:r>
            <a:r>
              <a:rPr lang="en-US" sz="2400" dirty="0" smtClean="0"/>
              <a:t> id;  </a:t>
            </a:r>
          </a:p>
          <a:p>
            <a:pPr>
              <a:buNone/>
            </a:pPr>
            <a:r>
              <a:rPr lang="en-US" sz="2400" dirty="0" smtClean="0"/>
              <a:t>String name;  </a:t>
            </a:r>
          </a:p>
          <a:p>
            <a:pPr>
              <a:buNone/>
            </a:pPr>
            <a:r>
              <a:rPr lang="en-US" sz="2400" dirty="0" smtClean="0"/>
              <a:t>Address </a:t>
            </a:r>
            <a:r>
              <a:rPr lang="en-US" sz="2400" dirty="0" err="1" smtClean="0"/>
              <a:t>address</a:t>
            </a:r>
            <a:r>
              <a:rPr lang="en-US" sz="2400" dirty="0" smtClean="0"/>
              <a:t>;//Address is a class  </a:t>
            </a:r>
          </a:p>
          <a:p>
            <a:pPr>
              <a:buNone/>
            </a:pPr>
            <a:r>
              <a:rPr lang="en-US" sz="2400" dirty="0" smtClean="0"/>
              <a:t>...  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6019800"/>
            <a:ext cx="88392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In such case, Employee has an entity reference address, so relationship is Employee HAS-A address.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Example of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4572000" cy="6019800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400" b="1" dirty="0" smtClean="0"/>
              <a:t>class</a:t>
            </a:r>
            <a:r>
              <a:rPr lang="en-US" sz="3400" dirty="0" smtClean="0"/>
              <a:t> Operation{  </a:t>
            </a:r>
          </a:p>
          <a:p>
            <a:pPr>
              <a:buNone/>
            </a:pPr>
            <a:r>
              <a:rPr lang="en-US" sz="3400" dirty="0" smtClean="0"/>
              <a:t> </a:t>
            </a:r>
            <a:r>
              <a:rPr lang="en-US" sz="3400" b="1" dirty="0" err="1" smtClean="0"/>
              <a:t>int</a:t>
            </a:r>
            <a:r>
              <a:rPr lang="en-US" sz="3400" dirty="0" smtClean="0"/>
              <a:t> square(</a:t>
            </a:r>
            <a:r>
              <a:rPr lang="en-US" sz="3400" b="1" dirty="0" err="1" smtClean="0"/>
              <a:t>int</a:t>
            </a:r>
            <a:r>
              <a:rPr lang="en-US" sz="3400" dirty="0" smtClean="0"/>
              <a:t> n){  </a:t>
            </a:r>
          </a:p>
          <a:p>
            <a:pPr>
              <a:buNone/>
            </a:pPr>
            <a:r>
              <a:rPr lang="en-US" sz="3400" dirty="0" smtClean="0"/>
              <a:t>  </a:t>
            </a:r>
            <a:r>
              <a:rPr lang="en-US" sz="3400" b="1" dirty="0" smtClean="0"/>
              <a:t>return</a:t>
            </a:r>
            <a:r>
              <a:rPr lang="en-US" sz="3400" dirty="0" smtClean="0"/>
              <a:t> n*n;  </a:t>
            </a:r>
          </a:p>
          <a:p>
            <a:pPr>
              <a:buNone/>
            </a:pPr>
            <a:r>
              <a:rPr lang="en-US" sz="3400" dirty="0" smtClean="0"/>
              <a:t> }  </a:t>
            </a:r>
          </a:p>
          <a:p>
            <a:pPr>
              <a:buNone/>
            </a:pPr>
            <a:r>
              <a:rPr lang="en-US" sz="3400" dirty="0" smtClean="0"/>
              <a:t>}  </a:t>
            </a:r>
          </a:p>
          <a:p>
            <a:pPr>
              <a:buNone/>
            </a:pPr>
            <a:r>
              <a:rPr lang="en-US" sz="3400" dirty="0" smtClean="0"/>
              <a:t>  </a:t>
            </a:r>
          </a:p>
          <a:p>
            <a:pPr>
              <a:buNone/>
            </a:pPr>
            <a:r>
              <a:rPr lang="en-US" sz="3400" b="1" dirty="0" smtClean="0"/>
              <a:t>class</a:t>
            </a:r>
            <a:r>
              <a:rPr lang="en-US" sz="3400" dirty="0" smtClean="0"/>
              <a:t> Circle{  </a:t>
            </a:r>
          </a:p>
          <a:p>
            <a:pPr>
              <a:buNone/>
            </a:pPr>
            <a:r>
              <a:rPr lang="en-US" sz="3400" dirty="0" smtClean="0"/>
              <a:t> Operation op;//aggregation  </a:t>
            </a:r>
          </a:p>
          <a:p>
            <a:pPr>
              <a:buNone/>
            </a:pPr>
            <a:r>
              <a:rPr lang="en-US" sz="3400" dirty="0" smtClean="0"/>
              <a:t> </a:t>
            </a:r>
            <a:r>
              <a:rPr lang="en-US" sz="3400" b="1" dirty="0" smtClean="0"/>
              <a:t>double</a:t>
            </a:r>
            <a:r>
              <a:rPr lang="en-US" sz="3400" dirty="0" smtClean="0"/>
              <a:t> pi=3.14;  </a:t>
            </a:r>
          </a:p>
          <a:p>
            <a:pPr>
              <a:buNone/>
            </a:pPr>
            <a:r>
              <a:rPr lang="en-US" sz="3400" dirty="0" smtClean="0"/>
              <a:t>    </a:t>
            </a:r>
          </a:p>
          <a:p>
            <a:pPr>
              <a:buNone/>
            </a:pPr>
            <a:r>
              <a:rPr lang="en-US" sz="3400" dirty="0" smtClean="0"/>
              <a:t> </a:t>
            </a:r>
            <a:r>
              <a:rPr lang="en-US" sz="3400" b="1" dirty="0" smtClean="0"/>
              <a:t>double</a:t>
            </a:r>
            <a:r>
              <a:rPr lang="en-US" sz="3400" dirty="0" smtClean="0"/>
              <a:t> area(</a:t>
            </a:r>
            <a:r>
              <a:rPr lang="en-US" sz="3400" b="1" dirty="0" err="1" smtClean="0"/>
              <a:t>int</a:t>
            </a:r>
            <a:r>
              <a:rPr lang="en-US" sz="3400" dirty="0" smtClean="0"/>
              <a:t> radius){  </a:t>
            </a:r>
          </a:p>
          <a:p>
            <a:pPr>
              <a:buNone/>
            </a:pPr>
            <a:r>
              <a:rPr lang="en-US" sz="3400" dirty="0" smtClean="0"/>
              <a:t>   op=</a:t>
            </a:r>
            <a:r>
              <a:rPr lang="en-US" sz="3400" b="1" dirty="0" smtClean="0"/>
              <a:t>new</a:t>
            </a:r>
            <a:r>
              <a:rPr lang="en-US" sz="3400" dirty="0" smtClean="0"/>
              <a:t> Operation();  </a:t>
            </a:r>
          </a:p>
          <a:p>
            <a:pPr>
              <a:buNone/>
            </a:pPr>
            <a:r>
              <a:rPr lang="en-US" sz="3400" dirty="0" smtClean="0"/>
              <a:t>   </a:t>
            </a:r>
            <a:r>
              <a:rPr lang="en-US" sz="3400" b="1" dirty="0" err="1" smtClean="0"/>
              <a:t>int</a:t>
            </a:r>
            <a:r>
              <a:rPr lang="en-US" sz="3400" dirty="0" smtClean="0"/>
              <a:t> </a:t>
            </a:r>
            <a:r>
              <a:rPr lang="en-US" sz="3400" dirty="0" err="1" smtClean="0"/>
              <a:t>rsquare</a:t>
            </a:r>
            <a:r>
              <a:rPr lang="en-US" sz="3400" dirty="0" smtClean="0"/>
              <a:t>=</a:t>
            </a:r>
            <a:r>
              <a:rPr lang="en-US" sz="3400" dirty="0" err="1" smtClean="0"/>
              <a:t>op.square</a:t>
            </a:r>
            <a:r>
              <a:rPr lang="en-US" sz="3400" dirty="0" smtClean="0"/>
              <a:t>(radius);</a:t>
            </a:r>
          </a:p>
          <a:p>
            <a:pPr>
              <a:buNone/>
            </a:pPr>
            <a:r>
              <a:rPr lang="en-US" sz="3400" dirty="0" smtClean="0"/>
              <a:t>//code reusability (i.e. delegates the method call).  </a:t>
            </a:r>
          </a:p>
          <a:p>
            <a:pPr>
              <a:buNone/>
            </a:pPr>
            <a:r>
              <a:rPr lang="en-US" sz="3400" dirty="0" smtClean="0"/>
              <a:t>   </a:t>
            </a:r>
            <a:r>
              <a:rPr lang="en-US" sz="3400" b="1" dirty="0" smtClean="0"/>
              <a:t>return</a:t>
            </a:r>
            <a:r>
              <a:rPr lang="en-US" sz="3400" dirty="0" smtClean="0"/>
              <a:t> pi*</a:t>
            </a:r>
            <a:r>
              <a:rPr lang="en-US" sz="3400" dirty="0" err="1" smtClean="0"/>
              <a:t>rsquare</a:t>
            </a:r>
            <a:r>
              <a:rPr lang="en-US" sz="3400" dirty="0" smtClean="0"/>
              <a:t>;  </a:t>
            </a:r>
          </a:p>
          <a:p>
            <a:pPr>
              <a:buNone/>
            </a:pPr>
            <a:r>
              <a:rPr lang="en-US" sz="3400" dirty="0" smtClean="0"/>
              <a:t> }   </a:t>
            </a:r>
          </a:p>
          <a:p>
            <a:pPr>
              <a:buNone/>
            </a:pPr>
            <a:r>
              <a:rPr lang="en-US" sz="3400" dirty="0" smtClean="0"/>
              <a:t>    </a:t>
            </a:r>
          </a:p>
          <a:p>
            <a:pPr>
              <a:buNone/>
            </a:pPr>
            <a:r>
              <a:rPr lang="en-US" sz="3400" dirty="0" smtClean="0"/>
              <a:t> </a:t>
            </a:r>
            <a:r>
              <a:rPr lang="en-US" sz="3400" b="1" dirty="0" smtClean="0"/>
              <a:t>public</a:t>
            </a:r>
            <a:r>
              <a:rPr lang="en-US" sz="3400" dirty="0" smtClean="0"/>
              <a:t> </a:t>
            </a:r>
            <a:r>
              <a:rPr lang="en-US" sz="3400" b="1" dirty="0" smtClean="0"/>
              <a:t>static</a:t>
            </a:r>
            <a:r>
              <a:rPr lang="en-US" sz="3400" dirty="0" smtClean="0"/>
              <a:t> </a:t>
            </a:r>
            <a:r>
              <a:rPr lang="en-US" sz="3400" b="1" dirty="0" smtClean="0"/>
              <a:t>void</a:t>
            </a:r>
            <a:r>
              <a:rPr lang="en-US" sz="3400" dirty="0" smtClean="0"/>
              <a:t> main(String </a:t>
            </a:r>
            <a:r>
              <a:rPr lang="en-US" sz="3400" dirty="0" err="1" smtClean="0"/>
              <a:t>args</a:t>
            </a:r>
            <a:r>
              <a:rPr lang="en-US" sz="3400" dirty="0" smtClean="0"/>
              <a:t>[]){  </a:t>
            </a:r>
          </a:p>
          <a:p>
            <a:pPr>
              <a:buNone/>
            </a:pPr>
            <a:r>
              <a:rPr lang="en-US" sz="3400" dirty="0" smtClean="0"/>
              <a:t>   Circle c=</a:t>
            </a:r>
            <a:r>
              <a:rPr lang="en-US" sz="3400" b="1" dirty="0" smtClean="0"/>
              <a:t>new</a:t>
            </a:r>
            <a:r>
              <a:rPr lang="en-US" sz="3400" dirty="0" smtClean="0"/>
              <a:t> Circle();  </a:t>
            </a:r>
          </a:p>
          <a:p>
            <a:pPr>
              <a:buNone/>
            </a:pPr>
            <a:r>
              <a:rPr lang="en-US" sz="3400" dirty="0" smtClean="0"/>
              <a:t>   </a:t>
            </a:r>
            <a:r>
              <a:rPr lang="en-US" sz="3400" b="1" dirty="0" smtClean="0"/>
              <a:t>double</a:t>
            </a:r>
            <a:r>
              <a:rPr lang="en-US" sz="3400" dirty="0" smtClean="0"/>
              <a:t> result=</a:t>
            </a:r>
            <a:r>
              <a:rPr lang="en-US" sz="3400" dirty="0" err="1" smtClean="0"/>
              <a:t>c.area</a:t>
            </a:r>
            <a:r>
              <a:rPr lang="en-US" sz="3400" dirty="0" smtClean="0"/>
              <a:t>(5);  </a:t>
            </a:r>
          </a:p>
          <a:p>
            <a:pPr>
              <a:buNone/>
            </a:pPr>
            <a:r>
              <a:rPr lang="en-US" sz="3400" dirty="0" smtClean="0"/>
              <a:t>   </a:t>
            </a:r>
            <a:r>
              <a:rPr lang="en-US" sz="3400" dirty="0" err="1" smtClean="0"/>
              <a:t>System.out.println</a:t>
            </a:r>
            <a:r>
              <a:rPr lang="en-US" sz="3400" dirty="0" smtClean="0"/>
              <a:t>(result);  </a:t>
            </a:r>
          </a:p>
          <a:p>
            <a:pPr>
              <a:buNone/>
            </a:pPr>
            <a:r>
              <a:rPr lang="en-US" sz="3400" dirty="0" smtClean="0"/>
              <a:t> }  </a:t>
            </a:r>
          </a:p>
          <a:p>
            <a:pPr>
              <a:buNone/>
            </a:pPr>
            <a:r>
              <a:rPr lang="en-US" sz="3400" dirty="0" smtClean="0"/>
              <a:t>}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8434" name="Picture 2" descr="aggregation exa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685800"/>
            <a:ext cx="3838575" cy="16668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105400" y="2333685"/>
            <a:ext cx="3733800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When use Aggregation?</a:t>
            </a:r>
          </a:p>
          <a:p>
            <a:pPr algn="just"/>
            <a:r>
              <a:rPr lang="en-US" sz="2400" dirty="0" smtClean="0"/>
              <a:t>Code reuse is also best achieved by aggregation when there is no is-a relationship.</a:t>
            </a:r>
          </a:p>
          <a:p>
            <a:pPr algn="just"/>
            <a:r>
              <a:rPr lang="en-US" sz="2400" dirty="0" smtClean="0"/>
              <a:t>Inheritance should be used only if the relationship is-a is maintained throughout the lifetime of the objects involved; otherwise, aggregation is the best choice.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4267200" cy="320040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 smtClean="0"/>
              <a:t>public</a:t>
            </a:r>
            <a:r>
              <a:rPr lang="en-US" sz="1600" dirty="0" smtClean="0"/>
              <a:t> </a:t>
            </a:r>
            <a:r>
              <a:rPr lang="en-US" sz="1600" b="1" dirty="0" smtClean="0"/>
              <a:t>class</a:t>
            </a:r>
            <a:r>
              <a:rPr lang="en-US" sz="1600" dirty="0" smtClean="0"/>
              <a:t> </a:t>
            </a:r>
            <a:r>
              <a:rPr lang="en-US" sz="1600" dirty="0" err="1" smtClean="0"/>
              <a:t>Emp</a:t>
            </a:r>
            <a:r>
              <a:rPr lang="en-US" sz="1600" dirty="0" smtClean="0"/>
              <a:t> {  </a:t>
            </a:r>
          </a:p>
          <a:p>
            <a:pPr>
              <a:buNone/>
            </a:pPr>
            <a:r>
              <a:rPr lang="en-US" sz="1600" b="1" dirty="0" err="1" smtClean="0"/>
              <a:t>int</a:t>
            </a:r>
            <a:r>
              <a:rPr lang="en-US" sz="1600" dirty="0" smtClean="0"/>
              <a:t> id;  </a:t>
            </a:r>
          </a:p>
          <a:p>
            <a:pPr>
              <a:buNone/>
            </a:pPr>
            <a:r>
              <a:rPr lang="en-US" sz="1600" dirty="0" smtClean="0"/>
              <a:t>String name;  </a:t>
            </a:r>
          </a:p>
          <a:p>
            <a:pPr>
              <a:buNone/>
            </a:pPr>
            <a:r>
              <a:rPr lang="en-US" sz="1600" dirty="0" smtClean="0"/>
              <a:t>Address </a:t>
            </a:r>
            <a:r>
              <a:rPr lang="en-US" sz="1600" dirty="0" err="1" smtClean="0"/>
              <a:t>address</a:t>
            </a:r>
            <a:r>
              <a:rPr lang="en-US" sz="1600" dirty="0" smtClean="0"/>
              <a:t>;  </a:t>
            </a:r>
          </a:p>
          <a:p>
            <a:pPr>
              <a:buNone/>
            </a:pPr>
            <a:r>
              <a:rPr lang="en-US" sz="1600" dirty="0" smtClean="0"/>
              <a:t>  </a:t>
            </a:r>
          </a:p>
          <a:p>
            <a:pPr>
              <a:buNone/>
            </a:pPr>
            <a:r>
              <a:rPr lang="en-US" sz="1600" b="1" dirty="0" smtClean="0"/>
              <a:t>public</a:t>
            </a:r>
            <a:r>
              <a:rPr lang="en-US" sz="1600" dirty="0" smtClean="0"/>
              <a:t> </a:t>
            </a:r>
            <a:r>
              <a:rPr lang="en-US" sz="1600" dirty="0" err="1" smtClean="0"/>
              <a:t>Emp</a:t>
            </a:r>
            <a:r>
              <a:rPr lang="en-US" sz="1600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 id, String </a:t>
            </a:r>
            <a:r>
              <a:rPr lang="en-US" sz="1600" dirty="0" err="1" smtClean="0"/>
              <a:t>name,Address</a:t>
            </a:r>
            <a:r>
              <a:rPr lang="en-US" sz="1600" dirty="0" smtClean="0"/>
              <a:t> address) {  </a:t>
            </a:r>
          </a:p>
          <a:p>
            <a:pPr>
              <a:buNone/>
            </a:pPr>
            <a:r>
              <a:rPr lang="en-US" sz="1600" dirty="0" smtClean="0"/>
              <a:t>    </a:t>
            </a:r>
            <a:r>
              <a:rPr lang="en-US" sz="1600" b="1" dirty="0" smtClean="0"/>
              <a:t>this</a:t>
            </a:r>
            <a:r>
              <a:rPr lang="en-US" sz="1600" dirty="0" smtClean="0"/>
              <a:t>.id = id;  </a:t>
            </a:r>
          </a:p>
          <a:p>
            <a:pPr>
              <a:buNone/>
            </a:pPr>
            <a:r>
              <a:rPr lang="en-US" sz="1600" dirty="0" smtClean="0"/>
              <a:t>    </a:t>
            </a:r>
            <a:r>
              <a:rPr lang="en-US" sz="1600" b="1" dirty="0" smtClean="0"/>
              <a:t>this</a:t>
            </a:r>
            <a:r>
              <a:rPr lang="en-US" sz="1600" dirty="0" smtClean="0"/>
              <a:t>.name = name;  </a:t>
            </a:r>
          </a:p>
          <a:p>
            <a:pPr>
              <a:buNone/>
            </a:pPr>
            <a:r>
              <a:rPr lang="en-US" sz="1600" dirty="0" smtClean="0"/>
              <a:t>    </a:t>
            </a:r>
            <a:r>
              <a:rPr lang="en-US" sz="1600" b="1" dirty="0" err="1" smtClean="0"/>
              <a:t>this</a:t>
            </a:r>
            <a:r>
              <a:rPr lang="en-US" sz="1600" dirty="0" err="1" smtClean="0"/>
              <a:t>.address</a:t>
            </a:r>
            <a:r>
              <a:rPr lang="en-US" sz="1600" dirty="0" smtClean="0"/>
              <a:t>=address;  </a:t>
            </a:r>
          </a:p>
          <a:p>
            <a:pPr>
              <a:buNone/>
            </a:pPr>
            <a:r>
              <a:rPr lang="en-US" sz="1600" dirty="0" smtClean="0"/>
              <a:t>}  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533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example, Employee has an object of Address, address object contains its own information such as city, state, country etc. In such case relationship is Employee HAS-A address.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1225689"/>
            <a:ext cx="4572000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smtClean="0"/>
              <a:t>void</a:t>
            </a:r>
            <a:r>
              <a:rPr lang="en-US" dirty="0" smtClean="0"/>
              <a:t> display(){  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(id+" "+name);  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address.city</a:t>
            </a:r>
            <a:r>
              <a:rPr lang="en-US" dirty="0" smtClean="0"/>
              <a:t>+" "+</a:t>
            </a:r>
            <a:r>
              <a:rPr lang="en-US" dirty="0" err="1" smtClean="0"/>
              <a:t>address.state</a:t>
            </a:r>
            <a:r>
              <a:rPr lang="en-US" dirty="0" smtClean="0"/>
              <a:t>+" "+</a:t>
            </a:r>
            <a:r>
              <a:rPr lang="en-US" dirty="0" err="1" smtClean="0"/>
              <a:t>address.country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main(String[] </a:t>
            </a:r>
            <a:r>
              <a:rPr lang="en-US" dirty="0" err="1" smtClean="0"/>
              <a:t>args</a:t>
            </a:r>
            <a:r>
              <a:rPr lang="en-US" dirty="0" smtClean="0"/>
              <a:t>) {  </a:t>
            </a:r>
          </a:p>
          <a:p>
            <a:r>
              <a:rPr lang="en-US" dirty="0" smtClean="0"/>
              <a:t>Address address1=</a:t>
            </a:r>
            <a:r>
              <a:rPr lang="en-US" b="1" dirty="0" smtClean="0"/>
              <a:t>new</a:t>
            </a:r>
            <a:r>
              <a:rPr lang="en-US" dirty="0" smtClean="0"/>
              <a:t> Address("</a:t>
            </a:r>
            <a:r>
              <a:rPr lang="en-US" dirty="0" err="1" smtClean="0"/>
              <a:t>gzb","UP","india</a:t>
            </a:r>
            <a:r>
              <a:rPr lang="en-US" dirty="0" smtClean="0"/>
              <a:t>");  </a:t>
            </a:r>
          </a:p>
          <a:p>
            <a:r>
              <a:rPr lang="en-US" dirty="0" smtClean="0"/>
              <a:t>Address address2=</a:t>
            </a:r>
            <a:r>
              <a:rPr lang="en-US" b="1" dirty="0" smtClean="0"/>
              <a:t>new</a:t>
            </a:r>
            <a:r>
              <a:rPr lang="en-US" dirty="0" smtClean="0"/>
              <a:t> Address("</a:t>
            </a:r>
            <a:r>
              <a:rPr lang="en-US" dirty="0" err="1" smtClean="0"/>
              <a:t>gno","UP","india</a:t>
            </a:r>
            <a:r>
              <a:rPr lang="en-US" dirty="0" smtClean="0"/>
              <a:t>");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err="1" smtClean="0"/>
              <a:t>Emp</a:t>
            </a:r>
            <a:r>
              <a:rPr lang="en-US" dirty="0" smtClean="0"/>
              <a:t> e=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Emp</a:t>
            </a:r>
            <a:r>
              <a:rPr lang="en-US" dirty="0" smtClean="0"/>
              <a:t>(111,"varun",address1);  </a:t>
            </a:r>
          </a:p>
          <a:p>
            <a:r>
              <a:rPr lang="en-US" dirty="0" err="1" smtClean="0"/>
              <a:t>Emp</a:t>
            </a:r>
            <a:r>
              <a:rPr lang="en-US" dirty="0" smtClean="0"/>
              <a:t> e2=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Emp</a:t>
            </a:r>
            <a:r>
              <a:rPr lang="en-US" dirty="0" smtClean="0"/>
              <a:t>(112,"arun",address2);  </a:t>
            </a:r>
          </a:p>
          <a:p>
            <a:r>
              <a:rPr lang="en-US" dirty="0" smtClean="0"/>
              <a:t>      </a:t>
            </a:r>
          </a:p>
          <a:p>
            <a:r>
              <a:rPr lang="en-US" dirty="0" err="1" smtClean="0"/>
              <a:t>e.display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e2.display();  </a:t>
            </a:r>
          </a:p>
          <a:p>
            <a:r>
              <a:rPr lang="en-US" dirty="0" smtClean="0"/>
              <a:t>    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}  </a:t>
            </a:r>
            <a:endParaRPr 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04800" y="4724400"/>
            <a:ext cx="3886200" cy="10772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Output: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111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varun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111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gzb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UP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india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111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112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arun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gno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UP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india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Inheritance in Java</a:t>
            </a:r>
            <a:r>
              <a:rPr lang="en-US" dirty="0"/>
              <a:t> is a mechanism in which one object acquires all the properties and behaviors of a parent object. It is an important part of OOPs (Object Oriented programming system).</a:t>
            </a:r>
          </a:p>
          <a:p>
            <a:pPr>
              <a:buNone/>
            </a:pPr>
            <a:r>
              <a:rPr lang="en-US" dirty="0"/>
              <a:t>Inheritance represents the </a:t>
            </a:r>
            <a:r>
              <a:rPr lang="en-US" b="1" dirty="0"/>
              <a:t>IS-A relationship</a:t>
            </a:r>
            <a:r>
              <a:rPr lang="en-US" dirty="0"/>
              <a:t> which is also known as a </a:t>
            </a:r>
            <a:r>
              <a:rPr lang="en-US" i="1" dirty="0"/>
              <a:t>parent-child</a:t>
            </a:r>
            <a:r>
              <a:rPr lang="en-US" dirty="0"/>
              <a:t> relationship.</a:t>
            </a:r>
          </a:p>
          <a:p>
            <a:pPr>
              <a:buNone/>
            </a:pPr>
            <a:r>
              <a:rPr lang="en-US" dirty="0"/>
              <a:t>Why use inheritance in java</a:t>
            </a:r>
            <a:endParaRPr lang="en-US" b="1" dirty="0"/>
          </a:p>
          <a:p>
            <a:pPr lvl="0">
              <a:buNone/>
            </a:pPr>
            <a:r>
              <a:rPr lang="en-US" dirty="0"/>
              <a:t>For Method Overriding (so runtime polymorphism can be achieved).</a:t>
            </a:r>
          </a:p>
          <a:p>
            <a:pPr lvl="0">
              <a:buNone/>
            </a:pPr>
            <a:r>
              <a:rPr lang="en-US" dirty="0"/>
              <a:t>For Code Reusability.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syntax of Java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4876800" cy="3581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The </a:t>
            </a:r>
            <a:r>
              <a:rPr lang="en-US" sz="2400" b="1" dirty="0"/>
              <a:t>extends keyword</a:t>
            </a:r>
            <a:r>
              <a:rPr lang="en-US" sz="2400" dirty="0"/>
              <a:t> indicates that you are making a new class that derives from an existing class. The meaning of "extends" is to increase the functionality.</a:t>
            </a:r>
          </a:p>
          <a:p>
            <a:pPr algn="just">
              <a:buNone/>
            </a:pPr>
            <a:r>
              <a:rPr lang="en-US" sz="2400" dirty="0"/>
              <a:t>In the terminology of Java, a class which is inherited is called a parent or </a:t>
            </a:r>
            <a:r>
              <a:rPr lang="en-US" sz="2400" dirty="0" err="1"/>
              <a:t>superclass</a:t>
            </a:r>
            <a:r>
              <a:rPr lang="en-US" sz="2400" dirty="0"/>
              <a:t>, and the new class is called child or subclass.</a:t>
            </a:r>
          </a:p>
          <a:p>
            <a:pPr algn="just">
              <a:buNone/>
            </a:pPr>
            <a:endParaRPr lang="en-US" sz="2400" dirty="0"/>
          </a:p>
        </p:txBody>
      </p:sp>
      <p:pic>
        <p:nvPicPr>
          <p:cNvPr id="4" name="Picture 3" descr="Inheritance in 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371600"/>
            <a:ext cx="22860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28600" y="5029200"/>
            <a:ext cx="8686800" cy="166708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rgbClr val="610B38"/>
                </a:solidFill>
                <a:effectLst/>
                <a:latin typeface="Helvetica"/>
                <a:ea typeface="Times New Roman" pitchFamily="18" charset="0"/>
                <a:cs typeface="Mangal" pitchFamily="18" charset="0"/>
              </a:rPr>
              <a:t>Types of inheritance in java</a:t>
            </a: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Mangal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On the basis of class, there can be three types of inheritance in java: single, multilevel and hierarchical.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In java programming, multiple and hybrid inheritance is supported through interface only. We will learn about interfaces later.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Employee{ 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b="1" dirty="0"/>
              <a:t>float</a:t>
            </a:r>
            <a:r>
              <a:rPr lang="en-US" dirty="0"/>
              <a:t> salary=40000;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Programmer </a:t>
            </a:r>
            <a:r>
              <a:rPr lang="en-US" b="1" dirty="0"/>
              <a:t>extends</a:t>
            </a:r>
            <a:r>
              <a:rPr lang="en-US" dirty="0"/>
              <a:t> Employee{ 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bonus=10000; 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>
              <a:buNone/>
            </a:pPr>
            <a:r>
              <a:rPr lang="en-US" dirty="0"/>
              <a:t>   Programmer p=</a:t>
            </a:r>
            <a:r>
              <a:rPr lang="en-US" b="1" dirty="0"/>
              <a:t>new</a:t>
            </a:r>
            <a:r>
              <a:rPr lang="en-US" dirty="0"/>
              <a:t> Programmer();  </a:t>
            </a:r>
          </a:p>
          <a:p>
            <a:pPr>
              <a:buNone/>
            </a:pP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("Programmer salary is:"+</a:t>
            </a:r>
            <a:r>
              <a:rPr lang="en-US" dirty="0" err="1"/>
              <a:t>p.salary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("Bonus of Programmer is:"+</a:t>
            </a:r>
            <a:r>
              <a:rPr lang="en-US" dirty="0" err="1"/>
              <a:t>p.bonus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dirty="0"/>
              <a:t>}  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57200" y="5410200"/>
            <a:ext cx="4343400" cy="738664"/>
          </a:xfrm>
          <a:prstGeom prst="rect">
            <a:avLst/>
          </a:prstGeom>
          <a:solidFill>
            <a:srgbClr val="F9FB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Programmer salary is:40000.0 Bonus of programmer is:10000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inheritance in </a:t>
            </a:r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1026" name="Picture 2" descr="Types of inheritance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7143750" cy="3790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Multiple inheritance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62000"/>
            <a:ext cx="6991350" cy="39243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5791200"/>
            <a:ext cx="861060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Note: Multiple inheritance is not supported in Java through class.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Inheritance Example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i="1" dirty="0"/>
              <a:t>TestInheritance.java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Animal{  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 eat(){</a:t>
            </a:r>
            <a:r>
              <a:rPr lang="en-US" dirty="0" err="1"/>
              <a:t>System.out.println</a:t>
            </a:r>
            <a:r>
              <a:rPr lang="en-US" dirty="0"/>
              <a:t>("eating...");}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Dog </a:t>
            </a:r>
            <a:r>
              <a:rPr lang="en-US" b="1" dirty="0"/>
              <a:t>extends</a:t>
            </a:r>
            <a:r>
              <a:rPr lang="en-US" dirty="0"/>
              <a:t> Animal{  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 bark(){</a:t>
            </a:r>
            <a:r>
              <a:rPr lang="en-US" dirty="0" err="1"/>
              <a:t>System.out.println</a:t>
            </a:r>
            <a:r>
              <a:rPr lang="en-US" dirty="0"/>
              <a:t>("barking...");}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TestInheritance</a:t>
            </a:r>
            <a:r>
              <a:rPr lang="en-US" dirty="0"/>
              <a:t>{  </a:t>
            </a:r>
          </a:p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>
              <a:buNone/>
            </a:pPr>
            <a:r>
              <a:rPr lang="en-US" dirty="0"/>
              <a:t>Dog d=</a:t>
            </a:r>
            <a:r>
              <a:rPr lang="en-US" b="1" dirty="0"/>
              <a:t>new</a:t>
            </a:r>
            <a:r>
              <a:rPr lang="en-US" dirty="0"/>
              <a:t> Dog();  </a:t>
            </a:r>
          </a:p>
          <a:p>
            <a:pPr>
              <a:buNone/>
            </a:pPr>
            <a:r>
              <a:rPr lang="en-US" dirty="0" err="1"/>
              <a:t>d.bark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d.eat();  </a:t>
            </a:r>
          </a:p>
          <a:p>
            <a:pPr>
              <a:buNone/>
            </a:pPr>
            <a:r>
              <a:rPr lang="en-US" dirty="0"/>
              <a:t>}}  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33400" y="5638800"/>
            <a:ext cx="1266372" cy="1107996"/>
          </a:xfrm>
          <a:prstGeom prst="rect">
            <a:avLst/>
          </a:prstGeom>
          <a:solidFill>
            <a:srgbClr val="F9FB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Output: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barking...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Mangal" pitchFamily="18" charset="0"/>
              </a:rPr>
              <a:t>eating...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Multilevel Inheritance Example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i="1" dirty="0"/>
              <a:t>TestInheritance2.java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48768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/>
              <a:t>class</a:t>
            </a:r>
            <a:r>
              <a:rPr lang="en-US" sz="2000" dirty="0"/>
              <a:t> Animal{  </a:t>
            </a:r>
          </a:p>
          <a:p>
            <a:pPr>
              <a:buNone/>
            </a:pPr>
            <a:r>
              <a:rPr lang="en-US" sz="2000" b="1" dirty="0"/>
              <a:t>void</a:t>
            </a:r>
            <a:r>
              <a:rPr lang="en-US" sz="2000" dirty="0"/>
              <a:t> eat(){</a:t>
            </a:r>
            <a:r>
              <a:rPr lang="en-US" sz="2000" dirty="0" err="1"/>
              <a:t>System.out.println</a:t>
            </a:r>
            <a:r>
              <a:rPr lang="en-US" sz="2000" dirty="0"/>
              <a:t>("eating...");}  </a:t>
            </a:r>
          </a:p>
          <a:p>
            <a:pPr>
              <a:buNone/>
            </a:pPr>
            <a:r>
              <a:rPr lang="en-US" sz="2000" dirty="0"/>
              <a:t>}  </a:t>
            </a:r>
          </a:p>
          <a:p>
            <a:pPr>
              <a:buNone/>
            </a:pPr>
            <a:r>
              <a:rPr lang="en-US" sz="2000" b="1" dirty="0"/>
              <a:t>class</a:t>
            </a:r>
            <a:r>
              <a:rPr lang="en-US" sz="2000" dirty="0"/>
              <a:t> Dog </a:t>
            </a:r>
            <a:r>
              <a:rPr lang="en-US" sz="2000" b="1" dirty="0"/>
              <a:t>extends</a:t>
            </a:r>
            <a:r>
              <a:rPr lang="en-US" sz="2000" dirty="0"/>
              <a:t> Animal{  </a:t>
            </a:r>
          </a:p>
          <a:p>
            <a:pPr>
              <a:buNone/>
            </a:pPr>
            <a:r>
              <a:rPr lang="en-US" sz="2000" b="1" dirty="0"/>
              <a:t>void</a:t>
            </a:r>
            <a:r>
              <a:rPr lang="en-US" sz="2000" dirty="0"/>
              <a:t> bark(){</a:t>
            </a:r>
            <a:r>
              <a:rPr lang="en-US" sz="2000" dirty="0" err="1"/>
              <a:t>System.out.println</a:t>
            </a:r>
            <a:r>
              <a:rPr lang="en-US" sz="2000" dirty="0"/>
              <a:t>("barking...");} </a:t>
            </a:r>
          </a:p>
          <a:p>
            <a:pPr>
              <a:buNone/>
            </a:pPr>
            <a:r>
              <a:rPr lang="en-US" sz="2000" dirty="0"/>
              <a:t>}  </a:t>
            </a:r>
          </a:p>
          <a:p>
            <a:pPr>
              <a:buNone/>
            </a:pP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BabyDog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Dog{  </a:t>
            </a:r>
          </a:p>
          <a:p>
            <a:pPr>
              <a:buNone/>
            </a:pPr>
            <a:r>
              <a:rPr lang="en-US" sz="2000" b="1" dirty="0"/>
              <a:t>void</a:t>
            </a:r>
            <a:r>
              <a:rPr lang="en-US" sz="2000" dirty="0"/>
              <a:t> weep(){</a:t>
            </a:r>
            <a:r>
              <a:rPr lang="en-US" sz="2000" dirty="0" err="1"/>
              <a:t>System.out.println</a:t>
            </a:r>
            <a:r>
              <a:rPr lang="en-US" sz="2000" dirty="0"/>
              <a:t>("weeping...");}  </a:t>
            </a:r>
          </a:p>
          <a:p>
            <a:pPr>
              <a:buNone/>
            </a:pPr>
            <a:r>
              <a:rPr lang="en-US" sz="2000" dirty="0"/>
              <a:t>}  </a:t>
            </a:r>
          </a:p>
          <a:p>
            <a:pPr>
              <a:buNone/>
            </a:pPr>
            <a:r>
              <a:rPr lang="en-US" sz="2000" b="1" dirty="0"/>
              <a:t>class</a:t>
            </a:r>
            <a:r>
              <a:rPr lang="en-US" sz="2000" dirty="0"/>
              <a:t> TestInheritance2{  </a:t>
            </a:r>
          </a:p>
          <a:p>
            <a:pPr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pPr>
              <a:buNone/>
            </a:pPr>
            <a:r>
              <a:rPr lang="en-US" sz="2000" dirty="0" err="1"/>
              <a:t>BabyDog</a:t>
            </a:r>
            <a:r>
              <a:rPr lang="en-US" sz="2000" dirty="0"/>
              <a:t> d=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BabyDog</a:t>
            </a:r>
            <a:r>
              <a:rPr lang="en-US" sz="2000" dirty="0"/>
              <a:t>();  </a:t>
            </a:r>
          </a:p>
          <a:p>
            <a:pPr>
              <a:buNone/>
            </a:pPr>
            <a:r>
              <a:rPr lang="en-US" sz="2000" dirty="0" err="1"/>
              <a:t>d.weep</a:t>
            </a:r>
            <a:r>
              <a:rPr lang="en-US" sz="2000" dirty="0"/>
              <a:t>();  </a:t>
            </a:r>
          </a:p>
          <a:p>
            <a:pPr>
              <a:buNone/>
            </a:pPr>
            <a:r>
              <a:rPr lang="en-US" sz="2000" dirty="0" err="1"/>
              <a:t>d.bark</a:t>
            </a:r>
            <a:r>
              <a:rPr lang="en-US" sz="2000" dirty="0"/>
              <a:t>();  </a:t>
            </a:r>
          </a:p>
          <a:p>
            <a:pPr>
              <a:buNone/>
            </a:pPr>
            <a:r>
              <a:rPr lang="en-US" sz="2000" dirty="0"/>
              <a:t>d.eat();  </a:t>
            </a:r>
          </a:p>
          <a:p>
            <a:pPr>
              <a:buNone/>
            </a:pPr>
            <a:r>
              <a:rPr lang="en-US" sz="2000" dirty="0"/>
              <a:t>}}  </a:t>
            </a: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6400800" y="4648200"/>
            <a:ext cx="2133600" cy="1723549"/>
          </a:xfrm>
          <a:prstGeom prst="rect">
            <a:avLst/>
          </a:prstGeom>
          <a:solidFill>
            <a:srgbClr val="F9FBF9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Output: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weeping...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barking...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Mangal" pitchFamily="18" charset="0"/>
              </a:rPr>
              <a:t> eating...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/>
              <a:t>Hierarchical Inheritance Example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i="1" dirty="0"/>
              <a:t>TestInheritance3.java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7912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Animal{  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 eat(){</a:t>
            </a:r>
            <a:r>
              <a:rPr lang="en-US" dirty="0" err="1"/>
              <a:t>System.out.println</a:t>
            </a:r>
            <a:r>
              <a:rPr lang="en-US" dirty="0"/>
              <a:t>("eating...");}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Dog </a:t>
            </a:r>
            <a:r>
              <a:rPr lang="en-US" b="1" dirty="0"/>
              <a:t>extends</a:t>
            </a:r>
            <a:r>
              <a:rPr lang="en-US" dirty="0"/>
              <a:t> Animal{  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 bark(){</a:t>
            </a:r>
            <a:r>
              <a:rPr lang="en-US" dirty="0" err="1"/>
              <a:t>System.out.println</a:t>
            </a:r>
            <a:r>
              <a:rPr lang="en-US" dirty="0"/>
              <a:t>("barking...");}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Cat </a:t>
            </a:r>
            <a:r>
              <a:rPr lang="en-US" b="1" dirty="0"/>
              <a:t>extends</a:t>
            </a:r>
            <a:r>
              <a:rPr lang="en-US" dirty="0"/>
              <a:t> Animal{  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 meow(){</a:t>
            </a:r>
            <a:r>
              <a:rPr lang="en-US" dirty="0" err="1"/>
              <a:t>System.out.println</a:t>
            </a:r>
            <a:r>
              <a:rPr lang="en-US" dirty="0"/>
              <a:t>("meowing...");}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TestInheritance3{  </a:t>
            </a:r>
          </a:p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>
              <a:buNone/>
            </a:pPr>
            <a:r>
              <a:rPr lang="en-US" dirty="0"/>
              <a:t>Cat c=</a:t>
            </a:r>
            <a:r>
              <a:rPr lang="en-US" b="1" dirty="0"/>
              <a:t>new</a:t>
            </a:r>
            <a:r>
              <a:rPr lang="en-US" dirty="0"/>
              <a:t> Cat();  </a:t>
            </a:r>
          </a:p>
          <a:p>
            <a:pPr>
              <a:buNone/>
            </a:pPr>
            <a:r>
              <a:rPr lang="en-US" dirty="0" err="1"/>
              <a:t>c.meow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c.eat();  </a:t>
            </a:r>
          </a:p>
          <a:p>
            <a:pPr>
              <a:buNone/>
            </a:pPr>
            <a:r>
              <a:rPr lang="en-US" dirty="0"/>
              <a:t>//</a:t>
            </a:r>
            <a:r>
              <a:rPr lang="en-US" dirty="0" err="1"/>
              <a:t>c.bark</a:t>
            </a:r>
            <a:r>
              <a:rPr lang="en-US" dirty="0"/>
              <a:t>();//</a:t>
            </a:r>
            <a:r>
              <a:rPr lang="en-US" dirty="0" err="1"/>
              <a:t>C.T.Error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}}  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6400800" y="4572000"/>
            <a:ext cx="2133600" cy="1107996"/>
          </a:xfrm>
          <a:prstGeom prst="rect">
            <a:avLst/>
          </a:prstGeom>
          <a:solidFill>
            <a:srgbClr val="F9FBF9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Output: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meowing...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Mangal" pitchFamily="18" charset="0"/>
              </a:rPr>
              <a:t>eating...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319</Words>
  <Application>Microsoft Office PowerPoint</Application>
  <PresentationFormat>On-screen Show (4:3)</PresentationFormat>
  <Paragraphs>156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Inheritance in Java</vt:lpstr>
      <vt:lpstr>Slide 2</vt:lpstr>
      <vt:lpstr>syntax of Java Inheritance</vt:lpstr>
      <vt:lpstr>Slide 4</vt:lpstr>
      <vt:lpstr>Types of inheritance in java</vt:lpstr>
      <vt:lpstr>Slide 6</vt:lpstr>
      <vt:lpstr>Single Inheritance Example TestInheritance.java</vt:lpstr>
      <vt:lpstr>Multilevel Inheritance Example TestInheritance2.java</vt:lpstr>
      <vt:lpstr>Hierarchical Inheritance Example TestInheritance3.java</vt:lpstr>
      <vt:lpstr>Aggregation in Java</vt:lpstr>
      <vt:lpstr>Simple Example of Aggregation</vt:lpstr>
      <vt:lpstr>example of Aggregation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</dc:title>
  <dc:creator>adin</dc:creator>
  <cp:lastModifiedBy>Birla Institute of Applied Sciences</cp:lastModifiedBy>
  <cp:revision>19</cp:revision>
  <dcterms:created xsi:type="dcterms:W3CDTF">2019-08-19T15:15:59Z</dcterms:created>
  <dcterms:modified xsi:type="dcterms:W3CDTF">2019-09-09T05:05:07Z</dcterms:modified>
</cp:coreProperties>
</file>