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87" r:id="rId6"/>
    <p:sldId id="262" r:id="rId7"/>
    <p:sldId id="297" r:id="rId8"/>
    <p:sldId id="298" r:id="rId9"/>
    <p:sldId id="299" r:id="rId10"/>
    <p:sldId id="300" r:id="rId11"/>
    <p:sldId id="288" r:id="rId12"/>
    <p:sldId id="301"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4" autoAdjust="0"/>
    <p:restoredTop sz="94899" autoAdjust="0"/>
  </p:normalViewPr>
  <p:slideViewPr>
    <p:cSldViewPr snapToGrid="0" snapToObjects="1" showGuides="1">
      <p:cViewPr varScale="1">
        <p:scale>
          <a:sx n="81" d="100"/>
          <a:sy n="81" d="100"/>
        </p:scale>
        <p:origin x="67" y="15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962865"/>
            <a:ext cx="4873752" cy="691964"/>
          </a:xfrm>
          <a:solidFill>
            <a:schemeClr val="accent4">
              <a:lumMod val="90000"/>
            </a:schemeClr>
          </a:solidFill>
        </p:spPr>
        <p:txBody>
          <a:bodyPr/>
          <a:lstStyle/>
          <a:p>
            <a:pPr algn="ctr"/>
            <a:r>
              <a:rPr lang="en-US" sz="4800" dirty="0">
                <a:latin typeface="Calibri" panose="020F0502020204030204" pitchFamily="34" charset="0"/>
                <a:ea typeface="Calibri" panose="020F0502020204030204" pitchFamily="34" charset="0"/>
                <a:cs typeface="Calibri" panose="020F0502020204030204" pitchFamily="34" charset="0"/>
              </a:rPr>
              <a:t>Term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1744889"/>
            <a:ext cx="4873752" cy="3804264"/>
          </a:xfrm>
        </p:spPr>
        <p:txBody>
          <a:bodyPr/>
          <a:lstStyle/>
          <a:p>
            <a:r>
              <a:rPr lang="en-US" sz="28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Topic- Pack-Man</a:t>
            </a:r>
          </a:p>
          <a:p>
            <a:r>
              <a:rPr lang="en-US"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Team Member:</a:t>
            </a:r>
          </a:p>
          <a:p>
            <a:r>
              <a:rPr lang="en-US" b="1" dirty="0">
                <a:latin typeface="Calibri" panose="020F0502020204030204" pitchFamily="34" charset="0"/>
                <a:ea typeface="Calibri" panose="020F0502020204030204" pitchFamily="34" charset="0"/>
                <a:cs typeface="Calibri" panose="020F0502020204030204" pitchFamily="34" charset="0"/>
              </a:rPr>
              <a:t>Akshat Ramanathan- 002773371</a:t>
            </a:r>
          </a:p>
          <a:p>
            <a:r>
              <a:rPr lang="en-US" b="1" dirty="0">
                <a:latin typeface="Calibri" panose="020F0502020204030204" pitchFamily="34" charset="0"/>
                <a:ea typeface="Calibri" panose="020F0502020204030204" pitchFamily="34" charset="0"/>
                <a:cs typeface="Calibri" panose="020F0502020204030204" pitchFamily="34" charset="0"/>
              </a:rPr>
              <a:t>Janvi Modi- 002702428</a:t>
            </a:r>
          </a:p>
          <a:p>
            <a:r>
              <a:rPr lang="en-US" b="1" dirty="0">
                <a:latin typeface="Calibri" panose="020F0502020204030204" pitchFamily="34" charset="0"/>
                <a:ea typeface="Calibri" panose="020F0502020204030204" pitchFamily="34" charset="0"/>
                <a:cs typeface="Calibri" panose="020F0502020204030204" pitchFamily="34" charset="0"/>
              </a:rPr>
              <a:t>Harshit Prajapati- 002762079</a:t>
            </a:r>
          </a:p>
          <a:p>
            <a:r>
              <a:rPr lang="en-US" b="1" dirty="0">
                <a:latin typeface="Calibri" panose="020F0502020204030204" pitchFamily="34" charset="0"/>
                <a:ea typeface="Calibri" panose="020F0502020204030204" pitchFamily="34" charset="0"/>
                <a:cs typeface="Calibri" panose="020F0502020204030204" pitchFamily="34" charset="0"/>
              </a:rPr>
              <a:t>Aishwarya Nagaraj- 002700659</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Asian postman, deliveryman wearing mask carry small box deliver to customer in front of door at home. Man wearing mask prevent covid19, corana virus affection outbreak. Social distancing work concept. Asian postman, deliveryman wearing mask carry small box deliver to customer in front of door at home. Man wearing mask prevent covid19, corana virus affection outbreak. Social distancing work concept. courier stock pictures, royalty-free photos &amp; images">
            <a:extLst>
              <a:ext uri="{FF2B5EF4-FFF2-40B4-BE49-F238E27FC236}">
                <a16:creationId xmlns:a16="http://schemas.microsoft.com/office/drawing/2014/main" id="{69AE7E3F-9170-8B6D-AA7E-B7FA285C369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4002" r="240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222248" y="2501646"/>
            <a:ext cx="4873752" cy="1709928"/>
          </a:xfrm>
        </p:spPr>
        <p:txBody>
          <a:bodyPr/>
          <a:lstStyle/>
          <a:p>
            <a:pPr algn="ctr"/>
            <a:r>
              <a:rPr lang="en-US" sz="5400" dirty="0">
                <a:latin typeface="Calibri" panose="020F0502020204030204" pitchFamily="34" charset="0"/>
                <a:ea typeface="Calibri" panose="020F0502020204030204" pitchFamily="34" charset="0"/>
                <a:cs typeface="Calibri" panose="020F0502020204030204" pitchFamily="34" charset="0"/>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endParaRPr lang="en-US" dirty="0"/>
          </a:p>
        </p:txBody>
      </p:sp>
      <p:pic>
        <p:nvPicPr>
          <p:cNvPr id="4098" name="Picture 2" descr="300,000+ Best Flowers Images &amp; Free HD Stock Photos - Pixabay">
            <a:extLst>
              <a:ext uri="{FF2B5EF4-FFF2-40B4-BE49-F238E27FC236}">
                <a16:creationId xmlns:a16="http://schemas.microsoft.com/office/drawing/2014/main" id="{35E3DAF8-4271-455D-CCDC-43399A957111}"/>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9376" r="19376"/>
          <a:stretch>
            <a:fillRect/>
          </a:stretch>
        </p:blipFill>
        <p:spPr bwMode="auto">
          <a:xfrm>
            <a:off x="6519682" y="812292"/>
            <a:ext cx="4636008"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443228" y="1038364"/>
            <a:ext cx="5038344" cy="552311"/>
          </a:xfrm>
        </p:spPr>
        <p:txBody>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r>
              <a:rPr lang="en-US" dirty="0"/>
              <a:t>2</a:t>
            </a:r>
          </a:p>
        </p:txBody>
      </p:sp>
      <p:pic>
        <p:nvPicPr>
          <p:cNvPr id="2050" name="Picture 2" descr="Smiling woman receiving a package from delivery man at home. Young woman standing on a doorway while receiving package form a courier. courier stock pictures, royalty-free photos &amp; images">
            <a:extLst>
              <a:ext uri="{FF2B5EF4-FFF2-40B4-BE49-F238E27FC236}">
                <a16:creationId xmlns:a16="http://schemas.microsoft.com/office/drawing/2014/main" id="{5D0413E5-4A9A-DA25-F5FB-AA58104E51D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1065" r="3106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AA0F28C-5816-40FE-2D71-6422AEF974B4}"/>
              </a:ext>
            </a:extLst>
          </p:cNvPr>
          <p:cNvSpPr txBox="1"/>
          <p:nvPr/>
        </p:nvSpPr>
        <p:spPr>
          <a:xfrm>
            <a:off x="676276" y="1799635"/>
            <a:ext cx="6781800" cy="3416320"/>
          </a:xfrm>
          <a:prstGeom prst="rect">
            <a:avLst/>
          </a:prstGeom>
          <a:solidFill>
            <a:schemeClr val="accent4"/>
          </a:solidFill>
        </p:spPr>
        <p:txBody>
          <a:bodyPr wrap="square">
            <a:spAutoFit/>
          </a:bodyPr>
          <a:lstStyle/>
          <a:p>
            <a:pPr marL="285750" indent="-285750" algn="just">
              <a:buFont typeface="Arial" panose="020B0604020202020204" pitchFamily="34" charset="0"/>
              <a:buChar char="•"/>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Pack-Man is a Courier delivery system which has multiple enterprises</a:t>
            </a:r>
            <a:r>
              <a:rPr lang="en-IN" b="0" i="0" dirty="0">
                <a:solidFill>
                  <a:srgbClr val="24292F"/>
                </a:solidFill>
                <a:effectLst/>
                <a:latin typeface="-apple-system"/>
              </a:rPr>
              <a:t>.</a:t>
            </a:r>
          </a:p>
          <a:p>
            <a:pPr algn="just"/>
            <a:endPar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IN" dirty="0">
              <a:solidFill>
                <a:srgbClr val="24292F"/>
              </a:solidFill>
              <a:latin typeface="-apple-system"/>
            </a:endParaRPr>
          </a:p>
          <a:p>
            <a:pPr marL="285750" indent="-285750" algn="just">
              <a:buFont typeface="Arial" panose="020B0604020202020204" pitchFamily="34" charset="0"/>
              <a:buChar char="•"/>
            </a:pPr>
            <a:endParaRPr lang="en-IN" b="0" i="0" dirty="0">
              <a:solidFill>
                <a:srgbClr val="24292F"/>
              </a:solidFill>
              <a:effectLst/>
              <a:latin typeface="-apple-system"/>
            </a:endParaRPr>
          </a:p>
          <a:p>
            <a:pPr marL="285750" indent="-285750" algn="just">
              <a:buFont typeface="Arial" panose="020B0604020202020204" pitchFamily="34" charset="0"/>
              <a:buChar char="•"/>
            </a:pPr>
            <a:endParaRPr lang="en-IN" dirty="0">
              <a:solidFill>
                <a:srgbClr val="24292F"/>
              </a:solidFill>
              <a:latin typeface="-apple-system"/>
            </a:endParaRPr>
          </a:p>
          <a:p>
            <a:pPr marL="285750" indent="-285750" algn="just">
              <a:buFont typeface="Arial" panose="020B0604020202020204" pitchFamily="34" charset="0"/>
              <a:buChar char="•"/>
            </a:pPr>
            <a:endParaRPr lang="en-IN" b="0" i="0" dirty="0">
              <a:solidFill>
                <a:srgbClr val="24292F"/>
              </a:solidFill>
              <a:effectLst/>
              <a:latin typeface="-apple-system"/>
            </a:endParaRPr>
          </a:p>
          <a:p>
            <a:pPr marL="285750" indent="-285750" algn="just">
              <a:buFont typeface="Arial" panose="020B0604020202020204" pitchFamily="34" charset="0"/>
              <a:buChar char="•"/>
            </a:pPr>
            <a:endParaRPr lang="en-IN" dirty="0">
              <a:solidFill>
                <a:srgbClr val="24292F"/>
              </a:solidFill>
              <a:latin typeface="-apple-system"/>
            </a:endParaRPr>
          </a:p>
          <a:p>
            <a:pPr marL="285750" indent="-285750" algn="just">
              <a:buFont typeface="Arial" panose="020B0604020202020204" pitchFamily="34" charset="0"/>
              <a:buChar char="•"/>
            </a:pPr>
            <a:endParaRPr lang="en-IN" b="0" i="0" dirty="0">
              <a:solidFill>
                <a:srgbClr val="24292F"/>
              </a:solidFill>
              <a:effectLst/>
              <a:latin typeface="-apple-system"/>
            </a:endParaRPr>
          </a:p>
          <a:p>
            <a:pPr algn="just"/>
            <a:endParaRPr lang="en-IN" b="0" i="0" dirty="0">
              <a:solidFill>
                <a:srgbClr val="24292F"/>
              </a:solidFill>
              <a:effectLst/>
              <a:latin typeface="-apple-system"/>
            </a:endParaRPr>
          </a:p>
          <a:p>
            <a:pPr algn="just"/>
            <a:endParaRPr lang="en-IN" i="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dirty="0"/>
          </a:p>
        </p:txBody>
      </p:sp>
      <p:graphicFrame>
        <p:nvGraphicFramePr>
          <p:cNvPr id="12" name="Table 12">
            <a:extLst>
              <a:ext uri="{FF2B5EF4-FFF2-40B4-BE49-F238E27FC236}">
                <a16:creationId xmlns:a16="http://schemas.microsoft.com/office/drawing/2014/main" id="{00759AA3-2663-0C92-DD51-CF40A9177AF4}"/>
              </a:ext>
            </a:extLst>
          </p:cNvPr>
          <p:cNvGraphicFramePr>
            <a:graphicFrameLocks noGrp="1"/>
          </p:cNvGraphicFramePr>
          <p:nvPr>
            <p:extLst>
              <p:ext uri="{D42A27DB-BD31-4B8C-83A1-F6EECF244321}">
                <p14:modId xmlns:p14="http://schemas.microsoft.com/office/powerpoint/2010/main" val="1115211748"/>
              </p:ext>
            </p:extLst>
          </p:nvPr>
        </p:nvGraphicFramePr>
        <p:xfrm>
          <a:off x="776288" y="2472938"/>
          <a:ext cx="6581775" cy="2530815"/>
        </p:xfrm>
        <a:graphic>
          <a:graphicData uri="http://schemas.openxmlformats.org/drawingml/2006/table">
            <a:tbl>
              <a:tblPr firstRow="1" bandRow="1">
                <a:tableStyleId>{5C22544A-7EE6-4342-B048-85BDC9FD1C3A}</a:tableStyleId>
              </a:tblPr>
              <a:tblGrid>
                <a:gridCol w="3579314">
                  <a:extLst>
                    <a:ext uri="{9D8B030D-6E8A-4147-A177-3AD203B41FA5}">
                      <a16:colId xmlns:a16="http://schemas.microsoft.com/office/drawing/2014/main" val="1083801291"/>
                    </a:ext>
                  </a:extLst>
                </a:gridCol>
                <a:gridCol w="3002461">
                  <a:extLst>
                    <a:ext uri="{9D8B030D-6E8A-4147-A177-3AD203B41FA5}">
                      <a16:colId xmlns:a16="http://schemas.microsoft.com/office/drawing/2014/main" val="3916648868"/>
                    </a:ext>
                  </a:extLst>
                </a:gridCol>
              </a:tblGrid>
              <a:tr h="378147">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User Roles </a:t>
                      </a:r>
                      <a:endParaRPr lang="en-IN"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75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Enterprise</a:t>
                      </a:r>
                      <a:endParaRPr lang="en-IN"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75000"/>
                      </a:schemeClr>
                    </a:solidFill>
                  </a:tcPr>
                </a:tc>
                <a:extLst>
                  <a:ext uri="{0D108BD9-81ED-4DB2-BD59-A6C34878D82A}">
                    <a16:rowId xmlns:a16="http://schemas.microsoft.com/office/drawing/2014/main" val="3015896208"/>
                  </a:ext>
                </a:extLst>
              </a:tr>
              <a:tr h="378147">
                <a:tc>
                  <a:txBody>
                    <a:bodyPr/>
                    <a:lstStyle/>
                    <a:p>
                      <a:r>
                        <a:rPr lang="en-US" dirty="0">
                          <a:latin typeface="Calibri" panose="020F0502020204030204" pitchFamily="34" charset="0"/>
                          <a:ea typeface="Calibri" panose="020F0502020204030204" pitchFamily="34" charset="0"/>
                          <a:cs typeface="Calibri" panose="020F0502020204030204" pitchFamily="34" charset="0"/>
                        </a:rPr>
                        <a:t>Customer</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Transport service</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0045807"/>
                  </a:ext>
                </a:extLst>
              </a:tr>
              <a:tr h="378147">
                <a:tc>
                  <a:txBody>
                    <a:bodyPr/>
                    <a:lstStyle/>
                    <a:p>
                      <a:r>
                        <a:rPr lang="en-US" dirty="0">
                          <a:latin typeface="Calibri" panose="020F0502020204030204" pitchFamily="34" charset="0"/>
                          <a:ea typeface="Calibri" panose="020F0502020204030204" pitchFamily="34" charset="0"/>
                          <a:cs typeface="Calibri" panose="020F0502020204030204" pitchFamily="34" charset="0"/>
                        </a:rPr>
                        <a:t>Sys Admin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Customer service</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53794345"/>
                  </a:ext>
                </a:extLst>
              </a:tr>
              <a:tr h="636950">
                <a:tc>
                  <a:txBody>
                    <a:bodyPr/>
                    <a:lstStyle/>
                    <a:p>
                      <a:r>
                        <a:rPr lang="en-US" dirty="0">
                          <a:latin typeface="Calibri" panose="020F0502020204030204" pitchFamily="34" charset="0"/>
                          <a:ea typeface="Calibri" panose="020F0502020204030204" pitchFamily="34" charset="0"/>
                          <a:cs typeface="Calibri" panose="020F0502020204030204" pitchFamily="34" charset="0"/>
                        </a:rPr>
                        <a:t>Enterprise Admin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Employee Management System</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7649134"/>
                  </a:ext>
                </a:extLst>
              </a:tr>
              <a:tr h="378147">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Reginal Manager</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Package Management System</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4400115"/>
                  </a:ext>
                </a:extLst>
              </a:tr>
              <a:tr h="378147">
                <a:tc>
                  <a:txBody>
                    <a:bodyPr/>
                    <a:lstStyle/>
                    <a:p>
                      <a:r>
                        <a:rPr lang="en-I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Customer Service Associate</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solidFill>
                      <a:schemeClr val="bg1"/>
                    </a:solidFill>
                  </a:tcPr>
                </a:tc>
                <a:tc>
                  <a:txBody>
                    <a:bodyPr/>
                    <a:lstStyle/>
                    <a:p>
                      <a:endParaRPr lang="en-IN" dirty="0"/>
                    </a:p>
                  </a:txBody>
                  <a:tcPr>
                    <a:solidFill>
                      <a:schemeClr val="bg1"/>
                    </a:solidFill>
                  </a:tcPr>
                </a:tc>
                <a:extLst>
                  <a:ext uri="{0D108BD9-81ED-4DB2-BD59-A6C34878D82A}">
                    <a16:rowId xmlns:a16="http://schemas.microsoft.com/office/drawing/2014/main" val="1892174384"/>
                  </a:ext>
                </a:extLst>
              </a:tr>
            </a:tbl>
          </a:graphicData>
        </a:graphic>
      </p:graphicFrame>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158496"/>
            <a:ext cx="9912096" cy="707136"/>
          </a:xfrm>
          <a:solidFill>
            <a:schemeClr val="accent4">
              <a:lumMod val="75000"/>
            </a:schemeClr>
          </a:solidFill>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User Roles</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3</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6FF9A82-2E5A-7994-B67A-1FC3CECCFC9E}"/>
              </a:ext>
            </a:extLst>
          </p:cNvPr>
          <p:cNvSpPr>
            <a:spLocks noGrp="1"/>
          </p:cNvSpPr>
          <p:nvPr>
            <p:ph idx="1"/>
          </p:nvPr>
        </p:nvSpPr>
        <p:spPr>
          <a:xfrm>
            <a:off x="484632" y="1277112"/>
            <a:ext cx="11000232" cy="5123792"/>
          </a:xfrm>
        </p:spPr>
        <p:txBody>
          <a:bodyPr/>
          <a:lstStyle/>
          <a:p>
            <a:pPr marL="0" indent="0">
              <a:buNone/>
            </a:pPr>
            <a:r>
              <a:rPr lang="en-US" sz="20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Customer</a:t>
            </a:r>
          </a:p>
          <a:p>
            <a:pPr algn="just"/>
            <a:r>
              <a:rPr lang="en-IN"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The customer can perform the following actions:</a:t>
            </a:r>
            <a:endPar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r>
              <a:rPr lang="en-IN"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Login</a:t>
            </a:r>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The customer has to login on Pack-man in order to search the nearby Packing services, track shipment if any or post a query.</a:t>
            </a: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If the customer is an already existing member, click on the login button and enter the ID.</a:t>
            </a: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If the customer is not a member, then he/she has to register in order to access Packman.</a:t>
            </a:r>
          </a:p>
          <a:p>
            <a:pPr marL="0" indent="0" algn="just">
              <a:buNone/>
            </a:pPr>
            <a:r>
              <a:rPr lang="en-IN"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2. Search:</a:t>
            </a: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The customer can search for any packing services near them by selecting the city name under the dropdown and entering the postal code.</a:t>
            </a:r>
          </a:p>
          <a:p>
            <a:pPr marL="0" indent="0" algn="just">
              <a:buNone/>
            </a:pPr>
            <a:r>
              <a:rPr lang="en-IN"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3. Track Shipment</a:t>
            </a:r>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The customer can track their package</a:t>
            </a:r>
          </a:p>
          <a:p>
            <a:pPr marL="0" indent="0" algn="just">
              <a:buNone/>
            </a:pPr>
            <a:r>
              <a:rPr lang="en-IN"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4. Contact us</a:t>
            </a:r>
            <a:r>
              <a:rPr lang="en-IN" sz="1800" dirty="0">
                <a:solidFill>
                  <a:srgbClr val="24292F"/>
                </a:solidFill>
                <a:latin typeface="Calibri" panose="020F0502020204030204" pitchFamily="34" charset="0"/>
                <a:ea typeface="Calibri" panose="020F0502020204030204" pitchFamily="34" charset="0"/>
                <a:cs typeface="Calibri" panose="020F0502020204030204" pitchFamily="34" charset="0"/>
              </a:rPr>
              <a:t>:</a:t>
            </a:r>
            <a:endPar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IN"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can contact if needed</a:t>
            </a:r>
          </a:p>
          <a:p>
            <a:pPr marL="0" indent="0">
              <a:buNone/>
            </a:pPr>
            <a:br>
              <a:rPr lang="en-IN" sz="1400" dirty="0"/>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102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158496"/>
            <a:ext cx="9912096" cy="707136"/>
          </a:xfrm>
          <a:solidFill>
            <a:schemeClr val="accent4">
              <a:lumMod val="75000"/>
            </a:schemeClr>
          </a:solidFill>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User Roles</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4</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6FF9A82-2E5A-7994-B67A-1FC3CECCFC9E}"/>
              </a:ext>
            </a:extLst>
          </p:cNvPr>
          <p:cNvSpPr>
            <a:spLocks noGrp="1"/>
          </p:cNvSpPr>
          <p:nvPr>
            <p:ph idx="1"/>
          </p:nvPr>
        </p:nvSpPr>
        <p:spPr>
          <a:xfrm>
            <a:off x="484632" y="1277112"/>
            <a:ext cx="11000232" cy="5123792"/>
          </a:xfrm>
        </p:spPr>
        <p:txBody>
          <a:bodyPr/>
          <a:lstStyle/>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5. Sys Admin: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Enterprise Admin CRUD</a:t>
            </a: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6. Enterprise Admin: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RM CRUD (Employee Management)</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Package Status Modification(Transport Service)</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Reply to customer(Customer Service)</a:t>
            </a: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7. Regional Manager: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CSA CRUD</a:t>
            </a:r>
          </a:p>
          <a:p>
            <a:r>
              <a:rPr lang="en-IN" sz="1800" dirty="0">
                <a:effectLst/>
                <a:latin typeface="Calibri" panose="020F0502020204030204" pitchFamily="34" charset="0"/>
                <a:ea typeface="Calibri" panose="020F0502020204030204" pitchFamily="34" charset="0"/>
                <a:cs typeface="Calibri" panose="020F0502020204030204" pitchFamily="34" charset="0"/>
              </a:rPr>
              <a:t>Franchise CRUD</a:t>
            </a:r>
          </a:p>
          <a:p>
            <a:pPr marL="0" indent="0">
              <a:buNone/>
            </a:pPr>
            <a:r>
              <a:rPr lang="en-IN" sz="1800" b="1" dirty="0">
                <a:effectLst/>
                <a:latin typeface="Calibri" panose="020F0502020204030204" pitchFamily="34" charset="0"/>
                <a:ea typeface="Calibri" panose="020F0502020204030204" pitchFamily="34" charset="0"/>
                <a:cs typeface="Calibri" panose="020F0502020204030204" pitchFamily="34" charset="0"/>
              </a:rPr>
              <a:t>8. Customer Service Associate: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Package CRUD</a:t>
            </a:r>
          </a:p>
          <a:p>
            <a:pPr marL="0" indent="0">
              <a:buNone/>
            </a:pPr>
            <a:br>
              <a:rPr lang="en-IN" sz="1050" b="1" i="0" dirty="0">
                <a:solidFill>
                  <a:srgbClr val="24292F"/>
                </a:solidFill>
                <a:effectLst/>
                <a:latin typeface="-apple-system"/>
              </a:rPr>
            </a:br>
            <a:br>
              <a:rPr lang="en-IN" sz="1400" dirty="0"/>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52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158496"/>
            <a:ext cx="9912096" cy="707136"/>
          </a:xfrm>
          <a:solidFill>
            <a:schemeClr val="accent4">
              <a:lumMod val="75000"/>
            </a:schemeClr>
          </a:solidFill>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Enterprise</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6FF9A82-2E5A-7994-B67A-1FC3CECCFC9E}"/>
              </a:ext>
            </a:extLst>
          </p:cNvPr>
          <p:cNvSpPr>
            <a:spLocks noGrp="1"/>
          </p:cNvSpPr>
          <p:nvPr>
            <p:ph idx="1"/>
          </p:nvPr>
        </p:nvSpPr>
        <p:spPr>
          <a:xfrm>
            <a:off x="484632" y="1019175"/>
            <a:ext cx="11000232" cy="5381729"/>
          </a:xfrm>
        </p:spPr>
        <p:txBody>
          <a:bodyPr/>
          <a:lstStyle/>
          <a:p>
            <a:pPr marL="0" indent="0">
              <a:buNone/>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IN" sz="1050" b="1" i="0" dirty="0">
                <a:solidFill>
                  <a:srgbClr val="24292F"/>
                </a:solidFill>
                <a:effectLst/>
                <a:latin typeface="-apple-system"/>
              </a:rPr>
            </a:br>
            <a:br>
              <a:rPr lang="en-IN" sz="1400" dirty="0"/>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5">
            <a:extLst>
              <a:ext uri="{FF2B5EF4-FFF2-40B4-BE49-F238E27FC236}">
                <a16:creationId xmlns:a16="http://schemas.microsoft.com/office/drawing/2014/main" id="{84D67E07-52BF-470D-20AE-20EB6DC0C3B3}"/>
              </a:ext>
            </a:extLst>
          </p:cNvPr>
          <p:cNvSpPr>
            <a:spLocks noChangeArrowheads="1"/>
          </p:cNvSpPr>
          <p:nvPr/>
        </p:nvSpPr>
        <p:spPr bwMode="auto">
          <a:xfrm>
            <a:off x="707136" y="1019175"/>
            <a:ext cx="10344912" cy="4257543"/>
          </a:xfrm>
          <a:prstGeom prst="rect">
            <a:avLst/>
          </a:prstGeom>
          <a:solidFill>
            <a:schemeClr val="accent4">
              <a:lumMod val="90000"/>
            </a:schemeClr>
          </a:solidFill>
          <a:ln>
            <a:noFill/>
          </a:ln>
          <a:effectLst/>
        </p:spPr>
        <p:txBody>
          <a:bodyPr vert="horz" wrap="square" lIns="91440" tIns="0"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Transport service:</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Customer 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Enter tracking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has to enter their customer tracking id in order to track their package.</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Shipment Details(To, From, </a:t>
            </a:r>
            <a:r>
              <a:rPr kumimoji="0" lang="en-US" altLang="en-US"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ShipmentID</a:t>
            </a: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Table for Status)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can see their shipping details such as name, address, postal code, number, email id of both the customer and the receiver.</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Every customer will be given a Shipment ID as well as a table of status will also shown to the customer in order to check the status.</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Transport Admin 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Manage Package ( </a:t>
            </a:r>
            <a:r>
              <a:rPr kumimoji="0" lang="en-US" altLang="en-US" b="1"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Shipment</a:t>
            </a: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 Details to update Status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 Manage and update the status</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br>
              <a:rPr lang="en-IN" dirty="0"/>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54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158496"/>
            <a:ext cx="9912096" cy="707136"/>
          </a:xfrm>
          <a:solidFill>
            <a:schemeClr val="accent4">
              <a:lumMod val="75000"/>
            </a:schemeClr>
          </a:solidFill>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Enterprise</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6FF9A82-2E5A-7994-B67A-1FC3CECCFC9E}"/>
              </a:ext>
            </a:extLst>
          </p:cNvPr>
          <p:cNvSpPr>
            <a:spLocks noGrp="1"/>
          </p:cNvSpPr>
          <p:nvPr>
            <p:ph idx="1"/>
          </p:nvPr>
        </p:nvSpPr>
        <p:spPr>
          <a:xfrm>
            <a:off x="484632" y="1019175"/>
            <a:ext cx="11000232" cy="5381729"/>
          </a:xfrm>
        </p:spPr>
        <p:txBody>
          <a:bodyPr/>
          <a:lstStyle/>
          <a:p>
            <a:pPr marL="0" indent="0">
              <a:buNone/>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IN" sz="1050" b="1" i="0" dirty="0">
                <a:solidFill>
                  <a:srgbClr val="24292F"/>
                </a:solidFill>
                <a:effectLst/>
                <a:latin typeface="-apple-system"/>
              </a:rPr>
            </a:br>
            <a:br>
              <a:rPr lang="en-IN" sz="1400" dirty="0"/>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5">
            <a:extLst>
              <a:ext uri="{FF2B5EF4-FFF2-40B4-BE49-F238E27FC236}">
                <a16:creationId xmlns:a16="http://schemas.microsoft.com/office/drawing/2014/main" id="{84D67E07-52BF-470D-20AE-20EB6DC0C3B3}"/>
              </a:ext>
            </a:extLst>
          </p:cNvPr>
          <p:cNvSpPr>
            <a:spLocks noChangeArrowheads="1"/>
          </p:cNvSpPr>
          <p:nvPr/>
        </p:nvSpPr>
        <p:spPr bwMode="auto">
          <a:xfrm>
            <a:off x="707136" y="945783"/>
            <a:ext cx="10223373" cy="5919537"/>
          </a:xfrm>
          <a:prstGeom prst="rect">
            <a:avLst/>
          </a:prstGeom>
          <a:solidFill>
            <a:schemeClr val="accent4">
              <a:lumMod val="90000"/>
            </a:schemeClr>
          </a:solidFill>
          <a:ln>
            <a:noFill/>
          </a:ln>
          <a:effectLst/>
        </p:spPr>
        <p:txBody>
          <a:bodyPr vert="horz" wrap="square" lIns="91440" tIns="0"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IN"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Employee Management System:</a:t>
            </a:r>
            <a:endPar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Manage CSA or Manage Franchise Screen</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CSA CRUD</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Filter Functionality by Franchise(optional) else display all.</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can select their preferred Franchise using filter option otherwise it will display all the franchise by default.</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System Admin</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Enterprise CRUD</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Enterprise Admin</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RM CRUD (Package Management), Transport Admin CRUD and Customer Representative CRUD</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RM Admin</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CSA CRUD, Franchise CRUD</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Transport Admin</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Status update for shipment</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Customer Representative</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FAQ, update un-answered queries</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Franchise CRUD(with table view)</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can see all the available Franchise options</a:t>
            </a:r>
          </a:p>
          <a:p>
            <a:pPr marL="0" marR="0" lvl="0" indent="0" algn="l" defTabSz="914400" rtl="0" eaLnBrk="0" fontAlgn="base" latinLnBrk="0" hangingPunct="0">
              <a:lnSpc>
                <a:spcPct val="100000"/>
              </a:lnSpc>
              <a:spcBef>
                <a:spcPct val="0"/>
              </a:spcBef>
              <a:spcAft>
                <a:spcPct val="0"/>
              </a:spcAft>
              <a:buClrTx/>
              <a:buSzTx/>
              <a:buFontTx/>
              <a:buNone/>
              <a:tabLst/>
            </a:pPr>
            <a:br>
              <a:rPr lang="en-IN" dirty="0"/>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10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158496"/>
            <a:ext cx="9912096" cy="707136"/>
          </a:xfrm>
          <a:solidFill>
            <a:schemeClr val="accent4">
              <a:lumMod val="75000"/>
            </a:schemeClr>
          </a:solidFill>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Enterprise</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6FF9A82-2E5A-7994-B67A-1FC3CECCFC9E}"/>
              </a:ext>
            </a:extLst>
          </p:cNvPr>
          <p:cNvSpPr>
            <a:spLocks noGrp="1"/>
          </p:cNvSpPr>
          <p:nvPr>
            <p:ph idx="1"/>
          </p:nvPr>
        </p:nvSpPr>
        <p:spPr>
          <a:xfrm>
            <a:off x="484632" y="1019175"/>
            <a:ext cx="11000232" cy="5381729"/>
          </a:xfrm>
        </p:spPr>
        <p:txBody>
          <a:bodyPr/>
          <a:lstStyle/>
          <a:p>
            <a:pPr marL="0" indent="0">
              <a:buNone/>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IN" sz="1050" b="1" i="0" dirty="0">
                <a:solidFill>
                  <a:srgbClr val="24292F"/>
                </a:solidFill>
                <a:effectLst/>
                <a:latin typeface="-apple-system"/>
              </a:rPr>
            </a:br>
            <a:br>
              <a:rPr lang="en-IN" sz="1400" dirty="0"/>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5">
            <a:extLst>
              <a:ext uri="{FF2B5EF4-FFF2-40B4-BE49-F238E27FC236}">
                <a16:creationId xmlns:a16="http://schemas.microsoft.com/office/drawing/2014/main" id="{84D67E07-52BF-470D-20AE-20EB6DC0C3B3}"/>
              </a:ext>
            </a:extLst>
          </p:cNvPr>
          <p:cNvSpPr>
            <a:spLocks noChangeArrowheads="1"/>
          </p:cNvSpPr>
          <p:nvPr/>
        </p:nvSpPr>
        <p:spPr bwMode="auto">
          <a:xfrm>
            <a:off x="707136" y="1050962"/>
            <a:ext cx="10223373" cy="3426547"/>
          </a:xfrm>
          <a:prstGeom prst="rect">
            <a:avLst/>
          </a:prstGeom>
          <a:solidFill>
            <a:schemeClr val="accent4">
              <a:lumMod val="90000"/>
            </a:schemeClr>
          </a:solidFill>
          <a:ln>
            <a:noFill/>
          </a:ln>
          <a:effectLst/>
        </p:spPr>
        <p:txBody>
          <a:bodyPr vert="horz" wrap="square" lIns="91440" tIns="0"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IN"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Package Management System:</a:t>
            </a:r>
            <a:endPar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Customer Flow:</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Search for nearby Franchise</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In order to place the package in person, customers can search for a nearby Franchise.</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Request for package</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customer can request for package</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Customer Service Associate Flow:</a:t>
            </a:r>
          </a:p>
          <a:p>
            <a:pPr algn="l">
              <a:buFont typeface="+mj-lt"/>
              <a:buAutoNum type="arabicPeriod"/>
            </a:pP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Shipment &amp; Package CRUD</a:t>
            </a:r>
          </a:p>
          <a:p>
            <a:pPr algn="l"/>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Here the employee is in the CSA they can edit the </a:t>
            </a:r>
            <a:r>
              <a:rPr lang="en-IN"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FROM</a:t>
            </a:r>
            <a:r>
              <a:rPr lang="en-IN"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data.</a:t>
            </a:r>
          </a:p>
          <a:p>
            <a:pPr marL="0" marR="0" lvl="0" indent="0" algn="l" defTabSz="914400" rtl="0" eaLnBrk="0" fontAlgn="base" latinLnBrk="0" hangingPunct="0">
              <a:lnSpc>
                <a:spcPct val="100000"/>
              </a:lnSpc>
              <a:spcBef>
                <a:spcPct val="0"/>
              </a:spcBef>
              <a:spcAft>
                <a:spcPct val="0"/>
              </a:spcAft>
              <a:buClrTx/>
              <a:buSzTx/>
              <a:buFontTx/>
              <a:buNone/>
              <a:tabLst/>
            </a:pPr>
            <a:br>
              <a:rPr lang="en-IN" dirty="0"/>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13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962025"/>
            <a:ext cx="6473952" cy="4381500"/>
          </a:xfrm>
        </p:spPr>
        <p:txBody>
          <a:bodyPr/>
          <a:lstStyle/>
          <a:p>
            <a:endParaRPr lang="en-US"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endParaRPr lang="en-US" dirty="0"/>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Richard Branson</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8</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pic>
        <p:nvPicPr>
          <p:cNvPr id="10" name="Picture 9">
            <a:extLst>
              <a:ext uri="{FF2B5EF4-FFF2-40B4-BE49-F238E27FC236}">
                <a16:creationId xmlns:a16="http://schemas.microsoft.com/office/drawing/2014/main" id="{BDB5603B-CB5D-0726-06D3-F8BFC44A4C0E}"/>
              </a:ext>
            </a:extLst>
          </p:cNvPr>
          <p:cNvPicPr>
            <a:picLocks noChangeAspect="1"/>
          </p:cNvPicPr>
          <p:nvPr/>
        </p:nvPicPr>
        <p:blipFill>
          <a:blip r:embed="rId2"/>
          <a:stretch>
            <a:fillRect/>
          </a:stretch>
        </p:blipFill>
        <p:spPr>
          <a:xfrm>
            <a:off x="266701" y="210208"/>
            <a:ext cx="11639550" cy="6190696"/>
          </a:xfrm>
          <a:prstGeom prst="rect">
            <a:avLst/>
          </a:prstGeom>
        </p:spPr>
      </p:pic>
    </p:spTree>
    <p:extLst>
      <p:ext uri="{BB962C8B-B14F-4D97-AF65-F5344CB8AC3E}">
        <p14:creationId xmlns:p14="http://schemas.microsoft.com/office/powerpoint/2010/main" val="61328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838200" y="962025"/>
            <a:ext cx="8497824" cy="4381500"/>
          </a:xfrm>
        </p:spPr>
        <p:txBody>
          <a:bodyPr/>
          <a:lstStyle/>
          <a:p>
            <a:endParaRPr lang="en-US"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endParaRPr lang="en-US" dirty="0"/>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Richard Branson</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pic>
        <p:nvPicPr>
          <p:cNvPr id="11" name="Picture 10">
            <a:extLst>
              <a:ext uri="{FF2B5EF4-FFF2-40B4-BE49-F238E27FC236}">
                <a16:creationId xmlns:a16="http://schemas.microsoft.com/office/drawing/2014/main" id="{8EF6005C-ED4E-B891-9FE4-4BA170BC3B24}"/>
              </a:ext>
            </a:extLst>
          </p:cNvPr>
          <p:cNvPicPr>
            <a:picLocks noChangeAspect="1"/>
          </p:cNvPicPr>
          <p:nvPr/>
        </p:nvPicPr>
        <p:blipFill>
          <a:blip r:embed="rId2"/>
          <a:stretch>
            <a:fillRect/>
          </a:stretch>
        </p:blipFill>
        <p:spPr>
          <a:xfrm>
            <a:off x="838200" y="809103"/>
            <a:ext cx="5257800" cy="5210332"/>
          </a:xfrm>
          <a:prstGeom prst="rect">
            <a:avLst/>
          </a:prstGeom>
        </p:spPr>
      </p:pic>
      <p:pic>
        <p:nvPicPr>
          <p:cNvPr id="13" name="Picture 12">
            <a:extLst>
              <a:ext uri="{FF2B5EF4-FFF2-40B4-BE49-F238E27FC236}">
                <a16:creationId xmlns:a16="http://schemas.microsoft.com/office/drawing/2014/main" id="{D40B043C-95C2-2060-82D4-20B90C521A1E}"/>
              </a:ext>
            </a:extLst>
          </p:cNvPr>
          <p:cNvPicPr>
            <a:picLocks noChangeAspect="1"/>
          </p:cNvPicPr>
          <p:nvPr/>
        </p:nvPicPr>
        <p:blipFill>
          <a:blip r:embed="rId3"/>
          <a:stretch>
            <a:fillRect/>
          </a:stretch>
        </p:blipFill>
        <p:spPr>
          <a:xfrm>
            <a:off x="6096000" y="809103"/>
            <a:ext cx="5257800" cy="5200286"/>
          </a:xfrm>
          <a:prstGeom prst="rect">
            <a:avLst/>
          </a:prstGeom>
        </p:spPr>
      </p:pic>
    </p:spTree>
    <p:extLst>
      <p:ext uri="{BB962C8B-B14F-4D97-AF65-F5344CB8AC3E}">
        <p14:creationId xmlns:p14="http://schemas.microsoft.com/office/powerpoint/2010/main" val="296261760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{632B8E9E-D400-4EE9-B7C4-10E3BD2E55C6}tf11429527_win32</Template>
  <TotalTime>89</TotalTime>
  <Words>568</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Century Gothic</vt:lpstr>
      <vt:lpstr>Karla</vt:lpstr>
      <vt:lpstr>Univers Condensed Light</vt:lpstr>
      <vt:lpstr>Office Theme</vt:lpstr>
      <vt:lpstr>Term Project</vt:lpstr>
      <vt:lpstr>Introduction </vt:lpstr>
      <vt:lpstr>User Roles</vt:lpstr>
      <vt:lpstr>User Roles</vt:lpstr>
      <vt:lpstr>Enterprise</vt:lpstr>
      <vt:lpstr>Enterprise</vt:lpstr>
      <vt:lpstr>Enterprise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Janvi Modi</dc:creator>
  <cp:lastModifiedBy>Janvi Modi</cp:lastModifiedBy>
  <cp:revision>1</cp:revision>
  <dcterms:created xsi:type="dcterms:W3CDTF">2022-12-13T19:28:50Z</dcterms:created>
  <dcterms:modified xsi:type="dcterms:W3CDTF">2022-12-13T20:58:13Z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