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id8DN9Wm1dOFukF/ev8JxPjZgB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ac92218e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6ac92218e9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714d8759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714d8759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714d875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714d8759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cde13084c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cde13084c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ac92218e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6ac92218e9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cde13084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cde13084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714d875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714d875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714d875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714d875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714d875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714d875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8"/>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8"/>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1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18"/>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7"/>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7"/>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22"/>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2"/>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2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20"/>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31" name="Google Shape;31;p20"/>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32" name="Google Shape;32;p2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5" name="Shape 35"/>
        <p:cNvGrpSpPr/>
        <p:nvPr/>
      </p:nvGrpSpPr>
      <p:grpSpPr>
        <a:xfrm>
          <a:off x="0" y="0"/>
          <a:ext cx="0" cy="0"/>
          <a:chOff x="0" y="0"/>
          <a:chExt cx="0" cy="0"/>
        </a:xfrm>
      </p:grpSpPr>
      <p:cxnSp>
        <p:nvCxnSpPr>
          <p:cNvPr id="36" name="Google Shape;36;p21"/>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37" name="Google Shape;37;p21"/>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38" name="Google Shape;3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sp>
        <p:nvSpPr>
          <p:cNvPr id="44" name="Google Shape;44;p25"/>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45" name="Google Shape;4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HarshitRaj3007/EDL202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2124800"/>
            <a:ext cx="8118600" cy="123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400"/>
              <a:t>An FPGA-Based Instrument for RRAM Characterization</a:t>
            </a:r>
            <a:endParaRPr sz="3400"/>
          </a:p>
        </p:txBody>
      </p:sp>
      <p:sp>
        <p:nvSpPr>
          <p:cNvPr id="60" name="Google Shape;60;p1"/>
          <p:cNvSpPr txBox="1"/>
          <p:nvPr>
            <p:ph idx="1" type="subTitle"/>
          </p:nvPr>
        </p:nvSpPr>
        <p:spPr>
          <a:xfrm>
            <a:off x="120000" y="3840650"/>
            <a:ext cx="4372500" cy="10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t>Debasish Panda</a:t>
            </a:r>
            <a:r>
              <a:rPr lang="en" sz="2000"/>
              <a:t> [21d070021]                             </a:t>
            </a:r>
            <a:endParaRPr sz="2000"/>
          </a:p>
          <a:p>
            <a:pPr indent="0" lvl="0" marL="0" rtl="0" algn="l">
              <a:lnSpc>
                <a:spcPct val="100000"/>
              </a:lnSpc>
              <a:spcBef>
                <a:spcPts val="0"/>
              </a:spcBef>
              <a:spcAft>
                <a:spcPts val="0"/>
              </a:spcAft>
              <a:buSzPts val="2400"/>
              <a:buNone/>
            </a:pPr>
            <a:r>
              <a:rPr lang="en" sz="2000"/>
              <a:t> </a:t>
            </a:r>
            <a:endParaRPr sz="2000"/>
          </a:p>
          <a:p>
            <a:pPr indent="0" lvl="0" marL="0" rtl="0" algn="l">
              <a:lnSpc>
                <a:spcPct val="100000"/>
              </a:lnSpc>
              <a:spcBef>
                <a:spcPts val="0"/>
              </a:spcBef>
              <a:spcAft>
                <a:spcPts val="0"/>
              </a:spcAft>
              <a:buSzPts val="2400"/>
              <a:buNone/>
            </a:pPr>
            <a:r>
              <a:rPr lang="en" sz="1800"/>
              <a:t>Deshpande Varad Shailesh [21d070024]</a:t>
            </a:r>
            <a:endParaRPr sz="1800"/>
          </a:p>
        </p:txBody>
      </p:sp>
      <p:sp>
        <p:nvSpPr>
          <p:cNvPr id="61" name="Google Shape;61;p1"/>
          <p:cNvSpPr txBox="1"/>
          <p:nvPr>
            <p:ph idx="1" type="subTitle"/>
          </p:nvPr>
        </p:nvSpPr>
        <p:spPr>
          <a:xfrm>
            <a:off x="4492500" y="3840650"/>
            <a:ext cx="4583700" cy="10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t>Grampurohit Shreyas Jayant [21d070029]</a:t>
            </a:r>
            <a:endParaRPr sz="1800"/>
          </a:p>
          <a:p>
            <a:pPr indent="0" lvl="0" marL="0" rtl="0" algn="l">
              <a:lnSpc>
                <a:spcPct val="100000"/>
              </a:lnSpc>
              <a:spcBef>
                <a:spcPts val="0"/>
              </a:spcBef>
              <a:spcAft>
                <a:spcPts val="0"/>
              </a:spcAft>
              <a:buSzPts val="2400"/>
              <a:buNone/>
            </a:pPr>
            <a:r>
              <a:t/>
            </a:r>
            <a:endParaRPr sz="2000"/>
          </a:p>
          <a:p>
            <a:pPr indent="0" lvl="0" marL="0" rtl="0" algn="l">
              <a:lnSpc>
                <a:spcPct val="100000"/>
              </a:lnSpc>
              <a:spcBef>
                <a:spcPts val="0"/>
              </a:spcBef>
              <a:spcAft>
                <a:spcPts val="0"/>
              </a:spcAft>
              <a:buSzPts val="2400"/>
              <a:buNone/>
            </a:pPr>
            <a:r>
              <a:rPr lang="en" sz="1800"/>
              <a:t>Harshit Raj [20d070033]</a:t>
            </a:r>
            <a:endParaRPr sz="1800"/>
          </a:p>
        </p:txBody>
      </p:sp>
      <p:sp>
        <p:nvSpPr>
          <p:cNvPr id="62" name="Google Shape;62;p1"/>
          <p:cNvSpPr txBox="1"/>
          <p:nvPr/>
        </p:nvSpPr>
        <p:spPr>
          <a:xfrm>
            <a:off x="2312275" y="989725"/>
            <a:ext cx="4510800" cy="6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dk1"/>
                </a:solidFill>
                <a:latin typeface="Old Standard TT"/>
                <a:ea typeface="Old Standard TT"/>
                <a:cs typeface="Old Standard TT"/>
                <a:sym typeface="Old Standard TT"/>
              </a:rPr>
              <a:t>Milestone </a:t>
            </a:r>
            <a:r>
              <a:rPr lang="en" sz="1900">
                <a:solidFill>
                  <a:schemeClr val="dk1"/>
                </a:solidFill>
                <a:latin typeface="Old Standard TT"/>
                <a:ea typeface="Old Standard TT"/>
                <a:cs typeface="Old Standard TT"/>
                <a:sym typeface="Old Standard TT"/>
              </a:rPr>
              <a:t>3</a:t>
            </a:r>
            <a:endParaRPr b="0" i="0" sz="1900" u="none" cap="none" strike="noStrike">
              <a:solidFill>
                <a:schemeClr val="dk1"/>
              </a:solidFill>
              <a:latin typeface="Old Standard TT"/>
              <a:ea typeface="Old Standard TT"/>
              <a:cs typeface="Old Standard TT"/>
              <a:sym typeface="Old Standard TT"/>
            </a:endParaRPr>
          </a:p>
        </p:txBody>
      </p:sp>
      <p:sp>
        <p:nvSpPr>
          <p:cNvPr id="63" name="Google Shape;63;p1"/>
          <p:cNvSpPr txBox="1"/>
          <p:nvPr/>
        </p:nvSpPr>
        <p:spPr>
          <a:xfrm>
            <a:off x="2316600" y="387625"/>
            <a:ext cx="4510800" cy="6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Old Standard TT"/>
                <a:ea typeface="Old Standard TT"/>
                <a:cs typeface="Old Standard TT"/>
                <a:sym typeface="Old Standard TT"/>
              </a:rPr>
              <a:t>EE 344 - Electronic Design Lab</a:t>
            </a:r>
            <a:endParaRPr b="0" i="0" sz="2100" u="none" cap="none" strike="noStrike">
              <a:solidFill>
                <a:schemeClr val="dk1"/>
              </a:solidFill>
              <a:latin typeface="Old Standard TT"/>
              <a:ea typeface="Old Standard TT"/>
              <a:cs typeface="Old Standard TT"/>
              <a:sym typeface="Old Standard TT"/>
            </a:endParaRPr>
          </a:p>
        </p:txBody>
      </p:sp>
      <p:sp>
        <p:nvSpPr>
          <p:cNvPr id="64" name="Google Shape;64;p1"/>
          <p:cNvSpPr txBox="1"/>
          <p:nvPr/>
        </p:nvSpPr>
        <p:spPr>
          <a:xfrm>
            <a:off x="513250" y="3255750"/>
            <a:ext cx="1392000" cy="2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ld Standard TT"/>
                <a:ea typeface="Old Standard TT"/>
                <a:cs typeface="Old Standard TT"/>
                <a:sym typeface="Old Standard TT"/>
              </a:rPr>
              <a:t>MON - 08</a:t>
            </a:r>
            <a:endParaRPr b="0" i="0" sz="1800" u="none" cap="none" strike="noStrike">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6ac92218e9_2_10"/>
          <p:cNvSpPr txBox="1"/>
          <p:nvPr>
            <p:ph type="title"/>
          </p:nvPr>
        </p:nvSpPr>
        <p:spPr>
          <a:xfrm>
            <a:off x="311700" y="36567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Reasons for deviation from Gantt chart</a:t>
            </a:r>
            <a:endParaRPr/>
          </a:p>
        </p:txBody>
      </p:sp>
      <p:sp>
        <p:nvSpPr>
          <p:cNvPr id="123" name="Google Shape;123;g26ac92218e9_2_10"/>
          <p:cNvSpPr txBox="1"/>
          <p:nvPr>
            <p:ph idx="1" type="body"/>
          </p:nvPr>
        </p:nvSpPr>
        <p:spPr>
          <a:xfrm>
            <a:off x="409575" y="978875"/>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W</a:t>
            </a:r>
            <a:r>
              <a:rPr lang="en"/>
              <a:t>e had not considered that 10 days in between would be spent in midsem.</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The previous Gantt chart was too demanding and so we had to postpone a few tasks to the coming week</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The PCB printing for </a:t>
            </a:r>
            <a:r>
              <a:rPr lang="en"/>
              <a:t>the</a:t>
            </a:r>
            <a:r>
              <a:rPr lang="en"/>
              <a:t> simplified version is taking much longer than expected.</a:t>
            </a:r>
            <a:br>
              <a:rPr lang="en"/>
            </a:br>
            <a:r>
              <a:rPr lang="en"/>
              <a:t>Few decisions and work are based upon the working of this circuit on PCB.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714d87592_0_16"/>
          <p:cNvSpPr txBox="1"/>
          <p:nvPr>
            <p:ph type="title"/>
          </p:nvPr>
        </p:nvSpPr>
        <p:spPr>
          <a:xfrm>
            <a:off x="311700" y="2646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distribution</a:t>
            </a:r>
            <a:endParaRPr/>
          </a:p>
        </p:txBody>
      </p:sp>
      <p:sp>
        <p:nvSpPr>
          <p:cNvPr id="129" name="Google Shape;129;g2c714d87592_0_16"/>
          <p:cNvSpPr txBox="1"/>
          <p:nvPr>
            <p:ph idx="1" type="body"/>
          </p:nvPr>
        </p:nvSpPr>
        <p:spPr>
          <a:xfrm>
            <a:off x="311700" y="926350"/>
            <a:ext cx="8520600" cy="412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sz="1600"/>
              <a:t>Harshit:</a:t>
            </a:r>
            <a:r>
              <a:rPr lang="en" sz="1600"/>
              <a:t> </a:t>
            </a:r>
            <a:r>
              <a:rPr lang="en" sz="1600"/>
              <a:t>Ideal Circuit design, </a:t>
            </a:r>
            <a:r>
              <a:rPr lang="en" sz="1600"/>
              <a:t>PCB design of Simplified Circuit, Final Circuit design, </a:t>
            </a:r>
            <a:r>
              <a:rPr lang="en" sz="1600"/>
              <a:t>PCB design of Final Circuit</a:t>
            </a:r>
            <a:r>
              <a:rPr lang="en" sz="1600"/>
              <a:t>.</a:t>
            </a:r>
            <a:br>
              <a:rPr lang="en" sz="1600"/>
            </a:br>
            <a:endParaRPr sz="1600"/>
          </a:p>
          <a:p>
            <a:pPr indent="-330200" lvl="0" marL="457200" rtl="0" algn="l">
              <a:spcBef>
                <a:spcPts val="0"/>
              </a:spcBef>
              <a:spcAft>
                <a:spcPts val="0"/>
              </a:spcAft>
              <a:buSzPts val="1600"/>
              <a:buAutoNum type="arabicPeriod"/>
            </a:pPr>
            <a:r>
              <a:rPr b="1" lang="en" sz="1600"/>
              <a:t>Shreyas:</a:t>
            </a:r>
            <a:r>
              <a:rPr lang="en" sz="1600"/>
              <a:t> </a:t>
            </a:r>
            <a:r>
              <a:rPr lang="en" sz="1600"/>
              <a:t>Simplified Circuit</a:t>
            </a:r>
            <a:r>
              <a:rPr lang="en" sz="1600"/>
              <a:t> design, </a:t>
            </a:r>
            <a:r>
              <a:rPr lang="en" sz="1600"/>
              <a:t>Ideal Circuit</a:t>
            </a:r>
            <a:r>
              <a:rPr lang="en" sz="1600"/>
              <a:t> design, testing of analog circuits in </a:t>
            </a:r>
            <a:r>
              <a:rPr lang="en" sz="1600"/>
              <a:t>Simplified Circuit</a:t>
            </a:r>
            <a:r>
              <a:rPr lang="en" sz="1600"/>
              <a:t> - breadboard, </a:t>
            </a:r>
            <a:r>
              <a:rPr lang="en" sz="1600"/>
              <a:t>testing</a:t>
            </a:r>
            <a:r>
              <a:rPr lang="en" sz="1600"/>
              <a:t> of analog circuits in </a:t>
            </a:r>
            <a:r>
              <a:rPr lang="en" sz="1600"/>
              <a:t>Ideal Circuit</a:t>
            </a:r>
            <a:r>
              <a:rPr lang="en" sz="1600"/>
              <a:t> design, design of </a:t>
            </a:r>
            <a:r>
              <a:rPr lang="en" sz="1600"/>
              <a:t>Final Circuit</a:t>
            </a:r>
            <a:r>
              <a:rPr lang="en" sz="1600"/>
              <a:t>, Graphical User Interface(Python).</a:t>
            </a:r>
            <a:br>
              <a:rPr lang="en" sz="1600"/>
            </a:br>
            <a:endParaRPr sz="1600"/>
          </a:p>
          <a:p>
            <a:pPr indent="-330200" lvl="0" marL="457200" rtl="0" algn="l">
              <a:spcBef>
                <a:spcPts val="0"/>
              </a:spcBef>
              <a:spcAft>
                <a:spcPts val="0"/>
              </a:spcAft>
              <a:buSzPts val="1600"/>
              <a:buAutoNum type="arabicPeriod"/>
            </a:pPr>
            <a:r>
              <a:rPr b="1" lang="en" sz="1600"/>
              <a:t>Varad:</a:t>
            </a:r>
            <a:r>
              <a:rPr lang="en" sz="1600"/>
              <a:t> Development of VHDL drivers for scaled down and powerful ADCs and DACs, development of Verilog driver to initiate UART through JTAG using Intel Avalon interface, control logic for driving the operations.</a:t>
            </a:r>
            <a:br>
              <a:rPr lang="en" sz="1600"/>
            </a:br>
            <a:endParaRPr sz="1600"/>
          </a:p>
          <a:p>
            <a:pPr indent="-330200" lvl="0" marL="457200" rtl="0" algn="l">
              <a:spcBef>
                <a:spcPts val="0"/>
              </a:spcBef>
              <a:spcAft>
                <a:spcPts val="0"/>
              </a:spcAft>
              <a:buSzPts val="1600"/>
              <a:buAutoNum type="arabicPeriod"/>
            </a:pPr>
            <a:r>
              <a:rPr b="1" lang="en" sz="1600"/>
              <a:t>Debasish:</a:t>
            </a:r>
            <a:r>
              <a:rPr lang="en" sz="1600"/>
              <a:t> Testing and verification of the procured ICs after soldering them to breakout boards for the same, CAD (PCB enclosure) design, PCB and circuit design of the Power Module.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c714d87592_0_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demo plans</a:t>
            </a:r>
            <a:endParaRPr/>
          </a:p>
        </p:txBody>
      </p:sp>
      <p:sp>
        <p:nvSpPr>
          <p:cNvPr id="135" name="Google Shape;135;g2c714d87592_0_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interfacing the powerful ADC with FPGA, and while it worked initially, we realised it stopped functioning in testing(prior ESD damage possibility). Since the final PCB deadline is near, we decided not to fiddle with the spare (new) ADC, and rather stick to the ADC in the simplified version. So we have decided to refine the current design. Following are the additional features we plan to present:</a:t>
            </a:r>
            <a:br>
              <a:rPr lang="en"/>
            </a:br>
            <a:endParaRPr/>
          </a:p>
          <a:p>
            <a:pPr indent="-342900" lvl="0" marL="457200" rtl="0" algn="l">
              <a:spcBef>
                <a:spcPts val="0"/>
              </a:spcBef>
              <a:spcAft>
                <a:spcPts val="0"/>
              </a:spcAft>
              <a:buSzPts val="1800"/>
              <a:buAutoNum type="arabicPeriod"/>
            </a:pPr>
            <a:r>
              <a:rPr lang="en"/>
              <a:t>Support for -5V</a:t>
            </a:r>
            <a:endParaRPr/>
          </a:p>
          <a:p>
            <a:pPr indent="-342900" lvl="0" marL="457200" rtl="0" algn="l">
              <a:spcBef>
                <a:spcPts val="0"/>
              </a:spcBef>
              <a:spcAft>
                <a:spcPts val="0"/>
              </a:spcAft>
              <a:buSzPts val="1800"/>
              <a:buAutoNum type="arabicPeriod"/>
            </a:pPr>
            <a:r>
              <a:rPr lang="en"/>
              <a:t>4 x 4 resistive crossbar array</a:t>
            </a:r>
            <a:endParaRPr/>
          </a:p>
          <a:p>
            <a:pPr indent="-342900" lvl="0" marL="457200" rtl="0" algn="l">
              <a:spcBef>
                <a:spcPts val="0"/>
              </a:spcBef>
              <a:spcAft>
                <a:spcPts val="0"/>
              </a:spcAft>
              <a:buSzPts val="1800"/>
              <a:buAutoNum type="arabicPeriod"/>
            </a:pPr>
            <a:r>
              <a:rPr lang="en"/>
              <a:t>We are a</a:t>
            </a:r>
            <a:r>
              <a:rPr lang="en"/>
              <a:t>ctively working on the GUI as well.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6cde13084c_4_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Planned pipeline for the final demo</a:t>
            </a:r>
            <a:endParaRPr/>
          </a:p>
          <a:p>
            <a:pPr indent="0" lvl="0" marL="0" rtl="0" algn="l">
              <a:spcBef>
                <a:spcPts val="0"/>
              </a:spcBef>
              <a:spcAft>
                <a:spcPts val="0"/>
              </a:spcAft>
              <a:buNone/>
            </a:pPr>
            <a:r>
              <a:t/>
            </a:r>
            <a:endParaRPr/>
          </a:p>
        </p:txBody>
      </p:sp>
      <p:sp>
        <p:nvSpPr>
          <p:cNvPr id="141" name="Google Shape;141;g26cde13084c_4_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user will see an interface on a PC to control the device. They can choose to read/write/reset the RRAM. They can provide the voltage and square pulse duration for writing, and choose the particular unit in the crossbar.</a:t>
            </a:r>
            <a:endParaRPr/>
          </a:p>
          <a:p>
            <a:pPr indent="-342900" lvl="0" marL="457200" rtl="0" algn="l">
              <a:spcBef>
                <a:spcPts val="0"/>
              </a:spcBef>
              <a:spcAft>
                <a:spcPts val="0"/>
              </a:spcAft>
              <a:buSzPts val="1800"/>
              <a:buChar char="●"/>
            </a:pPr>
            <a:r>
              <a:rPr lang="en"/>
              <a:t>The set parameters go to the FPGA through UART-JTAG, the switches are set in the required orientation, and the pulse is sent out using the DAC.</a:t>
            </a:r>
            <a:endParaRPr/>
          </a:p>
          <a:p>
            <a:pPr indent="-342900" lvl="0" marL="457200" rtl="0" algn="l">
              <a:spcBef>
                <a:spcPts val="0"/>
              </a:spcBef>
              <a:spcAft>
                <a:spcPts val="0"/>
              </a:spcAft>
              <a:buSzPts val="1800"/>
              <a:buChar char="●"/>
            </a:pPr>
            <a:r>
              <a:rPr lang="en"/>
              <a:t>The analog circuitry handles the pulse to the RRAM and the data comes back to the FPGA through the ADC.</a:t>
            </a:r>
            <a:endParaRPr/>
          </a:p>
          <a:p>
            <a:pPr indent="-342900" lvl="0" marL="457200" rtl="0" algn="l">
              <a:spcBef>
                <a:spcPts val="0"/>
              </a:spcBef>
              <a:spcAft>
                <a:spcPts val="0"/>
              </a:spcAft>
              <a:buSzPts val="1800"/>
              <a:buChar char="●"/>
            </a:pPr>
            <a:r>
              <a:rPr lang="en"/>
              <a:t>The FPGA sends the data back to the PC.</a:t>
            </a:r>
            <a:endParaRPr/>
          </a:p>
          <a:p>
            <a:pPr indent="-342900" lvl="0" marL="457200" rtl="0" algn="l">
              <a:spcBef>
                <a:spcPts val="0"/>
              </a:spcBef>
              <a:spcAft>
                <a:spcPts val="0"/>
              </a:spcAft>
              <a:buSzPts val="1800"/>
              <a:buChar char="●"/>
            </a:pPr>
            <a:r>
              <a:rPr lang="en"/>
              <a:t>The Python frontend on PC performs the required calculations and prints out the necessary information back to the user.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8" name="Shape 68"/>
        <p:cNvGrpSpPr/>
        <p:nvPr/>
      </p:nvGrpSpPr>
      <p:grpSpPr>
        <a:xfrm>
          <a:off x="0" y="0"/>
          <a:ext cx="0" cy="0"/>
          <a:chOff x="0" y="0"/>
          <a:chExt cx="0" cy="0"/>
        </a:xfrm>
      </p:grpSpPr>
      <p:sp>
        <p:nvSpPr>
          <p:cNvPr id="69" name="Google Shape;69;p2"/>
          <p:cNvSpPr txBox="1"/>
          <p:nvPr>
            <p:ph type="title"/>
          </p:nvPr>
        </p:nvSpPr>
        <p:spPr>
          <a:xfrm>
            <a:off x="311700" y="286325"/>
            <a:ext cx="8520600" cy="61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Progress in last milestone</a:t>
            </a:r>
            <a:endParaRPr>
              <a:solidFill>
                <a:schemeClr val="dk1"/>
              </a:solidFill>
            </a:endParaRPr>
          </a:p>
        </p:txBody>
      </p:sp>
      <p:sp>
        <p:nvSpPr>
          <p:cNvPr id="70" name="Google Shape;70;p2"/>
          <p:cNvSpPr txBox="1"/>
          <p:nvPr>
            <p:ph idx="1" type="body"/>
          </p:nvPr>
        </p:nvSpPr>
        <p:spPr>
          <a:xfrm>
            <a:off x="311700" y="109225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Had completed the </a:t>
            </a:r>
            <a:r>
              <a:rPr b="1" lang="en"/>
              <a:t>schematic in KiCAD </a:t>
            </a:r>
            <a:r>
              <a:rPr lang="en"/>
              <a:t>for the final circuit.</a:t>
            </a:r>
            <a:br>
              <a:rPr lang="en"/>
            </a:br>
            <a:endParaRPr/>
          </a:p>
          <a:p>
            <a:pPr indent="-342900" lvl="0" marL="457200" rtl="0" algn="l">
              <a:lnSpc>
                <a:spcPct val="115000"/>
              </a:lnSpc>
              <a:spcBef>
                <a:spcPts val="0"/>
              </a:spcBef>
              <a:spcAft>
                <a:spcPts val="0"/>
              </a:spcAft>
              <a:buSzPts val="1800"/>
              <a:buChar char="●"/>
            </a:pPr>
            <a:r>
              <a:rPr lang="en"/>
              <a:t>Had completed the </a:t>
            </a:r>
            <a:r>
              <a:rPr b="1" lang="en"/>
              <a:t>testing </a:t>
            </a:r>
            <a:r>
              <a:rPr lang="en"/>
              <a:t>of the </a:t>
            </a:r>
            <a:r>
              <a:rPr b="1" lang="en"/>
              <a:t>analog </a:t>
            </a:r>
            <a:r>
              <a:rPr lang="en"/>
              <a:t>part of the scaled-down circuit.</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VHDL </a:t>
            </a:r>
            <a:r>
              <a:rPr b="1" lang="en"/>
              <a:t>driver </a:t>
            </a:r>
            <a:r>
              <a:rPr lang="en"/>
              <a:t>for </a:t>
            </a:r>
            <a:r>
              <a:rPr b="1" lang="en"/>
              <a:t>DAC </a:t>
            </a:r>
            <a:r>
              <a:rPr lang="en"/>
              <a:t>was completed and </a:t>
            </a:r>
            <a:r>
              <a:rPr b="1" lang="en"/>
              <a:t>ADC </a:t>
            </a:r>
            <a:r>
              <a:rPr lang="en"/>
              <a:t>driver was being developed.</a:t>
            </a:r>
            <a:br>
              <a:rPr lang="en"/>
            </a:br>
            <a:endParaRPr/>
          </a:p>
          <a:p>
            <a:pPr indent="-342900" lvl="0" marL="457200" rtl="0" algn="l">
              <a:lnSpc>
                <a:spcPct val="115000"/>
              </a:lnSpc>
              <a:spcBef>
                <a:spcPts val="0"/>
              </a:spcBef>
              <a:spcAft>
                <a:spcPts val="0"/>
              </a:spcAft>
              <a:buSzPts val="1800"/>
              <a:buChar char="●"/>
            </a:pPr>
            <a:r>
              <a:rPr lang="en"/>
              <a:t>Modified the t</a:t>
            </a:r>
            <a:r>
              <a:rPr lang="en"/>
              <a:t>entative work distribution plan and Gantt chart outlining individual tasks to be done before each of the project milestones.</a:t>
            </a:r>
            <a:r>
              <a:rPr lang="en" sz="1900"/>
              <a:t>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4" name="Shape 74"/>
        <p:cNvGrpSpPr/>
        <p:nvPr/>
      </p:nvGrpSpPr>
      <p:grpSpPr>
        <a:xfrm>
          <a:off x="0" y="0"/>
          <a:ext cx="0" cy="0"/>
          <a:chOff x="0" y="0"/>
          <a:chExt cx="0" cy="0"/>
        </a:xfrm>
      </p:grpSpPr>
      <p:sp>
        <p:nvSpPr>
          <p:cNvPr id="75" name="Google Shape;75;p3"/>
          <p:cNvSpPr txBox="1"/>
          <p:nvPr>
            <p:ph type="title"/>
          </p:nvPr>
        </p:nvSpPr>
        <p:spPr>
          <a:xfrm>
            <a:off x="311700" y="445025"/>
            <a:ext cx="8520600" cy="613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Feedback received </a:t>
            </a:r>
            <a:r>
              <a:rPr lang="en" sz="2700"/>
              <a:t>                    </a:t>
            </a:r>
            <a:endParaRPr sz="2700">
              <a:solidFill>
                <a:schemeClr val="dk1"/>
              </a:solidFill>
            </a:endParaRPr>
          </a:p>
        </p:txBody>
      </p:sp>
      <p:sp>
        <p:nvSpPr>
          <p:cNvPr id="76" name="Google Shape;76;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Use recommended op-amp in front of DAC instead of the one we decided.</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Make a common repository for all the documents and sheets associated with the project with version control.</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Start making the interface between FPGA and laptop.</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
              <a:t>Update the Gantt Chart to include the time for making enclosure for PCB.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6ac92218e9_7_0"/>
          <p:cNvSpPr txBox="1"/>
          <p:nvPr>
            <p:ph type="title"/>
          </p:nvPr>
        </p:nvSpPr>
        <p:spPr>
          <a:xfrm>
            <a:off x="311700" y="22140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Addressal of feedback</a:t>
            </a:r>
            <a:endParaRPr/>
          </a:p>
        </p:txBody>
      </p:sp>
      <p:sp>
        <p:nvSpPr>
          <p:cNvPr id="82" name="Google Shape;82;g26ac92218e9_7_0"/>
          <p:cNvSpPr txBox="1"/>
          <p:nvPr>
            <p:ph idx="1" type="body"/>
          </p:nvPr>
        </p:nvSpPr>
        <p:spPr>
          <a:xfrm>
            <a:off x="311700" y="962400"/>
            <a:ext cx="8520600" cy="3892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We were on the verge of ordering </a:t>
            </a:r>
            <a:r>
              <a:rPr lang="en"/>
              <a:t>the</a:t>
            </a:r>
            <a:r>
              <a:rPr lang="en"/>
              <a:t> recommended opamp, but we decided to get the new DAC working first. The new DAC got damaged since it was ESD sensitive but those precautions were not taken while soldering. So we decided to stay with the old DAC.</a:t>
            </a:r>
            <a:br>
              <a:rPr lang="en"/>
            </a:br>
            <a:endParaRPr/>
          </a:p>
          <a:p>
            <a:pPr indent="-342900" lvl="0" marL="457200" rtl="0" algn="l">
              <a:lnSpc>
                <a:spcPct val="115000"/>
              </a:lnSpc>
              <a:spcBef>
                <a:spcPts val="0"/>
              </a:spcBef>
              <a:spcAft>
                <a:spcPts val="0"/>
              </a:spcAft>
              <a:buSzPts val="1800"/>
              <a:buAutoNum type="arabicPeriod"/>
            </a:pPr>
            <a:r>
              <a:rPr lang="en"/>
              <a:t>We have created a common Github repository - </a:t>
            </a:r>
            <a:r>
              <a:rPr lang="en" sz="1100" u="sng">
                <a:solidFill>
                  <a:schemeClr val="hlink"/>
                </a:solidFill>
                <a:latin typeface="Arial"/>
                <a:ea typeface="Arial"/>
                <a:cs typeface="Arial"/>
                <a:sym typeface="Arial"/>
                <a:hlinkClick r:id="rId3"/>
              </a:rPr>
              <a:t>https://github.com/HarshitRaj3007/EDL2024</a:t>
            </a:r>
            <a:br>
              <a:rPr lang="en"/>
            </a:br>
            <a:endParaRPr/>
          </a:p>
          <a:p>
            <a:pPr indent="-342900" lvl="0" marL="457200" rtl="0" algn="l">
              <a:lnSpc>
                <a:spcPct val="115000"/>
              </a:lnSpc>
              <a:spcBef>
                <a:spcPts val="0"/>
              </a:spcBef>
              <a:spcAft>
                <a:spcPts val="0"/>
              </a:spcAft>
              <a:buSzPts val="1800"/>
              <a:buAutoNum type="arabicPeriod"/>
            </a:pPr>
            <a:r>
              <a:rPr lang="en"/>
              <a:t>The POC for interfacing of FPGA with laptop is ready.</a:t>
            </a:r>
            <a:br>
              <a:rPr lang="en"/>
            </a:br>
            <a:endParaRPr/>
          </a:p>
          <a:p>
            <a:pPr indent="-342900" lvl="0" marL="457200" rtl="0" algn="l">
              <a:lnSpc>
                <a:spcPct val="115000"/>
              </a:lnSpc>
              <a:spcBef>
                <a:spcPts val="0"/>
              </a:spcBef>
              <a:spcAft>
                <a:spcPts val="0"/>
              </a:spcAft>
              <a:buSzPts val="1800"/>
              <a:buAutoNum type="arabicPeriod"/>
            </a:pPr>
            <a:r>
              <a:rPr lang="en"/>
              <a:t>Gantt Chart has been updated accordingly.</a:t>
            </a:r>
            <a:endParaRPr/>
          </a:p>
        </p:txBody>
      </p:sp>
      <p:sp>
        <p:nvSpPr>
          <p:cNvPr id="83" name="Google Shape;83;g26ac92218e9_7_0"/>
          <p:cNvSpPr txBox="1"/>
          <p:nvPr/>
        </p:nvSpPr>
        <p:spPr>
          <a:xfrm>
            <a:off x="311700" y="4306175"/>
            <a:ext cx="7962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Videos@</a:t>
            </a:r>
            <a:r>
              <a:rPr lang="en"/>
              <a:t> </a:t>
            </a:r>
            <a:r>
              <a:rPr lang="en"/>
              <a:t>https://drive.google.com/drive/folders/13kLhzrZny3STd89KioyVIFqhOgMc7KOY?usp=sharing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6cde13084c_4_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PCB Readiness</a:t>
            </a:r>
            <a:endParaRPr/>
          </a:p>
        </p:txBody>
      </p:sp>
      <p:sp>
        <p:nvSpPr>
          <p:cNvPr id="89" name="Google Shape;89;g26cde13084c_4_1"/>
          <p:cNvSpPr txBox="1"/>
          <p:nvPr>
            <p:ph idx="1" type="body"/>
          </p:nvPr>
        </p:nvSpPr>
        <p:spPr>
          <a:xfrm>
            <a:off x="311700" y="1171675"/>
            <a:ext cx="3999900" cy="362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PCB layout for the scaled-down version of the circuit (which will be used as a backup option) has been submitted for printing. </a:t>
            </a:r>
            <a:br>
              <a:rPr lang="en" sz="1800"/>
            </a:br>
            <a:endParaRPr sz="1800"/>
          </a:p>
          <a:p>
            <a:pPr indent="-342900" lvl="0" marL="457200" rtl="0" algn="l">
              <a:spcBef>
                <a:spcPts val="0"/>
              </a:spcBef>
              <a:spcAft>
                <a:spcPts val="0"/>
              </a:spcAft>
              <a:buSzPts val="1800"/>
              <a:buChar char="●"/>
            </a:pPr>
            <a:r>
              <a:rPr lang="en" sz="1800"/>
              <a:t>PCB design of the final version is still in progress.</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a:t>Note: The PCB form on the right only shows Stage 2 complete as the PCB Lab, after Stage 3 and Stage 4 verification, directly took the form when giving the order.</a:t>
            </a:r>
            <a:endParaRPr/>
          </a:p>
        </p:txBody>
      </p:sp>
      <p:pic>
        <p:nvPicPr>
          <p:cNvPr id="90" name="Google Shape;90;g26cde13084c_4_1"/>
          <p:cNvPicPr preferRelativeResize="0"/>
          <p:nvPr/>
        </p:nvPicPr>
        <p:blipFill>
          <a:blip r:embed="rId3">
            <a:alphaModFix/>
          </a:blip>
          <a:stretch>
            <a:fillRect/>
          </a:stretch>
        </p:blipFill>
        <p:spPr>
          <a:xfrm rot="-5400000">
            <a:off x="4415002" y="795151"/>
            <a:ext cx="4737597" cy="3553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c714d87592_0_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 Readiness</a:t>
            </a:r>
            <a:endParaRPr/>
          </a:p>
        </p:txBody>
      </p:sp>
      <p:sp>
        <p:nvSpPr>
          <p:cNvPr id="96" name="Google Shape;96;g2c714d87592_0_4"/>
          <p:cNvSpPr txBox="1"/>
          <p:nvPr>
            <p:ph idx="1" type="body"/>
          </p:nvPr>
        </p:nvSpPr>
        <p:spPr>
          <a:xfrm>
            <a:off x="311700" y="1171600"/>
            <a:ext cx="41262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preliminary design for the PCB enclosure has been completed on Fusion 360 whose geometric dimensions have not been finalised yet since we do not have the PCB layout of the final version. As soon as our PCB design is complete (will be done in 1-2 days), the CAD design will be updated accordingly.</a:t>
            </a:r>
            <a:endParaRPr/>
          </a:p>
        </p:txBody>
      </p:sp>
      <p:pic>
        <p:nvPicPr>
          <p:cNvPr id="97" name="Google Shape;97;g2c714d87592_0_4"/>
          <p:cNvPicPr preferRelativeResize="0"/>
          <p:nvPr/>
        </p:nvPicPr>
        <p:blipFill>
          <a:blip r:embed="rId3">
            <a:alphaModFix/>
          </a:blip>
          <a:stretch>
            <a:fillRect/>
          </a:stretch>
        </p:blipFill>
        <p:spPr>
          <a:xfrm>
            <a:off x="4437899" y="537225"/>
            <a:ext cx="4407375" cy="4206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c714d87592_0_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Critical tasks in progress</a:t>
            </a:r>
            <a:endParaRPr/>
          </a:p>
        </p:txBody>
      </p:sp>
      <p:sp>
        <p:nvSpPr>
          <p:cNvPr id="103" name="Google Shape;103;g2c714d87592_0_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PCB </a:t>
            </a:r>
            <a:r>
              <a:rPr lang="en"/>
              <a:t>design for the </a:t>
            </a:r>
            <a:r>
              <a:rPr b="1" lang="en"/>
              <a:t>power </a:t>
            </a:r>
            <a:r>
              <a:rPr lang="en"/>
              <a:t>supply </a:t>
            </a:r>
            <a:r>
              <a:rPr b="1" lang="en"/>
              <a:t>circuit </a:t>
            </a:r>
            <a:r>
              <a:rPr lang="en"/>
              <a:t>is in progress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b="1" lang="en" u="sng"/>
              <a:t>Final PCB</a:t>
            </a:r>
            <a:r>
              <a:rPr b="1" lang="en"/>
              <a:t> </a:t>
            </a:r>
            <a:r>
              <a:rPr lang="en"/>
              <a:t>design is in progress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b="1" lang="en"/>
              <a:t>CAD </a:t>
            </a:r>
            <a:r>
              <a:rPr lang="en"/>
              <a:t>design for PCB enclosure is in progress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c714d87592_0_1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risks not yet addressed</a:t>
            </a:r>
            <a:endParaRPr/>
          </a:p>
        </p:txBody>
      </p:sp>
      <p:sp>
        <p:nvSpPr>
          <p:cNvPr id="109" name="Google Shape;109;g2c714d87592_0_1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will receive our testing PCB on 1st April or later. If we find issues in that, we will have to shift our focus on identifying issues in the testing PCB and making it work.</a:t>
            </a:r>
            <a:br>
              <a:rPr lang="en"/>
            </a:br>
            <a:endParaRPr/>
          </a:p>
          <a:p>
            <a:pPr indent="-342900" lvl="0" marL="457200" rtl="0" algn="l">
              <a:spcBef>
                <a:spcPts val="0"/>
              </a:spcBef>
              <a:spcAft>
                <a:spcPts val="0"/>
              </a:spcAft>
              <a:buSzPts val="1800"/>
              <a:buAutoNum type="arabicPeriod"/>
            </a:pPr>
            <a:r>
              <a:rPr lang="en"/>
              <a:t>We haven’t addressed over-current protection properly using analog circuitry, in case the RRAM has some error and becomes a dead short or gets low impedance (a coding solution has been thought of).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nvSpPr>
        <p:spPr>
          <a:xfrm>
            <a:off x="1548000" y="519300"/>
            <a:ext cx="5708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ld Standard TT"/>
              <a:ea typeface="Old Standard TT"/>
              <a:cs typeface="Old Standard TT"/>
              <a:sym typeface="Old Standard TT"/>
            </a:endParaRPr>
          </a:p>
        </p:txBody>
      </p:sp>
      <p:sp>
        <p:nvSpPr>
          <p:cNvPr id="115" name="Google Shape;115;p4"/>
          <p:cNvSpPr txBox="1"/>
          <p:nvPr/>
        </p:nvSpPr>
        <p:spPr>
          <a:xfrm>
            <a:off x="450000" y="162550"/>
            <a:ext cx="8235000" cy="63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baseline="30000" i="0" sz="2500" u="none" cap="none" strike="noStrike">
              <a:solidFill>
                <a:schemeClr val="dk1"/>
              </a:solidFill>
              <a:latin typeface="Old Standard TT"/>
              <a:ea typeface="Old Standard TT"/>
              <a:cs typeface="Old Standard TT"/>
              <a:sym typeface="Old Standard TT"/>
            </a:endParaRPr>
          </a:p>
        </p:txBody>
      </p:sp>
      <p:sp>
        <p:nvSpPr>
          <p:cNvPr id="116" name="Google Shape;116;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Arial"/>
              <a:buNone/>
            </a:pPr>
            <a:r>
              <a:rPr lang="en" sz="2800"/>
              <a:t>Updated Gantt chart for project planning</a:t>
            </a:r>
            <a:endParaRPr sz="2800"/>
          </a:p>
          <a:p>
            <a:pPr indent="0" lvl="0" marL="0" rtl="0" algn="l">
              <a:lnSpc>
                <a:spcPct val="100000"/>
              </a:lnSpc>
              <a:spcBef>
                <a:spcPts val="0"/>
              </a:spcBef>
              <a:spcAft>
                <a:spcPts val="0"/>
              </a:spcAft>
              <a:buSzPts val="3000"/>
              <a:buNone/>
            </a:pPr>
            <a:r>
              <a:t/>
            </a:r>
            <a:endParaRPr sz="2500"/>
          </a:p>
        </p:txBody>
      </p:sp>
      <p:pic>
        <p:nvPicPr>
          <p:cNvPr id="117" name="Google Shape;117;p4"/>
          <p:cNvPicPr preferRelativeResize="0"/>
          <p:nvPr/>
        </p:nvPicPr>
        <p:blipFill>
          <a:blip r:embed="rId3">
            <a:alphaModFix/>
          </a:blip>
          <a:stretch>
            <a:fillRect/>
          </a:stretch>
        </p:blipFill>
        <p:spPr>
          <a:xfrm>
            <a:off x="435938" y="1398000"/>
            <a:ext cx="7932524" cy="30018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