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622e2c34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622e2c34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64454bef4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64454bef4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622e2c34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622e2c34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6416d031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6416d03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64454bef4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64454bef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6416d03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6416d03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622e2c34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622e2c34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64454bef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64454bef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6416d03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6416d03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64454bef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64454bef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124800"/>
            <a:ext cx="8118600" cy="123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An FPGA-Based Instrument for RRAM Characterization</a:t>
            </a:r>
            <a:endParaRPr sz="3400"/>
          </a:p>
        </p:txBody>
      </p:sp>
      <p:sp>
        <p:nvSpPr>
          <p:cNvPr id="60" name="Google Shape;60;p13"/>
          <p:cNvSpPr txBox="1"/>
          <p:nvPr>
            <p:ph idx="1" type="subTitle"/>
          </p:nvPr>
        </p:nvSpPr>
        <p:spPr>
          <a:xfrm>
            <a:off x="120000" y="3840650"/>
            <a:ext cx="43725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Debasish Panda</a:t>
            </a:r>
            <a:r>
              <a:rPr lang="en" sz="2000"/>
              <a:t> [21d070021]                             </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rPr lang="en" sz="1800"/>
              <a:t>Deshpande Varad Shailesh [21d070024]</a:t>
            </a:r>
            <a:endParaRPr sz="1800"/>
          </a:p>
        </p:txBody>
      </p:sp>
      <p:sp>
        <p:nvSpPr>
          <p:cNvPr id="61" name="Google Shape;61;p13"/>
          <p:cNvSpPr txBox="1"/>
          <p:nvPr>
            <p:ph idx="1" type="subTitle"/>
          </p:nvPr>
        </p:nvSpPr>
        <p:spPr>
          <a:xfrm>
            <a:off x="4492500" y="3840650"/>
            <a:ext cx="44550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Grampurohit Shreyas Jayant [21d070029]</a:t>
            </a:r>
            <a:endParaRPr sz="1800"/>
          </a:p>
          <a:p>
            <a:pPr indent="0" lvl="0" marL="0" rtl="0" algn="l">
              <a:spcBef>
                <a:spcPts val="0"/>
              </a:spcBef>
              <a:spcAft>
                <a:spcPts val="0"/>
              </a:spcAft>
              <a:buNone/>
            </a:pPr>
            <a:r>
              <a:t/>
            </a:r>
            <a:endParaRPr sz="2000"/>
          </a:p>
          <a:p>
            <a:pPr indent="0" lvl="0" marL="0" rtl="0" algn="l">
              <a:spcBef>
                <a:spcPts val="0"/>
              </a:spcBef>
              <a:spcAft>
                <a:spcPts val="0"/>
              </a:spcAft>
              <a:buNone/>
            </a:pPr>
            <a:r>
              <a:rPr lang="en" sz="1800"/>
              <a:t>Harshit Raj [20d070033]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50000" y="317525"/>
            <a:ext cx="82350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 </a:t>
            </a:r>
            <a:r>
              <a:rPr lang="en" sz="3500">
                <a:solidFill>
                  <a:schemeClr val="dk1"/>
                </a:solidFill>
              </a:rPr>
              <a:t>Methodology</a:t>
            </a:r>
            <a:endParaRPr sz="2600">
              <a:solidFill>
                <a:schemeClr val="dk1"/>
              </a:solidFill>
            </a:endParaRPr>
          </a:p>
        </p:txBody>
      </p:sp>
      <p:sp>
        <p:nvSpPr>
          <p:cNvPr id="123" name="Google Shape;123;p22"/>
          <p:cNvSpPr txBox="1"/>
          <p:nvPr/>
        </p:nvSpPr>
        <p:spPr>
          <a:xfrm>
            <a:off x="508200" y="1092525"/>
            <a:ext cx="8118600" cy="3614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ld Standard TT"/>
              <a:buAutoNum type="arabicPeriod"/>
            </a:pPr>
            <a:r>
              <a:rPr lang="en" sz="1600">
                <a:solidFill>
                  <a:schemeClr val="dk1"/>
                </a:solidFill>
                <a:latin typeface="Old Standard TT"/>
                <a:ea typeface="Old Standard TT"/>
                <a:cs typeface="Old Standard TT"/>
                <a:sym typeface="Old Standard TT"/>
              </a:rPr>
              <a:t>We will first go through the design implemented in the paper and make the necessary changes in it based on the components we have selected and the specifications we need to achieve.</a:t>
            </a:r>
            <a:endParaRPr sz="16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AutoNum type="arabicPeriod"/>
            </a:pPr>
            <a:r>
              <a:rPr lang="en" sz="1600">
                <a:solidFill>
                  <a:schemeClr val="dk1"/>
                </a:solidFill>
                <a:latin typeface="Old Standard TT"/>
                <a:ea typeface="Old Standard TT"/>
                <a:cs typeface="Old Standard TT"/>
                <a:sym typeface="Old Standard TT"/>
              </a:rPr>
              <a:t>Next, we shall start working in parallel on the VHDL implementation and the PCB </a:t>
            </a:r>
            <a:r>
              <a:rPr lang="en" sz="1600">
                <a:solidFill>
                  <a:schemeClr val="dk1"/>
                </a:solidFill>
                <a:latin typeface="Old Standard TT"/>
                <a:ea typeface="Old Standard TT"/>
                <a:cs typeface="Old Standard TT"/>
                <a:sym typeface="Old Standard TT"/>
              </a:rPr>
              <a:t>design.</a:t>
            </a:r>
            <a:endParaRPr sz="16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AutoNum type="arabicPeriod"/>
            </a:pPr>
            <a:r>
              <a:rPr lang="en" sz="1600">
                <a:solidFill>
                  <a:schemeClr val="dk1"/>
                </a:solidFill>
                <a:latin typeface="Old Standard TT"/>
                <a:ea typeface="Old Standard TT"/>
                <a:cs typeface="Old Standard TT"/>
                <a:sym typeface="Old Standard TT"/>
              </a:rPr>
              <a:t>After a rigorous verification of the schematic, PCB design and the VHDL code, we will assemble the circuit and test it. We will first test on an 8 ⤫ 8 resistive crossbar array instead of using an RRAM directly.</a:t>
            </a:r>
            <a:endParaRPr sz="16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AutoNum type="arabicPeriod"/>
            </a:pPr>
            <a:r>
              <a:rPr lang="en" sz="1600">
                <a:solidFill>
                  <a:schemeClr val="dk1"/>
                </a:solidFill>
                <a:latin typeface="Old Standard TT"/>
                <a:ea typeface="Old Standard TT"/>
                <a:cs typeface="Old Standard TT"/>
                <a:sym typeface="Old Standard TT"/>
              </a:rPr>
              <a:t>Finally, after testing on the actual RRAM device, we will make an interface to display the characterisation output on to a laptop display, with the help of PicoIRIS platform if needed.</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454500" y="60150"/>
            <a:ext cx="82350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Choice of components</a:t>
            </a:r>
            <a:endParaRPr/>
          </a:p>
        </p:txBody>
      </p:sp>
      <p:sp>
        <p:nvSpPr>
          <p:cNvPr id="129" name="Google Shape;129;p23"/>
          <p:cNvSpPr txBox="1"/>
          <p:nvPr>
            <p:ph idx="1" type="body"/>
          </p:nvPr>
        </p:nvSpPr>
        <p:spPr>
          <a:xfrm>
            <a:off x="311700" y="761225"/>
            <a:ext cx="8520600" cy="3935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Amplifiers</a:t>
            </a:r>
            <a:r>
              <a:rPr lang="en" sz="1500"/>
              <a:t>: The current we need to measure is of the order of nA, and thus even a small noise in any signal would disrupt the readings. Further, the pulses have a duration of the order of </a:t>
            </a:r>
            <a:r>
              <a:rPr lang="en" sz="1500"/>
              <a:t>𝜇s</a:t>
            </a:r>
            <a:r>
              <a:rPr lang="en" sz="1500"/>
              <a:t>, hence we need low noise, high-speed amplifiers, although they are pretty expensive</a:t>
            </a:r>
            <a:br>
              <a:rPr lang="en" sz="1500"/>
            </a:br>
            <a:endParaRPr sz="1500"/>
          </a:p>
          <a:p>
            <a:pPr indent="-323850" lvl="0" marL="457200" rtl="0" algn="l">
              <a:spcBef>
                <a:spcPts val="0"/>
              </a:spcBef>
              <a:spcAft>
                <a:spcPts val="0"/>
              </a:spcAft>
              <a:buSzPts val="1500"/>
              <a:buChar char="●"/>
            </a:pPr>
            <a:r>
              <a:rPr b="1" lang="en" sz="1500"/>
              <a:t>ADC </a:t>
            </a:r>
            <a:r>
              <a:rPr lang="en" sz="1500"/>
              <a:t>&amp; </a:t>
            </a:r>
            <a:r>
              <a:rPr b="1" lang="en" sz="1500"/>
              <a:t>DAC</a:t>
            </a:r>
            <a:r>
              <a:rPr lang="en" sz="1500"/>
              <a:t>: We need a differential input, dual channel 16 bit ADC with at least  1Msps ADC. For the 12 bit DAC, we need a current-output, rise/fall </a:t>
            </a:r>
            <a:r>
              <a:rPr lang="en" sz="1500"/>
              <a:t>times ~ ns to get a sharp pulse output for programming the RRAM.</a:t>
            </a:r>
            <a:r>
              <a:rPr lang="en" sz="1500"/>
              <a:t> </a:t>
            </a:r>
            <a:br>
              <a:rPr lang="en" sz="1500"/>
            </a:br>
            <a:r>
              <a:rPr lang="en" sz="1500"/>
              <a:t> </a:t>
            </a:r>
            <a:endParaRPr sz="1500"/>
          </a:p>
          <a:p>
            <a:pPr indent="-323850" lvl="0" marL="457200" rtl="0" algn="l">
              <a:spcBef>
                <a:spcPts val="0"/>
              </a:spcBef>
              <a:spcAft>
                <a:spcPts val="0"/>
              </a:spcAft>
              <a:buSzPts val="1500"/>
              <a:buChar char="●"/>
            </a:pPr>
            <a:r>
              <a:rPr b="1" lang="en" sz="1500"/>
              <a:t>FPGA </a:t>
            </a:r>
            <a:r>
              <a:rPr lang="en" sz="1500"/>
              <a:t>module: The Xen-10 board available in the WEL lab operated at 50MHz seems sufficient for our task.</a:t>
            </a:r>
            <a:br>
              <a:rPr lang="en" sz="1500"/>
            </a:br>
            <a:r>
              <a:rPr lang="en" sz="1500"/>
              <a:t>  </a:t>
            </a:r>
            <a:endParaRPr sz="1500"/>
          </a:p>
          <a:p>
            <a:pPr indent="-323850" lvl="0" marL="457200" rtl="0" algn="l">
              <a:spcBef>
                <a:spcPts val="0"/>
              </a:spcBef>
              <a:spcAft>
                <a:spcPts val="0"/>
              </a:spcAft>
              <a:buSzPts val="1500"/>
              <a:buChar char="●"/>
            </a:pPr>
            <a:r>
              <a:rPr b="1" lang="en" sz="1500"/>
              <a:t>Switches</a:t>
            </a:r>
            <a:r>
              <a:rPr lang="en" sz="1500"/>
              <a:t>: MAX4737 which has off current is ~nA, fast switching ~ns, can sustain ~10V across it in open configuration - matching the specifications for our design. This is available in WEL Lab.</a:t>
            </a:r>
            <a:endParaRPr sz="1500"/>
          </a:p>
          <a:p>
            <a:pPr indent="0" lvl="0" marL="457200" rtl="0" algn="l">
              <a:spcBef>
                <a:spcPts val="1600"/>
              </a:spcBef>
              <a:spcAft>
                <a:spcPts val="0"/>
              </a:spcAft>
              <a:buNone/>
            </a:pPr>
            <a:r>
              <a:t/>
            </a:r>
            <a:endParaRPr sz="1500"/>
          </a:p>
          <a:p>
            <a:pPr indent="0" lvl="0" marL="9144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54475" y="445025"/>
            <a:ext cx="82455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Power considerations	</a:t>
            </a:r>
            <a:endParaRPr/>
          </a:p>
        </p:txBody>
      </p:sp>
      <p:sp>
        <p:nvSpPr>
          <p:cNvPr id="135" name="Google Shape;135;p24"/>
          <p:cNvSpPr txBox="1"/>
          <p:nvPr>
            <p:ph idx="1" type="body"/>
          </p:nvPr>
        </p:nvSpPr>
        <p:spPr>
          <a:xfrm>
            <a:off x="311700" y="1308650"/>
            <a:ext cx="8520600" cy="276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Aim: To power a) Xen 10 board b) our PCB with 5V</a:t>
            </a:r>
            <a:br>
              <a:rPr lang="en"/>
            </a:br>
            <a:endParaRPr/>
          </a:p>
          <a:p>
            <a:pPr indent="-342900" lvl="0" marL="457200" rtl="0" algn="l">
              <a:spcBef>
                <a:spcPts val="0"/>
              </a:spcBef>
              <a:spcAft>
                <a:spcPts val="0"/>
              </a:spcAft>
              <a:buSzPts val="1800"/>
              <a:buChar char="●"/>
            </a:pPr>
            <a:r>
              <a:rPr lang="en"/>
              <a:t>Usage: Li-ion battery from WEL. We will use a battery protection charger module(TP5100) to safeguard our circuit. A dc barrel jack will be used to plug into the PCB.</a:t>
            </a:r>
            <a:br>
              <a:rPr lang="en"/>
            </a:br>
            <a:endParaRPr/>
          </a:p>
          <a:p>
            <a:pPr indent="-342900" lvl="0" marL="457200" rtl="0" algn="l">
              <a:spcBef>
                <a:spcPts val="0"/>
              </a:spcBef>
              <a:spcAft>
                <a:spcPts val="0"/>
              </a:spcAft>
              <a:buSzPts val="1800"/>
              <a:buChar char="●"/>
            </a:pPr>
            <a:r>
              <a:rPr lang="en"/>
              <a:t>We will use Voltage regulator ICs(5V: LM7805, 3.3V:LM1117, 1.8V: LM1117)</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792050" y="0"/>
            <a:ext cx="82350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Gantt chart for project planning</a:t>
            </a:r>
            <a:endParaRPr/>
          </a:p>
        </p:txBody>
      </p:sp>
      <p:pic>
        <p:nvPicPr>
          <p:cNvPr id="141" name="Google Shape;141;p25"/>
          <p:cNvPicPr preferRelativeResize="0"/>
          <p:nvPr/>
        </p:nvPicPr>
        <p:blipFill>
          <a:blip r:embed="rId3">
            <a:alphaModFix/>
          </a:blip>
          <a:stretch>
            <a:fillRect/>
          </a:stretch>
        </p:blipFill>
        <p:spPr>
          <a:xfrm>
            <a:off x="1253525" y="654188"/>
            <a:ext cx="6636952" cy="3835125"/>
          </a:xfrm>
          <a:prstGeom prst="rect">
            <a:avLst/>
          </a:prstGeom>
          <a:noFill/>
          <a:ln>
            <a:noFill/>
          </a:ln>
        </p:spPr>
      </p:pic>
      <p:sp>
        <p:nvSpPr>
          <p:cNvPr id="142" name="Google Shape;142;p25"/>
          <p:cNvSpPr txBox="1"/>
          <p:nvPr/>
        </p:nvSpPr>
        <p:spPr>
          <a:xfrm>
            <a:off x="1740900" y="4595225"/>
            <a:ext cx="5662200" cy="3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ld Standard TT"/>
                <a:ea typeface="Old Standard TT"/>
                <a:cs typeface="Old Standard TT"/>
                <a:sym typeface="Old Standard TT"/>
              </a:rPr>
              <a:t>D-Debasish, H-Harshit, S-Shreyas, V- Varad</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291875" y="114275"/>
            <a:ext cx="3999900" cy="48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00"/>
                </a:solidFill>
                <a:latin typeface="Old Standard TT"/>
                <a:ea typeface="Old Standard TT"/>
                <a:cs typeface="Old Standard TT"/>
                <a:sym typeface="Old Standard TT"/>
              </a:rPr>
              <a:t>Work distribution across team members</a:t>
            </a:r>
            <a:endParaRPr b="1" sz="1800">
              <a:solidFill>
                <a:srgbClr val="000000"/>
              </a:solidFill>
              <a:latin typeface="Old Standard TT"/>
              <a:ea typeface="Old Standard TT"/>
              <a:cs typeface="Old Standard TT"/>
              <a:sym typeface="Old Standard TT"/>
            </a:endParaRPr>
          </a:p>
          <a:p>
            <a:pPr indent="-304800" lvl="0" marL="457200" rtl="0" algn="l">
              <a:lnSpc>
                <a:spcPct val="115000"/>
              </a:lnSpc>
              <a:spcBef>
                <a:spcPts val="160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VHDL coding - </a:t>
            </a:r>
            <a:r>
              <a:rPr b="1" lang="en" sz="1200">
                <a:solidFill>
                  <a:srgbClr val="000000"/>
                </a:solidFill>
                <a:latin typeface="Old Standard TT"/>
                <a:ea typeface="Old Standard TT"/>
                <a:cs typeface="Old Standard TT"/>
                <a:sym typeface="Old Standard TT"/>
              </a:rPr>
              <a:t>Shreyas </a:t>
            </a:r>
            <a:r>
              <a:rPr lang="en" sz="1200">
                <a:solidFill>
                  <a:srgbClr val="000000"/>
                </a:solidFill>
                <a:latin typeface="Old Standard TT"/>
                <a:ea typeface="Old Standard TT"/>
                <a:cs typeface="Old Standard TT"/>
                <a:sym typeface="Old Standard TT"/>
              </a:rPr>
              <a:t>&amp; </a:t>
            </a:r>
            <a:r>
              <a:rPr b="1" lang="en" sz="1200">
                <a:solidFill>
                  <a:srgbClr val="000000"/>
                </a:solidFill>
                <a:latin typeface="Old Standard TT"/>
                <a:ea typeface="Old Standard TT"/>
                <a:cs typeface="Old Standard TT"/>
                <a:sym typeface="Old Standard TT"/>
              </a:rPr>
              <a:t>Varad</a:t>
            </a:r>
            <a:br>
              <a:rPr lang="en" sz="1200">
                <a:solidFill>
                  <a:srgbClr val="000000"/>
                </a:solidFill>
                <a:latin typeface="Old Standard TT"/>
                <a:ea typeface="Old Standard TT"/>
                <a:cs typeface="Old Standard TT"/>
                <a:sym typeface="Old Standard TT"/>
              </a:rPr>
            </a:br>
            <a:endParaRPr sz="1200">
              <a:solidFill>
                <a:srgbClr val="000000"/>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PCB design - </a:t>
            </a:r>
            <a:r>
              <a:rPr b="1" lang="en" sz="1200">
                <a:solidFill>
                  <a:srgbClr val="000000"/>
                </a:solidFill>
                <a:latin typeface="Old Standard TT"/>
                <a:ea typeface="Old Standard TT"/>
                <a:cs typeface="Old Standard TT"/>
                <a:sym typeface="Old Standard TT"/>
              </a:rPr>
              <a:t>Harshit </a:t>
            </a:r>
            <a:r>
              <a:rPr lang="en" sz="1200">
                <a:solidFill>
                  <a:srgbClr val="000000"/>
                </a:solidFill>
                <a:latin typeface="Old Standard TT"/>
                <a:ea typeface="Old Standard TT"/>
                <a:cs typeface="Old Standard TT"/>
                <a:sym typeface="Old Standard TT"/>
              </a:rPr>
              <a:t>&amp; </a:t>
            </a:r>
            <a:r>
              <a:rPr b="1" lang="en" sz="1200">
                <a:solidFill>
                  <a:srgbClr val="000000"/>
                </a:solidFill>
                <a:latin typeface="Old Standard TT"/>
                <a:ea typeface="Old Standard TT"/>
                <a:cs typeface="Old Standard TT"/>
                <a:sym typeface="Old Standard TT"/>
              </a:rPr>
              <a:t>Shreyas</a:t>
            </a:r>
            <a:br>
              <a:rPr b="1" lang="en" sz="1200">
                <a:solidFill>
                  <a:srgbClr val="000000"/>
                </a:solidFill>
                <a:latin typeface="Old Standard TT"/>
                <a:ea typeface="Old Standard TT"/>
                <a:cs typeface="Old Standard TT"/>
                <a:sym typeface="Old Standard TT"/>
              </a:rPr>
            </a:br>
            <a:endParaRPr b="1" sz="1200">
              <a:solidFill>
                <a:srgbClr val="000000"/>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Analog design - </a:t>
            </a:r>
            <a:r>
              <a:rPr b="1" lang="en" sz="1200">
                <a:solidFill>
                  <a:srgbClr val="000000"/>
                </a:solidFill>
                <a:latin typeface="Old Standard TT"/>
                <a:ea typeface="Old Standard TT"/>
                <a:cs typeface="Old Standard TT"/>
                <a:sym typeface="Old Standard TT"/>
              </a:rPr>
              <a:t>Debasish </a:t>
            </a:r>
            <a:r>
              <a:rPr lang="en" sz="1200">
                <a:solidFill>
                  <a:srgbClr val="000000"/>
                </a:solidFill>
                <a:latin typeface="Old Standard TT"/>
                <a:ea typeface="Old Standard TT"/>
                <a:cs typeface="Old Standard TT"/>
                <a:sym typeface="Old Standard TT"/>
              </a:rPr>
              <a:t>&amp; </a:t>
            </a:r>
            <a:r>
              <a:rPr b="1" lang="en" sz="1200">
                <a:solidFill>
                  <a:srgbClr val="000000"/>
                </a:solidFill>
                <a:latin typeface="Old Standard TT"/>
                <a:ea typeface="Old Standard TT"/>
                <a:cs typeface="Old Standard TT"/>
                <a:sym typeface="Old Standard TT"/>
              </a:rPr>
              <a:t>Varad</a:t>
            </a:r>
            <a:br>
              <a:rPr lang="en" sz="1200">
                <a:solidFill>
                  <a:srgbClr val="000000"/>
                </a:solidFill>
                <a:latin typeface="Old Standard TT"/>
                <a:ea typeface="Old Standard TT"/>
                <a:cs typeface="Old Standard TT"/>
                <a:sym typeface="Old Standard TT"/>
              </a:rPr>
            </a:br>
            <a:endParaRPr sz="1200">
              <a:solidFill>
                <a:srgbClr val="000000"/>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Heat management in PCB - </a:t>
            </a:r>
            <a:r>
              <a:rPr b="1" lang="en" sz="1200">
                <a:solidFill>
                  <a:srgbClr val="000000"/>
                </a:solidFill>
                <a:latin typeface="Old Standard TT"/>
                <a:ea typeface="Old Standard TT"/>
                <a:cs typeface="Old Standard TT"/>
                <a:sym typeface="Old Standard TT"/>
              </a:rPr>
              <a:t>Debasish</a:t>
            </a:r>
            <a:br>
              <a:rPr lang="en" sz="1200">
                <a:solidFill>
                  <a:srgbClr val="000000"/>
                </a:solidFill>
                <a:latin typeface="Old Standard TT"/>
                <a:ea typeface="Old Standard TT"/>
                <a:cs typeface="Old Standard TT"/>
                <a:sym typeface="Old Standard TT"/>
              </a:rPr>
            </a:br>
            <a:endParaRPr sz="1200">
              <a:solidFill>
                <a:srgbClr val="000000"/>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Resistive crossbar prototype for RRAM - </a:t>
            </a:r>
            <a:r>
              <a:rPr b="1" lang="en" sz="1200">
                <a:solidFill>
                  <a:srgbClr val="000000"/>
                </a:solidFill>
                <a:latin typeface="Old Standard TT"/>
                <a:ea typeface="Old Standard TT"/>
                <a:cs typeface="Old Standard TT"/>
                <a:sym typeface="Old Standard TT"/>
              </a:rPr>
              <a:t>Harshit</a:t>
            </a:r>
            <a:br>
              <a:rPr b="1" lang="en" sz="1200">
                <a:solidFill>
                  <a:srgbClr val="000000"/>
                </a:solidFill>
                <a:latin typeface="Old Standard TT"/>
                <a:ea typeface="Old Standard TT"/>
                <a:cs typeface="Old Standard TT"/>
                <a:sym typeface="Old Standard TT"/>
              </a:rPr>
            </a:br>
            <a:endParaRPr b="1" sz="1200">
              <a:solidFill>
                <a:srgbClr val="000000"/>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Interfacing and frontend software - optional; whomever among </a:t>
            </a:r>
            <a:r>
              <a:rPr b="1" lang="en" sz="1200">
                <a:solidFill>
                  <a:srgbClr val="000000"/>
                </a:solidFill>
                <a:latin typeface="Old Standard TT"/>
                <a:ea typeface="Old Standard TT"/>
                <a:cs typeface="Old Standard TT"/>
                <a:sym typeface="Old Standard TT"/>
              </a:rPr>
              <a:t>Shreyas</a:t>
            </a:r>
            <a:r>
              <a:rPr lang="en" sz="1200">
                <a:solidFill>
                  <a:srgbClr val="000000"/>
                </a:solidFill>
                <a:latin typeface="Old Standard TT"/>
                <a:ea typeface="Old Standard TT"/>
                <a:cs typeface="Old Standard TT"/>
                <a:sym typeface="Old Standard TT"/>
              </a:rPr>
              <a:t>, </a:t>
            </a:r>
            <a:r>
              <a:rPr b="1" lang="en" sz="1200">
                <a:solidFill>
                  <a:srgbClr val="000000"/>
                </a:solidFill>
                <a:latin typeface="Old Standard TT"/>
                <a:ea typeface="Old Standard TT"/>
                <a:cs typeface="Old Standard TT"/>
                <a:sym typeface="Old Standard TT"/>
              </a:rPr>
              <a:t>Varad </a:t>
            </a:r>
            <a:r>
              <a:rPr lang="en" sz="1200">
                <a:solidFill>
                  <a:srgbClr val="000000"/>
                </a:solidFill>
                <a:latin typeface="Old Standard TT"/>
                <a:ea typeface="Old Standard TT"/>
                <a:cs typeface="Old Standard TT"/>
                <a:sym typeface="Old Standard TT"/>
              </a:rPr>
              <a:t>&amp; </a:t>
            </a:r>
            <a:r>
              <a:rPr b="1" lang="en" sz="1200">
                <a:solidFill>
                  <a:srgbClr val="000000"/>
                </a:solidFill>
                <a:latin typeface="Old Standard TT"/>
                <a:ea typeface="Old Standard TT"/>
                <a:cs typeface="Old Standard TT"/>
                <a:sym typeface="Old Standard TT"/>
              </a:rPr>
              <a:t>Harshit </a:t>
            </a:r>
            <a:r>
              <a:rPr lang="en" sz="1200">
                <a:solidFill>
                  <a:srgbClr val="000000"/>
                </a:solidFill>
                <a:latin typeface="Old Standard TT"/>
                <a:ea typeface="Old Standard TT"/>
                <a:cs typeface="Old Standard TT"/>
                <a:sym typeface="Old Standard TT"/>
              </a:rPr>
              <a:t>finishes first will take up this task</a:t>
            </a:r>
            <a:br>
              <a:rPr lang="en" sz="1200">
                <a:solidFill>
                  <a:srgbClr val="000000"/>
                </a:solidFill>
                <a:latin typeface="Old Standard TT"/>
                <a:ea typeface="Old Standard TT"/>
                <a:cs typeface="Old Standard TT"/>
                <a:sym typeface="Old Standard TT"/>
              </a:rPr>
            </a:br>
            <a:endParaRPr sz="1200">
              <a:solidFill>
                <a:srgbClr val="000000"/>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VHDL debugging - Any two members</a:t>
            </a:r>
            <a:br>
              <a:rPr lang="en" sz="1200">
                <a:solidFill>
                  <a:srgbClr val="000000"/>
                </a:solidFill>
                <a:latin typeface="Old Standard TT"/>
                <a:ea typeface="Old Standard TT"/>
                <a:cs typeface="Old Standard TT"/>
                <a:sym typeface="Old Standard TT"/>
              </a:rPr>
            </a:br>
            <a:endParaRPr sz="1200">
              <a:solidFill>
                <a:srgbClr val="000000"/>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rgbClr val="000000"/>
              </a:buClr>
              <a:buSzPts val="1200"/>
              <a:buFont typeface="Old Standard TT"/>
              <a:buChar char="●"/>
            </a:pPr>
            <a:r>
              <a:rPr lang="en" sz="1200">
                <a:solidFill>
                  <a:srgbClr val="000000"/>
                </a:solidFill>
                <a:latin typeface="Old Standard TT"/>
                <a:ea typeface="Old Standard TT"/>
                <a:cs typeface="Old Standard TT"/>
                <a:sym typeface="Old Standard TT"/>
              </a:rPr>
              <a:t>Circuit assembly &amp; soldering - Same two members as involved in VHDL debugging</a:t>
            </a:r>
            <a:endParaRPr sz="1200">
              <a:solidFill>
                <a:srgbClr val="000000"/>
              </a:solidFill>
              <a:latin typeface="Old Standard TT"/>
              <a:ea typeface="Old Standard TT"/>
              <a:cs typeface="Old Standard TT"/>
              <a:sym typeface="Old Standard TT"/>
            </a:endParaRPr>
          </a:p>
          <a:p>
            <a:pPr indent="0" lvl="0" marL="914400" rtl="0" algn="l">
              <a:lnSpc>
                <a:spcPct val="115000"/>
              </a:lnSpc>
              <a:spcBef>
                <a:spcPts val="1600"/>
              </a:spcBef>
              <a:spcAft>
                <a:spcPts val="0"/>
              </a:spcAft>
              <a:buNone/>
            </a:pPr>
            <a:r>
              <a:t/>
            </a:r>
            <a:endParaRPr sz="1200">
              <a:solidFill>
                <a:srgbClr val="000000"/>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t/>
            </a:r>
            <a:endParaRPr sz="1200">
              <a:solidFill>
                <a:srgbClr val="000000"/>
              </a:solidFill>
              <a:latin typeface="Old Standard TT"/>
              <a:ea typeface="Old Standard TT"/>
              <a:cs typeface="Old Standard TT"/>
              <a:sym typeface="Old Standard TT"/>
            </a:endParaRPr>
          </a:p>
        </p:txBody>
      </p:sp>
      <p:sp>
        <p:nvSpPr>
          <p:cNvPr id="148" name="Google Shape;148;p26"/>
          <p:cNvSpPr txBox="1"/>
          <p:nvPr>
            <p:ph idx="4294967295" type="body"/>
          </p:nvPr>
        </p:nvSpPr>
        <p:spPr>
          <a:xfrm>
            <a:off x="4856725" y="114275"/>
            <a:ext cx="3999900" cy="40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Week-wise goals</a:t>
            </a:r>
            <a:endParaRPr b="1" sz="1800">
              <a:solidFill>
                <a:schemeClr val="lt2"/>
              </a:solidFill>
            </a:endParaRPr>
          </a:p>
          <a:p>
            <a:pPr indent="-304800" lvl="0" marL="457200" rtl="0" algn="l">
              <a:spcBef>
                <a:spcPts val="1600"/>
              </a:spcBef>
              <a:spcAft>
                <a:spcPts val="0"/>
              </a:spcAft>
              <a:buClr>
                <a:schemeClr val="lt1"/>
              </a:buClr>
              <a:buSzPts val="1200"/>
              <a:buChar char="●"/>
            </a:pPr>
            <a:r>
              <a:rPr b="1" lang="en" sz="1200">
                <a:solidFill>
                  <a:schemeClr val="lt1"/>
                </a:solidFill>
              </a:rPr>
              <a:t>Week</a:t>
            </a:r>
            <a:r>
              <a:rPr lang="en" sz="1200">
                <a:solidFill>
                  <a:schemeClr val="lt1"/>
                </a:solidFill>
              </a:rPr>
              <a:t> </a:t>
            </a:r>
            <a:r>
              <a:rPr b="1" lang="en" sz="1200">
                <a:solidFill>
                  <a:schemeClr val="lt1"/>
                </a:solidFill>
              </a:rPr>
              <a:t>0</a:t>
            </a:r>
            <a:r>
              <a:rPr lang="en" sz="1200">
                <a:solidFill>
                  <a:schemeClr val="lt1"/>
                </a:solidFill>
              </a:rPr>
              <a:t> - Bill of Materials</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a:t>
            </a:r>
            <a:r>
              <a:rPr lang="en" sz="1200">
                <a:solidFill>
                  <a:schemeClr val="lt1"/>
                </a:solidFill>
              </a:rPr>
              <a:t> </a:t>
            </a:r>
            <a:r>
              <a:rPr b="1" lang="en" sz="1200">
                <a:solidFill>
                  <a:schemeClr val="lt1"/>
                </a:solidFill>
              </a:rPr>
              <a:t>1</a:t>
            </a:r>
            <a:r>
              <a:rPr lang="en" sz="1200">
                <a:solidFill>
                  <a:schemeClr val="lt1"/>
                </a:solidFill>
              </a:rPr>
              <a:t> - Schematic design + Analog design</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a:t>
            </a:r>
            <a:r>
              <a:rPr lang="en" sz="1200">
                <a:solidFill>
                  <a:schemeClr val="lt1"/>
                </a:solidFill>
              </a:rPr>
              <a:t> </a:t>
            </a:r>
            <a:r>
              <a:rPr b="1" lang="en" sz="1200">
                <a:solidFill>
                  <a:schemeClr val="lt1"/>
                </a:solidFill>
              </a:rPr>
              <a:t>2</a:t>
            </a:r>
            <a:r>
              <a:rPr lang="en" sz="1200">
                <a:solidFill>
                  <a:schemeClr val="lt1"/>
                </a:solidFill>
              </a:rPr>
              <a:t> - Schematic design + Circuit design + Schematic verification + PCB design + VHDL coding</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 3</a:t>
            </a:r>
            <a:r>
              <a:rPr lang="en" sz="1200">
                <a:solidFill>
                  <a:schemeClr val="lt1"/>
                </a:solidFill>
              </a:rPr>
              <a:t> - PCB design + VHDL coding + PCB verification + VHDL debug</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 4</a:t>
            </a:r>
            <a:r>
              <a:rPr lang="en" sz="1200">
                <a:solidFill>
                  <a:schemeClr val="lt1"/>
                </a:solidFill>
              </a:rPr>
              <a:t> - VHDL coding + PCB verification + VHDL debug</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 5</a:t>
            </a:r>
            <a:r>
              <a:rPr lang="en" sz="1200">
                <a:solidFill>
                  <a:schemeClr val="lt1"/>
                </a:solidFill>
              </a:rPr>
              <a:t> - VHDL coding + VHDL debug + Circuit assembly + Circuit testing</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 6</a:t>
            </a:r>
            <a:r>
              <a:rPr lang="en" sz="1200">
                <a:solidFill>
                  <a:schemeClr val="lt1"/>
                </a:solidFill>
              </a:rPr>
              <a:t> - VHDL debug + Circuit assembly + Circuit testing + GUI</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 7</a:t>
            </a:r>
            <a:r>
              <a:rPr lang="en" sz="1200">
                <a:solidFill>
                  <a:schemeClr val="lt1"/>
                </a:solidFill>
              </a:rPr>
              <a:t> - VHDL debug + Circuit testing + GUI</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 8</a:t>
            </a:r>
            <a:r>
              <a:rPr lang="en" sz="1200">
                <a:solidFill>
                  <a:schemeClr val="lt1"/>
                </a:solidFill>
              </a:rPr>
              <a:t> - Final report</a:t>
            </a:r>
            <a:endParaRPr sz="12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Week 9</a:t>
            </a:r>
            <a:r>
              <a:rPr lang="en" sz="1200">
                <a:solidFill>
                  <a:schemeClr val="lt1"/>
                </a:solidFill>
              </a:rPr>
              <a:t> - Final report</a:t>
            </a:r>
            <a:endParaRPr sz="1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2" name="Shape 152"/>
        <p:cNvGrpSpPr/>
        <p:nvPr/>
      </p:nvGrpSpPr>
      <p:grpSpPr>
        <a:xfrm>
          <a:off x="0" y="0"/>
          <a:ext cx="0" cy="0"/>
          <a:chOff x="0" y="0"/>
          <a:chExt cx="0" cy="0"/>
        </a:xfrm>
      </p:grpSpPr>
      <p:sp>
        <p:nvSpPr>
          <p:cNvPr id="153" name="Google Shape;153;p27"/>
          <p:cNvSpPr txBox="1"/>
          <p:nvPr>
            <p:ph type="title"/>
          </p:nvPr>
        </p:nvSpPr>
        <p:spPr>
          <a:xfrm>
            <a:off x="447000" y="52375"/>
            <a:ext cx="82500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risks and </a:t>
            </a:r>
            <a:r>
              <a:rPr lang="en"/>
              <a:t>mitigation</a:t>
            </a:r>
            <a:r>
              <a:rPr lang="en"/>
              <a:t> strategies</a:t>
            </a:r>
            <a:endParaRPr/>
          </a:p>
        </p:txBody>
      </p:sp>
      <p:sp>
        <p:nvSpPr>
          <p:cNvPr id="154" name="Google Shape;154;p27"/>
          <p:cNvSpPr txBox="1"/>
          <p:nvPr>
            <p:ph idx="1" type="body"/>
          </p:nvPr>
        </p:nvSpPr>
        <p:spPr>
          <a:xfrm>
            <a:off x="311700" y="665575"/>
            <a:ext cx="8520600" cy="4142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1F1F1F"/>
              </a:buClr>
              <a:buSzPts val="1800"/>
              <a:buAutoNum type="arabicPeriod"/>
            </a:pPr>
            <a:r>
              <a:rPr b="1" lang="en" sz="1600">
                <a:solidFill>
                  <a:srgbClr val="1F1F1F"/>
                </a:solidFill>
              </a:rPr>
              <a:t>Cost &amp; Analog design:</a:t>
            </a:r>
            <a:r>
              <a:rPr lang="en" sz="1600">
                <a:solidFill>
                  <a:srgbClr val="1F1F1F"/>
                </a:solidFill>
              </a:rPr>
              <a:t> The design presented in the paper is an </a:t>
            </a:r>
            <a:r>
              <a:rPr b="1" lang="en" sz="1600">
                <a:solidFill>
                  <a:srgbClr val="1F1F1F"/>
                </a:solidFill>
              </a:rPr>
              <a:t>expensive </a:t>
            </a:r>
            <a:r>
              <a:rPr lang="en" sz="1600">
                <a:solidFill>
                  <a:srgbClr val="1F1F1F"/>
                </a:solidFill>
              </a:rPr>
              <a:t>high-speed, precision design. Due to cost (primarily of DAC and ADC) we cannot replicate it directly, and the challenge lies in </a:t>
            </a:r>
            <a:r>
              <a:rPr b="1" lang="en" sz="1600">
                <a:solidFill>
                  <a:srgbClr val="1F1F1F"/>
                </a:solidFill>
              </a:rPr>
              <a:t>a) </a:t>
            </a:r>
            <a:r>
              <a:rPr lang="en" sz="1600">
                <a:solidFill>
                  <a:srgbClr val="1F1F1F"/>
                </a:solidFill>
              </a:rPr>
              <a:t>identifying usage of every component </a:t>
            </a:r>
            <a:r>
              <a:rPr b="1" lang="en" sz="1600">
                <a:solidFill>
                  <a:srgbClr val="1F1F1F"/>
                </a:solidFill>
              </a:rPr>
              <a:t>b)</a:t>
            </a:r>
            <a:r>
              <a:rPr lang="en" sz="1600">
                <a:solidFill>
                  <a:srgbClr val="1F1F1F"/>
                </a:solidFill>
              </a:rPr>
              <a:t> finding a suitable alternative that matches specifications. </a:t>
            </a:r>
            <a:r>
              <a:rPr b="1" lang="en" sz="1600">
                <a:solidFill>
                  <a:srgbClr val="1F1F1F"/>
                </a:solidFill>
              </a:rPr>
              <a:t>Solution</a:t>
            </a:r>
            <a:r>
              <a:rPr lang="en" sz="1600">
                <a:solidFill>
                  <a:srgbClr val="1F1F1F"/>
                </a:solidFill>
              </a:rPr>
              <a:t>: </a:t>
            </a:r>
            <a:r>
              <a:rPr lang="en" sz="1500">
                <a:solidFill>
                  <a:srgbClr val="1F1F1F"/>
                </a:solidFill>
              </a:rPr>
              <a:t>Cumulative</a:t>
            </a:r>
            <a:r>
              <a:rPr lang="en" sz="1500">
                <a:solidFill>
                  <a:srgbClr val="1F1F1F"/>
                </a:solidFill>
              </a:rPr>
              <a:t> </a:t>
            </a:r>
            <a:r>
              <a:rPr lang="en" sz="1500">
                <a:solidFill>
                  <a:srgbClr val="1F1F1F"/>
                </a:solidFill>
              </a:rPr>
              <a:t>cost of o</a:t>
            </a:r>
            <a:r>
              <a:rPr lang="en" sz="1500">
                <a:solidFill>
                  <a:srgbClr val="1F1F1F"/>
                </a:solidFill>
              </a:rPr>
              <a:t>p-amps used in the paper are not as costly as the ADC (~30k) and we can directly use them to preserve the design ideals and find ADC &amp; DAC with a lesser sampling rate.</a:t>
            </a:r>
            <a:endParaRPr sz="1500">
              <a:solidFill>
                <a:srgbClr val="1F1F1F"/>
              </a:solidFill>
            </a:endParaRPr>
          </a:p>
          <a:p>
            <a:pPr indent="0" lvl="0" marL="457200" rtl="0" algn="l">
              <a:lnSpc>
                <a:spcPct val="100000"/>
              </a:lnSpc>
              <a:spcBef>
                <a:spcPts val="0"/>
              </a:spcBef>
              <a:spcAft>
                <a:spcPts val="0"/>
              </a:spcAft>
              <a:buNone/>
            </a:pPr>
            <a:r>
              <a:t/>
            </a:r>
            <a:endParaRPr sz="1600">
              <a:solidFill>
                <a:srgbClr val="1F1F1F"/>
              </a:solidFill>
            </a:endParaRPr>
          </a:p>
          <a:p>
            <a:pPr indent="-342900" lvl="0" marL="457200" rtl="0" algn="l">
              <a:lnSpc>
                <a:spcPct val="100000"/>
              </a:lnSpc>
              <a:spcBef>
                <a:spcPts val="0"/>
              </a:spcBef>
              <a:spcAft>
                <a:spcPts val="0"/>
              </a:spcAft>
              <a:buClr>
                <a:srgbClr val="1F1F1F"/>
              </a:buClr>
              <a:buSzPts val="1800"/>
              <a:buAutoNum type="arabicPeriod"/>
            </a:pPr>
            <a:r>
              <a:rPr b="1" lang="en" sz="1600">
                <a:solidFill>
                  <a:srgbClr val="1F1F1F"/>
                </a:solidFill>
              </a:rPr>
              <a:t>PCB Design:</a:t>
            </a:r>
            <a:r>
              <a:rPr lang="en" sz="1600">
                <a:solidFill>
                  <a:srgbClr val="1F1F1F"/>
                </a:solidFill>
              </a:rPr>
              <a:t> To support </a:t>
            </a:r>
            <a:r>
              <a:rPr lang="en"/>
              <a:t>𝜇</a:t>
            </a:r>
            <a:r>
              <a:rPr lang="en" sz="1600">
                <a:solidFill>
                  <a:srgbClr val="1F1F1F"/>
                </a:solidFill>
              </a:rPr>
              <a:t>s pulsing and have small track </a:t>
            </a:r>
            <a:r>
              <a:rPr lang="en" sz="1600">
                <a:solidFill>
                  <a:srgbClr val="1F1F1F"/>
                </a:solidFill>
              </a:rPr>
              <a:t>lengths to avoid delays.</a:t>
            </a:r>
            <a:endParaRPr sz="1600">
              <a:solidFill>
                <a:srgbClr val="1F1F1F"/>
              </a:solidFill>
            </a:endParaRPr>
          </a:p>
          <a:p>
            <a:pPr indent="0" lvl="0" marL="0" rtl="0" algn="l">
              <a:lnSpc>
                <a:spcPct val="100000"/>
              </a:lnSpc>
              <a:spcBef>
                <a:spcPts val="0"/>
              </a:spcBef>
              <a:spcAft>
                <a:spcPts val="0"/>
              </a:spcAft>
              <a:buNone/>
            </a:pPr>
            <a:r>
              <a:t/>
            </a:r>
            <a:endParaRPr sz="1600">
              <a:solidFill>
                <a:srgbClr val="1F1F1F"/>
              </a:solidFill>
            </a:endParaRPr>
          </a:p>
          <a:p>
            <a:pPr indent="-330200" lvl="0" marL="457200" rtl="0" algn="l">
              <a:spcBef>
                <a:spcPts val="0"/>
              </a:spcBef>
              <a:spcAft>
                <a:spcPts val="0"/>
              </a:spcAft>
              <a:buSzPts val="1600"/>
              <a:buAutoNum type="arabicPeriod"/>
            </a:pPr>
            <a:r>
              <a:rPr b="1" lang="en" sz="1600"/>
              <a:t>Heat management:</a:t>
            </a:r>
            <a:r>
              <a:rPr lang="en" sz="1600"/>
              <a:t> Given that the PCB has multiple components, heat management is a major cause of concern. </a:t>
            </a:r>
            <a:r>
              <a:rPr b="1" lang="en" sz="1600"/>
              <a:t>Solution</a:t>
            </a:r>
            <a:r>
              <a:rPr lang="en" sz="1600"/>
              <a:t>: Appropriate analysis will be done after PCB design to improve heat dissipation in the PCB. </a:t>
            </a:r>
            <a:br>
              <a:rPr lang="en" sz="1600"/>
            </a:br>
            <a:r>
              <a:rPr lang="en" sz="1600"/>
              <a:t> </a:t>
            </a:r>
            <a:endParaRPr sz="1600"/>
          </a:p>
          <a:p>
            <a:pPr indent="-330200" lvl="0" marL="457200" rtl="0" algn="l">
              <a:spcBef>
                <a:spcPts val="0"/>
              </a:spcBef>
              <a:spcAft>
                <a:spcPts val="0"/>
              </a:spcAft>
              <a:buSzPts val="1600"/>
              <a:buAutoNum type="arabicPeriod"/>
            </a:pPr>
            <a:r>
              <a:rPr b="1" lang="en" sz="1600"/>
              <a:t>Soldering SMD:</a:t>
            </a:r>
            <a:r>
              <a:rPr lang="en" sz="1600"/>
              <a:t> None of the team members have any decent experience with soldering and it will take some guidance from faculty and staff to teach us the same.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558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Deliverables (expected outcomes of the project)</a:t>
            </a:r>
            <a:endParaRPr/>
          </a:p>
        </p:txBody>
      </p:sp>
      <p:sp>
        <p:nvSpPr>
          <p:cNvPr id="160" name="Google Shape;160;p28"/>
          <p:cNvSpPr txBox="1"/>
          <p:nvPr>
            <p:ph idx="1" type="body"/>
          </p:nvPr>
        </p:nvSpPr>
        <p:spPr>
          <a:xfrm>
            <a:off x="311700" y="1683775"/>
            <a:ext cx="8520600" cy="1872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900"/>
              <a:t>Functional board that is an economical replication of the prototype presented in the paper. </a:t>
            </a:r>
            <a:br>
              <a:rPr lang="en" sz="2000"/>
            </a:br>
            <a:endParaRPr sz="2000"/>
          </a:p>
          <a:p>
            <a:pPr indent="-349250" lvl="0" marL="457200" rtl="0" algn="l">
              <a:spcBef>
                <a:spcPts val="0"/>
              </a:spcBef>
              <a:spcAft>
                <a:spcPts val="0"/>
              </a:spcAft>
              <a:buSzPts val="1900"/>
              <a:buChar char="●"/>
            </a:pPr>
            <a:r>
              <a:rPr lang="en" sz="1900"/>
              <a:t>To develop a user-friendly frontend application for the board, with the picoIRIS platform as a reference.</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442500" y="445025"/>
            <a:ext cx="82425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What is the problem that we are trying to solve?</a:t>
            </a:r>
            <a:endParaRPr>
              <a:solidFill>
                <a:schemeClr val="dk1"/>
              </a:solidFill>
            </a:endParaRPr>
          </a:p>
        </p:txBody>
      </p:sp>
      <p:sp>
        <p:nvSpPr>
          <p:cNvPr id="67" name="Google Shape;67;p14"/>
          <p:cNvSpPr txBox="1"/>
          <p:nvPr>
            <p:ph type="title"/>
          </p:nvPr>
        </p:nvSpPr>
        <p:spPr>
          <a:xfrm>
            <a:off x="505050" y="1635300"/>
            <a:ext cx="8133900" cy="18729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1800">
                <a:solidFill>
                  <a:schemeClr val="dk1"/>
                </a:solidFill>
              </a:rPr>
              <a:t>RRAM, or </a:t>
            </a:r>
            <a:r>
              <a:rPr i="1" lang="en" sz="1800">
                <a:solidFill>
                  <a:schemeClr val="dk1"/>
                </a:solidFill>
              </a:rPr>
              <a:t>Resistive Random Access Memory</a:t>
            </a:r>
            <a:r>
              <a:rPr lang="en" sz="1800">
                <a:solidFill>
                  <a:schemeClr val="dk1"/>
                </a:solidFill>
              </a:rPr>
              <a:t>, is a promising technology for the future of computing because it offers several advantages over conventional memory storage elem</a:t>
            </a:r>
            <a:r>
              <a:rPr lang="en" sz="1800">
                <a:solidFill>
                  <a:schemeClr val="dk1"/>
                </a:solidFill>
              </a:rPr>
              <a:t>ents, such as compactness, faster speed, lower power consumption, and durability. We wish to implement an FPGA-based mechanism to characterize RRAM crossbar arrays for better understanding to enable performance optimization.</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442500" y="445025"/>
            <a:ext cx="82500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a:t>
            </a:r>
            <a:r>
              <a:rPr lang="en">
                <a:solidFill>
                  <a:schemeClr val="dk1"/>
                </a:solidFill>
              </a:rPr>
              <a:t>deal</a:t>
            </a:r>
            <a:r>
              <a:rPr lang="en">
                <a:solidFill>
                  <a:schemeClr val="dk1"/>
                </a:solidFill>
              </a:rPr>
              <a:t> specifications as implemented in paper</a:t>
            </a:r>
            <a:endParaRPr>
              <a:solidFill>
                <a:schemeClr val="dk1"/>
              </a:solidFill>
            </a:endParaRPr>
          </a:p>
        </p:txBody>
      </p:sp>
      <p:sp>
        <p:nvSpPr>
          <p:cNvPr id="73" name="Google Shape;73;p15"/>
          <p:cNvSpPr txBox="1"/>
          <p:nvPr>
            <p:ph type="title"/>
          </p:nvPr>
        </p:nvSpPr>
        <p:spPr>
          <a:xfrm>
            <a:off x="505050" y="1404625"/>
            <a:ext cx="8133900" cy="266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1F1F1F"/>
                </a:solidFill>
              </a:rPr>
              <a:t>The paper we have been provided with has </a:t>
            </a:r>
            <a:r>
              <a:rPr lang="en" sz="1700">
                <a:solidFill>
                  <a:srgbClr val="1F1F1F"/>
                </a:solidFill>
              </a:rPr>
              <a:t>designed an FPGA-based instrument with capabilities of </a:t>
            </a:r>
            <a:r>
              <a:rPr b="1" lang="en" sz="1700">
                <a:solidFill>
                  <a:srgbClr val="1F1F1F"/>
                </a:solidFill>
              </a:rPr>
              <a:t>on-board oscilloscope</a:t>
            </a:r>
            <a:r>
              <a:rPr lang="en" sz="1700">
                <a:solidFill>
                  <a:srgbClr val="1F1F1F"/>
                </a:solidFill>
              </a:rPr>
              <a:t> and </a:t>
            </a:r>
            <a:r>
              <a:rPr b="1" lang="en" sz="1700">
                <a:solidFill>
                  <a:srgbClr val="1F1F1F"/>
                </a:solidFill>
              </a:rPr>
              <a:t>nanoscale pulsing </a:t>
            </a:r>
            <a:r>
              <a:rPr lang="en" sz="1700">
                <a:solidFill>
                  <a:srgbClr val="1F1F1F"/>
                </a:solidFill>
              </a:rPr>
              <a:t>(70 ns @ </a:t>
            </a:r>
            <a:r>
              <a:rPr lang="en" sz="1600">
                <a:solidFill>
                  <a:srgbClr val="1F1F1F"/>
                </a:solidFill>
              </a:rPr>
              <a:t>± 10V</a:t>
            </a:r>
            <a:r>
              <a:rPr lang="en" sz="1700">
                <a:solidFill>
                  <a:srgbClr val="1F1F1F"/>
                </a:solidFill>
              </a:rPr>
              <a:t>), thus allowing exploration of the nano-scale switching capabilities of RRAM devices. The system should ideally possess less than 1% read-out error for resistance range between 1 kΩ to 1 MΩ. </a:t>
            </a:r>
            <a:endParaRPr sz="1700">
              <a:solidFill>
                <a:srgbClr val="1F1F1F"/>
              </a:solidFill>
            </a:endParaRPr>
          </a:p>
          <a:p>
            <a:pPr indent="0" lvl="0" marL="0" rtl="0" algn="ctr">
              <a:spcBef>
                <a:spcPts val="0"/>
              </a:spcBef>
              <a:spcAft>
                <a:spcPts val="0"/>
              </a:spcAft>
              <a:buNone/>
            </a:pPr>
            <a:r>
              <a:t/>
            </a:r>
            <a:endParaRPr sz="1700">
              <a:solidFill>
                <a:srgbClr val="1F1F1F"/>
              </a:solidFill>
            </a:endParaRPr>
          </a:p>
          <a:p>
            <a:pPr indent="0" lvl="0" marL="0" rtl="0" algn="just">
              <a:spcBef>
                <a:spcPts val="0"/>
              </a:spcBef>
              <a:spcAft>
                <a:spcPts val="0"/>
              </a:spcAft>
              <a:buNone/>
            </a:pPr>
            <a:r>
              <a:rPr lang="en" sz="1700">
                <a:solidFill>
                  <a:srgbClr val="1F1F1F"/>
                </a:solidFill>
              </a:rPr>
              <a:t>However, due to several practical considerations and the budget involved, we had to downscale the specifications appropriately. Detailed reasons have been provided in the subsequent slides.</a:t>
            </a:r>
            <a:endParaRPr sz="1700">
              <a:solidFill>
                <a:srgbClr val="1F1F1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4075150" y="1145125"/>
            <a:ext cx="4836475" cy="2497750"/>
          </a:xfrm>
          <a:prstGeom prst="rect">
            <a:avLst/>
          </a:prstGeom>
          <a:noFill/>
          <a:ln>
            <a:noFill/>
          </a:ln>
        </p:spPr>
      </p:pic>
      <p:sp>
        <p:nvSpPr>
          <p:cNvPr id="79" name="Google Shape;79;p16"/>
          <p:cNvSpPr txBox="1"/>
          <p:nvPr/>
        </p:nvSpPr>
        <p:spPr>
          <a:xfrm>
            <a:off x="1548000" y="519300"/>
            <a:ext cx="57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80" name="Google Shape;80;p16"/>
          <p:cNvSpPr txBox="1"/>
          <p:nvPr/>
        </p:nvSpPr>
        <p:spPr>
          <a:xfrm>
            <a:off x="450000" y="162550"/>
            <a:ext cx="8235000" cy="6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ld Standard TT"/>
                <a:ea typeface="Old Standard TT"/>
                <a:cs typeface="Old Standard TT"/>
                <a:sym typeface="Old Standard TT"/>
              </a:rPr>
              <a:t>Design as implemented in paper</a:t>
            </a:r>
            <a:r>
              <a:rPr baseline="30000" lang="en" sz="3000">
                <a:solidFill>
                  <a:schemeClr val="dk1"/>
                </a:solidFill>
                <a:latin typeface="Old Standard TT"/>
                <a:ea typeface="Old Standard TT"/>
                <a:cs typeface="Old Standard TT"/>
                <a:sym typeface="Old Standard TT"/>
              </a:rPr>
              <a:t>[1]</a:t>
            </a:r>
            <a:endParaRPr baseline="30000" sz="2500">
              <a:solidFill>
                <a:schemeClr val="dk1"/>
              </a:solidFill>
              <a:latin typeface="Old Standard TT"/>
              <a:ea typeface="Old Standard TT"/>
              <a:cs typeface="Old Standard TT"/>
              <a:sym typeface="Old Standard TT"/>
            </a:endParaRPr>
          </a:p>
        </p:txBody>
      </p:sp>
      <p:sp>
        <p:nvSpPr>
          <p:cNvPr id="81" name="Google Shape;81;p16"/>
          <p:cNvSpPr txBox="1"/>
          <p:nvPr/>
        </p:nvSpPr>
        <p:spPr>
          <a:xfrm>
            <a:off x="319125" y="981000"/>
            <a:ext cx="3617400" cy="2898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Nanoscale pulsing ability (70 ns)</a:t>
            </a:r>
            <a:br>
              <a:rPr lang="en" sz="1600">
                <a:solidFill>
                  <a:schemeClr val="dk1"/>
                </a:solidFill>
                <a:latin typeface="Old Standard TT"/>
                <a:ea typeface="Old Standard TT"/>
                <a:cs typeface="Old Standard TT"/>
                <a:sym typeface="Old Standard TT"/>
              </a:rPr>
            </a:b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Less than 1% read-out error for resistance range betw</a:t>
            </a:r>
            <a:r>
              <a:rPr lang="en" sz="1600">
                <a:solidFill>
                  <a:schemeClr val="dk1"/>
                </a:solidFill>
                <a:latin typeface="Old Standard TT"/>
                <a:ea typeface="Old Standard TT"/>
                <a:cs typeface="Old Standard TT"/>
                <a:sym typeface="Old Standard TT"/>
              </a:rPr>
              <a:t>een 1 kΩ to 1 MΩ</a:t>
            </a:r>
            <a:br>
              <a:rPr lang="en" sz="1600">
                <a:solidFill>
                  <a:schemeClr val="dk1"/>
                </a:solidFill>
                <a:latin typeface="Old Standard TT"/>
                <a:ea typeface="Old Standard TT"/>
                <a:cs typeface="Old Standard TT"/>
                <a:sym typeface="Old Standard TT"/>
              </a:rPr>
            </a:b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 10 V voltage range </a:t>
            </a:r>
            <a:br>
              <a:rPr lang="en" sz="1600">
                <a:solidFill>
                  <a:schemeClr val="dk1"/>
                </a:solidFill>
                <a:latin typeface="Old Standard TT"/>
                <a:ea typeface="Old Standard TT"/>
                <a:cs typeface="Old Standard TT"/>
                <a:sym typeface="Old Standard TT"/>
              </a:rPr>
            </a:b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14-bit DAC and ADC pathways</a:t>
            </a:r>
            <a:br>
              <a:rPr lang="en" sz="1600">
                <a:solidFill>
                  <a:schemeClr val="dk1"/>
                </a:solidFill>
                <a:latin typeface="Old Standard TT"/>
                <a:ea typeface="Old Standard TT"/>
                <a:cs typeface="Old Standard TT"/>
                <a:sym typeface="Old Standard TT"/>
              </a:rPr>
            </a:b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32 ⤫ 32 resistive crossbar array</a:t>
            </a:r>
            <a:endParaRPr sz="1600">
              <a:solidFill>
                <a:schemeClr val="dk1"/>
              </a:solidFill>
              <a:latin typeface="Old Standard TT"/>
              <a:ea typeface="Old Standard TT"/>
              <a:cs typeface="Old Standard TT"/>
              <a:sym typeface="Old Standard TT"/>
            </a:endParaRPr>
          </a:p>
        </p:txBody>
      </p:sp>
      <p:sp>
        <p:nvSpPr>
          <p:cNvPr id="82" name="Google Shape;82;p16"/>
          <p:cNvSpPr txBox="1"/>
          <p:nvPr/>
        </p:nvSpPr>
        <p:spPr>
          <a:xfrm>
            <a:off x="4075088" y="3642875"/>
            <a:ext cx="48366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Simplified array control instrument diagram. The system is partitioned into a controller and an array handler module</a:t>
            </a:r>
            <a:r>
              <a:rPr baseline="30000" lang="en" sz="1200">
                <a:solidFill>
                  <a:schemeClr val="dk1"/>
                </a:solidFill>
                <a:latin typeface="Old Standard TT"/>
                <a:ea typeface="Old Standard TT"/>
                <a:cs typeface="Old Standard TT"/>
                <a:sym typeface="Old Standard TT"/>
              </a:rPr>
              <a:t>[1]</a:t>
            </a:r>
            <a:r>
              <a:rPr lang="en" sz="1200">
                <a:solidFill>
                  <a:schemeClr val="dk1"/>
                </a:solidFill>
                <a:latin typeface="Old Standard TT"/>
                <a:ea typeface="Old Standard TT"/>
                <a:cs typeface="Old Standard TT"/>
                <a:sym typeface="Old Standard TT"/>
              </a:rPr>
              <a:t>.</a:t>
            </a:r>
            <a:endParaRPr sz="1200">
              <a:solidFill>
                <a:schemeClr val="dk1"/>
              </a:solidFill>
              <a:latin typeface="Old Standard TT"/>
              <a:ea typeface="Old Standard TT"/>
              <a:cs typeface="Old Standard TT"/>
              <a:sym typeface="Old Standard TT"/>
            </a:endParaRPr>
          </a:p>
        </p:txBody>
      </p:sp>
      <p:sp>
        <p:nvSpPr>
          <p:cNvPr id="83" name="Google Shape;83;p16"/>
          <p:cNvSpPr txBox="1"/>
          <p:nvPr/>
        </p:nvSpPr>
        <p:spPr>
          <a:xfrm>
            <a:off x="275700" y="4477550"/>
            <a:ext cx="85926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[1] Jinling Xing, Alexander Serb, Ali Khiat, Radu Berdan, Hui </a:t>
            </a:r>
            <a:r>
              <a:rPr lang="en" sz="1000">
                <a:solidFill>
                  <a:schemeClr val="dk1"/>
                </a:solidFill>
                <a:latin typeface="Old Standard TT"/>
                <a:ea typeface="Old Standard TT"/>
                <a:cs typeface="Old Standard TT"/>
                <a:sym typeface="Old Standard TT"/>
              </a:rPr>
              <a:t>Xu, and Themistoklis Prodromakis,</a:t>
            </a:r>
            <a:r>
              <a:rPr i="1" lang="en" sz="1000">
                <a:solidFill>
                  <a:schemeClr val="dk1"/>
                </a:solidFill>
                <a:latin typeface="Old Standard TT"/>
                <a:ea typeface="Old Standard TT"/>
                <a:cs typeface="Old Standard TT"/>
                <a:sym typeface="Old Standard TT"/>
              </a:rPr>
              <a:t> </a:t>
            </a:r>
            <a:r>
              <a:rPr lang="en" sz="1000">
                <a:solidFill>
                  <a:schemeClr val="dk1"/>
                </a:solidFill>
                <a:latin typeface="Old Standard TT"/>
                <a:ea typeface="Old Standard TT"/>
                <a:cs typeface="Old Standard TT"/>
                <a:sym typeface="Old Standard TT"/>
              </a:rPr>
              <a:t>“An FPGA-Based Instrument for En-Masse RRAM Characterization With ns Pulsing Resolution”, </a:t>
            </a:r>
            <a:r>
              <a:rPr i="1" lang="en" sz="1000">
                <a:solidFill>
                  <a:schemeClr val="dk1"/>
                </a:solidFill>
                <a:latin typeface="Old Standard TT"/>
                <a:ea typeface="Old Standard TT"/>
                <a:cs typeface="Old Standard TT"/>
                <a:sym typeface="Old Standard TT"/>
              </a:rPr>
              <a:t>IEEE Trans. Circuits and Systems,</a:t>
            </a:r>
            <a:r>
              <a:rPr lang="en" sz="1000">
                <a:solidFill>
                  <a:schemeClr val="dk1"/>
                </a:solidFill>
                <a:latin typeface="Old Standard TT"/>
                <a:ea typeface="Old Standard TT"/>
                <a:cs typeface="Old Standard TT"/>
                <a:sym typeface="Old Standard TT"/>
              </a:rPr>
              <a:t> vol. 63, no.6, 2016</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864500" y="890537"/>
            <a:ext cx="3189563" cy="3477887"/>
          </a:xfrm>
          <a:prstGeom prst="rect">
            <a:avLst/>
          </a:prstGeom>
          <a:noFill/>
          <a:ln>
            <a:noFill/>
          </a:ln>
        </p:spPr>
      </p:pic>
      <p:sp>
        <p:nvSpPr>
          <p:cNvPr id="89" name="Google Shape;89;p17"/>
          <p:cNvSpPr txBox="1"/>
          <p:nvPr/>
        </p:nvSpPr>
        <p:spPr>
          <a:xfrm>
            <a:off x="4696950" y="1861175"/>
            <a:ext cx="3960300" cy="15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Old Standard TT"/>
                <a:ea typeface="Old Standard TT"/>
                <a:cs typeface="Old Standard TT"/>
                <a:sym typeface="Old Standard TT"/>
              </a:rPr>
              <a:t>PCB implementation of a 𝜇-controller-based system (mCAT) for RRAM characterization as presented in the research paper</a:t>
            </a:r>
            <a:r>
              <a:rPr baseline="30000" lang="en" sz="1500">
                <a:solidFill>
                  <a:schemeClr val="dk1"/>
                </a:solidFill>
                <a:latin typeface="Old Standard TT"/>
                <a:ea typeface="Old Standard TT"/>
                <a:cs typeface="Old Standard TT"/>
                <a:sym typeface="Old Standard TT"/>
              </a:rPr>
              <a:t>[2]</a:t>
            </a:r>
            <a:r>
              <a:rPr lang="en" sz="1500">
                <a:solidFill>
                  <a:schemeClr val="dk1"/>
                </a:solidFill>
                <a:latin typeface="Old Standard TT"/>
                <a:ea typeface="Old Standard TT"/>
                <a:cs typeface="Old Standard TT"/>
                <a:sym typeface="Old Standard TT"/>
              </a:rPr>
              <a:t>. Note that we shall be using an FPGA module for characterization and interfacing instead of a </a:t>
            </a:r>
            <a:r>
              <a:rPr lang="en" sz="1500">
                <a:solidFill>
                  <a:schemeClr val="dk1"/>
                </a:solidFill>
                <a:latin typeface="Old Standard TT"/>
                <a:ea typeface="Old Standard TT"/>
                <a:cs typeface="Old Standard TT"/>
                <a:sym typeface="Old Standard TT"/>
              </a:rPr>
              <a:t>𝜇-controller.</a:t>
            </a:r>
            <a:endParaRPr sz="1500">
              <a:solidFill>
                <a:schemeClr val="dk1"/>
              </a:solidFill>
              <a:latin typeface="Old Standard TT"/>
              <a:ea typeface="Old Standard TT"/>
              <a:cs typeface="Old Standard TT"/>
              <a:sym typeface="Old Standard TT"/>
            </a:endParaRPr>
          </a:p>
        </p:txBody>
      </p:sp>
      <p:sp>
        <p:nvSpPr>
          <p:cNvPr id="90" name="Google Shape;90;p17"/>
          <p:cNvSpPr txBox="1"/>
          <p:nvPr/>
        </p:nvSpPr>
        <p:spPr>
          <a:xfrm>
            <a:off x="366750" y="4481650"/>
            <a:ext cx="84105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[2] Radu Berdan, Alexander Serb, Ali Khiat, Anna Regoutz, Christos Papavassiliou and Themis Prodromakis, “A 𝜇-Controller-Based System for Interfacing Selectorless RRAM Crossbar Arrays</a:t>
            </a:r>
            <a:r>
              <a:rPr lang="en" sz="1000">
                <a:solidFill>
                  <a:schemeClr val="dk1"/>
                </a:solidFill>
                <a:latin typeface="Old Standard TT"/>
                <a:ea typeface="Old Standard TT"/>
                <a:cs typeface="Old Standard TT"/>
                <a:sym typeface="Old Standard TT"/>
              </a:rPr>
              <a:t>”, </a:t>
            </a:r>
            <a:r>
              <a:rPr i="1" lang="en" sz="1000">
                <a:solidFill>
                  <a:schemeClr val="dk1"/>
                </a:solidFill>
                <a:latin typeface="Old Standard TT"/>
                <a:ea typeface="Old Standard TT"/>
                <a:cs typeface="Old Standard TT"/>
                <a:sym typeface="Old Standard TT"/>
              </a:rPr>
              <a:t>IEEE Trans. Electron Devices, </a:t>
            </a:r>
            <a:r>
              <a:rPr lang="en" sz="1000">
                <a:solidFill>
                  <a:schemeClr val="dk1"/>
                </a:solidFill>
                <a:latin typeface="Old Standard TT"/>
                <a:ea typeface="Old Standard TT"/>
                <a:cs typeface="Old Standard TT"/>
                <a:sym typeface="Old Standard TT"/>
              </a:rPr>
              <a:t>vol.62, no.7, 2015</a:t>
            </a:r>
            <a:endParaRPr sz="1000">
              <a:solidFill>
                <a:schemeClr val="dk1"/>
              </a:solidFill>
              <a:latin typeface="Old Standard TT"/>
              <a:ea typeface="Old Standard TT"/>
              <a:cs typeface="Old Standard TT"/>
              <a:sym typeface="Old Standard TT"/>
            </a:endParaRPr>
          </a:p>
        </p:txBody>
      </p:sp>
      <p:sp>
        <p:nvSpPr>
          <p:cNvPr id="91" name="Google Shape;91;p17"/>
          <p:cNvSpPr txBox="1"/>
          <p:nvPr/>
        </p:nvSpPr>
        <p:spPr>
          <a:xfrm>
            <a:off x="450000" y="143100"/>
            <a:ext cx="8232000" cy="6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ld Standard TT"/>
                <a:ea typeface="Old Standard TT"/>
                <a:cs typeface="Old Standard TT"/>
                <a:sym typeface="Old Standard TT"/>
              </a:rPr>
              <a:t>Design as implemented in paper</a:t>
            </a:r>
            <a:r>
              <a:rPr baseline="30000" lang="en" sz="3000">
                <a:solidFill>
                  <a:schemeClr val="dk1"/>
                </a:solidFill>
                <a:latin typeface="Old Standard TT"/>
                <a:ea typeface="Old Standard TT"/>
                <a:cs typeface="Old Standard TT"/>
                <a:sym typeface="Old Standard TT"/>
              </a:rPr>
              <a:t>[2]</a:t>
            </a:r>
            <a:endParaRPr baseline="30000" sz="2500">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 name="Shape 95"/>
        <p:cNvGrpSpPr/>
        <p:nvPr/>
      </p:nvGrpSpPr>
      <p:grpSpPr>
        <a:xfrm>
          <a:off x="0" y="0"/>
          <a:ext cx="0" cy="0"/>
          <a:chOff x="0" y="0"/>
          <a:chExt cx="0" cy="0"/>
        </a:xfrm>
      </p:grpSpPr>
      <p:sp>
        <p:nvSpPr>
          <p:cNvPr id="96" name="Google Shape;96;p18"/>
          <p:cNvSpPr txBox="1"/>
          <p:nvPr/>
        </p:nvSpPr>
        <p:spPr>
          <a:xfrm>
            <a:off x="450000" y="172425"/>
            <a:ext cx="8235000" cy="6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dk1"/>
                </a:solidFill>
                <a:latin typeface="Old Standard TT"/>
                <a:ea typeface="Old Standard TT"/>
                <a:cs typeface="Old Standard TT"/>
                <a:sym typeface="Old Standard TT"/>
              </a:rPr>
              <a:t>Principle of operation</a:t>
            </a:r>
            <a:r>
              <a:rPr baseline="30000" lang="en" sz="3100">
                <a:solidFill>
                  <a:schemeClr val="dk1"/>
                </a:solidFill>
                <a:latin typeface="Old Standard TT"/>
                <a:ea typeface="Old Standard TT"/>
                <a:cs typeface="Old Standard TT"/>
                <a:sym typeface="Old Standard TT"/>
              </a:rPr>
              <a:t>[1]</a:t>
            </a:r>
            <a:endParaRPr baseline="30000" sz="3100">
              <a:solidFill>
                <a:schemeClr val="dk1"/>
              </a:solidFill>
              <a:latin typeface="Old Standard TT"/>
              <a:ea typeface="Old Standard TT"/>
              <a:cs typeface="Old Standard TT"/>
              <a:sym typeface="Old Standard TT"/>
            </a:endParaRPr>
          </a:p>
        </p:txBody>
      </p:sp>
      <p:pic>
        <p:nvPicPr>
          <p:cNvPr id="97" name="Google Shape;97;p18"/>
          <p:cNvPicPr preferRelativeResize="0"/>
          <p:nvPr/>
        </p:nvPicPr>
        <p:blipFill>
          <a:blip r:embed="rId3">
            <a:alphaModFix/>
          </a:blip>
          <a:stretch>
            <a:fillRect/>
          </a:stretch>
        </p:blipFill>
        <p:spPr>
          <a:xfrm>
            <a:off x="257400" y="1145713"/>
            <a:ext cx="3845099" cy="2852074"/>
          </a:xfrm>
          <a:prstGeom prst="rect">
            <a:avLst/>
          </a:prstGeom>
          <a:noFill/>
          <a:ln>
            <a:noFill/>
          </a:ln>
        </p:spPr>
      </p:pic>
      <p:pic>
        <p:nvPicPr>
          <p:cNvPr id="98" name="Google Shape;98;p18"/>
          <p:cNvPicPr preferRelativeResize="0"/>
          <p:nvPr/>
        </p:nvPicPr>
        <p:blipFill>
          <a:blip r:embed="rId4">
            <a:alphaModFix/>
          </a:blip>
          <a:stretch>
            <a:fillRect/>
          </a:stretch>
        </p:blipFill>
        <p:spPr>
          <a:xfrm>
            <a:off x="4497001" y="1145725"/>
            <a:ext cx="4340375" cy="2852050"/>
          </a:xfrm>
          <a:prstGeom prst="rect">
            <a:avLst/>
          </a:prstGeom>
          <a:noFill/>
          <a:ln>
            <a:noFill/>
          </a:ln>
        </p:spPr>
      </p:pic>
      <p:sp>
        <p:nvSpPr>
          <p:cNvPr id="99" name="Google Shape;99;p18"/>
          <p:cNvSpPr txBox="1"/>
          <p:nvPr/>
        </p:nvSpPr>
        <p:spPr>
          <a:xfrm>
            <a:off x="282000" y="4455000"/>
            <a:ext cx="858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Old Standard TT"/>
                <a:ea typeface="Old Standard TT"/>
                <a:cs typeface="Old Standard TT"/>
                <a:sym typeface="Old Standard TT"/>
              </a:rPr>
              <a:t>[1] Jinling Xing, Alexander Serb, Ali Khiat, Radu Berdan, Hui Xu, and Themistoklis Prodromakis,</a:t>
            </a:r>
            <a:r>
              <a:rPr i="1" lang="en" sz="1000">
                <a:solidFill>
                  <a:schemeClr val="dk1"/>
                </a:solidFill>
                <a:latin typeface="Old Standard TT"/>
                <a:ea typeface="Old Standard TT"/>
                <a:cs typeface="Old Standard TT"/>
                <a:sym typeface="Old Standard TT"/>
              </a:rPr>
              <a:t> </a:t>
            </a:r>
            <a:r>
              <a:rPr lang="en" sz="1000">
                <a:solidFill>
                  <a:schemeClr val="dk1"/>
                </a:solidFill>
                <a:latin typeface="Old Standard TT"/>
                <a:ea typeface="Old Standard TT"/>
                <a:cs typeface="Old Standard TT"/>
                <a:sym typeface="Old Standard TT"/>
              </a:rPr>
              <a:t>“An FPGA-Based Instrument for En-Masse RRAM Characterization With ns Pulsing Resolution”, </a:t>
            </a:r>
            <a:r>
              <a:rPr i="1" lang="en" sz="1000">
                <a:solidFill>
                  <a:schemeClr val="dk1"/>
                </a:solidFill>
                <a:latin typeface="Old Standard TT"/>
                <a:ea typeface="Old Standard TT"/>
                <a:cs typeface="Old Standard TT"/>
                <a:sym typeface="Old Standard TT"/>
              </a:rPr>
              <a:t>IEEE Trans. Circuits and Systems,</a:t>
            </a:r>
            <a:r>
              <a:rPr lang="en" sz="1000">
                <a:solidFill>
                  <a:schemeClr val="dk1"/>
                </a:solidFill>
                <a:latin typeface="Old Standard TT"/>
                <a:ea typeface="Old Standard TT"/>
                <a:cs typeface="Old Standard TT"/>
                <a:sym typeface="Old Standard TT"/>
              </a:rPr>
              <a:t> vol. 63, no.6, 2016</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454500" y="385025"/>
            <a:ext cx="82350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F1F1F"/>
                </a:solidFill>
              </a:rPr>
              <a:t>Practical target specifications</a:t>
            </a:r>
            <a:endParaRPr sz="2500">
              <a:solidFill>
                <a:srgbClr val="1F1F1F"/>
              </a:solidFill>
            </a:endParaRPr>
          </a:p>
        </p:txBody>
      </p:sp>
      <p:sp>
        <p:nvSpPr>
          <p:cNvPr id="105" name="Google Shape;105;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500"/>
              <a:t>10 𝜇s to 100 𝜇</a:t>
            </a:r>
            <a:r>
              <a:rPr b="1" lang="en" sz="1600"/>
              <a:t>s pulsing capability</a:t>
            </a:r>
            <a:endParaRPr b="1" sz="1600"/>
          </a:p>
          <a:p>
            <a:pPr indent="0" lvl="0" marL="914400" rtl="0" algn="l">
              <a:spcBef>
                <a:spcPts val="1600"/>
              </a:spcBef>
              <a:spcAft>
                <a:spcPts val="0"/>
              </a:spcAft>
              <a:buNone/>
            </a:pPr>
            <a:r>
              <a:rPr lang="en" sz="1500"/>
              <a:t>In order to achieve nanoscale pulsing, we would require ADC and DAC having very high sampling rate (around 50 MSPS). However, they are </a:t>
            </a:r>
            <a:r>
              <a:rPr b="1" lang="en" sz="1500"/>
              <a:t>extremely expensive</a:t>
            </a:r>
            <a:r>
              <a:rPr lang="en" sz="1500"/>
              <a:t> and well over the allotted budget. Further, using nanoscale pulses would cause </a:t>
            </a:r>
            <a:r>
              <a:rPr b="1" lang="en" sz="1500"/>
              <a:t>propagation delays</a:t>
            </a:r>
            <a:r>
              <a:rPr lang="en" sz="1500"/>
              <a:t> in the </a:t>
            </a:r>
            <a:r>
              <a:rPr b="1" lang="en" sz="1500"/>
              <a:t>PCB</a:t>
            </a:r>
            <a:r>
              <a:rPr lang="en" sz="1500"/>
              <a:t>. Hence, we settle with </a:t>
            </a:r>
            <a:r>
              <a:rPr lang="en"/>
              <a:t>𝜇</a:t>
            </a:r>
            <a:r>
              <a:rPr lang="en" sz="1500"/>
              <a:t>s pulsing capability.</a:t>
            </a:r>
            <a:endParaRPr sz="1500"/>
          </a:p>
          <a:p>
            <a:pPr indent="-330200" lvl="0" marL="457200" rtl="0" algn="l">
              <a:spcBef>
                <a:spcPts val="1600"/>
              </a:spcBef>
              <a:spcAft>
                <a:spcPts val="0"/>
              </a:spcAft>
              <a:buSzPts val="1600"/>
              <a:buChar char="●"/>
            </a:pPr>
            <a:r>
              <a:rPr b="1" lang="en" sz="1600"/>
              <a:t>± 5 V voltage range</a:t>
            </a:r>
            <a:endParaRPr b="1" sz="1600"/>
          </a:p>
          <a:p>
            <a:pPr indent="0" lvl="0" marL="914400" rtl="0" algn="l">
              <a:spcBef>
                <a:spcPts val="1600"/>
              </a:spcBef>
              <a:spcAft>
                <a:spcPts val="0"/>
              </a:spcAft>
              <a:buNone/>
            </a:pPr>
            <a:r>
              <a:rPr lang="en" sz="1500"/>
              <a:t>We reduce this range in order to be able to attain decent range of resistance values of memristors and yet not make the ADC and other components expensive.</a:t>
            </a:r>
            <a:endParaRPr sz="1500"/>
          </a:p>
          <a:p>
            <a:pPr indent="0" lvl="0" marL="457200" rtl="0" algn="l">
              <a:spcBef>
                <a:spcPts val="1600"/>
              </a:spcBef>
              <a:spcAft>
                <a:spcPts val="0"/>
              </a:spcAft>
              <a:buNone/>
            </a:pPr>
            <a:r>
              <a:t/>
            </a:r>
            <a:endParaRPr sz="1600">
              <a:solidFill>
                <a:srgbClr val="1F1F1F"/>
              </a:solidFill>
            </a:endParaRPr>
          </a:p>
          <a:p>
            <a:pPr indent="0" lvl="0" marL="0" rtl="0" algn="l">
              <a:spcBef>
                <a:spcPts val="1600"/>
              </a:spcBef>
              <a:spcAft>
                <a:spcPts val="16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9" name="Shape 109"/>
        <p:cNvGrpSpPr/>
        <p:nvPr/>
      </p:nvGrpSpPr>
      <p:grpSpPr>
        <a:xfrm>
          <a:off x="0" y="0"/>
          <a:ext cx="0" cy="0"/>
          <a:chOff x="0" y="0"/>
          <a:chExt cx="0" cy="0"/>
        </a:xfrm>
      </p:grpSpPr>
      <p:sp>
        <p:nvSpPr>
          <p:cNvPr id="110" name="Google Shape;110;p20"/>
          <p:cNvSpPr txBox="1"/>
          <p:nvPr>
            <p:ph idx="4294967295" type="body"/>
          </p:nvPr>
        </p:nvSpPr>
        <p:spPr>
          <a:xfrm>
            <a:off x="245275" y="1175875"/>
            <a:ext cx="8570100" cy="354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8 ⤫ 8 resistive crossbar array</a:t>
            </a:r>
            <a:endParaRPr b="1" sz="1600"/>
          </a:p>
          <a:p>
            <a:pPr indent="0" lvl="0" marL="914400" rtl="0" algn="l">
              <a:spcBef>
                <a:spcPts val="1600"/>
              </a:spcBef>
              <a:spcAft>
                <a:spcPts val="0"/>
              </a:spcAft>
              <a:buNone/>
            </a:pPr>
            <a:r>
              <a:rPr lang="en" sz="1600"/>
              <a:t>Implementation of a 32 x 32 array would require too many switches and would be difficult to implement in a 2 layer PCB.</a:t>
            </a:r>
            <a:endParaRPr b="1" sz="1600"/>
          </a:p>
          <a:p>
            <a:pPr indent="-330200" lvl="0" marL="457200" rtl="0" algn="l">
              <a:spcBef>
                <a:spcPts val="1600"/>
              </a:spcBef>
              <a:spcAft>
                <a:spcPts val="0"/>
              </a:spcAft>
              <a:buSzPts val="1600"/>
              <a:buChar char="●"/>
            </a:pPr>
            <a:r>
              <a:rPr b="1" lang="en" sz="1600"/>
              <a:t>Resistance range between</a:t>
            </a:r>
            <a:r>
              <a:rPr b="1" lang="en" sz="1500"/>
              <a:t> 10 k</a:t>
            </a:r>
            <a:r>
              <a:rPr b="1" lang="en" sz="1600"/>
              <a:t>Ω and 100 kΩ</a:t>
            </a:r>
            <a:endParaRPr b="1" sz="1600"/>
          </a:p>
          <a:p>
            <a:pPr indent="0" lvl="0" marL="914400" rtl="0" algn="l">
              <a:spcBef>
                <a:spcPts val="1600"/>
              </a:spcBef>
              <a:spcAft>
                <a:spcPts val="0"/>
              </a:spcAft>
              <a:buNone/>
            </a:pPr>
            <a:r>
              <a:rPr lang="en" sz="1600"/>
              <a:t>This is based on the voltage range and the pulse duration that we have decided.</a:t>
            </a:r>
            <a:endParaRPr sz="1600"/>
          </a:p>
          <a:p>
            <a:pPr indent="-330200" lvl="0" marL="457200" rtl="0" algn="l">
              <a:spcBef>
                <a:spcPts val="1600"/>
              </a:spcBef>
              <a:spcAft>
                <a:spcPts val="0"/>
              </a:spcAft>
              <a:buSzPts val="1600"/>
              <a:buChar char="●"/>
            </a:pPr>
            <a:r>
              <a:rPr b="1" lang="en" sz="1600"/>
              <a:t>12-bit DAC and 16-bit ADC pathways</a:t>
            </a:r>
            <a:endParaRPr b="1" sz="1600"/>
          </a:p>
          <a:p>
            <a:pPr indent="0" lvl="0" marL="914400" rtl="0" algn="l">
              <a:spcBef>
                <a:spcPts val="1600"/>
              </a:spcBef>
              <a:spcAft>
                <a:spcPts val="1600"/>
              </a:spcAft>
              <a:buNone/>
            </a:pPr>
            <a:r>
              <a:rPr lang="en" sz="1600"/>
              <a:t>This is to ensure a good resolution of measurement. To make measurements, we will give out a pulse of ~</a:t>
            </a:r>
            <a:r>
              <a:rPr b="1" lang="en" sz="1600"/>
              <a:t>10 mV</a:t>
            </a:r>
            <a:r>
              <a:rPr lang="en" sz="1600"/>
              <a:t> and </a:t>
            </a:r>
            <a:r>
              <a:rPr b="1" lang="en" sz="1600"/>
              <a:t>5V/0.5 mV</a:t>
            </a:r>
            <a:r>
              <a:rPr lang="en" sz="1600"/>
              <a:t> needs ~ 12 bits.  </a:t>
            </a:r>
            <a:endParaRPr/>
          </a:p>
        </p:txBody>
      </p:sp>
      <p:sp>
        <p:nvSpPr>
          <p:cNvPr id="111" name="Google Shape;111;p20"/>
          <p:cNvSpPr txBox="1"/>
          <p:nvPr>
            <p:ph type="title"/>
          </p:nvPr>
        </p:nvSpPr>
        <p:spPr>
          <a:xfrm>
            <a:off x="442500" y="362525"/>
            <a:ext cx="82500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Practical target specifications (contd.)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54475" y="344025"/>
            <a:ext cx="82332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Value proposition</a:t>
            </a:r>
            <a:endParaRPr/>
          </a:p>
        </p:txBody>
      </p:sp>
      <p:sp>
        <p:nvSpPr>
          <p:cNvPr id="117" name="Google Shape;117;p21"/>
          <p:cNvSpPr txBox="1"/>
          <p:nvPr>
            <p:ph idx="1" type="body"/>
          </p:nvPr>
        </p:nvSpPr>
        <p:spPr>
          <a:xfrm>
            <a:off x="310775" y="1157175"/>
            <a:ext cx="8520600" cy="3397200"/>
          </a:xfrm>
          <a:prstGeom prst="rect">
            <a:avLst/>
          </a:prstGeom>
        </p:spPr>
        <p:txBody>
          <a:bodyPr anchorCtr="0" anchor="t" bIns="91425" lIns="91425" spcFirstLastPara="1" rIns="91425" wrap="square" tIns="91425">
            <a:noAutofit/>
          </a:bodyPr>
          <a:lstStyle/>
          <a:p>
            <a:pPr indent="0" lvl="0" marL="457200" rtl="0" algn="l">
              <a:spcBef>
                <a:spcPts val="300"/>
              </a:spcBef>
              <a:spcAft>
                <a:spcPts val="0"/>
              </a:spcAft>
              <a:buNone/>
            </a:pPr>
            <a:r>
              <a:rPr lang="en" sz="1500">
                <a:solidFill>
                  <a:srgbClr val="1F1F1F"/>
                </a:solidFill>
              </a:rPr>
              <a:t>RRAM is a highly developing field with the following advantages:</a:t>
            </a:r>
            <a:endParaRPr sz="1500">
              <a:solidFill>
                <a:srgbClr val="1F1F1F"/>
              </a:solidFill>
            </a:endParaRPr>
          </a:p>
          <a:p>
            <a:pPr indent="-323850" lvl="0" marL="457200" rtl="0" algn="l">
              <a:spcBef>
                <a:spcPts val="1100"/>
              </a:spcBef>
              <a:spcAft>
                <a:spcPts val="0"/>
              </a:spcAft>
              <a:buClr>
                <a:srgbClr val="1F1F1F"/>
              </a:buClr>
              <a:buSzPts val="1500"/>
              <a:buFont typeface="Old Standard TT"/>
              <a:buChar char="●"/>
            </a:pPr>
            <a:r>
              <a:rPr lang="en" sz="1500">
                <a:solidFill>
                  <a:srgbClr val="1F1F1F"/>
                </a:solidFill>
              </a:rPr>
              <a:t>Potential to revolutionize storage: Could replace flash storage in devices like smartphones and laptops due to its speed, size, and energy efficiency.</a:t>
            </a:r>
            <a:endParaRPr sz="1500">
              <a:solidFill>
                <a:srgbClr val="1F1F1F"/>
              </a:solidFill>
            </a:endParaRPr>
          </a:p>
          <a:p>
            <a:pPr indent="-323850" lvl="0" marL="457200" rtl="0" algn="l">
              <a:spcBef>
                <a:spcPts val="0"/>
              </a:spcBef>
              <a:spcAft>
                <a:spcPts val="0"/>
              </a:spcAft>
              <a:buClr>
                <a:srgbClr val="1F1F1F"/>
              </a:buClr>
              <a:buSzPts val="1500"/>
              <a:buFont typeface="Old Standard TT"/>
              <a:buChar char="●"/>
            </a:pPr>
            <a:r>
              <a:rPr lang="en" sz="1500">
                <a:solidFill>
                  <a:srgbClr val="1F1F1F"/>
                </a:solidFill>
              </a:rPr>
              <a:t>Emerging applications: Being explored for use in artificial intelligence (AI) and neuromorphic computing due to its ability to mimic brain functions.</a:t>
            </a:r>
            <a:endParaRPr sz="1500">
              <a:solidFill>
                <a:srgbClr val="1F1F1F"/>
              </a:solidFill>
            </a:endParaRPr>
          </a:p>
          <a:p>
            <a:pPr indent="-323850" lvl="0" marL="457200" rtl="0" algn="l">
              <a:spcBef>
                <a:spcPts val="0"/>
              </a:spcBef>
              <a:spcAft>
                <a:spcPts val="0"/>
              </a:spcAft>
              <a:buClr>
                <a:srgbClr val="1F1F1F"/>
              </a:buClr>
              <a:buSzPts val="1500"/>
              <a:buFont typeface="Old Standard TT"/>
              <a:buChar char="●"/>
            </a:pPr>
            <a:r>
              <a:rPr lang="en" sz="1500">
                <a:solidFill>
                  <a:srgbClr val="1F1F1F"/>
                </a:solidFill>
              </a:rPr>
              <a:t>Research focus: Many companies and research institutions are actively developing RRAM technology, with significant advancements happening.</a:t>
            </a:r>
            <a:endParaRPr sz="1500">
              <a:solidFill>
                <a:srgbClr val="1F1F1F"/>
              </a:solidFill>
            </a:endParaRPr>
          </a:p>
          <a:p>
            <a:pPr indent="0" lvl="0" marL="0" rtl="0" algn="l">
              <a:spcBef>
                <a:spcPts val="1100"/>
              </a:spcBef>
              <a:spcAft>
                <a:spcPts val="1600"/>
              </a:spcAft>
              <a:buNone/>
            </a:pPr>
            <a:r>
              <a:rPr lang="en" sz="1600"/>
              <a:t>If we </a:t>
            </a:r>
            <a:r>
              <a:rPr lang="en" sz="1600"/>
              <a:t>successfully</a:t>
            </a:r>
            <a:r>
              <a:rPr lang="en" sz="1600"/>
              <a:t> develop a cheap implementation of RRAM characterisation it will be very helpful in multiple domains, including the </a:t>
            </a:r>
            <a:r>
              <a:rPr b="1" lang="en" sz="1600"/>
              <a:t>ongoing research in the institute</a:t>
            </a:r>
            <a:r>
              <a:rPr lang="en" sz="1600"/>
              <a:t>.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