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gx8hP7XOcpnyT4AQqF2iEd9IFa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c92218e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c92218e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fc1160b4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fc1160b4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ac92218e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ac92218e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ac92218e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ac92218e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ac92218e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ac92218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7"/>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2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20"/>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23" name="Google Shape;23;p20"/>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24" name="Google Shape;24;p2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5" name="Google Shape;25;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6" name="Google Shape;2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cxnSp>
        <p:nvCxnSpPr>
          <p:cNvPr id="28" name="Google Shape;28;p21"/>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9" name="Google Shape;29;p2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30" name="Google Shape;3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22"/>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22"/>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2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2124800"/>
            <a:ext cx="8118600" cy="123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400"/>
              <a:t>An FPGA-Based Instrument for RRAM Characterization</a:t>
            </a:r>
            <a:endParaRPr sz="3400"/>
          </a:p>
        </p:txBody>
      </p:sp>
      <p:sp>
        <p:nvSpPr>
          <p:cNvPr id="60" name="Google Shape;60;p1"/>
          <p:cNvSpPr txBox="1"/>
          <p:nvPr>
            <p:ph idx="1" type="subTitle"/>
          </p:nvPr>
        </p:nvSpPr>
        <p:spPr>
          <a:xfrm>
            <a:off x="120000" y="3840650"/>
            <a:ext cx="4372500" cy="10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Debasish Panda</a:t>
            </a:r>
            <a:r>
              <a:rPr lang="en" sz="2000"/>
              <a:t> [21d070021]                             </a:t>
            </a:r>
            <a:endParaRPr sz="2000"/>
          </a:p>
          <a:p>
            <a:pPr indent="0" lvl="0" marL="0" rtl="0" algn="l">
              <a:lnSpc>
                <a:spcPct val="100000"/>
              </a:lnSpc>
              <a:spcBef>
                <a:spcPts val="0"/>
              </a:spcBef>
              <a:spcAft>
                <a:spcPts val="0"/>
              </a:spcAft>
              <a:buSzPts val="2400"/>
              <a:buNone/>
            </a:pPr>
            <a:r>
              <a:rPr lang="en" sz="2000"/>
              <a:t> </a:t>
            </a:r>
            <a:endParaRPr sz="2000"/>
          </a:p>
          <a:p>
            <a:pPr indent="0" lvl="0" marL="0" rtl="0" algn="l">
              <a:lnSpc>
                <a:spcPct val="100000"/>
              </a:lnSpc>
              <a:spcBef>
                <a:spcPts val="0"/>
              </a:spcBef>
              <a:spcAft>
                <a:spcPts val="0"/>
              </a:spcAft>
              <a:buSzPts val="2400"/>
              <a:buNone/>
            </a:pPr>
            <a:r>
              <a:rPr lang="en" sz="1800"/>
              <a:t>Deshpande Varad Shailesh [21d070024]</a:t>
            </a:r>
            <a:endParaRPr sz="1800"/>
          </a:p>
        </p:txBody>
      </p:sp>
      <p:sp>
        <p:nvSpPr>
          <p:cNvPr id="61" name="Google Shape;61;p1"/>
          <p:cNvSpPr txBox="1"/>
          <p:nvPr>
            <p:ph idx="1" type="subTitle"/>
          </p:nvPr>
        </p:nvSpPr>
        <p:spPr>
          <a:xfrm>
            <a:off x="4492500" y="3840650"/>
            <a:ext cx="4583700" cy="10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Grampurohit Shreyas Jayant [21d070029]</a:t>
            </a:r>
            <a:endParaRPr sz="1800"/>
          </a:p>
          <a:p>
            <a:pPr indent="0" lvl="0" marL="0" rtl="0" algn="l">
              <a:lnSpc>
                <a:spcPct val="100000"/>
              </a:lnSpc>
              <a:spcBef>
                <a:spcPts val="0"/>
              </a:spcBef>
              <a:spcAft>
                <a:spcPts val="0"/>
              </a:spcAft>
              <a:buSzPts val="2400"/>
              <a:buNone/>
            </a:pPr>
            <a:r>
              <a:t/>
            </a:r>
            <a:endParaRPr sz="2000"/>
          </a:p>
          <a:p>
            <a:pPr indent="0" lvl="0" marL="0" rtl="0" algn="l">
              <a:lnSpc>
                <a:spcPct val="100000"/>
              </a:lnSpc>
              <a:spcBef>
                <a:spcPts val="0"/>
              </a:spcBef>
              <a:spcAft>
                <a:spcPts val="0"/>
              </a:spcAft>
              <a:buSzPts val="2400"/>
              <a:buNone/>
            </a:pPr>
            <a:r>
              <a:rPr lang="en" sz="1800"/>
              <a:t>Harshit Raj [20d070033]</a:t>
            </a:r>
            <a:endParaRPr sz="1800"/>
          </a:p>
        </p:txBody>
      </p:sp>
      <p:sp>
        <p:nvSpPr>
          <p:cNvPr id="62" name="Google Shape;62;p1"/>
          <p:cNvSpPr txBox="1"/>
          <p:nvPr/>
        </p:nvSpPr>
        <p:spPr>
          <a:xfrm>
            <a:off x="2312275" y="989725"/>
            <a:ext cx="4510800" cy="6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Old Standard TT"/>
                <a:ea typeface="Old Standard TT"/>
                <a:cs typeface="Old Standard TT"/>
                <a:sym typeface="Old Standard TT"/>
              </a:rPr>
              <a:t>Milestone 2</a:t>
            </a:r>
            <a:endParaRPr sz="1900">
              <a:solidFill>
                <a:schemeClr val="dk1"/>
              </a:solidFill>
              <a:latin typeface="Old Standard TT"/>
              <a:ea typeface="Old Standard TT"/>
              <a:cs typeface="Old Standard TT"/>
              <a:sym typeface="Old Standard TT"/>
            </a:endParaRPr>
          </a:p>
        </p:txBody>
      </p:sp>
      <p:sp>
        <p:nvSpPr>
          <p:cNvPr id="63" name="Google Shape;63;p1"/>
          <p:cNvSpPr txBox="1"/>
          <p:nvPr/>
        </p:nvSpPr>
        <p:spPr>
          <a:xfrm>
            <a:off x="2316600" y="387625"/>
            <a:ext cx="4510800" cy="6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Old Standard TT"/>
                <a:ea typeface="Old Standard TT"/>
                <a:cs typeface="Old Standard TT"/>
                <a:sym typeface="Old Standard TT"/>
              </a:rPr>
              <a:t>EE 344</a:t>
            </a:r>
            <a:r>
              <a:rPr lang="en" sz="2100">
                <a:solidFill>
                  <a:schemeClr val="dk1"/>
                </a:solidFill>
                <a:latin typeface="Old Standard TT"/>
                <a:ea typeface="Old Standard TT"/>
                <a:cs typeface="Old Standard TT"/>
                <a:sym typeface="Old Standard TT"/>
              </a:rPr>
              <a:t> - Electronic Design Lab</a:t>
            </a:r>
            <a:endParaRPr sz="2100">
              <a:solidFill>
                <a:schemeClr val="dk1"/>
              </a:solidFill>
              <a:latin typeface="Old Standard TT"/>
              <a:ea typeface="Old Standard TT"/>
              <a:cs typeface="Old Standard TT"/>
              <a:sym typeface="Old Standard TT"/>
            </a:endParaRPr>
          </a:p>
        </p:txBody>
      </p:sp>
      <p:sp>
        <p:nvSpPr>
          <p:cNvPr id="64" name="Google Shape;64;p1"/>
          <p:cNvSpPr txBox="1"/>
          <p:nvPr/>
        </p:nvSpPr>
        <p:spPr>
          <a:xfrm>
            <a:off x="513250" y="3255750"/>
            <a:ext cx="1392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MON - 08</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0" name="Shape 120"/>
        <p:cNvGrpSpPr/>
        <p:nvPr/>
      </p:nvGrpSpPr>
      <p:grpSpPr>
        <a:xfrm>
          <a:off x="0" y="0"/>
          <a:ext cx="0" cy="0"/>
          <a:chOff x="0" y="0"/>
          <a:chExt cx="0" cy="0"/>
        </a:xfrm>
      </p:grpSpPr>
      <p:sp>
        <p:nvSpPr>
          <p:cNvPr id="121" name="Google Shape;121;p8"/>
          <p:cNvSpPr txBox="1"/>
          <p:nvPr>
            <p:ph idx="4294967295" type="body"/>
          </p:nvPr>
        </p:nvSpPr>
        <p:spPr>
          <a:xfrm>
            <a:off x="286950" y="824000"/>
            <a:ext cx="8570100" cy="403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b="1" lang="en"/>
              <a:t>Preliminary testing</a:t>
            </a:r>
            <a:endParaRPr b="1"/>
          </a:p>
          <a:p>
            <a:pPr indent="-336550" lvl="1" marL="914400" rtl="0" algn="l">
              <a:lnSpc>
                <a:spcPct val="115000"/>
              </a:lnSpc>
              <a:spcBef>
                <a:spcPts val="0"/>
              </a:spcBef>
              <a:spcAft>
                <a:spcPts val="0"/>
              </a:spcAft>
              <a:buSzPts val="1700"/>
              <a:buChar char="○"/>
            </a:pPr>
            <a:r>
              <a:rPr lang="en" sz="1300"/>
              <a:t>Testing of analog circuits for the scaled-down version has been completed.</a:t>
            </a:r>
            <a:endParaRPr sz="1300"/>
          </a:p>
          <a:p>
            <a:pPr indent="-336550" lvl="1" marL="914400" rtl="0" algn="l">
              <a:lnSpc>
                <a:spcPct val="115000"/>
              </a:lnSpc>
              <a:spcBef>
                <a:spcPts val="0"/>
              </a:spcBef>
              <a:spcAft>
                <a:spcPts val="0"/>
              </a:spcAft>
              <a:buSzPts val="1700"/>
              <a:buChar char="○"/>
            </a:pPr>
            <a:r>
              <a:rPr lang="en" sz="1300"/>
              <a:t>Testing</a:t>
            </a:r>
            <a:r>
              <a:rPr lang="en" sz="1300"/>
              <a:t> of ADC-FPGA interface has been nearly completed, and the testing of the DAC-FPGA interface is in progress. </a:t>
            </a:r>
            <a:endParaRPr sz="1300"/>
          </a:p>
          <a:p>
            <a:pPr indent="-342900" lvl="0" marL="457200" rtl="0" algn="l">
              <a:lnSpc>
                <a:spcPct val="115000"/>
              </a:lnSpc>
              <a:spcBef>
                <a:spcPts val="0"/>
              </a:spcBef>
              <a:spcAft>
                <a:spcPts val="0"/>
              </a:spcAft>
              <a:buSzPts val="1800"/>
              <a:buChar char="●"/>
            </a:pPr>
            <a:r>
              <a:rPr b="1" lang="en"/>
              <a:t>Intermediate testing</a:t>
            </a:r>
            <a:endParaRPr b="1" sz="1300"/>
          </a:p>
          <a:p>
            <a:pPr indent="-311150" lvl="1" marL="914400" rtl="0" algn="l">
              <a:lnSpc>
                <a:spcPct val="115000"/>
              </a:lnSpc>
              <a:spcBef>
                <a:spcPts val="0"/>
              </a:spcBef>
              <a:spcAft>
                <a:spcPts val="0"/>
              </a:spcAft>
              <a:buSzPts val="1300"/>
              <a:buChar char="○"/>
            </a:pPr>
            <a:r>
              <a:rPr lang="en" sz="1300"/>
              <a:t>Next up, we’ll be testing the analog circuits using </a:t>
            </a:r>
            <a:r>
              <a:rPr lang="en" sz="1300"/>
              <a:t>the actual components ordered for the project on breakout boards. Another significant change we aim to introduce in this phase is to power the chips using A/C supply as recommended to us. </a:t>
            </a:r>
            <a:endParaRPr sz="1300"/>
          </a:p>
          <a:p>
            <a:pPr indent="-311150" lvl="1" marL="914400" rtl="0" algn="l">
              <a:lnSpc>
                <a:spcPct val="115000"/>
              </a:lnSpc>
              <a:spcBef>
                <a:spcPts val="0"/>
              </a:spcBef>
              <a:spcAft>
                <a:spcPts val="0"/>
              </a:spcAft>
              <a:buSzPts val="1300"/>
              <a:buChar char="○"/>
            </a:pPr>
            <a:r>
              <a:rPr lang="en" sz="1300"/>
              <a:t>Similarly, we’ll be testing the ADC and DAC interface with the new components and try to increase the extent of testing by actually interfacing the ADC and DAC with the verified analog circuits.</a:t>
            </a:r>
            <a:endParaRPr sz="1300"/>
          </a:p>
          <a:p>
            <a:pPr indent="-311150" lvl="1" marL="914400" rtl="0" algn="l">
              <a:lnSpc>
                <a:spcPct val="115000"/>
              </a:lnSpc>
              <a:spcBef>
                <a:spcPts val="0"/>
              </a:spcBef>
              <a:spcAft>
                <a:spcPts val="0"/>
              </a:spcAft>
              <a:buSzPts val="1300"/>
              <a:buChar char="○"/>
            </a:pPr>
            <a:r>
              <a:rPr lang="en" sz="1300"/>
              <a:t>As soon as our ordered components arrive, we can test them on breakout boards (for VQFN-32, SOIC-8, MSOP-10 are available, we have checked the same with Maheshwar Sir).</a:t>
            </a:r>
            <a:endParaRPr sz="1300"/>
          </a:p>
          <a:p>
            <a:pPr indent="-342900" lvl="0" marL="457200" rtl="0" algn="l">
              <a:lnSpc>
                <a:spcPct val="115000"/>
              </a:lnSpc>
              <a:spcBef>
                <a:spcPts val="0"/>
              </a:spcBef>
              <a:spcAft>
                <a:spcPts val="0"/>
              </a:spcAft>
              <a:buSzPts val="1800"/>
              <a:buChar char="●"/>
            </a:pPr>
            <a:r>
              <a:rPr b="1" lang="en"/>
              <a:t>Final testing</a:t>
            </a:r>
            <a:endParaRPr b="1"/>
          </a:p>
          <a:p>
            <a:pPr indent="-317500" lvl="1" marL="914400" rtl="0" algn="l">
              <a:lnSpc>
                <a:spcPct val="115000"/>
              </a:lnSpc>
              <a:spcBef>
                <a:spcPts val="0"/>
              </a:spcBef>
              <a:spcAft>
                <a:spcPts val="0"/>
              </a:spcAft>
              <a:buSzPts val="1400"/>
              <a:buChar char="○"/>
            </a:pPr>
            <a:r>
              <a:rPr lang="en"/>
              <a:t>The final stage will involve verification of the PCB layout (packaged within an enclosure box) which </a:t>
            </a:r>
            <a:r>
              <a:rPr lang="en"/>
              <a:t>will</a:t>
            </a:r>
            <a:r>
              <a:rPr lang="en"/>
              <a:t> be tested while being powered by domestic A/C </a:t>
            </a:r>
            <a:r>
              <a:rPr lang="en"/>
              <a:t>supply. </a:t>
            </a:r>
            <a:endParaRPr/>
          </a:p>
        </p:txBody>
      </p:sp>
      <p:sp>
        <p:nvSpPr>
          <p:cNvPr id="122" name="Google Shape;122;p8"/>
          <p:cNvSpPr txBox="1"/>
          <p:nvPr>
            <p:ph type="title"/>
          </p:nvPr>
        </p:nvSpPr>
        <p:spPr>
          <a:xfrm>
            <a:off x="441300" y="210800"/>
            <a:ext cx="8261400" cy="61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Testing plan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6ac92218e9_2_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preliminary testing </a:t>
            </a:r>
            <a:endParaRPr/>
          </a:p>
        </p:txBody>
      </p:sp>
      <p:sp>
        <p:nvSpPr>
          <p:cNvPr id="128" name="Google Shape;128;g26ac92218e9_2_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resistance value inside the 2 x 2 array used for testing was estimated accurately up to the third decimal point.</a:t>
            </a:r>
            <a:endParaRPr/>
          </a:p>
          <a:p>
            <a:pPr indent="-342900" lvl="0" marL="457200" rtl="0" algn="l">
              <a:spcBef>
                <a:spcPts val="0"/>
              </a:spcBef>
              <a:spcAft>
                <a:spcPts val="0"/>
              </a:spcAft>
              <a:buSzPts val="1800"/>
              <a:buChar char="-"/>
            </a:pPr>
            <a:r>
              <a:rPr lang="en"/>
              <a:t>No sneak currents were seen.</a:t>
            </a:r>
            <a:endParaRPr/>
          </a:p>
          <a:p>
            <a:pPr indent="-342900" lvl="0" marL="457200" rtl="0" algn="l">
              <a:spcBef>
                <a:spcPts val="0"/>
              </a:spcBef>
              <a:spcAft>
                <a:spcPts val="0"/>
              </a:spcAft>
              <a:buSzPts val="1800"/>
              <a:buChar char="-"/>
            </a:pPr>
            <a:r>
              <a:rPr lang="en"/>
              <a:t>The </a:t>
            </a:r>
            <a:r>
              <a:rPr lang="en"/>
              <a:t>resistance measurement was accurate even for a pulse of 5 𝜇s. This implies that the amplifiers selection in the testing circuit based on slew rate, bandwidth and other considerations was correct.</a:t>
            </a:r>
            <a:endParaRPr/>
          </a:p>
          <a:p>
            <a:pPr indent="-342900" lvl="0" marL="457200" rtl="0" algn="l">
              <a:spcBef>
                <a:spcPts val="0"/>
              </a:spcBef>
              <a:spcAft>
                <a:spcPts val="0"/>
              </a:spcAft>
              <a:buSzPts val="1800"/>
              <a:buChar char="-"/>
            </a:pPr>
            <a:r>
              <a:rPr lang="en"/>
              <a:t>The ADC is able to correctly send data and as shown in the video, we have checked the waveforms on the DSO, there is a minor problem in displaying this onto the FPGA LEDs. For the DAC, we are able to generate the correct command sequence through SPI.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310775" y="333150"/>
            <a:ext cx="8233200" cy="61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Additional Considerations</a:t>
            </a:r>
            <a:endParaRPr/>
          </a:p>
        </p:txBody>
      </p:sp>
      <p:sp>
        <p:nvSpPr>
          <p:cNvPr id="134" name="Google Shape;134;p9"/>
          <p:cNvSpPr txBox="1"/>
          <p:nvPr>
            <p:ph idx="1" type="body"/>
          </p:nvPr>
        </p:nvSpPr>
        <p:spPr>
          <a:xfrm>
            <a:off x="310775" y="1157175"/>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100"/>
              </a:spcBef>
              <a:spcAft>
                <a:spcPts val="0"/>
              </a:spcAft>
              <a:buSzPts val="1600"/>
              <a:buAutoNum type="arabicPeriod"/>
            </a:pPr>
            <a:r>
              <a:rPr b="1" lang="en" sz="1600"/>
              <a:t>PCB printing</a:t>
            </a:r>
            <a:endParaRPr b="1" sz="1600"/>
          </a:p>
          <a:p>
            <a:pPr indent="0" lvl="0" marL="0" rtl="0" algn="l">
              <a:lnSpc>
                <a:spcPct val="115000"/>
              </a:lnSpc>
              <a:spcBef>
                <a:spcPts val="1600"/>
              </a:spcBef>
              <a:spcAft>
                <a:spcPts val="0"/>
              </a:spcAft>
              <a:buNone/>
            </a:pPr>
            <a:r>
              <a:rPr lang="en" sz="1600"/>
              <a:t>Our </a:t>
            </a:r>
            <a:r>
              <a:rPr lang="en" sz="1600"/>
              <a:t>project</a:t>
            </a:r>
            <a:r>
              <a:rPr lang="en" sz="1600"/>
              <a:t> needs</a:t>
            </a:r>
            <a:r>
              <a:rPr lang="en" sz="1600"/>
              <a:t> </a:t>
            </a:r>
            <a:r>
              <a:rPr lang="en" sz="1600"/>
              <a:t>VQFN-32, MSOP-10, SOIC-8 packages, which we have checked with Maheshwar Sir, and are workable with in our lab itself. We can order from </a:t>
            </a:r>
            <a:r>
              <a:rPr b="1" lang="en" sz="1600">
                <a:solidFill>
                  <a:schemeClr val="dk2"/>
                </a:solidFill>
              </a:rPr>
              <a:t>PCB power</a:t>
            </a:r>
            <a:r>
              <a:rPr lang="en" sz="1600"/>
              <a:t> if, in some unseen scenario, we need to </a:t>
            </a:r>
            <a:r>
              <a:rPr b="1" lang="en" sz="1600">
                <a:solidFill>
                  <a:schemeClr val="dk2"/>
                </a:solidFill>
              </a:rPr>
              <a:t>outsource</a:t>
            </a:r>
            <a:r>
              <a:rPr lang="en" sz="1600"/>
              <a:t>.</a:t>
            </a:r>
            <a:endParaRPr sz="1600"/>
          </a:p>
          <a:p>
            <a:pPr indent="0" lvl="0" marL="0" rtl="0" algn="l">
              <a:lnSpc>
                <a:spcPct val="115000"/>
              </a:lnSpc>
              <a:spcBef>
                <a:spcPts val="1600"/>
              </a:spcBef>
              <a:spcAft>
                <a:spcPts val="0"/>
              </a:spcAft>
              <a:buNone/>
            </a:pPr>
            <a:r>
              <a:rPr b="1" lang="en" sz="1600">
                <a:solidFill>
                  <a:schemeClr val="dk2"/>
                </a:solidFill>
              </a:rPr>
              <a:t>We have checked with the lab, and there are breakout boards available to test each of these.</a:t>
            </a:r>
            <a:endParaRPr b="1" sz="1600">
              <a:solidFill>
                <a:schemeClr val="dk2"/>
              </a:solidFill>
            </a:endParaRPr>
          </a:p>
          <a:p>
            <a:pPr indent="-330200" lvl="0" marL="457200" rtl="0" algn="l">
              <a:lnSpc>
                <a:spcPct val="115000"/>
              </a:lnSpc>
              <a:spcBef>
                <a:spcPts val="1600"/>
              </a:spcBef>
              <a:spcAft>
                <a:spcPts val="0"/>
              </a:spcAft>
              <a:buSzPts val="1600"/>
              <a:buAutoNum type="arabicPeriod"/>
            </a:pPr>
            <a:r>
              <a:rPr b="1" lang="en" sz="1600"/>
              <a:t>User interface</a:t>
            </a:r>
            <a:endParaRPr sz="1600"/>
          </a:p>
          <a:p>
            <a:pPr indent="0" lvl="0" marL="0" rtl="0" algn="l">
              <a:lnSpc>
                <a:spcPct val="115000"/>
              </a:lnSpc>
              <a:spcBef>
                <a:spcPts val="1600"/>
              </a:spcBef>
              <a:spcAft>
                <a:spcPts val="1600"/>
              </a:spcAft>
              <a:buNone/>
            </a:pPr>
            <a:r>
              <a:rPr lang="en" sz="1600"/>
              <a:t>Thought</a:t>
            </a:r>
            <a:r>
              <a:rPr lang="en" sz="1600"/>
              <a:t> of a simple python-driven interface or a webpage that dumps data into a .txt file, and this will communicate with the FPGA via a urJTAG interface.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bfc1160b4d_1_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t>Additional Considerations (contd.)</a:t>
            </a:r>
            <a:endParaRPr/>
          </a:p>
          <a:p>
            <a:pPr indent="0" lvl="0" marL="0" rtl="0" algn="l">
              <a:spcBef>
                <a:spcPts val="0"/>
              </a:spcBef>
              <a:spcAft>
                <a:spcPts val="0"/>
              </a:spcAft>
              <a:buNone/>
            </a:pPr>
            <a:r>
              <a:t/>
            </a:r>
            <a:endParaRPr/>
          </a:p>
        </p:txBody>
      </p:sp>
      <p:sp>
        <p:nvSpPr>
          <p:cNvPr id="140" name="Google Shape;140;g2bfc1160b4d_1_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3. PCB Holder/Enclosure</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 are working on creating a </a:t>
            </a:r>
            <a:r>
              <a:rPr lang="en" sz="1600"/>
              <a:t>mechanical</a:t>
            </a:r>
            <a:r>
              <a:rPr lang="en" sz="1600"/>
              <a:t> holder/enclosure for the PCB. We have learnt the </a:t>
            </a:r>
            <a:r>
              <a:rPr lang="en" sz="1600"/>
              <a:t>basics</a:t>
            </a:r>
            <a:r>
              <a:rPr lang="en" sz="1600"/>
              <a:t> of CAD software and will soon start working on it once major tasks are accomplished.</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8" name="Shape 68"/>
        <p:cNvGrpSpPr/>
        <p:nvPr/>
      </p:nvGrpSpPr>
      <p:grpSpPr>
        <a:xfrm>
          <a:off x="0" y="0"/>
          <a:ext cx="0" cy="0"/>
          <a:chOff x="0" y="0"/>
          <a:chExt cx="0" cy="0"/>
        </a:xfrm>
      </p:grpSpPr>
      <p:sp>
        <p:nvSpPr>
          <p:cNvPr id="69" name="Google Shape;69;p2"/>
          <p:cNvSpPr txBox="1"/>
          <p:nvPr>
            <p:ph type="title"/>
          </p:nvPr>
        </p:nvSpPr>
        <p:spPr>
          <a:xfrm>
            <a:off x="311700" y="286325"/>
            <a:ext cx="8520600" cy="61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Progress in last milestone</a:t>
            </a:r>
            <a:endParaRPr>
              <a:solidFill>
                <a:schemeClr val="dk1"/>
              </a:solidFill>
            </a:endParaRPr>
          </a:p>
        </p:txBody>
      </p:sp>
      <p:sp>
        <p:nvSpPr>
          <p:cNvPr id="70" name="Google Shape;70;p2"/>
          <p:cNvSpPr txBox="1"/>
          <p:nvPr>
            <p:ph idx="1" type="body"/>
          </p:nvPr>
        </p:nvSpPr>
        <p:spPr>
          <a:xfrm>
            <a:off x="311700" y="109225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Identified and understood the problem statement that we’re working on along with practically achievable target specs for our proposed implementation.</a:t>
            </a:r>
            <a:br>
              <a:rPr lang="en"/>
            </a:br>
            <a:endParaRPr/>
          </a:p>
          <a:p>
            <a:pPr indent="-342900" lvl="0" marL="457200" rtl="0" algn="l">
              <a:spcBef>
                <a:spcPts val="0"/>
              </a:spcBef>
              <a:spcAft>
                <a:spcPts val="0"/>
              </a:spcAft>
              <a:buSzPts val="1800"/>
              <a:buChar char="●"/>
            </a:pPr>
            <a:r>
              <a:rPr lang="en"/>
              <a:t>Identified suitable components for on-board implementation of the circuit after going through multiple datasheets and the prescribed research papers so as to ensure an economically viable project, while achieving satisfactory specifications.</a:t>
            </a:r>
            <a:br>
              <a:rPr lang="en"/>
            </a:br>
            <a:endParaRPr/>
          </a:p>
          <a:p>
            <a:pPr indent="-342900" lvl="0" marL="457200" rtl="0" algn="l">
              <a:spcBef>
                <a:spcPts val="0"/>
              </a:spcBef>
              <a:spcAft>
                <a:spcPts val="0"/>
              </a:spcAft>
              <a:buSzPts val="1800"/>
              <a:buChar char="●"/>
            </a:pPr>
            <a:r>
              <a:rPr lang="en"/>
              <a:t>Tentative work distribution plan and Gantt chart outlining individual tasks to be done before each of the project milestones.</a:t>
            </a:r>
            <a:r>
              <a:rPr lang="en" sz="1900"/>
              <a: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4" name="Shape 74"/>
        <p:cNvGrpSpPr/>
        <p:nvPr/>
      </p:nvGrpSpPr>
      <p:grpSpPr>
        <a:xfrm>
          <a:off x="0" y="0"/>
          <a:ext cx="0" cy="0"/>
          <a:chOff x="0" y="0"/>
          <a:chExt cx="0" cy="0"/>
        </a:xfrm>
      </p:grpSpPr>
      <p:sp>
        <p:nvSpPr>
          <p:cNvPr id="75" name="Google Shape;75;p3"/>
          <p:cNvSpPr txBox="1"/>
          <p:nvPr>
            <p:ph type="title"/>
          </p:nvPr>
        </p:nvSpPr>
        <p:spPr>
          <a:xfrm>
            <a:off x="311700" y="250225"/>
            <a:ext cx="8520600" cy="61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Feedback received </a:t>
            </a:r>
            <a:r>
              <a:rPr lang="en" sz="2700"/>
              <a:t>                    </a:t>
            </a:r>
            <a:endParaRPr sz="2700">
              <a:solidFill>
                <a:schemeClr val="dk1"/>
              </a:solidFill>
            </a:endParaRPr>
          </a:p>
        </p:txBody>
      </p:sp>
      <p:sp>
        <p:nvSpPr>
          <p:cNvPr id="76" name="Google Shape;76;p3"/>
          <p:cNvSpPr txBox="1"/>
          <p:nvPr>
            <p:ph idx="1" type="body"/>
          </p:nvPr>
        </p:nvSpPr>
        <p:spPr>
          <a:xfrm>
            <a:off x="359850" y="1083300"/>
            <a:ext cx="8424300" cy="34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The initial ideation was to power our implementation by a battery source, </a:t>
            </a:r>
            <a:r>
              <a:rPr lang="en" sz="1800"/>
              <a:t>which</a:t>
            </a:r>
            <a:r>
              <a:rPr lang="en" sz="1800"/>
              <a:t> was pointed out to be less favourable for extended </a:t>
            </a:r>
            <a:r>
              <a:rPr lang="en" sz="1800"/>
              <a:t>running times</a:t>
            </a:r>
            <a:r>
              <a:rPr lang="en" sz="1800"/>
              <a:t>, and we were asked to make provision for the board to be powered via A/C supply.</a:t>
            </a:r>
            <a:br>
              <a:rPr lang="en" sz="1800"/>
            </a:br>
            <a:endParaRPr sz="1800"/>
          </a:p>
          <a:p>
            <a:pPr indent="-342900" lvl="0" marL="457200" rtl="0" algn="l">
              <a:spcBef>
                <a:spcPts val="0"/>
              </a:spcBef>
              <a:spcAft>
                <a:spcPts val="0"/>
              </a:spcAft>
              <a:buSzPts val="1800"/>
              <a:buAutoNum type="arabicPeriod"/>
            </a:pPr>
            <a:r>
              <a:rPr lang="en" sz="1800"/>
              <a:t>We were also asked to make a simpler, scaled-down version of the final implementation, using </a:t>
            </a:r>
            <a:r>
              <a:rPr lang="en" sz="1800"/>
              <a:t>components</a:t>
            </a:r>
            <a:r>
              <a:rPr lang="en" sz="1800"/>
              <a:t> available at WEL as a backup option.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ac92218e9_7_0"/>
          <p:cNvSpPr txBox="1"/>
          <p:nvPr>
            <p:ph type="title"/>
          </p:nvPr>
        </p:nvSpPr>
        <p:spPr>
          <a:xfrm>
            <a:off x="311700" y="2214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Addressal of feedback</a:t>
            </a:r>
            <a:endParaRPr/>
          </a:p>
        </p:txBody>
      </p:sp>
      <p:sp>
        <p:nvSpPr>
          <p:cNvPr id="82" name="Google Shape;82;g26ac92218e9_7_0"/>
          <p:cNvSpPr txBox="1"/>
          <p:nvPr>
            <p:ph idx="1" type="body"/>
          </p:nvPr>
        </p:nvSpPr>
        <p:spPr>
          <a:xfrm>
            <a:off x="311700" y="962400"/>
            <a:ext cx="8520600" cy="389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300"/>
              <a:t>We scrapped the idea of using batteries as a power source, and decided instead to use an A/C adapter so as to power the board using domestic A/C supply, while enumerating all the power management considerations. These power management concerns have been taken into consideration in the schematic.</a:t>
            </a:r>
            <a:endParaRPr sz="14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To achieve the scaled down implementation, we have three major subtasks:</a:t>
            </a:r>
            <a:endParaRPr sz="1300"/>
          </a:p>
          <a:p>
            <a:pPr indent="-311150" lvl="0" marL="457200" rtl="0" algn="l">
              <a:spcBef>
                <a:spcPts val="0"/>
              </a:spcBef>
              <a:spcAft>
                <a:spcPts val="0"/>
              </a:spcAft>
              <a:buSzPts val="1300"/>
              <a:buChar char="●"/>
            </a:pPr>
            <a:r>
              <a:rPr lang="en" sz="1300"/>
              <a:t>Analog Design considerations</a:t>
            </a:r>
            <a:endParaRPr sz="1300"/>
          </a:p>
          <a:p>
            <a:pPr indent="-311150" lvl="1" marL="914400" rtl="0" algn="l">
              <a:spcBef>
                <a:spcPts val="0"/>
              </a:spcBef>
              <a:spcAft>
                <a:spcPts val="0"/>
              </a:spcAft>
              <a:buSzPts val="1300"/>
              <a:buChar char="○"/>
            </a:pPr>
            <a:r>
              <a:rPr lang="en" sz="1300">
                <a:extLst>
                  <a:ext uri="http://customooxmlschemas.google.com/">
                    <go:slidesCustomData xmlns:go="http://customooxmlschemas.google.com/" textRoundtripDataId="0"/>
                  </a:ext>
                </a:extLst>
              </a:rPr>
              <a:t>Elementary testing of the scaled-down version of the analog circuit</a:t>
            </a:r>
            <a:r>
              <a:rPr lang="en" sz="1300"/>
              <a:t> has been completed. No sneak currents were observed and resistance values were obtained accurately, even for 5 𝜇s pulse. In some cases, there was propagation delay and slew rate issues, which are expected to reduce once the improved components arrive.</a:t>
            </a:r>
            <a:endParaRPr sz="1300"/>
          </a:p>
          <a:p>
            <a:pPr indent="-311150" lvl="0" marL="457200" rtl="0" algn="l">
              <a:spcBef>
                <a:spcPts val="0"/>
              </a:spcBef>
              <a:spcAft>
                <a:spcPts val="0"/>
              </a:spcAft>
              <a:buSzPts val="1300"/>
              <a:buChar char="●"/>
            </a:pPr>
            <a:r>
              <a:rPr lang="en" sz="1300"/>
              <a:t>ADC and DAC interfacing</a:t>
            </a:r>
            <a:endParaRPr sz="1300"/>
          </a:p>
          <a:p>
            <a:pPr indent="-311150" lvl="1" marL="914400" rtl="0" algn="l">
              <a:spcBef>
                <a:spcPts val="0"/>
              </a:spcBef>
              <a:spcAft>
                <a:spcPts val="0"/>
              </a:spcAft>
              <a:buSzPts val="1300"/>
              <a:buChar char="○"/>
            </a:pPr>
            <a:r>
              <a:rPr lang="en" sz="1300"/>
              <a:t>Except for some minor issues, we were able to read data from both ADC testing circuit. For DAC, we are able to send the expected SPI signal from FPGA but facing some issues with getting the output from DAC. Most importantly, the VHDL simulation of the code was as per our expectations.</a:t>
            </a:r>
            <a:endParaRPr sz="1300"/>
          </a:p>
          <a:p>
            <a:pPr indent="-311150" lvl="0" marL="457200" rtl="0" algn="l">
              <a:spcBef>
                <a:spcPts val="0"/>
              </a:spcBef>
              <a:spcAft>
                <a:spcPts val="0"/>
              </a:spcAft>
              <a:buSzPts val="1300"/>
              <a:buChar char="●"/>
            </a:pPr>
            <a:r>
              <a:rPr lang="en" sz="1300"/>
              <a:t>Schematic and PCB</a:t>
            </a:r>
            <a:endParaRPr sz="1300"/>
          </a:p>
          <a:p>
            <a:pPr indent="-311150" lvl="1" marL="914400" rtl="0" algn="l">
              <a:spcBef>
                <a:spcPts val="0"/>
              </a:spcBef>
              <a:spcAft>
                <a:spcPts val="0"/>
              </a:spcAft>
              <a:buSzPts val="1300"/>
              <a:buChar char="○"/>
            </a:pPr>
            <a:r>
              <a:rPr lang="en" sz="1300"/>
              <a:t>Schematic has been completed and we are currently working on the PCB layout.</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nvSpPr>
        <p:spPr>
          <a:xfrm>
            <a:off x="1548000" y="519300"/>
            <a:ext cx="5708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ld Standard TT"/>
              <a:ea typeface="Old Standard TT"/>
              <a:cs typeface="Old Standard TT"/>
              <a:sym typeface="Old Standard TT"/>
            </a:endParaRPr>
          </a:p>
        </p:txBody>
      </p:sp>
      <p:sp>
        <p:nvSpPr>
          <p:cNvPr id="88" name="Google Shape;88;p4"/>
          <p:cNvSpPr txBox="1"/>
          <p:nvPr/>
        </p:nvSpPr>
        <p:spPr>
          <a:xfrm>
            <a:off x="450000" y="162550"/>
            <a:ext cx="8235000" cy="63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baseline="30000" i="0" sz="2500" u="none" cap="none" strike="noStrike">
              <a:solidFill>
                <a:schemeClr val="dk1"/>
              </a:solidFill>
              <a:latin typeface="Old Standard TT"/>
              <a:ea typeface="Old Standard TT"/>
              <a:cs typeface="Old Standard TT"/>
              <a:sym typeface="Old Standard TT"/>
            </a:endParaRPr>
          </a:p>
        </p:txBody>
      </p:sp>
      <p:sp>
        <p:nvSpPr>
          <p:cNvPr id="89" name="Google Shape;89;p4"/>
          <p:cNvSpPr txBox="1"/>
          <p:nvPr>
            <p:ph type="title"/>
          </p:nvPr>
        </p:nvSpPr>
        <p:spPr>
          <a:xfrm>
            <a:off x="307200" y="97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sz="2800"/>
              <a:t>Updated </a:t>
            </a:r>
            <a:r>
              <a:rPr lang="en" sz="2800"/>
              <a:t>Gantt chart for project planning</a:t>
            </a:r>
            <a:endParaRPr sz="2800"/>
          </a:p>
          <a:p>
            <a:pPr indent="0" lvl="0" marL="0" rtl="0" algn="l">
              <a:spcBef>
                <a:spcPts val="0"/>
              </a:spcBef>
              <a:spcAft>
                <a:spcPts val="0"/>
              </a:spcAft>
              <a:buNone/>
            </a:pPr>
            <a:r>
              <a:t/>
            </a:r>
            <a:endParaRPr sz="2500"/>
          </a:p>
        </p:txBody>
      </p:sp>
      <p:sp>
        <p:nvSpPr>
          <p:cNvPr id="90" name="Google Shape;90;p4"/>
          <p:cNvSpPr txBox="1"/>
          <p:nvPr/>
        </p:nvSpPr>
        <p:spPr>
          <a:xfrm>
            <a:off x="1548000" y="4514675"/>
            <a:ext cx="6134100" cy="3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Weeks 3 and 4 are mid-semester weeks</a:t>
            </a:r>
            <a:endParaRPr>
              <a:solidFill>
                <a:schemeClr val="dk1"/>
              </a:solidFill>
              <a:latin typeface="Old Standard TT"/>
              <a:ea typeface="Old Standard TT"/>
              <a:cs typeface="Old Standard TT"/>
              <a:sym typeface="Old Standard TT"/>
            </a:endParaRPr>
          </a:p>
        </p:txBody>
      </p:sp>
      <p:pic>
        <p:nvPicPr>
          <p:cNvPr id="91" name="Google Shape;91;p4"/>
          <p:cNvPicPr preferRelativeResize="0"/>
          <p:nvPr/>
        </p:nvPicPr>
        <p:blipFill>
          <a:blip r:embed="rId3">
            <a:alphaModFix/>
          </a:blip>
          <a:stretch>
            <a:fillRect/>
          </a:stretch>
        </p:blipFill>
        <p:spPr>
          <a:xfrm>
            <a:off x="1396350" y="981000"/>
            <a:ext cx="6342286" cy="338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6ac92218e9_2_10"/>
          <p:cNvSpPr txBox="1"/>
          <p:nvPr>
            <p:ph type="title"/>
          </p:nvPr>
        </p:nvSpPr>
        <p:spPr>
          <a:xfrm>
            <a:off x="311700" y="365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for deviation from Gantt chart</a:t>
            </a:r>
            <a:endParaRPr/>
          </a:p>
        </p:txBody>
      </p:sp>
      <p:sp>
        <p:nvSpPr>
          <p:cNvPr id="97" name="Google Shape;97;g26ac92218e9_2_1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initially made the chart, we did not realise that mid-semesters were scheduled from 24th Feb to 2nd March. This caused some tasks after Milestone 1 to be </a:t>
            </a:r>
            <a:r>
              <a:rPr lang="en"/>
              <a:t>shifted</a:t>
            </a:r>
            <a:r>
              <a:rPr lang="en"/>
              <a:t> towards the </a:t>
            </a:r>
            <a:r>
              <a:rPr lang="en"/>
              <a:t>right side</a:t>
            </a:r>
            <a:r>
              <a:rPr lang="en"/>
              <a:t>.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1" name="Shape 101"/>
        <p:cNvGrpSpPr/>
        <p:nvPr/>
      </p:nvGrpSpPr>
      <p:grpSpPr>
        <a:xfrm>
          <a:off x="0" y="0"/>
          <a:ext cx="0" cy="0"/>
          <a:chOff x="0" y="0"/>
          <a:chExt cx="0" cy="0"/>
        </a:xfrm>
      </p:grpSpPr>
      <p:sp>
        <p:nvSpPr>
          <p:cNvPr id="102" name="Google Shape;102;p5"/>
          <p:cNvSpPr txBox="1"/>
          <p:nvPr>
            <p:ph type="title"/>
          </p:nvPr>
        </p:nvSpPr>
        <p:spPr>
          <a:xfrm>
            <a:off x="311700" y="166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 </a:t>
            </a:r>
            <a:endParaRPr/>
          </a:p>
        </p:txBody>
      </p:sp>
      <p:pic>
        <p:nvPicPr>
          <p:cNvPr id="103" name="Google Shape;103;p5"/>
          <p:cNvPicPr preferRelativeResize="0"/>
          <p:nvPr/>
        </p:nvPicPr>
        <p:blipFill>
          <a:blip r:embed="rId3">
            <a:alphaModFix/>
          </a:blip>
          <a:stretch>
            <a:fillRect/>
          </a:stretch>
        </p:blipFill>
        <p:spPr>
          <a:xfrm>
            <a:off x="1790338" y="780050"/>
            <a:ext cx="5563325" cy="4191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6ac92218e9_2_0"/>
          <p:cNvSpPr txBox="1"/>
          <p:nvPr>
            <p:ph type="title"/>
          </p:nvPr>
        </p:nvSpPr>
        <p:spPr>
          <a:xfrm>
            <a:off x="311700" y="3296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Calculations and analysis for block diagram</a:t>
            </a:r>
            <a:endParaRPr/>
          </a:p>
          <a:p>
            <a:pPr indent="0" lvl="0" marL="0" rtl="0" algn="l">
              <a:spcBef>
                <a:spcPts val="0"/>
              </a:spcBef>
              <a:spcAft>
                <a:spcPts val="0"/>
              </a:spcAft>
              <a:buNone/>
            </a:pPr>
            <a:r>
              <a:t/>
            </a:r>
            <a:endParaRPr/>
          </a:p>
        </p:txBody>
      </p:sp>
      <p:sp>
        <p:nvSpPr>
          <p:cNvPr id="109" name="Google Shape;109;g26ac92218e9_2_0"/>
          <p:cNvSpPr txBox="1"/>
          <p:nvPr>
            <p:ph idx="1" type="body"/>
          </p:nvPr>
        </p:nvSpPr>
        <p:spPr>
          <a:xfrm>
            <a:off x="311700" y="1092250"/>
            <a:ext cx="8520600" cy="3712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Power supply: These considerations are based on the various requirements of amplifiers, switches, ADC and DAC.</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DAC Pathway:</a:t>
            </a:r>
            <a:endParaRPr sz="1700"/>
          </a:p>
          <a:p>
            <a:pPr indent="-311150" lvl="1" marL="914400" rtl="0" algn="l">
              <a:spcBef>
                <a:spcPts val="0"/>
              </a:spcBef>
              <a:spcAft>
                <a:spcPts val="0"/>
              </a:spcAft>
              <a:buSzPts val="1300"/>
              <a:buChar char="○"/>
            </a:pPr>
            <a:r>
              <a:rPr lang="en" sz="1300"/>
              <a:t>OPA695s are CFAs. The output of OPA695 pair is from -4.2V to 4.2V. But at the output of LM6171 the output range is -5V to 5V. Hence the gain of LM6171 is set to 1.19.</a:t>
            </a:r>
            <a:endParaRPr sz="13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ADC Pathway:</a:t>
            </a:r>
            <a:endParaRPr sz="1700"/>
          </a:p>
          <a:p>
            <a:pPr indent="-311150" lvl="1" marL="914400" rtl="0" algn="l">
              <a:spcBef>
                <a:spcPts val="0"/>
              </a:spcBef>
              <a:spcAft>
                <a:spcPts val="0"/>
              </a:spcAft>
              <a:buSzPts val="1300"/>
              <a:buChar char="○"/>
            </a:pPr>
            <a:r>
              <a:rPr lang="en" sz="1300"/>
              <a:t>LMH6715 is set to a gain of 0.5 so that the input voltage at the ADC lies within the range of -2.5V to 2.5V.</a:t>
            </a:r>
            <a:endParaRPr sz="1300"/>
          </a:p>
          <a:p>
            <a:pPr indent="0" lvl="0" marL="0" rtl="0" algn="l">
              <a:spcBef>
                <a:spcPts val="0"/>
              </a:spcBef>
              <a:spcAft>
                <a:spcPts val="0"/>
              </a:spcAft>
              <a:buNone/>
            </a:pPr>
            <a:r>
              <a:t/>
            </a:r>
            <a:endParaRPr sz="1700"/>
          </a:p>
          <a:p>
            <a:pPr indent="0" lvl="0" marL="0" rtl="0" algn="l">
              <a:spcBef>
                <a:spcPts val="0"/>
              </a:spcBef>
              <a:spcAft>
                <a:spcPts val="0"/>
              </a:spcAft>
              <a:buNone/>
            </a:pPr>
            <a:r>
              <a:rPr lang="en" sz="1700"/>
              <a:t>Detailed calculations and reasoning for selection of </a:t>
            </a:r>
            <a:r>
              <a:rPr lang="en" sz="1700"/>
              <a:t>particular</a:t>
            </a:r>
            <a:r>
              <a:rPr lang="en" sz="1700"/>
              <a:t> resistance and capacitance values, along with the type of configuration of amplifiers, etc will be explained in a report.</a:t>
            </a:r>
            <a:endParaRPr sz="17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3" name="Shape 113"/>
        <p:cNvGrpSpPr/>
        <p:nvPr/>
      </p:nvGrpSpPr>
      <p:grpSpPr>
        <a:xfrm>
          <a:off x="0" y="0"/>
          <a:ext cx="0" cy="0"/>
          <a:chOff x="0" y="0"/>
          <a:chExt cx="0" cy="0"/>
        </a:xfrm>
      </p:grpSpPr>
      <p:sp>
        <p:nvSpPr>
          <p:cNvPr id="114" name="Google Shape;114;p7"/>
          <p:cNvSpPr txBox="1"/>
          <p:nvPr>
            <p:ph type="title"/>
          </p:nvPr>
        </p:nvSpPr>
        <p:spPr>
          <a:xfrm>
            <a:off x="311700" y="329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Schematic </a:t>
            </a:r>
            <a:endParaRPr/>
          </a:p>
        </p:txBody>
      </p:sp>
      <p:pic>
        <p:nvPicPr>
          <p:cNvPr id="115" name="Google Shape;115;p7"/>
          <p:cNvPicPr preferRelativeResize="0"/>
          <p:nvPr/>
        </p:nvPicPr>
        <p:blipFill>
          <a:blip r:embed="rId3">
            <a:alphaModFix/>
          </a:blip>
          <a:stretch>
            <a:fillRect/>
          </a:stretch>
        </p:blipFill>
        <p:spPr>
          <a:xfrm>
            <a:off x="2977050" y="942825"/>
            <a:ext cx="5855256" cy="3895874"/>
          </a:xfrm>
          <a:prstGeom prst="rect">
            <a:avLst/>
          </a:prstGeom>
          <a:noFill/>
          <a:ln>
            <a:noFill/>
          </a:ln>
        </p:spPr>
      </p:pic>
      <p:pic>
        <p:nvPicPr>
          <p:cNvPr id="116" name="Google Shape;116;p7"/>
          <p:cNvPicPr preferRelativeResize="0"/>
          <p:nvPr/>
        </p:nvPicPr>
        <p:blipFill>
          <a:blip r:embed="rId4">
            <a:alphaModFix/>
          </a:blip>
          <a:stretch>
            <a:fillRect/>
          </a:stretch>
        </p:blipFill>
        <p:spPr>
          <a:xfrm>
            <a:off x="181250" y="1502613"/>
            <a:ext cx="2672251" cy="21382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