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jyZyja0DcYHVEDwGi5n86WEd86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4B60E8-8CE4-4F87-A696-70609D743F43}">
  <a:tblStyle styleId="{C34B60E8-8CE4-4F87-A696-70609D743F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ac92218e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6ac92218e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bef812d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bef812d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c00b61042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c00b61042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bef812d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bef812d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714d875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c714d875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cde13084c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6cde13084c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8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8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20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Google Shape;32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2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pQi-J_PCMW7gSlmyvDTKhVnrJv0H3NYU?usp=drive_li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arshitRaj3007/EDL2024" TargetMode="External"/><Relationship Id="rId4" Type="http://schemas.openxmlformats.org/officeDocument/2006/relationships/hyperlink" Target="https://drive.google.com/drive/folders/1jz7nZt_loWthk-3VZ0CrprqIHT1pDG49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2700" y="2124800"/>
            <a:ext cx="81186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400"/>
              <a:t>An FPGA-Based Instrument for RRAM Characterization</a:t>
            </a:r>
            <a:endParaRPr sz="3400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120000" y="3840650"/>
            <a:ext cx="43725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Debasish Panda</a:t>
            </a:r>
            <a:r>
              <a:rPr lang="en" sz="2000"/>
              <a:t> [21d070021]                           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Deshpande Varad Shailesh [21d070024]</a:t>
            </a:r>
            <a:endParaRPr sz="1800"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4492500" y="3840650"/>
            <a:ext cx="45837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Grampurohit Shreyas Jayant [21d070029]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Harshit Raj [20d070033]</a:t>
            </a:r>
            <a:endParaRPr sz="1800"/>
          </a:p>
        </p:txBody>
      </p:sp>
      <p:sp>
        <p:nvSpPr>
          <p:cNvPr id="62" name="Google Shape;62;p1"/>
          <p:cNvSpPr txBox="1"/>
          <p:nvPr/>
        </p:nvSpPr>
        <p:spPr>
          <a:xfrm>
            <a:off x="2312275" y="989725"/>
            <a:ext cx="45108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Milestone </a:t>
            </a: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endParaRPr b="0" i="0" sz="19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316600" y="387625"/>
            <a:ext cx="45108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EE 344 - Electronic Design Lab</a:t>
            </a:r>
            <a:endParaRPr b="0" i="0" sz="21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513250" y="3255750"/>
            <a:ext cx="13920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MON - 08</a:t>
            </a:r>
            <a:endParaRPr b="0" i="0" sz="1800" u="none" cap="none" strike="noStrike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11700" y="2863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 Summary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11700" y="1776150"/>
            <a:ext cx="85206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We present a compact, FPGA-based implementation </a:t>
            </a:r>
            <a:r>
              <a:rPr lang="en"/>
              <a:t>for characterizing RRAM (</a:t>
            </a:r>
            <a:r>
              <a:rPr i="1" lang="en"/>
              <a:t>Resistive Random Access Memory</a:t>
            </a:r>
            <a:r>
              <a:rPr lang="en"/>
              <a:t>) crossbar arrays which is intended to aid researchers in their study of RRAM.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capability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capability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Interface available at laptop through same USB cable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Demo Video</a:t>
            </a:r>
            <a:r>
              <a:rPr lang="en" sz="2700"/>
              <a:t>               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2331600"/>
            <a:ext cx="85206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the demo video -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ac92218e9_7_0"/>
          <p:cNvSpPr txBox="1"/>
          <p:nvPr>
            <p:ph type="title"/>
          </p:nvPr>
        </p:nvSpPr>
        <p:spPr>
          <a:xfrm>
            <a:off x="311700" y="22140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2" name="Google Shape;82;g26ac92218e9_7_0"/>
          <p:cNvSpPr/>
          <p:nvPr/>
        </p:nvSpPr>
        <p:spPr>
          <a:xfrm>
            <a:off x="214400" y="1839925"/>
            <a:ext cx="1502400" cy="10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Understand reference Analog Design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3" name="Google Shape;83;g26ac92218e9_7_0"/>
          <p:cNvSpPr/>
          <p:nvPr/>
        </p:nvSpPr>
        <p:spPr>
          <a:xfrm>
            <a:off x="1913675" y="919625"/>
            <a:ext cx="1383900" cy="9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Design simplified circuit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4" name="Google Shape;84;g26ac92218e9_7_0"/>
          <p:cNvCxnSpPr>
            <a:stCxn id="83" idx="3"/>
            <a:endCxn id="85" idx="1"/>
          </p:cNvCxnSpPr>
          <p:nvPr/>
        </p:nvCxnSpPr>
        <p:spPr>
          <a:xfrm flipH="1" rot="10800000">
            <a:off x="3297575" y="1364825"/>
            <a:ext cx="3411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g26ac92218e9_7_0"/>
          <p:cNvSpPr/>
          <p:nvPr/>
        </p:nvSpPr>
        <p:spPr>
          <a:xfrm>
            <a:off x="3638675" y="904775"/>
            <a:ext cx="1383900" cy="9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Breadboard, test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g26ac92218e9_7_0"/>
          <p:cNvSpPr/>
          <p:nvPr/>
        </p:nvSpPr>
        <p:spPr>
          <a:xfrm>
            <a:off x="2518525" y="4007925"/>
            <a:ext cx="1383900" cy="9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Design ideal circuit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" name="Google Shape;87;g26ac92218e9_7_0"/>
          <p:cNvSpPr/>
          <p:nvPr/>
        </p:nvSpPr>
        <p:spPr>
          <a:xfrm flipH="1">
            <a:off x="2921675" y="335375"/>
            <a:ext cx="1383900" cy="569400"/>
          </a:xfrm>
          <a:prstGeom prst="curvedDownArrow">
            <a:avLst>
              <a:gd fmla="val 0" name="adj1"/>
              <a:gd fmla="val 10679" name="adj2"/>
              <a:gd fmla="val 39994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88" name="Google Shape;88;g26ac92218e9_7_0"/>
          <p:cNvCxnSpPr>
            <a:endCxn id="83" idx="1"/>
          </p:cNvCxnSpPr>
          <p:nvPr/>
        </p:nvCxnSpPr>
        <p:spPr>
          <a:xfrm flipH="1" rot="10800000">
            <a:off x="1727075" y="1379825"/>
            <a:ext cx="186600" cy="6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g26ac92218e9_7_0"/>
          <p:cNvCxnSpPr>
            <a:stCxn id="86" idx="3"/>
            <a:endCxn id="90" idx="1"/>
          </p:cNvCxnSpPr>
          <p:nvPr/>
        </p:nvCxnSpPr>
        <p:spPr>
          <a:xfrm flipH="1" rot="10800000">
            <a:off x="3902425" y="4261425"/>
            <a:ext cx="755100" cy="2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g26ac92218e9_7_0"/>
          <p:cNvSpPr/>
          <p:nvPr/>
        </p:nvSpPr>
        <p:spPr>
          <a:xfrm>
            <a:off x="4657450" y="3801325"/>
            <a:ext cx="1383900" cy="9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Breadboard, test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g26ac92218e9_7_0"/>
          <p:cNvSpPr/>
          <p:nvPr/>
        </p:nvSpPr>
        <p:spPr>
          <a:xfrm rot="10800000">
            <a:off x="3873850" y="4696175"/>
            <a:ext cx="1298100" cy="320700"/>
          </a:xfrm>
          <a:prstGeom prst="curvedDownArrow">
            <a:avLst>
              <a:gd fmla="val 0" name="adj1"/>
              <a:gd fmla="val 10679" name="adj2"/>
              <a:gd fmla="val 39994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2" name="Google Shape;92;g26ac92218e9_7_0"/>
          <p:cNvCxnSpPr>
            <a:stCxn id="85" idx="3"/>
            <a:endCxn id="93" idx="0"/>
          </p:cNvCxnSpPr>
          <p:nvPr/>
        </p:nvCxnSpPr>
        <p:spPr>
          <a:xfrm>
            <a:off x="5022575" y="1364975"/>
            <a:ext cx="1400700" cy="9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g26ac92218e9_7_0"/>
          <p:cNvCxnSpPr>
            <a:stCxn id="90" idx="3"/>
          </p:cNvCxnSpPr>
          <p:nvPr/>
        </p:nvCxnSpPr>
        <p:spPr>
          <a:xfrm flipH="1" rot="10800000">
            <a:off x="6041350" y="3203125"/>
            <a:ext cx="609900" cy="10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g26ac92218e9_7_0"/>
          <p:cNvSpPr/>
          <p:nvPr/>
        </p:nvSpPr>
        <p:spPr>
          <a:xfrm>
            <a:off x="5731425" y="2282575"/>
            <a:ext cx="1383900" cy="9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Final Circuit Design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5" name="Google Shape;95;g26ac92218e9_7_0"/>
          <p:cNvCxnSpPr>
            <a:endCxn id="86" idx="1"/>
          </p:cNvCxnSpPr>
          <p:nvPr/>
        </p:nvCxnSpPr>
        <p:spPr>
          <a:xfrm>
            <a:off x="1216225" y="2874825"/>
            <a:ext cx="1302300" cy="15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g26ac92218e9_7_0"/>
          <p:cNvSpPr/>
          <p:nvPr/>
        </p:nvSpPr>
        <p:spPr>
          <a:xfrm>
            <a:off x="3470400" y="2282575"/>
            <a:ext cx="1383900" cy="9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DAC, ADC drivers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97" name="Google Shape;97;g26ac92218e9_7_0"/>
          <p:cNvCxnSpPr>
            <a:stCxn id="96" idx="0"/>
            <a:endCxn id="85" idx="2"/>
          </p:cNvCxnSpPr>
          <p:nvPr/>
        </p:nvCxnSpPr>
        <p:spPr>
          <a:xfrm flipH="1" rot="10800000">
            <a:off x="4162350" y="1825075"/>
            <a:ext cx="168300" cy="4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g26ac92218e9_7_0"/>
          <p:cNvCxnSpPr>
            <a:stCxn id="96" idx="2"/>
            <a:endCxn id="90" idx="0"/>
          </p:cNvCxnSpPr>
          <p:nvPr/>
        </p:nvCxnSpPr>
        <p:spPr>
          <a:xfrm>
            <a:off x="4162350" y="3202975"/>
            <a:ext cx="1187100" cy="5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g26ac92218e9_7_0"/>
          <p:cNvSpPr/>
          <p:nvPr/>
        </p:nvSpPr>
        <p:spPr>
          <a:xfrm>
            <a:off x="5841025" y="221400"/>
            <a:ext cx="1383900" cy="9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PCB Design and print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0" name="Google Shape;100;g26ac92218e9_7_0"/>
          <p:cNvCxnSpPr>
            <a:stCxn id="85" idx="3"/>
            <a:endCxn id="99" idx="1"/>
          </p:cNvCxnSpPr>
          <p:nvPr/>
        </p:nvCxnSpPr>
        <p:spPr>
          <a:xfrm flipH="1" rot="10800000">
            <a:off x="5022575" y="681575"/>
            <a:ext cx="8184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g26ac92218e9_7_0"/>
          <p:cNvSpPr/>
          <p:nvPr/>
        </p:nvSpPr>
        <p:spPr>
          <a:xfrm>
            <a:off x="7556750" y="2282575"/>
            <a:ext cx="1383900" cy="9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PCB Design and print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2" name="Google Shape;102;g26ac92218e9_7_0"/>
          <p:cNvCxnSpPr>
            <a:stCxn id="93" idx="3"/>
            <a:endCxn id="101" idx="1"/>
          </p:cNvCxnSpPr>
          <p:nvPr/>
        </p:nvCxnSpPr>
        <p:spPr>
          <a:xfrm>
            <a:off x="7115325" y="2742775"/>
            <a:ext cx="44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g26ac92218e9_7_0"/>
          <p:cNvSpPr/>
          <p:nvPr/>
        </p:nvSpPr>
        <p:spPr>
          <a:xfrm>
            <a:off x="7556750" y="3449600"/>
            <a:ext cx="1383900" cy="9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CAD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4" name="Google Shape;104;g26ac92218e9_7_0"/>
          <p:cNvCxnSpPr>
            <a:stCxn id="93" idx="3"/>
            <a:endCxn id="103" idx="1"/>
          </p:cNvCxnSpPr>
          <p:nvPr/>
        </p:nvCxnSpPr>
        <p:spPr>
          <a:xfrm>
            <a:off x="7115325" y="2742775"/>
            <a:ext cx="441300" cy="11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g26ac92218e9_7_0"/>
          <p:cNvSpPr/>
          <p:nvPr/>
        </p:nvSpPr>
        <p:spPr>
          <a:xfrm>
            <a:off x="7565975" y="1232525"/>
            <a:ext cx="1383900" cy="9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Graphical User Interface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6" name="Google Shape;106;g26ac92218e9_7_0"/>
          <p:cNvCxnSpPr>
            <a:stCxn id="93" idx="3"/>
            <a:endCxn id="105" idx="1"/>
          </p:cNvCxnSpPr>
          <p:nvPr/>
        </p:nvCxnSpPr>
        <p:spPr>
          <a:xfrm flipH="1" rot="10800000">
            <a:off x="7115325" y="1692775"/>
            <a:ext cx="450600" cy="10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g26ac92218e9_7_0"/>
          <p:cNvSpPr/>
          <p:nvPr/>
        </p:nvSpPr>
        <p:spPr>
          <a:xfrm>
            <a:off x="2110475" y="2282575"/>
            <a:ext cx="1187100" cy="9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[jtag uart] FPGA &amp; Laptop link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08" name="Google Shape;108;g26ac92218e9_7_0"/>
          <p:cNvCxnSpPr/>
          <p:nvPr/>
        </p:nvCxnSpPr>
        <p:spPr>
          <a:xfrm flipH="1" rot="10800000">
            <a:off x="4865213" y="2739675"/>
            <a:ext cx="855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bef812d06_0_5"/>
          <p:cNvSpPr txBox="1"/>
          <p:nvPr>
            <p:ph type="title"/>
          </p:nvPr>
        </p:nvSpPr>
        <p:spPr>
          <a:xfrm>
            <a:off x="311700" y="134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and their solutions</a:t>
            </a:r>
            <a:endParaRPr/>
          </a:p>
        </p:txBody>
      </p:sp>
      <p:graphicFrame>
        <p:nvGraphicFramePr>
          <p:cNvPr id="114" name="Google Shape;114;g2cbef812d06_0_5"/>
          <p:cNvGraphicFramePr/>
          <p:nvPr/>
        </p:nvGraphicFramePr>
        <p:xfrm>
          <a:off x="885675" y="79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{C34B60E8-8CE4-4F87-A696-70609D743F43}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Challenges </a:t>
                      </a:r>
                      <a:endParaRPr b="1">
                        <a:solidFill>
                          <a:srgbClr val="1155CC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Solutions</a:t>
                      </a:r>
                      <a:endParaRPr b="1">
                        <a:solidFill>
                          <a:srgbClr val="1155CC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Remarks</a:t>
                      </a:r>
                      <a:endParaRPr b="1">
                        <a:solidFill>
                          <a:srgbClr val="1155CC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MAX4737 not dual supply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CD4066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Successful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Only SPST switches but needed SPDT as well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Connected two in parallel and gave opposite control signals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Successful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DAC ESD issue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Use different DAC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Successful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ADC damage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ESD damage or excessive voltage sent during testing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Unsuccessful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100 kHz input on THT resistor lead to slewing output (like RC circuit)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Used SMD resistors to reduce capacitance, but it still had the issue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Unsuccessful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Negative voltage supply issue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External power bank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Successful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Designed a –1/2 gain instead of a +1/2 requirement in Simplified PCB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Changed the design in the Final PCB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Successful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c00b61042_4_8"/>
          <p:cNvSpPr txBox="1"/>
          <p:nvPr>
            <p:ph type="title"/>
          </p:nvPr>
        </p:nvSpPr>
        <p:spPr>
          <a:xfrm>
            <a:off x="311700" y="221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and their solutions</a:t>
            </a:r>
            <a:endParaRPr/>
          </a:p>
        </p:txBody>
      </p:sp>
      <p:graphicFrame>
        <p:nvGraphicFramePr>
          <p:cNvPr id="120" name="Google Shape;120;g2cc00b61042_4_8"/>
          <p:cNvGraphicFramePr/>
          <p:nvPr/>
        </p:nvGraphicFramePr>
        <p:xfrm>
          <a:off x="907325" y="10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{C34B60E8-8CE4-4F87-A696-70609D743F43}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LM6172 OpAmp IC overheating on Simplified PCB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Searched for shorting issues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Unsuccessful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Footprint of RRAM IC wasn’t known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Made the design modular by providing a header output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Successful</a:t>
                      </a:r>
                      <a:endParaRPr sz="12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Short in a trace with the ground plane in printed Final PCB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Searched for it under a microscope and cut it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Successful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Two header pins of FPGA routed on PCB were read only</a:t>
                      </a:r>
                      <a:endParaRPr sz="12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Shorted it with unassigned header pins</a:t>
                      </a:r>
                      <a:endParaRPr sz="12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Successful</a:t>
                      </a:r>
                      <a:endParaRPr sz="12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Xen10 real time communication issue and lack of header pins</a:t>
                      </a:r>
                      <a:endParaRPr sz="12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Used DE0-Nano</a:t>
                      </a:r>
                      <a:endParaRPr sz="12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Successful</a:t>
                      </a:r>
                      <a:endParaRPr sz="12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29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DE0-Nano UART JTAG/array issue</a:t>
                      </a:r>
                      <a:endParaRPr sz="12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Limited documentation, very few resource online</a:t>
                      </a:r>
                      <a:endParaRPr sz="12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Successful</a:t>
                      </a:r>
                      <a:endParaRPr sz="12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bef812d06_0_15"/>
          <p:cNvSpPr txBox="1"/>
          <p:nvPr>
            <p:ph type="title"/>
          </p:nvPr>
        </p:nvSpPr>
        <p:spPr>
          <a:xfrm>
            <a:off x="311700" y="178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problems solved</a:t>
            </a:r>
            <a:endParaRPr/>
          </a:p>
        </p:txBody>
      </p:sp>
      <p:sp>
        <p:nvSpPr>
          <p:cNvPr id="126" name="Google Shape;126;g2cbef812d06_0_15"/>
          <p:cNvSpPr txBox="1"/>
          <p:nvPr>
            <p:ph idx="1" type="body"/>
          </p:nvPr>
        </p:nvSpPr>
        <p:spPr>
          <a:xfrm>
            <a:off x="311700" y="947950"/>
            <a:ext cx="6531300" cy="3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PCB trace issue</a:t>
            </a:r>
            <a:r>
              <a:rPr lang="en" sz="1400"/>
              <a:t>: </a:t>
            </a:r>
            <a:r>
              <a:rPr lang="en" sz="1400"/>
              <a:t>While verifying if a soldered component was connected properly by doing a shorting test, we found out that an entire trace was shorted to the ground plane. We searched for this under a microscope and found the short (refer image). This short was then cut using a knife to resolve the issue.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Switch supplies</a:t>
            </a:r>
            <a:r>
              <a:rPr lang="en" sz="1400"/>
              <a:t>: The switches used by us needed control signals with its Vss as reference, but our FPGA could only output between 0 and 3.3V. To ensure –5V passes through it due to device specifications and also have reliable switching, we had to power it using Vss = –5V and Vdd = +9V. This was ascertained through extensive experimentation.	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jtag uart</a:t>
            </a:r>
            <a:r>
              <a:rPr lang="en" sz="1400"/>
              <a:t>: Intel Avalon interface is complicated, therefore to understand the reverse-engineered method,  fastest way is to experiment extensively.</a:t>
            </a:r>
            <a:endParaRPr sz="1400"/>
          </a:p>
        </p:txBody>
      </p:sp>
      <p:pic>
        <p:nvPicPr>
          <p:cNvPr id="127" name="Google Shape;127;g2cbef812d0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622601" y="1624737"/>
            <a:ext cx="2525373" cy="189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714d87592_0_12"/>
          <p:cNvSpPr txBox="1"/>
          <p:nvPr>
            <p:ph type="title"/>
          </p:nvPr>
        </p:nvSpPr>
        <p:spPr>
          <a:xfrm>
            <a:off x="311700" y="1564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Individual Contributions</a:t>
            </a:r>
            <a:endParaRPr/>
          </a:p>
        </p:txBody>
      </p:sp>
      <p:graphicFrame>
        <p:nvGraphicFramePr>
          <p:cNvPr id="133" name="Google Shape;133;g2c714d87592_0_12"/>
          <p:cNvGraphicFramePr/>
          <p:nvPr/>
        </p:nvGraphicFramePr>
        <p:xfrm>
          <a:off x="432500" y="69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{C34B60E8-8CE4-4F87-A696-70609D743F43}</a:tableStyleId>
              </a:tblPr>
              <a:tblGrid>
                <a:gridCol w="2069750"/>
                <a:gridCol w="3283150"/>
                <a:gridCol w="1186825"/>
                <a:gridCol w="1739275"/>
              </a:tblGrid>
              <a:tr h="95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1155CC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Member</a:t>
                      </a:r>
                      <a:endParaRPr b="1" sz="1600">
                        <a:solidFill>
                          <a:srgbClr val="1155CC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Contributions made over </a:t>
                      </a:r>
                      <a:r>
                        <a:rPr b="1" lang="en">
                          <a:solidFill>
                            <a:srgbClr val="1155CC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entire duration of project</a:t>
                      </a:r>
                      <a:endParaRPr b="1">
                        <a:solidFill>
                          <a:srgbClr val="1155CC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Average hours spent on EDL per week in Jan and Feb ‘24 </a:t>
                      </a:r>
                      <a:endParaRPr b="1">
                        <a:solidFill>
                          <a:srgbClr val="1155CC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155CC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Average hours spent on EDL per week in March and April ‘24</a:t>
                      </a:r>
                      <a:endParaRPr b="1">
                        <a:solidFill>
                          <a:srgbClr val="1155CC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Shreyas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Analog Design, breadboard testing, soldering, PCB testing, GUI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15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Harshit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PCB Design, Analog Design, breadboard testing, soldering, PCB testing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15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Varad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FPGA: Drivers for ADC &amp; DAC, jtag uart reverse-engineerin</a:t>
                      </a: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g, elementary Analog analysis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7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25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Debasish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CAD, testing of procured ICs, soldering, power PCB design &amp; testing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12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cde13084c_4_9"/>
          <p:cNvSpPr txBox="1"/>
          <p:nvPr>
            <p:ph type="title"/>
          </p:nvPr>
        </p:nvSpPr>
        <p:spPr>
          <a:xfrm>
            <a:off x="311700" y="2069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9" name="Google Shape;139;g26cde13084c_4_9"/>
          <p:cNvSpPr txBox="1"/>
          <p:nvPr>
            <p:ph idx="1" type="body"/>
          </p:nvPr>
        </p:nvSpPr>
        <p:spPr>
          <a:xfrm>
            <a:off x="311700" y="820175"/>
            <a:ext cx="8696400" cy="26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functionalities demonstrated: Reading and Writing the RRAM. Resistor </a:t>
            </a:r>
            <a:r>
              <a:rPr b="1" lang="en" sz="1600"/>
              <a:t>value has an error upto 5%</a:t>
            </a:r>
            <a:r>
              <a:rPr lang="en" sz="1600"/>
              <a:t>. Any pulse width greater than </a:t>
            </a:r>
            <a:r>
              <a:rPr b="1" lang="en" sz="1600"/>
              <a:t>100 𝜇s </a:t>
            </a:r>
            <a:r>
              <a:rPr lang="en" sz="1600"/>
              <a:t>can be sent.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lessons learnt: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Refer to ESD instructions in datasheet before handling an IC.	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Read and understand the datasheets thoroughly before deciding components.	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 underestimated the effort required to interface Laptop and FPGA effectively.</a:t>
            </a:r>
            <a:br>
              <a:rPr lang="en" sz="1600"/>
            </a:b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Key gaps to be addressed: Wall power supply, Easy resistor value selection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6cde13084c_4_9"/>
          <p:cNvSpPr txBox="1"/>
          <p:nvPr/>
        </p:nvSpPr>
        <p:spPr>
          <a:xfrm>
            <a:off x="311700" y="4378825"/>
            <a:ext cx="8520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Links to access the project files:  </a:t>
            </a:r>
            <a:r>
              <a:rPr lang="en" sz="16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Github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lang="en" sz="16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GDrive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1" name="Google Shape;141;g26cde13084c_4_9"/>
          <p:cNvSpPr txBox="1"/>
          <p:nvPr/>
        </p:nvSpPr>
        <p:spPr>
          <a:xfrm>
            <a:off x="311700" y="3491550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Acknowledgements: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Thanks to Prof. Siddharth Tallur &amp; Prof. Veeresh Deshpande, Maheshwar sir, Ankur sir, Mangesh sir for their guidance and help and the entire WEL staff &amp; TAs for keeping the lab open at hours outside of the normal schedule.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