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336" r:id="rId2"/>
    <p:sldId id="337" r:id="rId3"/>
    <p:sldId id="339" r:id="rId4"/>
    <p:sldId id="340" r:id="rId5"/>
    <p:sldId id="342" r:id="rId6"/>
    <p:sldId id="344" r:id="rId7"/>
    <p:sldId id="345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257" r:id="rId16"/>
    <p:sldId id="330" r:id="rId17"/>
    <p:sldId id="331" r:id="rId18"/>
    <p:sldId id="332" r:id="rId19"/>
    <p:sldId id="333" r:id="rId20"/>
    <p:sldId id="258" r:id="rId21"/>
    <p:sldId id="259" r:id="rId22"/>
    <p:sldId id="262" r:id="rId23"/>
    <p:sldId id="264" r:id="rId24"/>
    <p:sldId id="265" r:id="rId25"/>
    <p:sldId id="298" r:id="rId26"/>
    <p:sldId id="301" r:id="rId27"/>
    <p:sldId id="302" r:id="rId28"/>
    <p:sldId id="308" r:id="rId29"/>
    <p:sldId id="290" r:id="rId30"/>
    <p:sldId id="309" r:id="rId31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ＭＳ Ｐゴシック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ＭＳ Ｐゴシック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ＭＳ Ｐゴシック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rgbClr val="000000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rgbClr val="000000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rgbClr val="000000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rgbClr val="000000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1C4F7"/>
    <a:srgbClr val="FFE7B7"/>
    <a:srgbClr val="FFCCFF"/>
    <a:srgbClr val="CCCCFF"/>
    <a:srgbClr val="00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24"/>
    <p:restoredTop sz="94687"/>
  </p:normalViewPr>
  <p:slideViewPr>
    <p:cSldViewPr>
      <p:cViewPr varScale="1">
        <p:scale>
          <a:sx n="245" d="100"/>
          <a:sy n="245" d="100"/>
        </p:scale>
        <p:origin x="11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9.xml"/><Relationship Id="rId1" Type="http://schemas.openxmlformats.org/officeDocument/2006/relationships/slide" Target="slides/slide4.xml"/><Relationship Id="rId5" Type="http://schemas.openxmlformats.org/officeDocument/2006/relationships/slide" Target="slides/slide24.xml"/><Relationship Id="rId4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2" tIns="48321" rIns="96642" bIns="48321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363" y="0"/>
            <a:ext cx="41608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2" tIns="48321" rIns="96642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2" tIns="48321" rIns="96642" bIns="48321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363" y="6948488"/>
            <a:ext cx="4160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2" tIns="48321" rIns="96642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16844C3B-D54E-6542-BBBD-57ABC232A7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86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1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1C3E2F9C-FB8D-BF4F-9DA1-F13BB676D1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443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0919101-F70E-1942-9CF8-59DA4954B660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6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879075E-BB59-E343-8855-6AA73C6D999E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12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Run program and do a thread dump to show the instances are always the same.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8418E43-6514-7C4E-BA7C-D9928FCEFDD7}" type="slidenum">
              <a:rPr lang="en-US" sz="12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rPr>
              <a:pPr/>
              <a:t>17</a:t>
            </a:fld>
            <a:endParaRPr lang="en-US" sz="1200">
              <a:solidFill>
                <a:schemeClr val="tx1"/>
              </a:solidFill>
              <a:latin typeface="Times New Roman" charset="0"/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762000" cy="3276600"/>
          </a:xfrm>
          <a:prstGeom prst="rect">
            <a:avLst/>
          </a:prstGeom>
          <a:gradFill rotWithShape="0">
            <a:gsLst>
              <a:gs pos="0">
                <a:srgbClr val="1BABF3"/>
              </a:gs>
              <a:gs pos="100000">
                <a:srgbClr val="FFFFFF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Arial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74663" y="236538"/>
            <a:ext cx="0" cy="6386512"/>
          </a:xfrm>
          <a:prstGeom prst="line">
            <a:avLst/>
          </a:prstGeom>
          <a:noFill/>
          <a:ln w="12700">
            <a:solidFill>
              <a:srgbClr val="0B8B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Arial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95300" y="6172200"/>
            <a:ext cx="8343900" cy="0"/>
          </a:xfrm>
          <a:prstGeom prst="line">
            <a:avLst/>
          </a:prstGeom>
          <a:noFill/>
          <a:ln w="12700">
            <a:solidFill>
              <a:srgbClr val="0B8B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Arial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sz="3200" b="1">
              <a:ea typeface="Arial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858000" y="6248400"/>
            <a:ext cx="1905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D4FAA3CE-D82E-A74E-AE64-180AE9FFB735}" type="slidenum">
              <a:rPr lang="en-US" sz="1000"/>
              <a:pPr algn="r"/>
              <a:t>‹#›</a:t>
            </a:fld>
            <a:endParaRPr lang="en-US" sz="100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38200" y="1066800"/>
            <a:ext cx="7772400" cy="243840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/>
              <a:t>Foundations of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80612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688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1788" y="533400"/>
            <a:ext cx="2074862" cy="5600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025" y="533400"/>
            <a:ext cx="6075363" cy="5600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492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683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520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025" y="1422400"/>
            <a:ext cx="3984625" cy="4711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050" y="1422400"/>
            <a:ext cx="3986213" cy="4711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512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36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100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30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64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666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0" y="0"/>
            <a:ext cx="1422400" cy="1384300"/>
          </a:xfrm>
          <a:prstGeom prst="rect">
            <a:avLst/>
          </a:prstGeom>
          <a:gradFill rotWithShape="0">
            <a:gsLst>
              <a:gs pos="0">
                <a:srgbClr val="1BABF3"/>
              </a:gs>
              <a:gs pos="100000">
                <a:srgbClr val="FFFFFF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533400"/>
            <a:ext cx="8108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2" tIns="44447" rIns="90482" bIns="444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4025" y="1422400"/>
            <a:ext cx="8123238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2" tIns="44447" rIns="90482" bIns="444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482600" y="6172200"/>
            <a:ext cx="8343900" cy="0"/>
          </a:xfrm>
          <a:prstGeom prst="line">
            <a:avLst/>
          </a:prstGeom>
          <a:noFill/>
          <a:ln w="12700">
            <a:solidFill>
              <a:srgbClr val="0B8B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Arial" charset="0"/>
            </a:endParaRP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474663" y="236538"/>
            <a:ext cx="0" cy="6386512"/>
          </a:xfrm>
          <a:prstGeom prst="line">
            <a:avLst/>
          </a:prstGeom>
          <a:noFill/>
          <a:ln w="12700">
            <a:solidFill>
              <a:srgbClr val="0B8B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Arial" charset="0"/>
            </a:endParaRPr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>
            <a:off x="482600" y="1371600"/>
            <a:ext cx="8343900" cy="0"/>
          </a:xfrm>
          <a:prstGeom prst="line">
            <a:avLst/>
          </a:prstGeom>
          <a:noFill/>
          <a:ln w="12700">
            <a:solidFill>
              <a:srgbClr val="0B8B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Arial" charset="0"/>
            </a:endParaRPr>
          </a:p>
        </p:txBody>
      </p:sp>
      <p:sp>
        <p:nvSpPr>
          <p:cNvPr id="106507" name="Rectangle 11"/>
          <p:cNvSpPr>
            <a:spLocks noChangeArrowheads="1"/>
          </p:cNvSpPr>
          <p:nvPr/>
        </p:nvSpPr>
        <p:spPr bwMode="auto">
          <a:xfrm>
            <a:off x="6858000" y="6248400"/>
            <a:ext cx="1905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8E3A1127-313B-CA46-853D-4C4768474E99}" type="slidenum">
              <a:rPr lang="en-US" sz="1200"/>
              <a:pPr algn="r"/>
              <a:t>‹#›</a:t>
            </a:fld>
            <a:endParaRPr 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50000"/>
        </a:spcAft>
        <a:buClr>
          <a:srgbClr val="000000"/>
        </a:buClr>
        <a:buFont typeface="Symbol" charset="0"/>
        <a:buChar char="·"/>
        <a:defRPr sz="2000" b="1">
          <a:solidFill>
            <a:srgbClr val="000000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342900" algn="l" rtl="0" eaLnBrk="0" fontAlgn="base" hangingPunct="0">
        <a:spcBef>
          <a:spcPct val="0"/>
        </a:spcBef>
        <a:spcAft>
          <a:spcPct val="50000"/>
        </a:spcAft>
        <a:buClr>
          <a:srgbClr val="000000"/>
        </a:buClr>
        <a:buSzPct val="90000"/>
        <a:buFont typeface="Monotype Sorts" charset="0"/>
        <a:buChar char="ä"/>
        <a:defRPr>
          <a:solidFill>
            <a:srgbClr val="000000"/>
          </a:solidFill>
          <a:latin typeface="+mn-lt"/>
          <a:ea typeface="ＭＳ Ｐゴシック" charset="-128"/>
        </a:defRPr>
      </a:lvl2pPr>
      <a:lvl3pPr marL="1092200" indent="-228600" algn="l" rtl="0" eaLnBrk="0" fontAlgn="base" hangingPunct="0">
        <a:spcBef>
          <a:spcPct val="0"/>
        </a:spcBef>
        <a:spcAft>
          <a:spcPct val="50000"/>
        </a:spcAft>
        <a:buClr>
          <a:srgbClr val="000000"/>
        </a:buClr>
        <a:buSzPct val="60000"/>
        <a:buFont typeface="Monotype Sorts" charset="0"/>
        <a:buChar char="n"/>
        <a:defRPr sz="1600">
          <a:solidFill>
            <a:srgbClr val="000000"/>
          </a:solidFill>
          <a:latin typeface="+mn-lt"/>
          <a:ea typeface="ＭＳ Ｐゴシック" charset="-128"/>
        </a:defRPr>
      </a:lvl3pPr>
      <a:lvl4pPr marL="1485900" indent="-279400" algn="l" rtl="0" eaLnBrk="0" fontAlgn="base" hangingPunct="0">
        <a:spcBef>
          <a:spcPct val="0"/>
        </a:spcBef>
        <a:spcAft>
          <a:spcPct val="50000"/>
        </a:spcAft>
        <a:buClr>
          <a:srgbClr val="000000"/>
        </a:buClr>
        <a:buSzPct val="90000"/>
        <a:buFont typeface="Monotype Sorts" charset="0"/>
        <a:buChar char="ä"/>
        <a:defRPr sz="1600">
          <a:solidFill>
            <a:srgbClr val="000000"/>
          </a:solidFill>
          <a:latin typeface="+mn-lt"/>
          <a:ea typeface="ＭＳ Ｐゴシック" charset="-128"/>
        </a:defRPr>
      </a:lvl4pPr>
      <a:lvl5pPr marL="1892300" indent="-228600" algn="l" rtl="0" eaLnBrk="0" fontAlgn="base" hangingPunct="0">
        <a:spcBef>
          <a:spcPct val="0"/>
        </a:spcBef>
        <a:spcAft>
          <a:spcPct val="50000"/>
        </a:spcAft>
        <a:buClr>
          <a:srgbClr val="000000"/>
        </a:buClr>
        <a:buSzPct val="60000"/>
        <a:buFont typeface="Monotype Sorts" charset="0"/>
        <a:buChar char="n"/>
        <a:defRPr sz="1600">
          <a:solidFill>
            <a:srgbClr val="000000"/>
          </a:solidFill>
          <a:latin typeface="+mn-lt"/>
          <a:ea typeface="ＭＳ Ｐゴシック" charset="-128"/>
        </a:defRPr>
      </a:lvl5pPr>
      <a:lvl6pPr marL="2349500" indent="-228600" algn="l" rtl="0" eaLnBrk="0" fontAlgn="base" hangingPunct="0">
        <a:spcBef>
          <a:spcPct val="0"/>
        </a:spcBef>
        <a:spcAft>
          <a:spcPct val="50000"/>
        </a:spcAft>
        <a:buClr>
          <a:srgbClr val="000000"/>
        </a:buClr>
        <a:buSzPct val="60000"/>
        <a:buFont typeface="Monotype Sorts" charset="2"/>
        <a:buChar char="n"/>
        <a:defRPr sz="1600">
          <a:solidFill>
            <a:srgbClr val="000000"/>
          </a:solidFill>
          <a:latin typeface="+mn-lt"/>
          <a:ea typeface="ＭＳ Ｐゴシック" charset="-128"/>
        </a:defRPr>
      </a:lvl6pPr>
      <a:lvl7pPr marL="2806700" indent="-228600" algn="l" rtl="0" eaLnBrk="0" fontAlgn="base" hangingPunct="0">
        <a:spcBef>
          <a:spcPct val="0"/>
        </a:spcBef>
        <a:spcAft>
          <a:spcPct val="50000"/>
        </a:spcAft>
        <a:buClr>
          <a:srgbClr val="000000"/>
        </a:buClr>
        <a:buSzPct val="60000"/>
        <a:buFont typeface="Monotype Sorts" charset="2"/>
        <a:buChar char="n"/>
        <a:defRPr sz="1600">
          <a:solidFill>
            <a:srgbClr val="000000"/>
          </a:solidFill>
          <a:latin typeface="+mn-lt"/>
          <a:ea typeface="ＭＳ Ｐゴシック" charset="-128"/>
        </a:defRPr>
      </a:lvl7pPr>
      <a:lvl8pPr marL="3263900" indent="-228600" algn="l" rtl="0" eaLnBrk="0" fontAlgn="base" hangingPunct="0">
        <a:spcBef>
          <a:spcPct val="0"/>
        </a:spcBef>
        <a:spcAft>
          <a:spcPct val="50000"/>
        </a:spcAft>
        <a:buClr>
          <a:srgbClr val="000000"/>
        </a:buClr>
        <a:buSzPct val="60000"/>
        <a:buFont typeface="Monotype Sorts" charset="2"/>
        <a:buChar char="n"/>
        <a:defRPr sz="1600">
          <a:solidFill>
            <a:srgbClr val="000000"/>
          </a:solidFill>
          <a:latin typeface="+mn-lt"/>
          <a:ea typeface="ＭＳ Ｐゴシック" charset="-128"/>
        </a:defRPr>
      </a:lvl8pPr>
      <a:lvl9pPr marL="3721100" indent="-228600" algn="l" rtl="0" eaLnBrk="0" fontAlgn="base" hangingPunct="0">
        <a:spcBef>
          <a:spcPct val="0"/>
        </a:spcBef>
        <a:spcAft>
          <a:spcPct val="50000"/>
        </a:spcAft>
        <a:buClr>
          <a:srgbClr val="000000"/>
        </a:buClr>
        <a:buSzPct val="60000"/>
        <a:buFont typeface="Monotype Sorts" charset="2"/>
        <a:buChar char="n"/>
        <a:defRPr sz="1600"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Processes &amp; Threads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Symbol" charset="0"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Processes and Threads</a:t>
            </a:r>
          </a:p>
          <a:p>
            <a:pPr marL="0" indent="0" algn="ctr">
              <a:buFont typeface="Symbol" charset="0"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Thread Profiling</a:t>
            </a:r>
          </a:p>
          <a:p>
            <a:pPr marL="0" indent="0" algn="ctr">
              <a:buFont typeface="Symbol" charset="0"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Threadsafe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Thread Example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762000" y="1524000"/>
            <a:ext cx="7848600" cy="460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07950" tIns="53975" rIns="107950" bIns="53975">
            <a:spAutoFit/>
          </a:bodyPr>
          <a:lstStyle>
            <a:lvl1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class Transaction extends Thread {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Account account;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int id;</a:t>
            </a:r>
          </a:p>
          <a:p>
            <a:pPr>
              <a:lnSpc>
                <a:spcPct val="75000"/>
              </a:lnSpc>
            </a:pPr>
            <a:endParaRPr lang="en-US" sz="1400" b="1">
              <a:solidFill>
                <a:schemeClr val="tx1"/>
              </a:solidFill>
              <a:latin typeface="Courier New" charset="0"/>
            </a:endParaRP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public Transaction(int id, Account account) {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    super("Transaction #" + id);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    this.account = account;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    this.id = id;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>
              <a:lnSpc>
                <a:spcPct val="75000"/>
              </a:lnSpc>
            </a:pPr>
            <a:endParaRPr lang="en-US" sz="1400" b="1">
              <a:solidFill>
                <a:schemeClr val="tx1"/>
              </a:solidFill>
              <a:latin typeface="Courier New" charset="0"/>
            </a:endParaRP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public void run() {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    System.out.println("Transaction started #" + id);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    for (int i = 0; i &lt; 3; i++) {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        account.deposit(id*i);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    }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>
              <a:lnSpc>
                <a:spcPct val="75000"/>
              </a:lnSpc>
            </a:pPr>
            <a:endParaRPr lang="en-US" sz="1400" b="1">
              <a:solidFill>
                <a:schemeClr val="tx1"/>
              </a:solidFill>
              <a:latin typeface="Courier New" charset="0"/>
            </a:endParaRP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public static void main(String args[]) throws Exception {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    Account account = new Account();</a:t>
            </a:r>
          </a:p>
          <a:p>
            <a:pPr>
              <a:lnSpc>
                <a:spcPct val="75000"/>
              </a:lnSpc>
            </a:pPr>
            <a:endParaRPr lang="en-US" sz="1400" b="1">
              <a:solidFill>
                <a:schemeClr val="tx1"/>
              </a:solidFill>
              <a:latin typeface="Courier New" charset="0"/>
            </a:endParaRP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    for (int i=1; i &lt;= 3; i++) {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        Transaction trans = new Transaction(i, account);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        trans.start();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    }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    Thread.sleep(1000);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    System.out.println("Balance is " + account.getBalance());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Synchronized Example Discussion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Why are read methods synchronized?</a:t>
            </a:r>
          </a:p>
          <a:p>
            <a:pPr lvl="1"/>
            <a:r>
              <a:rPr lang="en-US" sz="1600">
                <a:latin typeface="Arial" charset="0"/>
                <a:ea typeface="ＭＳ Ｐゴシック" charset="0"/>
              </a:rPr>
              <a:t>Scenario: In the middle of a $100 transaction on an empty account, could we read the state of the object as {balance=$100, numTransaction2=0}?  Is that a legal state?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Do we need to lock the entire Account object when modifying its state?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Not always, we can lock the attributes individually to increase throughput.  Must lock in consistent order!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219200" y="4419600"/>
            <a:ext cx="5181600" cy="1239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07950" tIns="53975" rIns="107950" bIns="53975">
            <a:spAutoFit/>
          </a:bodyPr>
          <a:lstStyle>
            <a:lvl1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public int getBalance() {	// Not synchronized!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	int result;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	synchronized (balance) {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		result = balance;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	}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	return result;   // locals are always safe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6781800" y="4572000"/>
            <a:ext cx="1828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2" tIns="44447" rIns="90482" bIns="44447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Aft>
                <a:spcPct val="50000"/>
              </a:spcAft>
              <a:buClr>
                <a:srgbClr val="000000"/>
              </a:buClr>
              <a:buFont typeface="Times New Roman" charset="0"/>
              <a:buNone/>
            </a:pPr>
            <a:r>
              <a:rPr lang="en-US" sz="1400" b="1">
                <a:solidFill>
                  <a:schemeClr val="hlink"/>
                </a:solidFill>
                <a:latin typeface="Comic Sans MS" charset="0"/>
              </a:rPr>
              <a:t>A more complex method would see better results in throughput…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Thread Pools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Servers handle simultaneous requests with threads 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Allocation and deallocation can be computationally expensive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Bursts of requests can overload system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Thread pools pre-allocate set of threads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Thread instances are reused and size bounded by pool size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85800" y="3962400"/>
            <a:ext cx="8001000" cy="204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07950" tIns="53975" rIns="107950" bIns="53975">
            <a:spAutoFit/>
          </a:bodyPr>
          <a:lstStyle>
            <a:lvl1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import java.util.concurrent.Executor;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import java.util.concurrent.Executors;</a:t>
            </a:r>
          </a:p>
          <a:p>
            <a:pPr>
              <a:lnSpc>
                <a:spcPct val="75000"/>
              </a:lnSpc>
            </a:pPr>
            <a:endParaRPr lang="en-US" sz="1400" b="1">
              <a:solidFill>
                <a:schemeClr val="tx1"/>
              </a:solidFill>
              <a:latin typeface="Courier New" charset="0"/>
            </a:endParaRP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class ThreadPool {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public static void main(String args[]) throws Exception {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    Executor pool = Executors.newFixedThreadPool(2);</a:t>
            </a:r>
          </a:p>
          <a:p>
            <a:pPr>
              <a:lnSpc>
                <a:spcPct val="75000"/>
              </a:lnSpc>
            </a:pPr>
            <a:endParaRPr lang="en-US" sz="1400" b="1">
              <a:solidFill>
                <a:schemeClr val="tx1"/>
              </a:solidFill>
              <a:latin typeface="Courier New" charset="0"/>
            </a:endParaRP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    for (int i=0; i &lt; 5; i++) {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        pool.execute(new Worker(i));  // Worker from previous example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    }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 rot="1463277">
            <a:off x="6477000" y="3921125"/>
            <a:ext cx="2620963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2" tIns="44447" rIns="90482" bIns="44447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Aft>
                <a:spcPct val="50000"/>
              </a:spcAft>
              <a:buClr>
                <a:srgbClr val="000000"/>
              </a:buClr>
              <a:buFont typeface="Times New Roman" charset="0"/>
              <a:buNone/>
            </a:pPr>
            <a:r>
              <a:rPr lang="en-US" sz="1400" b="1">
                <a:solidFill>
                  <a:schemeClr val="hlink"/>
                </a:solidFill>
                <a:latin typeface="Comic Sans MS" charset="0"/>
              </a:rPr>
              <a:t>Only 2 threads executing at any one time and always use same thread instances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 flipH="1">
            <a:off x="6629400" y="4495800"/>
            <a:ext cx="76200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2" tIns="44447" rIns="90482" bIns="44447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Other Thread Stuff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4025" y="1422400"/>
            <a:ext cx="8461375" cy="47117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Things you may have heard about Threads but we didn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 discuss: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ThreadGroup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ThreadLocal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Thread lifecycle – wait(), notify(), resume(), etc.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 won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 need these in our web applications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ThreadGroups are typically for the writer of the thread code, like a multithreaded server (i.e. Tomcat)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ThreadLocals are a programmer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>
                <a:latin typeface="Arial" charset="0"/>
                <a:ea typeface="ＭＳ Ｐゴシック" charset="0"/>
              </a:rPr>
              <a:t>s convenience that we may use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Managing thread lifecycle is only needed if you spawn your own threads</a:t>
            </a:r>
          </a:p>
          <a:p>
            <a:pPr lvl="2"/>
            <a:r>
              <a:rPr lang="en-US">
                <a:latin typeface="Arial" charset="0"/>
                <a:ea typeface="ＭＳ Ｐゴシック" charset="0"/>
              </a:rPr>
              <a:t>It is considered a very bad practice (and historically a violation of the JEE spec) to spawn (unmanaged) threads from a web application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Processes and Threads Summary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1422400"/>
            <a:ext cx="8385175" cy="47117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Concurrency performed with processes and threads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Objects executing in a threaded environment must be thread-safe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Several choices for synchronization – locks, atomic variables, synchronization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Synchronization most common and least error prone, but also worst performing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Foreshadowing: multi-threaded servers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Synchronization may cause a bottleneck, dragging throughput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Synchronization applies only to a single VM, when we replicate servers we have concurrency with no form of synchronization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Web/application servers like Apache and Tomcat use thread pools, and allocate a thread per connection. So you must write thread-safe code!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Networking with Sockets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Symbol" charset="0"/>
              <a:buNone/>
            </a:pP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Many of these notes courtesy </a:t>
            </a:r>
          </a:p>
          <a:p>
            <a:pPr marL="0" indent="0" algn="ctr">
              <a:buFont typeface="Symbol" charset="0"/>
              <a:buNone/>
            </a:pP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Dr. Harry </a:t>
            </a:r>
            <a:r>
              <a:rPr lang="en-US" b="0" dirty="0" err="1">
                <a:latin typeface="Arial" charset="0"/>
                <a:ea typeface="ＭＳ Ｐゴシック" charset="0"/>
                <a:cs typeface="ＭＳ Ｐゴシック" charset="0"/>
              </a:rPr>
              <a:t>Koehnemann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Internet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2819400"/>
          </a:xfrm>
          <a:ln w="12700">
            <a:miter lim="800000"/>
            <a:headEnd/>
            <a:tailEnd/>
          </a:ln>
        </p:spPr>
        <p:txBody>
          <a:bodyPr numCol="2" rtlCol="0">
            <a:normAutofit lnSpcReduction="1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Connectionless</a:t>
            </a:r>
          </a:p>
          <a:p>
            <a:pPr marL="504825"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Each packet is transported independently from other packets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 Unreliable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Delivery on a best effort basis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No </a:t>
            </a:r>
            <a:r>
              <a:rPr lang="en-US" dirty="0" err="1"/>
              <a:t>ACKs</a:t>
            </a:r>
            <a:r>
              <a:rPr lang="en-US" dirty="0"/>
              <a:t>, packets may be lost, reordered, corrupted, or </a:t>
            </a:r>
            <a:r>
              <a:rPr lang="en-US" dirty="0" err="1"/>
              <a:t>dup’d</a:t>
            </a:r>
            <a:endParaRPr lang="en-US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IP packets</a:t>
            </a:r>
          </a:p>
          <a:p>
            <a:pPr marL="504825"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Encapsulate TCP &amp; UDP packets</a:t>
            </a:r>
          </a:p>
          <a:p>
            <a:pPr marL="504825"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Encapsulated into link-layer frames</a:t>
            </a:r>
          </a:p>
          <a:p>
            <a:pPr marL="504825"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  <a:p>
            <a:pPr marL="504825"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6200" y="4343400"/>
            <a:ext cx="7924800" cy="1905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/>
              <a:t>Data link frame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62000" y="4800600"/>
            <a:ext cx="6781800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/>
              <a:t>IP packet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371600" y="5334000"/>
            <a:ext cx="4800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/>
              <a:t>TCP or UDP packet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305800" y="2895600"/>
            <a:ext cx="631825" cy="199072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cs typeface="Arial" pitchFamily="34" charset="0"/>
            </a:endParaRPr>
          </a:p>
        </p:txBody>
      </p:sp>
      <p:sp>
        <p:nvSpPr>
          <p:cNvPr id="11" name="laptop"/>
          <p:cNvSpPr>
            <a:spLocks noEditPoints="1" noChangeArrowheads="1"/>
          </p:cNvSpPr>
          <p:nvPr/>
        </p:nvSpPr>
        <p:spPr bwMode="auto">
          <a:xfrm>
            <a:off x="8372475" y="3011488"/>
            <a:ext cx="498475" cy="4222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100">
              <a:latin typeface="Arial" pitchFamily="34" charset="0"/>
              <a:ea typeface="Arial" pitchFamily="-109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39071" y="3540454"/>
            <a:ext cx="565582" cy="16419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/>
          <a:p>
            <a:pPr algn="ctr">
              <a:defRPr/>
            </a:pPr>
            <a:r>
              <a:rPr lang="en-US" sz="800" dirty="0">
                <a:solidFill>
                  <a:schemeClr val="tx1"/>
                </a:solidFill>
                <a:cs typeface="Arial" pitchFamily="34" charset="0"/>
              </a:rPr>
              <a:t>Application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05800" y="3901677"/>
            <a:ext cx="632097" cy="16419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>
                <a:solidFill>
                  <a:schemeClr val="tx1"/>
                </a:solidFill>
                <a:cs typeface="Arial" pitchFamily="34" charset="0"/>
              </a:rPr>
              <a:t>Transport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39071" y="4262900"/>
            <a:ext cx="565582" cy="164192"/>
          </a:xfrm>
          <a:prstGeom prst="rect">
            <a:avLst/>
          </a:prstGeom>
          <a:solidFill>
            <a:srgbClr val="FF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>
                <a:solidFill>
                  <a:srgbClr val="FFFFFF"/>
                </a:solidFill>
                <a:cs typeface="Arial" pitchFamily="34" charset="0"/>
              </a:rPr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39071" y="4624123"/>
            <a:ext cx="565582" cy="16419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>
                <a:solidFill>
                  <a:schemeClr val="tx1"/>
                </a:solidFill>
                <a:cs typeface="Arial" pitchFamily="34" charset="0"/>
              </a:rPr>
              <a:t>Link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8523288" y="4165600"/>
            <a:ext cx="196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8523288" y="4525963"/>
            <a:ext cx="196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8523288" y="3803650"/>
            <a:ext cx="196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IP Addresses and Packets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3886200" cy="48006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IP addresses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IPv4: 32-bit addresses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IPv6: 128-bit addresses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Address subdivided into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subnet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host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E.g.,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128.148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32.</a:t>
            </a:r>
            <a:r>
              <a:rPr lang="en-US" dirty="0">
                <a:solidFill>
                  <a:srgbClr val="FF0000"/>
                </a:solidFill>
              </a:rPr>
              <a:t>110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Broadcast addresses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E.g., 128.148.32.</a:t>
            </a:r>
            <a:r>
              <a:rPr lang="en-US" dirty="0">
                <a:solidFill>
                  <a:srgbClr val="FF0000"/>
                </a:solidFill>
              </a:rPr>
              <a:t>25</a:t>
            </a:r>
            <a:r>
              <a:rPr lang="en-US" dirty="0">
                <a:solidFill>
                  <a:schemeClr val="accent3"/>
                </a:solidFill>
              </a:rPr>
              <a:t>5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Private networks </a:t>
            </a:r>
          </a:p>
          <a:p>
            <a:pPr lvl="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not routed outside of a LAN</a:t>
            </a:r>
          </a:p>
          <a:p>
            <a:pPr lvl="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10.0.0.0/8</a:t>
            </a:r>
          </a:p>
          <a:p>
            <a:pPr lvl="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172.16.0.0/12</a:t>
            </a:r>
          </a:p>
          <a:p>
            <a:pPr lvl="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192.168.0.0/16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6613" y="1447800"/>
            <a:ext cx="4038600" cy="28956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IP header includes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Source address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Destination address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Packet length (up to 64KB)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Time to live (up to 255)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IP protocol version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Fragmentation information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Transport layer protocol information (e.g., TCP)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181600" y="4419600"/>
            <a:ext cx="33528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 sz="1600"/>
          </a:p>
        </p:txBody>
      </p:sp>
      <p:sp>
        <p:nvSpPr>
          <p:cNvPr id="11" name="Rectangle 10"/>
          <p:cNvSpPr/>
          <p:nvPr/>
        </p:nvSpPr>
        <p:spPr bwMode="auto">
          <a:xfrm>
            <a:off x="5181600" y="4800600"/>
            <a:ext cx="33528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600" dirty="0"/>
              <a:t>fragmentation info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181600" y="5181600"/>
            <a:ext cx="33528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US" sz="1600"/>
          </a:p>
        </p:txBody>
      </p:sp>
      <p:sp>
        <p:nvSpPr>
          <p:cNvPr id="13" name="Rectangle 12"/>
          <p:cNvSpPr/>
          <p:nvPr/>
        </p:nvSpPr>
        <p:spPr bwMode="auto">
          <a:xfrm>
            <a:off x="5181600" y="5562600"/>
            <a:ext cx="33528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600" dirty="0"/>
              <a:t>source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181600" y="5943600"/>
            <a:ext cx="33528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600" dirty="0"/>
              <a:t>destination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81600" y="5181600"/>
            <a:ext cx="6858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600" dirty="0"/>
              <a:t>TTL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867400" y="5181600"/>
            <a:ext cx="6858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600" dirty="0" err="1"/>
              <a:t>prot</a:t>
            </a:r>
            <a:r>
              <a:rPr lang="en-US" sz="1600" dirty="0"/>
              <a:t>.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7772400" y="4419600"/>
            <a:ext cx="7620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600" dirty="0"/>
              <a:t>length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181600" y="4419600"/>
            <a:ext cx="3810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600" dirty="0"/>
              <a:t>v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29200"/>
          <a:lstStyle/>
          <a:p>
            <a:pPr eaLnBrk="1" hangingPunct="1"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Transmission Control Protocol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763000" cy="4495800"/>
          </a:xfrm>
        </p:spPr>
        <p:txBody>
          <a:bodyPr rIns="129200">
            <a:normAutofit/>
          </a:bodyPr>
          <a:lstStyle/>
          <a:p>
            <a:pPr eaLnBrk="1" hangingPunct="1">
              <a:lnSpc>
                <a:spcPct val="90000"/>
              </a:lnSpc>
              <a:spcAft>
                <a:spcPct val="0"/>
              </a:spcAft>
              <a:buFont typeface="Arial" charset="0"/>
              <a:buChar char="•"/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</a:pPr>
            <a:r>
              <a:rPr lang="en-US" sz="2100" b="0" dirty="0">
                <a:latin typeface="Arial" charset="0"/>
                <a:ea typeface="ＭＳ Ｐゴシック" charset="0"/>
                <a:cs typeface="ＭＳ Ｐゴシック" charset="0"/>
              </a:rPr>
              <a:t>TCP is a transport layer protocol guaranteeing reliable data transfer, in-order delivery of messages and the ability to distinguish data for multiple concurrent applications on the same host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Font typeface="Arial" charset="0"/>
              <a:buChar char="•"/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</a:pPr>
            <a:r>
              <a:rPr lang="en-US" sz="2100" b="0" dirty="0">
                <a:latin typeface="Arial" charset="0"/>
                <a:ea typeface="ＭＳ Ｐゴシック" charset="0"/>
                <a:cs typeface="ＭＳ Ｐゴシック" charset="0"/>
              </a:rPr>
              <a:t>Most popular application protocols, including WWW, 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Font typeface="Symbol" charset="0"/>
              <a:buNone/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</a:pPr>
            <a:r>
              <a:rPr lang="en-US" sz="2100" b="0" dirty="0">
                <a:latin typeface="Arial" charset="0"/>
                <a:ea typeface="ＭＳ Ｐゴシック" charset="0"/>
                <a:cs typeface="ＭＳ Ｐゴシック" charset="0"/>
              </a:rPr>
              <a:t>	FTP and SSH are built on top of TCP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Font typeface="Arial" charset="0"/>
              <a:buChar char="•"/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</a:pPr>
            <a:r>
              <a:rPr lang="en-US" sz="2100" b="0" dirty="0">
                <a:latin typeface="Arial" charset="0"/>
                <a:ea typeface="ＭＳ Ｐゴシック" charset="0"/>
                <a:cs typeface="ＭＳ Ｐゴシック" charset="0"/>
              </a:rPr>
              <a:t>TCP takes a stream of 8-bit byte data, packages it into 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Font typeface="Symbol" charset="0"/>
              <a:buNone/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</a:pPr>
            <a:r>
              <a:rPr lang="en-US" sz="2100" b="0" dirty="0">
                <a:latin typeface="Arial" charset="0"/>
                <a:ea typeface="ＭＳ Ｐゴシック" charset="0"/>
                <a:cs typeface="ＭＳ Ｐゴシック" charset="0"/>
              </a:rPr>
              <a:t>	appropriately sized packets and calls on IP to transmit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Font typeface="Arial" charset="0"/>
              <a:buChar char="•"/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</a:pPr>
            <a:r>
              <a:rPr lang="en-US" sz="2100" b="0" dirty="0">
                <a:latin typeface="Arial" charset="0"/>
                <a:ea typeface="ＭＳ Ｐゴシック" charset="0"/>
                <a:cs typeface="ＭＳ Ｐゴシック" charset="0"/>
              </a:rPr>
              <a:t>Delivery order maintained by marking packets w/ a </a:t>
            </a:r>
            <a:r>
              <a:rPr lang="en-US" sz="2100" b="0" dirty="0">
                <a:solidFill>
                  <a:srgbClr val="730000"/>
                </a:solidFill>
                <a:latin typeface="Arial" charset="0"/>
                <a:ea typeface="ＭＳ Ｐゴシック" charset="0"/>
                <a:cs typeface="ＭＳ Ｐゴシック" charset="0"/>
              </a:rPr>
              <a:t>sequence number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Font typeface="Arial" charset="0"/>
              <a:buChar char="•"/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</a:pPr>
            <a:r>
              <a:rPr lang="en-US" sz="2100" b="0" dirty="0">
                <a:latin typeface="Arial" charset="0"/>
                <a:ea typeface="ＭＳ Ｐゴシック" charset="0"/>
                <a:cs typeface="ＭＳ Ｐゴシック" charset="0"/>
              </a:rPr>
              <a:t>Every time TCP receives a packet, it sends out an ACK to indicate successful receipt of the packet. 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Font typeface="Arial" charset="0"/>
              <a:buChar char="•"/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</a:pPr>
            <a:r>
              <a:rPr lang="en-US" sz="2100" b="0" dirty="0">
                <a:latin typeface="Arial" charset="0"/>
                <a:ea typeface="ＭＳ Ｐゴシック" charset="0"/>
                <a:cs typeface="ＭＳ Ｐゴシック" charset="0"/>
              </a:rPr>
              <a:t>TCP generally checks data transmitted by comparing a checksum of the data with a checksum encoded in the packet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59775" y="2209800"/>
            <a:ext cx="631825" cy="199072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cs typeface="Arial" pitchFamily="34" charset="0"/>
            </a:endParaRPr>
          </a:p>
        </p:txBody>
      </p:sp>
      <p:sp>
        <p:nvSpPr>
          <p:cNvPr id="5" name="laptop"/>
          <p:cNvSpPr>
            <a:spLocks noEditPoints="1" noChangeArrowheads="1"/>
          </p:cNvSpPr>
          <p:nvPr/>
        </p:nvSpPr>
        <p:spPr bwMode="auto">
          <a:xfrm>
            <a:off x="8426450" y="2325688"/>
            <a:ext cx="498475" cy="4222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100">
              <a:latin typeface="Arial" pitchFamily="34" charset="0"/>
              <a:ea typeface="Arial" pitchFamily="-109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92773" y="2854654"/>
            <a:ext cx="565582" cy="16419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/>
          <a:p>
            <a:pPr algn="ctr">
              <a:defRPr/>
            </a:pPr>
            <a:r>
              <a:rPr lang="en-US" sz="800" dirty="0">
                <a:solidFill>
                  <a:schemeClr val="tx1"/>
                </a:solidFill>
                <a:cs typeface="Arial" pitchFamily="34" charset="0"/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359502" y="3215877"/>
            <a:ext cx="632097" cy="164192"/>
          </a:xfrm>
          <a:prstGeom prst="rect">
            <a:avLst/>
          </a:prstGeom>
          <a:solidFill>
            <a:srgbClr val="FF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cs typeface="Arial" pitchFamily="34" charset="0"/>
              </a:rPr>
              <a:t>Transport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8392773" y="3577100"/>
            <a:ext cx="565582" cy="164192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>
                <a:solidFill>
                  <a:schemeClr val="tx1"/>
                </a:solidFill>
                <a:cs typeface="Arial" pitchFamily="34" charset="0"/>
              </a:rPr>
              <a:t>Network</a:t>
            </a:r>
          </a:p>
        </p:txBody>
      </p:sp>
      <p:sp>
        <p:nvSpPr>
          <p:cNvPr id="9" name="Rectangle 8"/>
          <p:cNvSpPr/>
          <p:nvPr/>
        </p:nvSpPr>
        <p:spPr>
          <a:xfrm>
            <a:off x="8392773" y="3938323"/>
            <a:ext cx="565582" cy="16419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>
                <a:solidFill>
                  <a:schemeClr val="tx1"/>
                </a:solidFill>
                <a:cs typeface="Arial" pitchFamily="34" charset="0"/>
              </a:rPr>
              <a:t>Link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8577263" y="3479800"/>
            <a:ext cx="196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8577263" y="3840163"/>
            <a:ext cx="196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8577263" y="3117850"/>
            <a:ext cx="196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29200"/>
          <a:lstStyle/>
          <a:p>
            <a:pPr eaLnBrk="1" hangingPunct="1"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Ports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686800" cy="4724400"/>
          </a:xfrm>
        </p:spPr>
        <p:txBody>
          <a:bodyPr rIns="129200">
            <a:normAutofit/>
          </a:bodyPr>
          <a:lstStyle/>
          <a:p>
            <a:pPr eaLnBrk="1" hangingPunct="1">
              <a:lnSpc>
                <a:spcPct val="110000"/>
              </a:lnSpc>
              <a:spcAft>
                <a:spcPct val="0"/>
              </a:spcAft>
              <a:buFont typeface="Symbol" charset="0"/>
              <a:buNone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</a:pPr>
            <a:r>
              <a:rPr lang="en-US" sz="2200">
                <a:latin typeface="Arial" charset="0"/>
                <a:ea typeface="ＭＳ Ｐゴシック" charset="0"/>
                <a:cs typeface="ＭＳ Ｐゴシック" charset="0"/>
              </a:rPr>
              <a:t>TCP supports multiple concurrent applications on same server</a:t>
            </a:r>
          </a:p>
          <a:p>
            <a:pPr marL="504825" lvl="1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</a:pPr>
            <a:r>
              <a:rPr lang="en-US" sz="1900">
                <a:latin typeface="Arial" charset="0"/>
                <a:ea typeface="ＭＳ Ｐゴシック" charset="0"/>
              </a:rPr>
              <a:t>Accomplishes this by having ports, 16 bit numbers </a:t>
            </a:r>
          </a:p>
          <a:p>
            <a:pPr marL="504825" lvl="1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Font typeface="Monotype Sorts" charset="0"/>
              <a:buNone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</a:pPr>
            <a:r>
              <a:rPr lang="en-US" sz="1900">
                <a:latin typeface="Arial" charset="0"/>
                <a:ea typeface="ＭＳ Ｐゴシック" charset="0"/>
              </a:rPr>
              <a:t>	identifying where data is directed</a:t>
            </a:r>
          </a:p>
          <a:p>
            <a:pPr marL="504825" lvl="1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</a:pPr>
            <a:r>
              <a:rPr lang="en-US" sz="1900">
                <a:latin typeface="Arial" charset="0"/>
                <a:ea typeface="ＭＳ Ｐゴシック" charset="0"/>
              </a:rPr>
              <a:t>The TCP header includes space for both a source and </a:t>
            </a:r>
          </a:p>
          <a:p>
            <a:pPr marL="504825" lvl="1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Font typeface="Monotype Sorts" charset="0"/>
              <a:buNone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</a:pPr>
            <a:r>
              <a:rPr lang="en-US" sz="1900">
                <a:latin typeface="Arial" charset="0"/>
                <a:ea typeface="ＭＳ Ｐゴシック" charset="0"/>
              </a:rPr>
              <a:t>	a destination port, thus allowing TCP to route all data</a:t>
            </a:r>
          </a:p>
          <a:p>
            <a:pPr eaLnBrk="1" hangingPunct="1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Font typeface="Symbol" charset="0"/>
              <a:buNone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</a:pPr>
            <a:r>
              <a:rPr lang="en-US" sz="2200">
                <a:latin typeface="Arial" charset="0"/>
                <a:ea typeface="ＭＳ Ｐゴシック" charset="0"/>
                <a:cs typeface="ＭＳ Ｐゴシック" charset="0"/>
              </a:rPr>
              <a:t>Usually TCP &amp; UDP use same port numbers for same apps</a:t>
            </a:r>
          </a:p>
          <a:p>
            <a:pPr marL="504825" lvl="1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</a:pPr>
            <a:r>
              <a:rPr lang="en-US" sz="1900">
                <a:latin typeface="Arial" charset="0"/>
                <a:ea typeface="ＭＳ Ｐゴシック" charset="0"/>
              </a:rPr>
              <a:t>Ports 0 through 1023 are reserved for use by known protocols.</a:t>
            </a:r>
          </a:p>
          <a:p>
            <a:pPr marL="504825" lvl="1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</a:pPr>
            <a:r>
              <a:rPr lang="en-US" sz="1900">
                <a:latin typeface="Arial" charset="0"/>
                <a:ea typeface="ＭＳ Ｐゴシック" charset="0"/>
              </a:rPr>
              <a:t>Ports 1024 through 49151 are known as user ports, and should be used by most user programs for listening to connections and the like</a:t>
            </a:r>
          </a:p>
          <a:p>
            <a:pPr marL="504825" lvl="1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</a:pPr>
            <a:r>
              <a:rPr lang="en-US" sz="1900">
                <a:latin typeface="Arial" charset="0"/>
                <a:ea typeface="ＭＳ Ｐゴシック" charset="0"/>
              </a:rPr>
              <a:t>Ports 49152 through 65535 are private ports used for dynamic allocation by socket libraries</a:t>
            </a:r>
          </a:p>
        </p:txBody>
      </p:sp>
      <p:pic>
        <p:nvPicPr>
          <p:cNvPr id="4096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738" y="2085975"/>
            <a:ext cx="1973262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is a Process?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Basically, a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program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heavy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resource from the perspective of the OS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Set-up and teardown are expensive as you need a whole runtime environment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Usually long-lived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Visible to the OS, must be scheduled by it, etc.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Inter-process communication (IPC) is more difficult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Shared memory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Pipes-and-filters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Domain sockets</a:t>
            </a:r>
          </a:p>
          <a:p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Summary: We need processes, but they come at a high cost if we just want concurrency to improve our throughput</a:t>
            </a:r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663" y="2895600"/>
            <a:ext cx="1176337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Coding with Sockets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Provide basic network connectivity and byte-level communication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Come in two types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TCP – reliable, connection-oriented communication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UDP – unreliable, connectionless communication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Standard interfaces provided by POSIX and supported by all operating systems 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Provide basic services to accept, bind, connect, etc.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Socket Anatomy 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Sockets have two parts:</a:t>
            </a:r>
          </a:p>
          <a:p>
            <a:pPr>
              <a:buFont typeface="Symbol" charset="0"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	1) Address</a:t>
            </a:r>
          </a:p>
          <a:p>
            <a:pPr lvl="2"/>
            <a:r>
              <a:rPr lang="en-US">
                <a:latin typeface="Arial" charset="0"/>
                <a:ea typeface="ＭＳ Ｐゴシック" charset="0"/>
              </a:rPr>
              <a:t>May use either Internet address or name</a:t>
            </a:r>
          </a:p>
          <a:p>
            <a:pPr lvl="3">
              <a:buFont typeface="Monotype Sorts" charset="0"/>
              <a:buNone/>
            </a:pPr>
            <a:r>
              <a:rPr lang="en-US">
                <a:latin typeface="Arial" charset="0"/>
                <a:ea typeface="ＭＳ Ｐゴシック" charset="0"/>
              </a:rPr>
              <a:t>10.5.56.120</a:t>
            </a:r>
          </a:p>
          <a:p>
            <a:pPr lvl="3">
              <a:buFont typeface="Monotype Sorts" charset="0"/>
              <a:buNone/>
            </a:pPr>
            <a:r>
              <a:rPr lang="en-US">
                <a:latin typeface="Arial" charset="0"/>
                <a:ea typeface="ＭＳ Ｐゴシック" charset="0"/>
              </a:rPr>
              <a:t>www.w3c.org</a:t>
            </a:r>
          </a:p>
          <a:p>
            <a:pPr lvl="2"/>
            <a:r>
              <a:rPr lang="en-US">
                <a:latin typeface="Arial" charset="0"/>
                <a:ea typeface="ＭＳ Ｐゴシック" charset="0"/>
              </a:rPr>
              <a:t>InetAddress class encapsulates an IP address</a:t>
            </a:r>
          </a:p>
          <a:p>
            <a:pPr>
              <a:buFont typeface="Symbol" charset="0"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	2) Port number</a:t>
            </a:r>
          </a:p>
          <a:p>
            <a:pPr lvl="2"/>
            <a:r>
              <a:rPr lang="en-US">
                <a:latin typeface="Arial" charset="0"/>
                <a:ea typeface="ＭＳ Ｐゴシック" charset="0"/>
              </a:rPr>
              <a:t>Port is any 16 bit number</a:t>
            </a:r>
          </a:p>
          <a:p>
            <a:pPr lvl="3"/>
            <a:r>
              <a:rPr lang="en-US">
                <a:latin typeface="Arial" charset="0"/>
                <a:ea typeface="ＭＳ Ｐゴシック" charset="0"/>
              </a:rPr>
              <a:t>0..1023 assigned by the Internet Assigned Numbers Authority (IANA)</a:t>
            </a:r>
          </a:p>
        </p:txBody>
      </p:sp>
      <p:pic>
        <p:nvPicPr>
          <p:cNvPr id="45060" name="Picture 8" descr="MCj0350455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600200"/>
            <a:ext cx="12922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TCP Socket Overview</a:t>
            </a:r>
          </a:p>
        </p:txBody>
      </p:sp>
      <p:sp>
        <p:nvSpPr>
          <p:cNvPr id="46083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454025" y="4229100"/>
            <a:ext cx="8123238" cy="1790700"/>
          </a:xfrm>
        </p:spPr>
        <p:txBody>
          <a:bodyPr/>
          <a:lstStyle/>
          <a:p>
            <a:pPr lvl="1">
              <a:buFont typeface="Monotype Sorts" charset="0"/>
              <a:buNone/>
            </a:pPr>
            <a:r>
              <a:rPr lang="en-US">
                <a:latin typeface="Arial" charset="0"/>
                <a:ea typeface="ＭＳ Ｐゴシック" charset="0"/>
              </a:rPr>
              <a:t>1) Server listens on the specified port</a:t>
            </a:r>
          </a:p>
          <a:p>
            <a:pPr lvl="1">
              <a:buFont typeface="Monotype Sorts" charset="0"/>
              <a:buNone/>
            </a:pPr>
            <a:r>
              <a:rPr lang="en-US">
                <a:latin typeface="Arial" charset="0"/>
                <a:ea typeface="ＭＳ Ｐゴシック" charset="0"/>
              </a:rPr>
              <a:t>2) Client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>
                <a:latin typeface="Arial" charset="0"/>
                <a:ea typeface="ＭＳ Ｐゴシック" charset="0"/>
              </a:rPr>
              <a:t>s Socket connects to Server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>
                <a:latin typeface="Arial" charset="0"/>
                <a:ea typeface="ＭＳ Ｐゴシック" charset="0"/>
              </a:rPr>
              <a:t>s port and connection is established</a:t>
            </a:r>
          </a:p>
          <a:p>
            <a:pPr lvl="1">
              <a:buFont typeface="Monotype Sorts" charset="0"/>
              <a:buNone/>
            </a:pPr>
            <a:r>
              <a:rPr lang="en-US">
                <a:latin typeface="Arial" charset="0"/>
                <a:ea typeface="ＭＳ Ｐゴシック" charset="0"/>
              </a:rPr>
              <a:t>3) ServerSocket creates server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>
                <a:latin typeface="Arial" charset="0"/>
                <a:ea typeface="ＭＳ Ｐゴシック" charset="0"/>
              </a:rPr>
              <a:t>s Socket</a:t>
            </a:r>
          </a:p>
          <a:p>
            <a:pPr lvl="1">
              <a:buFont typeface="Monotype Sorts" charset="0"/>
              <a:buNone/>
            </a:pPr>
            <a:r>
              <a:rPr lang="en-US">
                <a:latin typeface="Arial" charset="0"/>
                <a:ea typeface="ＭＳ Ｐゴシック" charset="0"/>
              </a:rPr>
              <a:t>4-6) Data passed in either direction via stream classes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066800" y="1752600"/>
            <a:ext cx="2743200" cy="1905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981200" y="1851025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1"/>
              <a:t>Client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574925" y="2574925"/>
            <a:ext cx="1841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endParaRPr lang="en-US" sz="1600">
              <a:solidFill>
                <a:schemeClr val="tx1"/>
              </a:solidFill>
              <a:ea typeface="Arial" charset="0"/>
            </a:endParaRPr>
          </a:p>
        </p:txBody>
      </p:sp>
      <p:sp>
        <p:nvSpPr>
          <p:cNvPr id="46087" name="Text Box 7" descr="75%"/>
          <p:cNvSpPr txBox="1">
            <a:spLocks noChangeArrowheads="1"/>
          </p:cNvSpPr>
          <p:nvPr/>
        </p:nvSpPr>
        <p:spPr bwMode="auto">
          <a:xfrm>
            <a:off x="2590800" y="2667000"/>
            <a:ext cx="990600" cy="349250"/>
          </a:xfrm>
          <a:prstGeom prst="rect">
            <a:avLst/>
          </a:prstGeom>
          <a:pattFill prst="pct75">
            <a:fgClr>
              <a:schemeClr val="folHlink"/>
            </a:fgClr>
            <a:bgClr>
              <a:srgbClr val="FFFFFF"/>
            </a:bgClr>
          </a:patt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1" u="sng"/>
              <a:t>:Socket</a:t>
            </a:r>
            <a:endParaRPr lang="en-US" sz="1600" b="1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029200" y="1752600"/>
            <a:ext cx="3429000" cy="2286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254750" y="1851025"/>
            <a:ext cx="815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1"/>
              <a:t>Server</a:t>
            </a:r>
          </a:p>
        </p:txBody>
      </p:sp>
      <p:sp>
        <p:nvSpPr>
          <p:cNvPr id="46090" name="Text Box 10" descr="75%"/>
          <p:cNvSpPr txBox="1">
            <a:spLocks noChangeArrowheads="1"/>
          </p:cNvSpPr>
          <p:nvPr/>
        </p:nvSpPr>
        <p:spPr bwMode="auto">
          <a:xfrm>
            <a:off x="6172200" y="2460625"/>
            <a:ext cx="1562100" cy="349250"/>
          </a:xfrm>
          <a:prstGeom prst="rect">
            <a:avLst/>
          </a:prstGeom>
          <a:pattFill prst="pct75">
            <a:fgClr>
              <a:schemeClr val="folHlink"/>
            </a:fgClr>
            <a:bgClr>
              <a:srgbClr val="FFFFFF"/>
            </a:bgClr>
          </a:patt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1" u="sng"/>
              <a:t>:ServerSocket</a:t>
            </a:r>
            <a:endParaRPr lang="en-US" sz="1600" b="1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 flipV="1">
            <a:off x="3505200" y="2590800"/>
            <a:ext cx="160020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5410200" y="3452813"/>
            <a:ext cx="930275" cy="34925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1" u="sng"/>
              <a:t>:Socket</a:t>
            </a:r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 flipH="1">
            <a:off x="5715000" y="2819400"/>
            <a:ext cx="121920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3505200" y="2895600"/>
            <a:ext cx="11430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4495800" y="3124200"/>
            <a:ext cx="9144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 flipH="1" flipV="1">
            <a:off x="4495800" y="3124200"/>
            <a:ext cx="1524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6051550" y="28686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1"/>
              <a:t>3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1219200" y="2286000"/>
            <a:ext cx="990600" cy="593725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1" u="sng"/>
              <a:t>:OutputStream</a:t>
            </a:r>
            <a:endParaRPr lang="en-US" sz="1600" b="1"/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>
            <a:off x="2133600" y="2590800"/>
            <a:ext cx="4572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7010400" y="3124200"/>
            <a:ext cx="914400" cy="593725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1" u="sng"/>
              <a:t>:Input</a:t>
            </a:r>
          </a:p>
          <a:p>
            <a:pPr algn="ctr"/>
            <a:r>
              <a:rPr lang="en-US" sz="1600" b="1" u="sng"/>
              <a:t>Stream</a:t>
            </a:r>
            <a:endParaRPr lang="en-US" sz="1600" b="1"/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 flipV="1">
            <a:off x="6324600" y="3429000"/>
            <a:ext cx="68580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4133850" y="242252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1"/>
              <a:t>2</a:t>
            </a: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2209800" y="23606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1"/>
              <a:t>4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4114800" y="29702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1"/>
              <a:t>5</a:t>
            </a:r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6553200" y="35036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1"/>
              <a:t>6</a:t>
            </a:r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flipH="1">
            <a:off x="5638800" y="2590800"/>
            <a:ext cx="533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5105400" y="2436813"/>
            <a:ext cx="603250" cy="349250"/>
          </a:xfrm>
          <a:prstGeom prst="rect">
            <a:avLst/>
          </a:prstGeom>
          <a:solidFill>
            <a:schemeClr val="tx2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1"/>
              <a:t>Port</a:t>
            </a:r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5734050" y="22844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1"/>
              <a:t>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Stream Socket Example: Client</a:t>
            </a:r>
          </a:p>
        </p:txBody>
      </p:sp>
      <p:sp>
        <p:nvSpPr>
          <p:cNvPr id="47107" name="Text Box 8"/>
          <p:cNvSpPr txBox="1">
            <a:spLocks noChangeArrowheads="1"/>
          </p:cNvSpPr>
          <p:nvPr/>
        </p:nvSpPr>
        <p:spPr bwMode="auto">
          <a:xfrm>
            <a:off x="914400" y="1600200"/>
            <a:ext cx="6934200" cy="4446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07950" tIns="53975" rIns="107950" bIns="53975">
            <a:spAutoFit/>
          </a:bodyPr>
          <a:lstStyle>
            <a:lvl1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1400" b="1">
                <a:latin typeface="Courier New" charset="0"/>
              </a:rPr>
              <a:t>import java.net.*;</a:t>
            </a:r>
          </a:p>
          <a:p>
            <a:pPr>
              <a:lnSpc>
                <a:spcPct val="75000"/>
              </a:lnSpc>
            </a:pPr>
            <a:r>
              <a:rPr lang="en-US" sz="1400" b="1">
                <a:latin typeface="Courier New" charset="0"/>
              </a:rPr>
              <a:t>import java.io.*;</a:t>
            </a:r>
          </a:p>
          <a:p>
            <a:pPr>
              <a:lnSpc>
                <a:spcPct val="75000"/>
              </a:lnSpc>
            </a:pPr>
            <a:endParaRPr lang="en-US" sz="1400" b="1">
              <a:latin typeface="Courier New" charset="0"/>
            </a:endParaRPr>
          </a:p>
          <a:p>
            <a:pPr>
              <a:lnSpc>
                <a:spcPct val="75000"/>
              </a:lnSpc>
            </a:pPr>
            <a:r>
              <a:rPr lang="en-US" sz="1400" b="1">
                <a:latin typeface="Courier New" charset="0"/>
              </a:rPr>
              <a:t>class SockClient {</a:t>
            </a:r>
          </a:p>
          <a:p>
            <a:pPr>
              <a:lnSpc>
                <a:spcPct val="75000"/>
              </a:lnSpc>
            </a:pPr>
            <a:r>
              <a:rPr lang="en-US" sz="1400" b="1">
                <a:latin typeface="Courier New" charset="0"/>
              </a:rPr>
              <a:t>     public static void main (String args[]) throws Exception {</a:t>
            </a:r>
          </a:p>
          <a:p>
            <a:pPr>
              <a:lnSpc>
                <a:spcPct val="75000"/>
              </a:lnSpc>
            </a:pPr>
            <a:r>
              <a:rPr lang="en-US" sz="1400" b="1">
                <a:latin typeface="Courier New" charset="0"/>
              </a:rPr>
              <a:t>        Socket          sock = null;</a:t>
            </a:r>
          </a:p>
          <a:p>
            <a:pPr>
              <a:lnSpc>
                <a:spcPct val="75000"/>
              </a:lnSpc>
            </a:pPr>
            <a:r>
              <a:rPr lang="en-US" sz="1400" b="1">
                <a:latin typeface="Courier New" charset="0"/>
              </a:rPr>
              <a:t>        OutputStream    out = null;</a:t>
            </a:r>
          </a:p>
          <a:p>
            <a:pPr>
              <a:lnSpc>
                <a:spcPct val="75000"/>
              </a:lnSpc>
            </a:pPr>
            <a:r>
              <a:rPr lang="en-US" sz="1400" b="1">
                <a:latin typeface="Courier New" charset="0"/>
              </a:rPr>
              <a:t>        InputStream     in = null;</a:t>
            </a:r>
          </a:p>
          <a:p>
            <a:pPr>
              <a:lnSpc>
                <a:spcPct val="75000"/>
              </a:lnSpc>
            </a:pPr>
            <a:endParaRPr lang="en-US" sz="1400" b="1">
              <a:latin typeface="Courier New" charset="0"/>
            </a:endParaRPr>
          </a:p>
          <a:p>
            <a:pPr>
              <a:lnSpc>
                <a:spcPct val="75000"/>
              </a:lnSpc>
            </a:pPr>
            <a:r>
              <a:rPr lang="en-US" sz="1400" b="1">
                <a:latin typeface="Courier New" charset="0"/>
              </a:rPr>
              <a:t>        try {</a:t>
            </a:r>
          </a:p>
          <a:p>
            <a:pPr>
              <a:lnSpc>
                <a:spcPct val="75000"/>
              </a:lnSpc>
            </a:pPr>
            <a:r>
              <a:rPr lang="en-US" sz="1400" b="1">
                <a:latin typeface="Courier New" charset="0"/>
              </a:rPr>
              <a:t>            sock = </a:t>
            </a:r>
            <a:r>
              <a:rPr lang="en-US" sz="1400" b="1" u="sng">
                <a:solidFill>
                  <a:srgbClr val="0033CC"/>
                </a:solidFill>
                <a:latin typeface="Courier New" charset="0"/>
              </a:rPr>
              <a:t>new Socket("localhost", 8888);</a:t>
            </a:r>
          </a:p>
          <a:p>
            <a:pPr>
              <a:lnSpc>
                <a:spcPct val="75000"/>
              </a:lnSpc>
            </a:pPr>
            <a:r>
              <a:rPr lang="en-US" sz="1400" b="1">
                <a:latin typeface="Courier New" charset="0"/>
              </a:rPr>
              <a:t>            out = </a:t>
            </a:r>
            <a:r>
              <a:rPr lang="en-US" sz="1400" b="1" u="sng">
                <a:solidFill>
                  <a:srgbClr val="0033CC"/>
                </a:solidFill>
                <a:latin typeface="Courier New" charset="0"/>
              </a:rPr>
              <a:t>sock.getOutputStream();</a:t>
            </a:r>
          </a:p>
          <a:p>
            <a:pPr>
              <a:lnSpc>
                <a:spcPct val="75000"/>
              </a:lnSpc>
            </a:pPr>
            <a:r>
              <a:rPr lang="en-US" sz="1400" b="1">
                <a:latin typeface="Courier New" charset="0"/>
              </a:rPr>
              <a:t>            in = </a:t>
            </a:r>
            <a:r>
              <a:rPr lang="en-US" sz="1400" b="1" u="sng">
                <a:solidFill>
                  <a:srgbClr val="0033CC"/>
                </a:solidFill>
                <a:latin typeface="Courier New" charset="0"/>
              </a:rPr>
              <a:t>sock.getInputStream();</a:t>
            </a:r>
          </a:p>
          <a:p>
            <a:pPr>
              <a:lnSpc>
                <a:spcPct val="75000"/>
              </a:lnSpc>
            </a:pPr>
            <a:endParaRPr lang="en-US" sz="1400" b="1">
              <a:latin typeface="Courier New" charset="0"/>
            </a:endParaRPr>
          </a:p>
          <a:p>
            <a:pPr>
              <a:lnSpc>
                <a:spcPct val="75000"/>
              </a:lnSpc>
            </a:pPr>
            <a:r>
              <a:rPr lang="en-US" sz="1400" b="1">
                <a:latin typeface="Courier New" charset="0"/>
              </a:rPr>
              <a:t>            out.write(10);</a:t>
            </a:r>
          </a:p>
          <a:p>
            <a:pPr>
              <a:lnSpc>
                <a:spcPct val="75000"/>
              </a:lnSpc>
            </a:pPr>
            <a:r>
              <a:rPr lang="en-US" sz="1400" b="1">
                <a:latin typeface="Courier New" charset="0"/>
              </a:rPr>
              <a:t>            out.write(20);</a:t>
            </a:r>
          </a:p>
          <a:p>
            <a:pPr>
              <a:lnSpc>
                <a:spcPct val="75000"/>
              </a:lnSpc>
            </a:pPr>
            <a:r>
              <a:rPr lang="en-US" sz="1400" b="1">
                <a:latin typeface="Courier New" charset="0"/>
              </a:rPr>
              <a:t>            int result = in.read();</a:t>
            </a:r>
          </a:p>
          <a:p>
            <a:pPr>
              <a:lnSpc>
                <a:spcPct val="75000"/>
              </a:lnSpc>
            </a:pPr>
            <a:r>
              <a:rPr lang="en-US" sz="1400" b="1">
                <a:latin typeface="Courier New" charset="0"/>
              </a:rPr>
              <a:t>            System.out.println("Result is " + result);</a:t>
            </a:r>
          </a:p>
          <a:p>
            <a:pPr>
              <a:lnSpc>
                <a:spcPct val="75000"/>
              </a:lnSpc>
            </a:pPr>
            <a:r>
              <a:rPr lang="en-US" sz="1400" b="1">
                <a:latin typeface="Courier New" charset="0"/>
              </a:rPr>
              <a:t>        } catch (Exception e) {</a:t>
            </a:r>
          </a:p>
          <a:p>
            <a:pPr>
              <a:lnSpc>
                <a:spcPct val="75000"/>
              </a:lnSpc>
            </a:pPr>
            <a:r>
              <a:rPr lang="en-US" sz="1400" b="1">
                <a:latin typeface="Courier New" charset="0"/>
              </a:rPr>
              <a:t>            e.printStackTrace();</a:t>
            </a:r>
          </a:p>
          <a:p>
            <a:pPr>
              <a:lnSpc>
                <a:spcPct val="75000"/>
              </a:lnSpc>
            </a:pPr>
            <a:r>
              <a:rPr lang="en-US" sz="1400" b="1">
                <a:latin typeface="Courier New" charset="0"/>
              </a:rPr>
              <a:t>        } finally {</a:t>
            </a:r>
          </a:p>
          <a:p>
            <a:pPr>
              <a:lnSpc>
                <a:spcPct val="75000"/>
              </a:lnSpc>
            </a:pPr>
            <a:r>
              <a:rPr lang="en-US" sz="1400" b="1">
                <a:latin typeface="Courier New" charset="0"/>
              </a:rPr>
              <a:t>            if (out != null)  out.close();</a:t>
            </a:r>
          </a:p>
          <a:p>
            <a:pPr>
              <a:lnSpc>
                <a:spcPct val="75000"/>
              </a:lnSpc>
            </a:pPr>
            <a:r>
              <a:rPr lang="en-US" sz="1400" b="1">
                <a:latin typeface="Courier New" charset="0"/>
              </a:rPr>
              <a:t>            if (in != null)   in.close();</a:t>
            </a:r>
          </a:p>
          <a:p>
            <a:pPr>
              <a:lnSpc>
                <a:spcPct val="75000"/>
              </a:lnSpc>
            </a:pPr>
            <a:r>
              <a:rPr lang="en-US" sz="1400" b="1">
                <a:latin typeface="Courier New" charset="0"/>
              </a:rPr>
              <a:t>            if (sock != null) sock.close();</a:t>
            </a:r>
          </a:p>
          <a:p>
            <a:pPr>
              <a:lnSpc>
                <a:spcPct val="75000"/>
              </a:lnSpc>
            </a:pPr>
            <a:r>
              <a:rPr lang="en-US" sz="1400" b="1">
                <a:latin typeface="Courier New" charset="0"/>
              </a:rPr>
              <a:t>        }</a:t>
            </a:r>
          </a:p>
          <a:p>
            <a:pPr>
              <a:lnSpc>
                <a:spcPct val="75000"/>
              </a:lnSpc>
            </a:pPr>
            <a:r>
              <a:rPr lang="en-US" sz="1400" b="1">
                <a:latin typeface="Courier New" charset="0"/>
              </a:rPr>
              <a:t>    }</a:t>
            </a:r>
          </a:p>
          <a:p>
            <a:pPr>
              <a:lnSpc>
                <a:spcPct val="75000"/>
              </a:lnSpc>
            </a:pPr>
            <a:r>
              <a:rPr lang="en-US" sz="1400" b="1">
                <a:latin typeface="Courier New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Stream Socket Example: Server</a:t>
            </a:r>
          </a:p>
        </p:txBody>
      </p:sp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685800" y="1371600"/>
            <a:ext cx="7696200" cy="5288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07950" tIns="53975" rIns="107950" bIns="53975">
            <a:spAutoFit/>
          </a:bodyPr>
          <a:lstStyle>
            <a:lvl1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1400" b="1" dirty="0">
                <a:latin typeface="Courier New" charset="0"/>
              </a:rPr>
              <a:t>import </a:t>
            </a:r>
            <a:r>
              <a:rPr lang="en-US" sz="1400" b="1" dirty="0" err="1">
                <a:latin typeface="Courier New" charset="0"/>
              </a:rPr>
              <a:t>java.net</a:t>
            </a:r>
            <a:r>
              <a:rPr lang="en-US" sz="1400" b="1" dirty="0">
                <a:latin typeface="Courier New" charset="0"/>
              </a:rPr>
              <a:t>.*;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latin typeface="Courier New" charset="0"/>
              </a:rPr>
              <a:t>import </a:t>
            </a:r>
            <a:r>
              <a:rPr lang="en-US" sz="1400" b="1" dirty="0" err="1">
                <a:latin typeface="Courier New" charset="0"/>
              </a:rPr>
              <a:t>java.io</a:t>
            </a:r>
            <a:r>
              <a:rPr lang="en-US" sz="1400" b="1" dirty="0">
                <a:latin typeface="Courier New" charset="0"/>
              </a:rPr>
              <a:t>.*;</a:t>
            </a:r>
          </a:p>
          <a:p>
            <a:pPr>
              <a:lnSpc>
                <a:spcPct val="75000"/>
              </a:lnSpc>
            </a:pPr>
            <a:endParaRPr lang="en-US" sz="1400" b="1" dirty="0">
              <a:latin typeface="Courier New" charset="0"/>
            </a:endParaRPr>
          </a:p>
          <a:p>
            <a:pPr>
              <a:lnSpc>
                <a:spcPct val="75000"/>
              </a:lnSpc>
            </a:pPr>
            <a:r>
              <a:rPr lang="en-US" sz="1400" b="1" dirty="0">
                <a:latin typeface="Courier New" charset="0"/>
              </a:rPr>
              <a:t>class </a:t>
            </a:r>
            <a:r>
              <a:rPr lang="en-US" sz="1400" b="1" dirty="0" err="1">
                <a:latin typeface="Courier New" charset="0"/>
              </a:rPr>
              <a:t>SockServer</a:t>
            </a:r>
            <a:r>
              <a:rPr lang="en-US" sz="1400" b="1" dirty="0">
                <a:latin typeface="Courier New" charset="0"/>
              </a:rPr>
              <a:t> {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latin typeface="Courier New" charset="0"/>
              </a:rPr>
              <a:t>    public static void main (String </a:t>
            </a:r>
            <a:r>
              <a:rPr lang="en-US" sz="1400" b="1" dirty="0" err="1">
                <a:latin typeface="Courier New" charset="0"/>
              </a:rPr>
              <a:t>args</a:t>
            </a:r>
            <a:r>
              <a:rPr lang="en-US" sz="1400" b="1" dirty="0">
                <a:latin typeface="Courier New" charset="0"/>
              </a:rPr>
              <a:t>[]) throws Exception {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latin typeface="Courier New" charset="0"/>
              </a:rPr>
              <a:t>        </a:t>
            </a:r>
            <a:r>
              <a:rPr lang="en-US" sz="1400" b="1" dirty="0" err="1">
                <a:latin typeface="Courier New" charset="0"/>
              </a:rPr>
              <a:t>ServerSocket</a:t>
            </a:r>
            <a:r>
              <a:rPr lang="en-US" sz="1400" b="1" dirty="0">
                <a:latin typeface="Courier New" charset="0"/>
              </a:rPr>
              <a:t>    </a:t>
            </a:r>
            <a:r>
              <a:rPr lang="en-US" sz="1400" b="1" dirty="0" err="1">
                <a:latin typeface="Courier New" charset="0"/>
              </a:rPr>
              <a:t>serv</a:t>
            </a:r>
            <a:r>
              <a:rPr lang="en-US" sz="1400" b="1" dirty="0">
                <a:latin typeface="Courier New" charset="0"/>
              </a:rPr>
              <a:t> = null;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latin typeface="Courier New" charset="0"/>
              </a:rPr>
              <a:t>        </a:t>
            </a:r>
            <a:r>
              <a:rPr lang="en-US" sz="1400" b="1" dirty="0" err="1">
                <a:latin typeface="Courier New" charset="0"/>
              </a:rPr>
              <a:t>InputStream</a:t>
            </a:r>
            <a:r>
              <a:rPr lang="en-US" sz="1400" b="1" dirty="0">
                <a:latin typeface="Courier New" charset="0"/>
              </a:rPr>
              <a:t> in = null;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latin typeface="Courier New" charset="0"/>
              </a:rPr>
              <a:t>        </a:t>
            </a:r>
            <a:r>
              <a:rPr lang="en-US" sz="1400" b="1" dirty="0" err="1">
                <a:latin typeface="Courier New" charset="0"/>
              </a:rPr>
              <a:t>OutputStream</a:t>
            </a:r>
            <a:r>
              <a:rPr lang="en-US" sz="1400" b="1" dirty="0">
                <a:latin typeface="Courier New" charset="0"/>
              </a:rPr>
              <a:t> out = null;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latin typeface="Courier New" charset="0"/>
              </a:rPr>
              <a:t>        Socket sock = null;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latin typeface="Courier New" charset="0"/>
              </a:rPr>
              <a:t>        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latin typeface="Courier New" charset="0"/>
              </a:rPr>
              <a:t>        try {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latin typeface="Courier New" charset="0"/>
              </a:rPr>
              <a:t>            </a:t>
            </a:r>
            <a:r>
              <a:rPr lang="en-US" sz="1400" b="1" u="sng" dirty="0" err="1">
                <a:solidFill>
                  <a:srgbClr val="0033CC"/>
                </a:solidFill>
                <a:latin typeface="Courier New" charset="0"/>
              </a:rPr>
              <a:t>serv</a:t>
            </a:r>
            <a:r>
              <a:rPr lang="en-US" sz="1400" b="1" u="sng" dirty="0">
                <a:solidFill>
                  <a:srgbClr val="0033CC"/>
                </a:solidFill>
                <a:latin typeface="Courier New" charset="0"/>
              </a:rPr>
              <a:t> = new </a:t>
            </a:r>
            <a:r>
              <a:rPr lang="en-US" sz="1400" b="1" u="sng" dirty="0" err="1">
                <a:solidFill>
                  <a:srgbClr val="0033CC"/>
                </a:solidFill>
                <a:latin typeface="Courier New" charset="0"/>
              </a:rPr>
              <a:t>ServerSocket</a:t>
            </a:r>
            <a:r>
              <a:rPr lang="en-US" sz="1400" b="1" u="sng" dirty="0">
                <a:solidFill>
                  <a:srgbClr val="0033CC"/>
                </a:solidFill>
                <a:latin typeface="Courier New" charset="0"/>
              </a:rPr>
              <a:t>(8888);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latin typeface="Courier New" charset="0"/>
              </a:rPr>
              <a:t>        } catch(Exception e) {</a:t>
            </a:r>
            <a:r>
              <a:rPr lang="en-US" sz="1400" b="1" dirty="0" err="1">
                <a:latin typeface="Courier New" charset="0"/>
              </a:rPr>
              <a:t>e.printStackTrace</a:t>
            </a:r>
            <a:r>
              <a:rPr lang="en-US" sz="1400" b="1" dirty="0">
                <a:latin typeface="Courier New" charset="0"/>
              </a:rPr>
              <a:t>();}</a:t>
            </a:r>
          </a:p>
          <a:p>
            <a:pPr>
              <a:lnSpc>
                <a:spcPct val="75000"/>
              </a:lnSpc>
            </a:pPr>
            <a:endParaRPr lang="en-US" sz="1400" b="1" dirty="0">
              <a:latin typeface="Courier New" charset="0"/>
            </a:endParaRPr>
          </a:p>
          <a:p>
            <a:pPr>
              <a:lnSpc>
                <a:spcPct val="75000"/>
              </a:lnSpc>
            </a:pPr>
            <a:r>
              <a:rPr lang="en-US" sz="1400" b="1" dirty="0">
                <a:latin typeface="Courier New" charset="0"/>
              </a:rPr>
              <a:t>        while (true) {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latin typeface="Courier New" charset="0"/>
              </a:rPr>
              <a:t>            </a:t>
            </a:r>
            <a:r>
              <a:rPr lang="en-US" sz="1400" b="1" dirty="0" err="1">
                <a:latin typeface="Courier New" charset="0"/>
              </a:rPr>
              <a:t>System.out.println</a:t>
            </a:r>
            <a:r>
              <a:rPr lang="en-US" sz="1400" b="1" dirty="0">
                <a:latin typeface="Courier New" charset="0"/>
              </a:rPr>
              <a:t>("Ready...");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latin typeface="Courier New" charset="0"/>
              </a:rPr>
              <a:t>            try {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latin typeface="Courier New" charset="0"/>
              </a:rPr>
              <a:t>                </a:t>
            </a:r>
            <a:r>
              <a:rPr lang="en-US" sz="1400" b="1" u="sng" dirty="0">
                <a:solidFill>
                  <a:srgbClr val="0033CC"/>
                </a:solidFill>
                <a:latin typeface="Courier New" charset="0"/>
              </a:rPr>
              <a:t>sock = </a:t>
            </a:r>
            <a:r>
              <a:rPr lang="en-US" sz="1400" b="1" u="sng" dirty="0" err="1">
                <a:solidFill>
                  <a:srgbClr val="0033CC"/>
                </a:solidFill>
                <a:latin typeface="Courier New" charset="0"/>
              </a:rPr>
              <a:t>serv.accept</a:t>
            </a:r>
            <a:r>
              <a:rPr lang="en-US" sz="1400" b="1" u="sng" dirty="0">
                <a:solidFill>
                  <a:srgbClr val="0033CC"/>
                </a:solidFill>
                <a:latin typeface="Courier New" charset="0"/>
              </a:rPr>
              <a:t>();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latin typeface="Courier New" charset="0"/>
              </a:rPr>
              <a:t>                in = </a:t>
            </a:r>
            <a:r>
              <a:rPr lang="en-US" sz="1400" b="1" dirty="0" err="1">
                <a:latin typeface="Courier New" charset="0"/>
              </a:rPr>
              <a:t>sock.getInputStream</a:t>
            </a:r>
            <a:r>
              <a:rPr lang="en-US" sz="1400" b="1" dirty="0">
                <a:latin typeface="Courier New" charset="0"/>
              </a:rPr>
              <a:t>();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latin typeface="Courier New" charset="0"/>
              </a:rPr>
              <a:t>                out = </a:t>
            </a:r>
            <a:r>
              <a:rPr lang="en-US" sz="1400" b="1" dirty="0" err="1">
                <a:latin typeface="Courier New" charset="0"/>
              </a:rPr>
              <a:t>sock.getOutputStream</a:t>
            </a:r>
            <a:r>
              <a:rPr lang="en-US" sz="1400" b="1" dirty="0">
                <a:latin typeface="Courier New" charset="0"/>
              </a:rPr>
              <a:t>();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latin typeface="Courier New" charset="0"/>
              </a:rPr>
              <a:t>                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x = </a:t>
            </a:r>
            <a:r>
              <a:rPr lang="en-US" sz="1400" b="1" dirty="0" err="1">
                <a:latin typeface="Courier New" charset="0"/>
              </a:rPr>
              <a:t>in.read</a:t>
            </a:r>
            <a:r>
              <a:rPr lang="en-US" sz="1400" b="1" dirty="0">
                <a:latin typeface="Courier New" charset="0"/>
              </a:rPr>
              <a:t>();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latin typeface="Courier New" charset="0"/>
              </a:rPr>
              <a:t>                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y = </a:t>
            </a:r>
            <a:r>
              <a:rPr lang="en-US" sz="1400" b="1" dirty="0" err="1">
                <a:latin typeface="Courier New" charset="0"/>
              </a:rPr>
              <a:t>in.read</a:t>
            </a:r>
            <a:r>
              <a:rPr lang="en-US" sz="1400" b="1" dirty="0">
                <a:latin typeface="Courier New" charset="0"/>
              </a:rPr>
              <a:t>();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latin typeface="Courier New" charset="0"/>
              </a:rPr>
              <a:t>                </a:t>
            </a:r>
            <a:r>
              <a:rPr lang="en-US" sz="1400" b="1" dirty="0" err="1">
                <a:latin typeface="Courier New" charset="0"/>
              </a:rPr>
              <a:t>System.out.println</a:t>
            </a:r>
            <a:r>
              <a:rPr lang="en-US" sz="1400" b="1" dirty="0">
                <a:latin typeface="Courier New" charset="0"/>
              </a:rPr>
              <a:t>("Server received " + x +" "+ y);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latin typeface="Courier New" charset="0"/>
              </a:rPr>
              <a:t>                </a:t>
            </a:r>
            <a:r>
              <a:rPr lang="en-US" sz="1400" b="1" dirty="0" err="1">
                <a:latin typeface="Courier New" charset="0"/>
              </a:rPr>
              <a:t>out.write</a:t>
            </a:r>
            <a:r>
              <a:rPr lang="en-US" sz="1400" b="1" dirty="0">
                <a:latin typeface="Courier New" charset="0"/>
              </a:rPr>
              <a:t>(x + y);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latin typeface="Courier New" charset="0"/>
              </a:rPr>
              <a:t>                </a:t>
            </a:r>
            <a:r>
              <a:rPr lang="en-US" sz="1400" b="1" dirty="0" err="1">
                <a:latin typeface="Courier New" charset="0"/>
              </a:rPr>
              <a:t>out.flush</a:t>
            </a:r>
            <a:r>
              <a:rPr lang="en-US" sz="1400" b="1" dirty="0">
                <a:latin typeface="Courier New" charset="0"/>
              </a:rPr>
              <a:t>();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latin typeface="Courier New" charset="0"/>
              </a:rPr>
              <a:t>            } catch (Exception e) {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latin typeface="Courier New" charset="0"/>
              </a:rPr>
              <a:t>                </a:t>
            </a:r>
            <a:r>
              <a:rPr lang="en-US" sz="1400" b="1" dirty="0" err="1">
                <a:latin typeface="Courier New" charset="0"/>
              </a:rPr>
              <a:t>e.printStackTrace</a:t>
            </a:r>
            <a:r>
              <a:rPr lang="en-US" sz="1400" b="1" dirty="0">
                <a:latin typeface="Courier New" charset="0"/>
              </a:rPr>
              <a:t>();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latin typeface="Courier New" charset="0"/>
              </a:rPr>
              <a:t>            } finally {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latin typeface="Courier New" charset="0"/>
              </a:rPr>
              <a:t>                if (out != null)  </a:t>
            </a:r>
            <a:r>
              <a:rPr lang="en-US" sz="1400" b="1" dirty="0" err="1">
                <a:latin typeface="Courier New" charset="0"/>
              </a:rPr>
              <a:t>out.close</a:t>
            </a:r>
            <a:r>
              <a:rPr lang="en-US" sz="1400" b="1" dirty="0">
                <a:latin typeface="Courier New" charset="0"/>
              </a:rPr>
              <a:t>();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latin typeface="Courier New" charset="0"/>
              </a:rPr>
              <a:t>                if (in != null)   </a:t>
            </a:r>
            <a:r>
              <a:rPr lang="en-US" sz="1400" b="1" dirty="0" err="1">
                <a:latin typeface="Courier New" charset="0"/>
              </a:rPr>
              <a:t>in.close</a:t>
            </a:r>
            <a:r>
              <a:rPr lang="en-US" sz="1400" b="1" dirty="0">
                <a:latin typeface="Courier New" charset="0"/>
              </a:rPr>
              <a:t>();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latin typeface="Courier New" charset="0"/>
              </a:rPr>
              <a:t>                if (sock != null) </a:t>
            </a:r>
            <a:r>
              <a:rPr lang="en-US" sz="1400" b="1" dirty="0" err="1">
                <a:latin typeface="Courier New" charset="0"/>
              </a:rPr>
              <a:t>sock.close</a:t>
            </a:r>
            <a:r>
              <a:rPr lang="en-US" sz="1400" b="1" dirty="0">
                <a:latin typeface="Courier New" charset="0"/>
              </a:rPr>
              <a:t>();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latin typeface="Courier New" charset="0"/>
              </a:rPr>
              <a:t>}   }   }   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Protocols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Client and server must agree on data communication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Who sends what information and in what order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Several standard protocols: FTP, HTTP, IIOP, SOAP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Ultimately all communication sent as bytes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Several issues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Connection-oriented vs. connectionless protocols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Protocols that communicate between statefull vs. </a:t>
            </a:r>
            <a:br>
              <a:rPr lang="en-US">
                <a:latin typeface="Arial" charset="0"/>
                <a:ea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</a:rPr>
              <a:t>stateless servers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Encoding data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0180" name="Picture 6" descr="MCj028108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657600"/>
            <a:ext cx="1346200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Protocols: Connection-oriented vs. Connectionless</a:t>
            </a: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Connection-oriented protocols require the client and server to hold connection open for entire session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Pro: More efficient to hold connection open for entire transaction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Con: Ties up resources, susceptible to </a:t>
            </a:r>
            <a:r>
              <a:rPr lang="ja-JP" altLang="en-US">
                <a:latin typeface="Arial" charset="0"/>
                <a:ea typeface="ＭＳ Ｐゴシック" charset="0"/>
              </a:rPr>
              <a:t>“</a:t>
            </a:r>
            <a:r>
              <a:rPr lang="en-US">
                <a:latin typeface="Arial" charset="0"/>
                <a:ea typeface="ＭＳ Ｐゴシック" charset="0"/>
              </a:rPr>
              <a:t>connection leaks</a:t>
            </a:r>
            <a:r>
              <a:rPr lang="ja-JP" altLang="en-US">
                <a:latin typeface="Arial" charset="0"/>
                <a:ea typeface="ＭＳ Ｐゴシック" charset="0"/>
              </a:rPr>
              <a:t>”</a:t>
            </a:r>
            <a:endParaRPr lang="en-US">
              <a:latin typeface="Arial" charset="0"/>
              <a:ea typeface="ＭＳ Ｐゴシック" charset="0"/>
            </a:endParaRP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Example: ftp, telnet</a:t>
            </a:r>
          </a:p>
          <a:p>
            <a:pPr lvl="2"/>
            <a:r>
              <a:rPr lang="en-US">
                <a:latin typeface="Arial" charset="0"/>
                <a:ea typeface="ＭＳ Ｐゴシック" charset="0"/>
              </a:rPr>
              <a:t>Connect to server, enter series of commands, disconnect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Connectionless protocols establish connection for each action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Pro: More robust and scalable as communication can survive network errors and server restarts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Con: Connection-oriented (or stateful) behavior not supported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Example: rsh, HTTP</a:t>
            </a:r>
          </a:p>
          <a:p>
            <a:pPr lvl="2"/>
            <a:r>
              <a:rPr lang="en-US">
                <a:latin typeface="Arial" charset="0"/>
                <a:ea typeface="ＭＳ Ｐゴシック" charset="0"/>
              </a:rPr>
              <a:t>Connect to server, execute single command, disconnect</a:t>
            </a:r>
          </a:p>
        </p:txBody>
      </p:sp>
      <p:pic>
        <p:nvPicPr>
          <p:cNvPr id="51204" name="Picture 9" descr="MCj0351810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380038"/>
            <a:ext cx="1804988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Protocols: Stateful vs. Stateless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Does server manage per-session information for each connected client?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Stateful protocols: yes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Allows requests to contain less information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Typically will be connection-oriented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Example: ftp</a:t>
            </a:r>
          </a:p>
          <a:p>
            <a:pPr lvl="2"/>
            <a:r>
              <a:rPr lang="en-US">
                <a:latin typeface="Arial" charset="0"/>
                <a:ea typeface="ＭＳ Ｐゴシック" charset="0"/>
              </a:rPr>
              <a:t>Each request depends on previous commands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Stateless: no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Allows subsequent requests to contain less information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Allows for easier server implementation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Not always black and white: HTTP?</a:t>
            </a:r>
          </a:p>
        </p:txBody>
      </p:sp>
      <p:pic>
        <p:nvPicPr>
          <p:cNvPr id="52228" name="Picture 9" descr="j02932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0600"/>
            <a:ext cx="1565275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Protocols: Encoding Data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1422400"/>
            <a:ext cx="8123238" cy="23114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Languages and machines represent data differently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16-bit, 32-bit, big-endian, little-endian, …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Encoding strategy allows data to be sent and received reliably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Different technologies define different strategies</a:t>
            </a:r>
          </a:p>
        </p:txBody>
      </p:sp>
      <p:graphicFrame>
        <p:nvGraphicFramePr>
          <p:cNvPr id="94247" name="Group 39"/>
          <p:cNvGraphicFramePr>
            <a:graphicFrameLocks noGrp="1"/>
          </p:cNvGraphicFramePr>
          <p:nvPr>
            <p:ph sz="half" idx="4294967295"/>
          </p:nvPr>
        </p:nvGraphicFramePr>
        <p:xfrm>
          <a:off x="1023938" y="3657600"/>
          <a:ext cx="7281862" cy="15748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5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REST</a:t>
                      </a:r>
                    </a:p>
                  </a:txBody>
                  <a:tcPr marL="107950" marR="107950" marT="53975" marB="539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(Usually) XML or JSON</a:t>
                      </a:r>
                    </a:p>
                  </a:txBody>
                  <a:tcPr marL="107950" marR="107950" marT="53975" marB="539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Web Services</a:t>
                      </a:r>
                    </a:p>
                  </a:txBody>
                  <a:tcPr marL="107950" marR="107950" marT="53975" marB="539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Simple Objects Access Protocol (SOAP)</a:t>
                      </a:r>
                    </a:p>
                  </a:txBody>
                  <a:tcPr marL="107950" marR="107950" marT="53975" marB="539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Java RMI</a:t>
                      </a:r>
                    </a:p>
                  </a:txBody>
                  <a:tcPr marL="107950" marR="107950" marT="53975" marB="539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Language-specific </a:t>
                      </a: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Serialization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format</a:t>
                      </a:r>
                    </a:p>
                  </a:txBody>
                  <a:tcPr marL="107950" marR="107950" marT="53975" marB="539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.NET</a:t>
                      </a:r>
                    </a:p>
                  </a:txBody>
                  <a:tcPr marL="107950" marR="107950" marT="53975" marB="539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000000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Language-specific </a:t>
                      </a: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Remoting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format</a:t>
                      </a:r>
                    </a:p>
                  </a:txBody>
                  <a:tcPr marL="107950" marR="107950" marT="53975" marB="539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Datagram Sockets</a:t>
            </a:r>
          </a:p>
        </p:txBody>
      </p:sp>
      <p:sp>
        <p:nvSpPr>
          <p:cNvPr id="563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422400"/>
            <a:ext cx="8385175" cy="4711700"/>
          </a:xfrm>
        </p:spPr>
        <p:txBody>
          <a:bodyPr/>
          <a:lstStyle/>
          <a:p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Use the UDP protocol</a:t>
            </a:r>
          </a:p>
          <a:p>
            <a:pPr lvl="1"/>
            <a:r>
              <a:rPr lang="en-US" sz="1600" dirty="0">
                <a:latin typeface="Arial" charset="0"/>
                <a:ea typeface="ＭＳ Ｐゴシック" charset="0"/>
              </a:rPr>
              <a:t>Very fast, connectionless, unreliable network service</a:t>
            </a:r>
          </a:p>
          <a:p>
            <a:pPr lvl="1"/>
            <a:r>
              <a:rPr lang="en-US" sz="1600" dirty="0">
                <a:latin typeface="Arial" charset="0"/>
                <a:ea typeface="ＭＳ Ｐゴシック" charset="0"/>
              </a:rPr>
              <a:t>Packets constrained in size to 32k bytes</a:t>
            </a:r>
          </a:p>
          <a:p>
            <a:pPr lvl="1"/>
            <a:r>
              <a:rPr lang="en-US" sz="1600" dirty="0">
                <a:latin typeface="Arial" charset="0"/>
                <a:ea typeface="ＭＳ Ｐゴシック" charset="0"/>
              </a:rPr>
              <a:t>No guarantee if/when packets are received, or order in which they will be received</a:t>
            </a:r>
          </a:p>
          <a:p>
            <a:pPr lvl="1"/>
            <a:r>
              <a:rPr lang="en-US" sz="1600" dirty="0">
                <a:latin typeface="Arial" charset="0"/>
                <a:ea typeface="ＭＳ Ｐゴシック" charset="0"/>
              </a:rPr>
              <a:t>User must implement ACKS, retransmissions, handle duplicate packets, etc.</a:t>
            </a:r>
          </a:p>
          <a:p>
            <a:pPr lvl="1"/>
            <a:r>
              <a:rPr lang="en-US" sz="1600" dirty="0">
                <a:latin typeface="Arial" charset="0"/>
                <a:ea typeface="ＭＳ Ｐゴシック" charset="0"/>
              </a:rPr>
              <a:t>A </a:t>
            </a:r>
            <a:r>
              <a:rPr lang="en-US" sz="1600" i="1" dirty="0">
                <a:latin typeface="Arial" charset="0"/>
                <a:ea typeface="ＭＳ Ｐゴシック" charset="0"/>
              </a:rPr>
              <a:t>Quality of Service</a:t>
            </a:r>
            <a:r>
              <a:rPr lang="en-US" sz="1600" dirty="0">
                <a:latin typeface="Arial" charset="0"/>
                <a:ea typeface="ＭＳ Ｐゴシック" charset="0"/>
              </a:rPr>
              <a:t> (</a:t>
            </a:r>
            <a:r>
              <a:rPr lang="ja-JP" altLang="en-US" sz="1600" dirty="0">
                <a:latin typeface="Arial" charset="0"/>
                <a:ea typeface="ＭＳ Ｐゴシック" charset="0"/>
              </a:rPr>
              <a:t>“</a:t>
            </a:r>
            <a:r>
              <a:rPr lang="en-US" sz="1600" dirty="0" err="1">
                <a:latin typeface="Arial" charset="0"/>
                <a:ea typeface="ＭＳ Ｐゴシック" charset="0"/>
              </a:rPr>
              <a:t>QoS</a:t>
            </a:r>
            <a:r>
              <a:rPr lang="ja-JP" altLang="en-US" sz="1600" dirty="0">
                <a:latin typeface="Arial" charset="0"/>
                <a:ea typeface="ＭＳ Ｐゴシック" charset="0"/>
              </a:rPr>
              <a:t>”</a:t>
            </a:r>
            <a:r>
              <a:rPr lang="en-US" sz="1600" dirty="0">
                <a:latin typeface="Arial" charset="0"/>
                <a:ea typeface="ＭＳ Ｐゴシック" charset="0"/>
              </a:rPr>
              <a:t>) tradeoff</a:t>
            </a:r>
          </a:p>
          <a:p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Java UDP classes:</a:t>
            </a:r>
          </a:p>
          <a:p>
            <a:pPr lvl="1"/>
            <a:r>
              <a:rPr lang="en-US" sz="1600" dirty="0" err="1"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latin typeface="Arial" charset="0"/>
                <a:ea typeface="ＭＳ Ｐゴシック" charset="0"/>
              </a:rPr>
              <a:t> contains:</a:t>
            </a:r>
          </a:p>
          <a:p>
            <a:pPr lvl="2"/>
            <a:r>
              <a:rPr lang="en-US" sz="1400" dirty="0">
                <a:latin typeface="Arial" charset="0"/>
                <a:ea typeface="ＭＳ Ｐゴシック" charset="0"/>
              </a:rPr>
              <a:t>Data in the form of a byte array</a:t>
            </a:r>
          </a:p>
          <a:p>
            <a:pPr lvl="2"/>
            <a:r>
              <a:rPr lang="en-US" sz="1400" dirty="0">
                <a:latin typeface="Arial" charset="0"/>
                <a:ea typeface="ＭＳ Ｐゴシック" charset="0"/>
              </a:rPr>
              <a:t>Length of data</a:t>
            </a:r>
          </a:p>
          <a:p>
            <a:pPr lvl="2"/>
            <a:r>
              <a:rPr lang="en-US" sz="1400" dirty="0">
                <a:latin typeface="Arial" charset="0"/>
                <a:ea typeface="ＭＳ Ｐゴシック" charset="0"/>
              </a:rPr>
              <a:t>Destination host</a:t>
            </a:r>
          </a:p>
          <a:p>
            <a:pPr lvl="2"/>
            <a:r>
              <a:rPr lang="en-US" sz="1400" dirty="0">
                <a:latin typeface="Arial" charset="0"/>
                <a:ea typeface="ＭＳ Ｐゴシック" charset="0"/>
              </a:rPr>
              <a:t>Destination port number</a:t>
            </a:r>
          </a:p>
          <a:p>
            <a:pPr lvl="1"/>
            <a:r>
              <a:rPr lang="en-US" sz="1600" dirty="0" err="1">
                <a:latin typeface="Arial" charset="0"/>
                <a:ea typeface="ＭＳ Ｐゴシック" charset="0"/>
              </a:rPr>
              <a:t>DatagramSocket</a:t>
            </a:r>
            <a:endParaRPr lang="en-US" sz="1600" dirty="0">
              <a:latin typeface="Arial" charset="0"/>
              <a:ea typeface="ＭＳ Ｐゴシック" charset="0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191001" y="3733800"/>
            <a:ext cx="4952999" cy="2971800"/>
          </a:xfrm>
          <a:prstGeom prst="rect">
            <a:avLst/>
          </a:prstGeo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482" tIns="44447" rIns="90482" bIns="44447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Font typeface="Symbol" charset="0"/>
              <a:buChar char="·"/>
              <a:defRPr sz="2000" b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34290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90000"/>
              <a:buFont typeface="Monotype Sorts" charset="0"/>
              <a:buChar char="ä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2pPr>
            <a:lvl3pPr marL="1092200" indent="-22860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60000"/>
              <a:buFont typeface="Monotype Sorts" charset="0"/>
              <a:buChar char="n"/>
              <a:defRPr sz="1600">
                <a:solidFill>
                  <a:srgbClr val="000000"/>
                </a:solidFill>
                <a:latin typeface="+mn-lt"/>
                <a:ea typeface="ＭＳ Ｐゴシック" charset="-128"/>
              </a:defRPr>
            </a:lvl3pPr>
            <a:lvl4pPr marL="1485900" indent="-27940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90000"/>
              <a:buFont typeface="Monotype Sorts" charset="0"/>
              <a:buChar char="ä"/>
              <a:defRPr sz="1600">
                <a:solidFill>
                  <a:srgbClr val="000000"/>
                </a:solidFill>
                <a:latin typeface="+mn-lt"/>
                <a:ea typeface="ＭＳ Ｐゴシック" charset="-128"/>
              </a:defRPr>
            </a:lvl4pPr>
            <a:lvl5pPr marL="1892300" indent="-22860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60000"/>
              <a:buFont typeface="Monotype Sorts" charset="0"/>
              <a:buChar char="n"/>
              <a:defRPr sz="1600">
                <a:solidFill>
                  <a:srgbClr val="000000"/>
                </a:solidFill>
                <a:latin typeface="+mn-lt"/>
                <a:ea typeface="ＭＳ Ｐゴシック" charset="-128"/>
              </a:defRPr>
            </a:lvl5pPr>
            <a:lvl6pPr marL="2349500" indent="-22860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60000"/>
              <a:buFont typeface="Monotype Sorts" charset="2"/>
              <a:buChar char="n"/>
              <a:defRPr sz="1600"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806700" indent="-22860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60000"/>
              <a:buFont typeface="Monotype Sorts" charset="2"/>
              <a:buChar char="n"/>
              <a:defRPr sz="1600"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263900" indent="-22860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60000"/>
              <a:buFont typeface="Monotype Sorts" charset="2"/>
              <a:buChar char="n"/>
              <a:defRPr sz="1600"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721100" indent="-22860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60000"/>
              <a:buFont typeface="Monotype Sorts" charset="2"/>
              <a:buChar char="n"/>
              <a:defRPr sz="1600"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mic Sans MS"/>
                <a:ea typeface="ＭＳ Ｐゴシック" charset="0"/>
                <a:cs typeface="Comic Sans MS"/>
              </a:rPr>
              <a:t>Datagram connectionless means no connection is ever established</a:t>
            </a:r>
          </a:p>
          <a:p>
            <a:pPr marL="395288" lvl="1" indent="-219075"/>
            <a:r>
              <a:rPr lang="en-US" sz="1600" dirty="0">
                <a:latin typeface="Comic Sans MS"/>
                <a:ea typeface="ＭＳ Ｐゴシック" charset="0"/>
                <a:cs typeface="Comic Sans MS"/>
              </a:rPr>
              <a:t>Packet put on network w/ destination address</a:t>
            </a:r>
          </a:p>
          <a:p>
            <a:pPr marL="0" indent="0">
              <a:buNone/>
            </a:pPr>
            <a:r>
              <a:rPr lang="en-US" sz="1800" dirty="0">
                <a:latin typeface="Comic Sans MS"/>
                <a:ea typeface="ＭＳ Ｐゴシック" charset="0"/>
                <a:cs typeface="Comic Sans MS"/>
              </a:rPr>
              <a:t>Protocol connectionless means the protocol doesn’t hold connection open for entire session</a:t>
            </a:r>
          </a:p>
          <a:p>
            <a:pPr marL="395288" lvl="1" indent="-219075"/>
            <a:r>
              <a:rPr lang="en-US" sz="1600" dirty="0">
                <a:latin typeface="Comic Sans MS"/>
                <a:ea typeface="ＭＳ Ｐゴシック" charset="0"/>
                <a:cs typeface="Comic Sans MS"/>
              </a:rPr>
              <a:t>Most, if not all, connectionless protocols use Stream sockets for individual connection, not datagrams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Threads and Processes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1422400"/>
            <a:ext cx="4727575" cy="47117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Each process runs in its own protected memory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Threads execute within a single process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Threads share the resources, including memory, of the parent processes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Object created by one thread is visible to another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Threads have their own stack for local variables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Threads offer less protection than processes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943600" y="1752600"/>
            <a:ext cx="2133600" cy="17526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7950" tIns="53975" rIns="107950" bIns="53975" anchor="ctr"/>
          <a:lstStyle/>
          <a:p>
            <a:pPr algn="ctr"/>
            <a:r>
              <a:rPr lang="en-US" sz="1400" b="1" u="sng">
                <a:solidFill>
                  <a:schemeClr val="tx1"/>
                </a:solidFill>
              </a:rPr>
              <a:t>Process 1</a:t>
            </a:r>
          </a:p>
          <a:p>
            <a:pPr algn="ctr"/>
            <a:endParaRPr lang="en-US" sz="1400" b="1">
              <a:solidFill>
                <a:schemeClr val="tx1"/>
              </a:solidFill>
            </a:endParaRPr>
          </a:p>
          <a:p>
            <a:pPr algn="ctr"/>
            <a:endParaRPr lang="en-US" sz="1400" b="1">
              <a:solidFill>
                <a:schemeClr val="tx1"/>
              </a:solidFill>
            </a:endParaRPr>
          </a:p>
          <a:p>
            <a:pPr algn="ctr"/>
            <a:endParaRPr lang="en-US" sz="1400" b="1">
              <a:solidFill>
                <a:schemeClr val="tx1"/>
              </a:solidFill>
            </a:endParaRPr>
          </a:p>
          <a:p>
            <a:pPr algn="ctr"/>
            <a:endParaRPr lang="en-US" sz="1400" b="1">
              <a:solidFill>
                <a:schemeClr val="tx1"/>
              </a:solidFill>
            </a:endParaRPr>
          </a:p>
          <a:p>
            <a:pPr algn="ctr"/>
            <a:endParaRPr lang="en-US" sz="1400" b="1">
              <a:solidFill>
                <a:schemeClr val="tx1"/>
              </a:solidFill>
            </a:endParaRPr>
          </a:p>
          <a:p>
            <a:pPr algn="ctr"/>
            <a:endParaRPr lang="en-US" sz="1400" b="1">
              <a:solidFill>
                <a:schemeClr val="tx1"/>
              </a:solidFill>
            </a:endParaRPr>
          </a:p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477000" y="2133600"/>
            <a:ext cx="685800" cy="304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7950" tIns="53975" rIns="107950" bIns="53975" anchor="ctr"/>
          <a:lstStyle/>
          <a:p>
            <a:pPr algn="ctr"/>
            <a:r>
              <a:rPr lang="en-US" sz="1400" b="1" u="sng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324600" y="2667000"/>
            <a:ext cx="685800" cy="304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7950" tIns="53975" rIns="107950" bIns="53975" anchor="ctr"/>
          <a:lstStyle/>
          <a:p>
            <a:pPr algn="ctr"/>
            <a:r>
              <a:rPr lang="en-US" sz="1400" b="1" u="sng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477000" y="2819400"/>
            <a:ext cx="685800" cy="304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7950" tIns="53975" rIns="107950" bIns="53975" anchor="ctr"/>
          <a:lstStyle/>
          <a:p>
            <a:pPr algn="ctr"/>
            <a:r>
              <a:rPr lang="en-US" sz="1400" b="1" u="sng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6629400" y="2971800"/>
            <a:ext cx="685800" cy="304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7950" tIns="53975" rIns="107950" bIns="53975" anchor="ctr"/>
          <a:lstStyle/>
          <a:p>
            <a:pPr algn="ctr"/>
            <a:r>
              <a:rPr lang="en-US" sz="1400" b="1" u="sng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5943600" y="3886200"/>
            <a:ext cx="2133600" cy="17526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7950" tIns="53975" rIns="107950" bIns="53975" anchor="ctr"/>
          <a:lstStyle/>
          <a:p>
            <a:pPr algn="ctr"/>
            <a:r>
              <a:rPr lang="en-US" sz="1400" b="1" u="sng">
                <a:solidFill>
                  <a:schemeClr val="tx1"/>
                </a:solidFill>
              </a:rPr>
              <a:t>Process 2</a:t>
            </a:r>
          </a:p>
          <a:p>
            <a:pPr algn="ctr"/>
            <a:endParaRPr lang="en-US" sz="1400" b="1">
              <a:solidFill>
                <a:schemeClr val="tx1"/>
              </a:solidFill>
            </a:endParaRPr>
          </a:p>
          <a:p>
            <a:pPr algn="ctr"/>
            <a:endParaRPr lang="en-US" sz="1400" b="1">
              <a:solidFill>
                <a:schemeClr val="tx1"/>
              </a:solidFill>
            </a:endParaRPr>
          </a:p>
          <a:p>
            <a:pPr algn="ctr"/>
            <a:endParaRPr lang="en-US" sz="1400" b="1">
              <a:solidFill>
                <a:schemeClr val="tx1"/>
              </a:solidFill>
            </a:endParaRPr>
          </a:p>
          <a:p>
            <a:pPr algn="ctr"/>
            <a:endParaRPr lang="en-US" sz="1400" b="1">
              <a:solidFill>
                <a:schemeClr val="tx1"/>
              </a:solidFill>
            </a:endParaRPr>
          </a:p>
          <a:p>
            <a:pPr algn="ctr"/>
            <a:endParaRPr lang="en-US" sz="1400" b="1">
              <a:solidFill>
                <a:schemeClr val="tx1"/>
              </a:solidFill>
            </a:endParaRPr>
          </a:p>
          <a:p>
            <a:pPr algn="ctr"/>
            <a:endParaRPr lang="en-US" sz="1400" b="1">
              <a:solidFill>
                <a:schemeClr val="tx1"/>
              </a:solidFill>
            </a:endParaRPr>
          </a:p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6324600" y="4267200"/>
            <a:ext cx="685800" cy="304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7950" tIns="53975" rIns="107950" bIns="53975" anchor="ctr"/>
          <a:lstStyle/>
          <a:p>
            <a:pPr algn="ctr"/>
            <a:r>
              <a:rPr lang="en-US" sz="1400" b="1" u="sng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8443" name="Rectangle 13"/>
          <p:cNvSpPr>
            <a:spLocks noChangeArrowheads="1"/>
          </p:cNvSpPr>
          <p:nvPr/>
        </p:nvSpPr>
        <p:spPr bwMode="auto">
          <a:xfrm>
            <a:off x="6629400" y="4953000"/>
            <a:ext cx="685800" cy="304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7950" tIns="53975" rIns="107950" bIns="53975" anchor="ctr"/>
          <a:lstStyle/>
          <a:p>
            <a:pPr algn="ctr"/>
            <a:r>
              <a:rPr lang="en-US" sz="1400" b="1" u="sng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18444" name="Rectangle 14"/>
          <p:cNvSpPr>
            <a:spLocks noChangeArrowheads="1"/>
          </p:cNvSpPr>
          <p:nvPr/>
        </p:nvSpPr>
        <p:spPr bwMode="auto">
          <a:xfrm>
            <a:off x="6858000" y="4419600"/>
            <a:ext cx="685800" cy="304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7950" tIns="53975" rIns="107950" bIns="53975" anchor="ctr"/>
          <a:lstStyle/>
          <a:p>
            <a:pPr algn="ctr"/>
            <a:r>
              <a:rPr lang="en-US" sz="1400" b="1" u="sng">
                <a:solidFill>
                  <a:schemeClr val="tx1"/>
                </a:solidFill>
              </a:rPr>
              <a:t>data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Socket Summary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Sockets provide distributed communication across nodes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Sockets communication using bytes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More convenient to use primitive and complex types, which require encoding and decoding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Sender and receiver must agree on protocol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UDP sockets allow efficient broadcast communication under lower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QoS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Thread Example</a:t>
            </a:r>
          </a:p>
        </p:txBody>
      </p:sp>
      <p:sp>
        <p:nvSpPr>
          <p:cNvPr id="19459" name="Text Box 7"/>
          <p:cNvSpPr txBox="1">
            <a:spLocks noChangeArrowheads="1"/>
          </p:cNvSpPr>
          <p:nvPr/>
        </p:nvSpPr>
        <p:spPr bwMode="auto">
          <a:xfrm>
            <a:off x="762000" y="1516063"/>
            <a:ext cx="7848600" cy="2522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07950" tIns="53975" rIns="107950" bIns="53975">
            <a:spAutoFit/>
          </a:bodyPr>
          <a:lstStyle>
            <a:lvl1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class Worker </a:t>
            </a:r>
            <a:r>
              <a:rPr lang="en-US" sz="1400" b="1" u="sng">
                <a:solidFill>
                  <a:srgbClr val="0033CC"/>
                </a:solidFill>
                <a:latin typeface="Courier New" charset="0"/>
              </a:rPr>
              <a:t>implements Runnable</a:t>
            </a: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{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protected int id;</a:t>
            </a:r>
          </a:p>
          <a:p>
            <a:pPr>
              <a:lnSpc>
                <a:spcPct val="75000"/>
              </a:lnSpc>
            </a:pPr>
            <a:endParaRPr lang="en-US" sz="1400" b="1">
              <a:solidFill>
                <a:schemeClr val="tx1"/>
              </a:solidFill>
              <a:latin typeface="Courier New" charset="0"/>
            </a:endParaRP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public Worker (int assignedID) {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    id = assignedID;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>
              <a:lnSpc>
                <a:spcPct val="75000"/>
              </a:lnSpc>
            </a:pPr>
            <a:endParaRPr lang="en-US" sz="1400" b="1">
              <a:solidFill>
                <a:schemeClr val="tx1"/>
              </a:solidFill>
              <a:latin typeface="Courier New" charset="0"/>
            </a:endParaRP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public void run() {</a:t>
            </a:r>
          </a:p>
          <a:p>
            <a:pPr>
              <a:lnSpc>
                <a:spcPct val="75000"/>
              </a:lnSpc>
            </a:pPr>
            <a:endParaRPr lang="en-US" sz="1400" b="1">
              <a:solidFill>
                <a:schemeClr val="tx1"/>
              </a:solidFill>
              <a:latin typeface="Courier New" charset="0"/>
            </a:endParaRP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    for (int loop=0; loop &lt; 5; loop++) {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        System.out.println("Hello from " + id  + " loop=" + loop);</a:t>
            </a:r>
          </a:p>
          <a:p>
            <a:pPr>
              <a:lnSpc>
                <a:spcPct val="75000"/>
              </a:lnSpc>
            </a:pPr>
            <a:endParaRPr lang="en-US" sz="1400" b="1">
              <a:solidFill>
                <a:schemeClr val="tx1"/>
              </a:solidFill>
              <a:latin typeface="Courier New" charset="0"/>
            </a:endParaRP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    }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19460" name="Text Box 8"/>
          <p:cNvSpPr txBox="1">
            <a:spLocks noChangeArrowheads="1"/>
          </p:cNvSpPr>
          <p:nvPr/>
        </p:nvSpPr>
        <p:spPr bwMode="auto">
          <a:xfrm>
            <a:off x="762000" y="4138613"/>
            <a:ext cx="7848600" cy="1881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07950" tIns="53975" rIns="107950" bIns="53975">
            <a:spAutoFit/>
          </a:bodyPr>
          <a:lstStyle>
            <a:lvl1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class FirstThread {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public static void main(String args[]) {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    int  times= Integer.parseInt(args[0]);</a:t>
            </a:r>
          </a:p>
          <a:p>
            <a:pPr>
              <a:lnSpc>
                <a:spcPct val="75000"/>
              </a:lnSpc>
            </a:pPr>
            <a:endParaRPr lang="en-US" sz="1400" b="1">
              <a:solidFill>
                <a:schemeClr val="tx1"/>
              </a:solidFill>
              <a:latin typeface="Courier New" charset="0"/>
            </a:endParaRP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    for (int loop=0; loop &lt; times; loop++) {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        Runnable worker = new Worker(loop);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        </a:t>
            </a:r>
            <a:r>
              <a:rPr lang="en-US" sz="1400" b="1" u="sng">
                <a:solidFill>
                  <a:srgbClr val="0033CC"/>
                </a:solidFill>
                <a:latin typeface="Courier New" charset="0"/>
              </a:rPr>
              <a:t>Thread task = new Thread(worker, "Task#"+loop);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        </a:t>
            </a:r>
            <a:r>
              <a:rPr lang="en-US" sz="1400" b="1" u="sng">
                <a:solidFill>
                  <a:srgbClr val="0033CC"/>
                </a:solidFill>
                <a:latin typeface="Courier New" charset="0"/>
              </a:rPr>
              <a:t>task.start();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    }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0" y="152400"/>
            <a:ext cx="2514600" cy="25225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7950" tIns="53975" rIns="107950" bIns="53975">
            <a:spAutoFit/>
          </a:bodyPr>
          <a:lstStyle>
            <a:lvl1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</a:rPr>
              <a:t>Hello from 0  loop=0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</a:rPr>
              <a:t>Hello from 1  loop=0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</a:rPr>
              <a:t>Hello from 2  loop=0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</a:rPr>
              <a:t>Hello from 2  loop=1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</a:rPr>
              <a:t>Hello from 0  loop=1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</a:rPr>
              <a:t>Hello from 0  loop=2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</a:rPr>
              <a:t>Hello from 0  loop=3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</a:rPr>
              <a:t>Hello from 1  loop=1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</a:rPr>
              <a:t>Hello from 1  loop=2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</a:rPr>
              <a:t>Hello from 1  loop=3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</a:rPr>
              <a:t>Hello from 2  loop=2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</a:rPr>
              <a:t>Hello from 2  loop=3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</a:rPr>
              <a:t>Hello from 0  loop=4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</a:rPr>
              <a:t>Hello from 2  loop=4</a:t>
            </a:r>
          </a:p>
          <a:p>
            <a:pPr>
              <a:lnSpc>
                <a:spcPct val="75000"/>
              </a:lnSpc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</a:rPr>
              <a:t>Hello from 1  loop=4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Observing Threaded Systems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Observing behavior of threaded systems is difficult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No control or visibility into thread state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There are several options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Profiling tools allow users to view and control threads</a:t>
            </a:r>
          </a:p>
          <a:p>
            <a:pPr lvl="2"/>
            <a:r>
              <a:rPr lang="en-US">
                <a:latin typeface="Arial" charset="0"/>
                <a:ea typeface="ＭＳ Ｐゴシック" charset="0"/>
              </a:rPr>
              <a:t>Most IDEs have some type of plugin</a:t>
            </a:r>
          </a:p>
          <a:p>
            <a:pPr lvl="2"/>
            <a:r>
              <a:rPr lang="en-US">
                <a:latin typeface="Arial" charset="0"/>
                <a:ea typeface="ＭＳ Ｐゴシック" charset="0"/>
              </a:rPr>
              <a:t>Or you can get standalone monitors/profilers</a:t>
            </a:r>
          </a:p>
          <a:p>
            <a:pPr lvl="2"/>
            <a:r>
              <a:rPr lang="en-US">
                <a:latin typeface="Arial" charset="0"/>
                <a:ea typeface="ＭＳ Ｐゴシック" charset="0"/>
              </a:rPr>
              <a:t>Or just use jconsole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Some systems can dump a snapshot of thread execution</a:t>
            </a:r>
          </a:p>
          <a:p>
            <a:pPr lvl="2"/>
            <a:r>
              <a:rPr lang="en-US">
                <a:latin typeface="Arial" charset="0"/>
                <a:ea typeface="ＭＳ Ｐゴシック" charset="0"/>
              </a:rPr>
              <a:t>Includes threads, their states, and their call histories</a:t>
            </a:r>
          </a:p>
          <a:p>
            <a:pPr lvl="2"/>
            <a:r>
              <a:rPr lang="en-US">
                <a:latin typeface="Courier New" charset="0"/>
                <a:ea typeface="ＭＳ Ｐゴシック" charset="0"/>
                <a:cs typeface="Courier New" charset="0"/>
              </a:rPr>
              <a:t>jps –l</a:t>
            </a:r>
            <a:r>
              <a:rPr lang="en-US">
                <a:latin typeface="Arial" charset="0"/>
                <a:ea typeface="ＭＳ Ｐゴシック" charset="0"/>
              </a:rPr>
              <a:t> gives JVM process ids</a:t>
            </a:r>
          </a:p>
          <a:p>
            <a:pPr lvl="2"/>
            <a:r>
              <a:rPr lang="en-US">
                <a:latin typeface="Courier New" charset="0"/>
                <a:ea typeface="ＭＳ Ｐゴシック" charset="0"/>
                <a:cs typeface="Courier New" charset="0"/>
              </a:rPr>
              <a:t>jstack </a:t>
            </a:r>
            <a:r>
              <a:rPr lang="en-US">
                <a:latin typeface="Arial" charset="0"/>
                <a:ea typeface="ＭＳ Ｐゴシック" charset="0"/>
              </a:rPr>
              <a:t>will produce a thread dump to stdout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Shared Data Access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if two threads access </a:t>
            </a:r>
            <a:br>
              <a:rPr lang="en-US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shared data simultaneously?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Types of race conditions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Concurrent updates – two threads simultaneously modify same data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Inconsistent read – thread reads object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>
                <a:latin typeface="Arial" charset="0"/>
                <a:ea typeface="ＭＳ Ｐゴシック" charset="0"/>
              </a:rPr>
              <a:t>s inconsistent state during another thread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>
                <a:latin typeface="Arial" charset="0"/>
                <a:ea typeface="ＭＳ Ｐゴシック" charset="0"/>
              </a:rPr>
              <a:t>s update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Writing 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safe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objects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Object must be in appropriate state to respond to request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Concurrent threads must synchronize access to object state</a:t>
            </a:r>
          </a:p>
          <a:p>
            <a:pPr lvl="2"/>
            <a:r>
              <a:rPr lang="en-US">
                <a:latin typeface="Arial" charset="0"/>
                <a:ea typeface="ＭＳ Ｐゴシック" charset="0"/>
              </a:rPr>
              <a:t>Inappropriate access may causes </a:t>
            </a:r>
            <a:r>
              <a:rPr lang="ja-JP" altLang="en-US">
                <a:latin typeface="Arial" charset="0"/>
                <a:ea typeface="ＭＳ Ｐゴシック" charset="0"/>
              </a:rPr>
              <a:t>“</a:t>
            </a:r>
            <a:r>
              <a:rPr lang="en-US">
                <a:latin typeface="Arial" charset="0"/>
                <a:ea typeface="ＭＳ Ｐゴシック" charset="0"/>
              </a:rPr>
              <a:t>Race Conditions</a:t>
            </a:r>
            <a:r>
              <a:rPr lang="ja-JP" altLang="en-US">
                <a:latin typeface="Arial" charset="0"/>
                <a:ea typeface="ＭＳ Ｐゴシック" charset="0"/>
              </a:rPr>
              <a:t>”</a:t>
            </a:r>
            <a:endParaRPr lang="en-US">
              <a:latin typeface="Arial" charset="0"/>
              <a:ea typeface="ＭＳ Ｐゴシック" charset="0"/>
            </a:endParaRP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There is a more recent solution – use ThreadLocal</a:t>
            </a:r>
          </a:p>
          <a:p>
            <a:pPr lvl="2"/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315200" y="1625600"/>
            <a:ext cx="1408113" cy="317500"/>
          </a:xfrm>
          <a:prstGeom prst="rect">
            <a:avLst/>
          </a:prstGeom>
          <a:solidFill>
            <a:srgbClr val="FFDD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u="sng"/>
              <a:t>:SharedObject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040313" y="1244600"/>
            <a:ext cx="1436687" cy="317500"/>
          </a:xfrm>
          <a:prstGeom prst="rect">
            <a:avLst/>
          </a:prstGeom>
          <a:solidFill>
            <a:srgbClr val="FFDD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u="sng"/>
              <a:t>:ActiveObject1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040313" y="2006600"/>
            <a:ext cx="1436687" cy="317500"/>
          </a:xfrm>
          <a:prstGeom prst="rect">
            <a:avLst/>
          </a:prstGeom>
          <a:solidFill>
            <a:srgbClr val="FFDD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u="sng"/>
              <a:t>:ActiveObject2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6477000" y="1371600"/>
            <a:ext cx="838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V="1">
            <a:off x="6477000" y="1828800"/>
            <a:ext cx="838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Synchronization Primitives</a:t>
            </a:r>
          </a:p>
        </p:txBody>
      </p:sp>
      <p:sp>
        <p:nvSpPr>
          <p:cNvPr id="2560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Locks and semaphores (a.k.a mutex)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Threads acquire resource by acquiring lock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May block (semaphore) or not block (spin-lock) the calling thread 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Atomic Variable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Threads directly access variable who ensures synchronized access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Allow synchronization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Monitor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Protects object state protected against concurrent access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Lock is associated with objects</a:t>
            </a:r>
          </a:p>
        </p:txBody>
      </p:sp>
      <p:pic>
        <p:nvPicPr>
          <p:cNvPr id="25604" name="Picture 9" descr="MCj0285570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0" y="3505200"/>
            <a:ext cx="10414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533400" y="5410200"/>
            <a:ext cx="7956024" cy="92333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800" b="1" i="1"/>
              <a:t>Monitors is what Java uses by default for its synchronization primitive.</a:t>
            </a:r>
          </a:p>
          <a:p>
            <a:r>
              <a:rPr lang="en-US" sz="1800" b="1" i="1"/>
              <a:t>Java5 does give developers a lot of visibility into beneath-the-hood</a:t>
            </a:r>
          </a:p>
          <a:p>
            <a:r>
              <a:rPr lang="en-US" sz="1800" b="1" i="1"/>
              <a:t>kinds of things we will not discuss here…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Implementing Monitors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Synchronized methods create monitors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Synchronized methods lock the object during their execution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Objects with synchronized methods have a queue of waiting threads</a:t>
            </a:r>
          </a:p>
          <a:p>
            <a:pPr lvl="1"/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1371600" y="2057400"/>
            <a:ext cx="6400800" cy="919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07950" tIns="53975" rIns="107950" bIns="53975">
            <a:spAutoFit/>
          </a:bodyPr>
          <a:lstStyle>
            <a:lvl1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class Account {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public synchronized deposit (int amount);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public synchronized withdraw (int amount);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public synchronized int balance();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pic>
        <p:nvPicPr>
          <p:cNvPr id="27653" name="Picture 8" descr="MCj0234526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572000"/>
            <a:ext cx="150018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Thread Example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838200" y="3352800"/>
            <a:ext cx="7848600" cy="268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07950" tIns="53975" rIns="107950" bIns="53975">
            <a:spAutoFit/>
          </a:bodyPr>
          <a:lstStyle>
            <a:lvl1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2625" algn="l"/>
                <a:tab pos="1023938" algn="l"/>
                <a:tab pos="136525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class Account {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int     numTransactions = 0;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int     balance = 0;</a:t>
            </a:r>
          </a:p>
          <a:p>
            <a:pPr>
              <a:lnSpc>
                <a:spcPct val="75000"/>
              </a:lnSpc>
            </a:pPr>
            <a:endParaRPr lang="en-US" sz="1400" b="1">
              <a:solidFill>
                <a:schemeClr val="tx1"/>
              </a:solidFill>
              <a:latin typeface="Courier New" charset="0"/>
            </a:endParaRP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public </a:t>
            </a:r>
            <a:r>
              <a:rPr lang="en-US" sz="1400" b="1" u="sng">
                <a:solidFill>
                  <a:srgbClr val="0033CC"/>
                </a:solidFill>
                <a:latin typeface="Courier New" charset="0"/>
              </a:rPr>
              <a:t>synchronized</a:t>
            </a: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void deposit(int amount) {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    balance += amount;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    numTransactions++;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>
              <a:lnSpc>
                <a:spcPct val="75000"/>
              </a:lnSpc>
            </a:pPr>
            <a:endParaRPr lang="en-US" sz="1400" b="1">
              <a:solidFill>
                <a:schemeClr val="tx1"/>
              </a:solidFill>
              <a:latin typeface="Courier New" charset="0"/>
            </a:endParaRP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public </a:t>
            </a:r>
            <a:r>
              <a:rPr lang="en-US" sz="1400" b="1" u="sng">
                <a:solidFill>
                  <a:srgbClr val="0033CC"/>
                </a:solidFill>
                <a:latin typeface="Courier New" charset="0"/>
              </a:rPr>
              <a:t>synchronized</a:t>
            </a: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int getBalance() {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    return balance;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public </a:t>
            </a:r>
            <a:r>
              <a:rPr lang="en-US" sz="1400" b="1" u="sng">
                <a:solidFill>
                  <a:srgbClr val="0033CC"/>
                </a:solidFill>
                <a:latin typeface="Courier New" charset="0"/>
              </a:rPr>
              <a:t>synchronized</a:t>
            </a: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int getNumberOfTransactions() {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    return numTransactions;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>
              <a:lnSpc>
                <a:spcPct val="75000"/>
              </a:lnSpc>
            </a:pPr>
            <a:r>
              <a:rPr lang="en-US" sz="1400" b="1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5257800" y="2089150"/>
            <a:ext cx="1981200" cy="742950"/>
          </a:xfrm>
          <a:prstGeom prst="rect">
            <a:avLst/>
          </a:prstGeom>
          <a:solidFill>
            <a:srgbClr val="FFCC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/>
              <a:t>           </a:t>
            </a:r>
            <a:r>
              <a:rPr lang="en-US" sz="1400" b="1" u="sng"/>
              <a:t>:Account</a:t>
            </a:r>
          </a:p>
          <a:p>
            <a:endParaRPr lang="en-US" sz="1400" b="1" u="sng"/>
          </a:p>
          <a:p>
            <a:endParaRPr lang="en-US" sz="1400"/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1905000" y="1581150"/>
            <a:ext cx="1751013" cy="317500"/>
          </a:xfrm>
          <a:prstGeom prst="rect">
            <a:avLst/>
          </a:prstGeom>
          <a:solidFill>
            <a:srgbClr val="FFCC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/>
              <a:t>     </a:t>
            </a:r>
            <a:r>
              <a:rPr lang="en-US" sz="1400" b="1" u="sng"/>
              <a:t>:Transaction</a:t>
            </a:r>
            <a:r>
              <a:rPr lang="en-US" sz="1400" b="1"/>
              <a:t>     </a:t>
            </a:r>
            <a:endParaRPr lang="en-US" sz="1400"/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4800600" y="2343150"/>
            <a:ext cx="825500" cy="317500"/>
          </a:xfrm>
          <a:prstGeom prst="rect">
            <a:avLst/>
          </a:prstGeom>
          <a:solidFill>
            <a:srgbClr val="C0CBF8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/>
              <a:t>deposit</a:t>
            </a:r>
            <a:endParaRPr lang="en-US" sz="1400"/>
          </a:p>
        </p:txBody>
      </p:sp>
      <p:sp>
        <p:nvSpPr>
          <p:cNvPr id="28679" name="Line 8"/>
          <p:cNvSpPr>
            <a:spLocks noChangeShapeType="1"/>
          </p:cNvSpPr>
          <p:nvPr/>
        </p:nvSpPr>
        <p:spPr bwMode="auto">
          <a:xfrm>
            <a:off x="3733800" y="1708150"/>
            <a:ext cx="1066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>
            <a:off x="3733800" y="2317750"/>
            <a:ext cx="1066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10"/>
          <p:cNvSpPr>
            <a:spLocks noChangeShapeType="1"/>
          </p:cNvSpPr>
          <p:nvPr/>
        </p:nvSpPr>
        <p:spPr bwMode="auto">
          <a:xfrm flipV="1">
            <a:off x="3733800" y="2546350"/>
            <a:ext cx="1066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1905000" y="2190750"/>
            <a:ext cx="1751013" cy="317500"/>
          </a:xfrm>
          <a:prstGeom prst="rect">
            <a:avLst/>
          </a:prstGeom>
          <a:solidFill>
            <a:srgbClr val="FFCC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/>
              <a:t>     </a:t>
            </a:r>
            <a:r>
              <a:rPr lang="en-US" sz="1400" b="1" u="sng"/>
              <a:t>:Transaction</a:t>
            </a:r>
            <a:r>
              <a:rPr lang="en-US" sz="1400" b="1"/>
              <a:t>     </a:t>
            </a:r>
            <a:endParaRPr lang="en-US" sz="1400"/>
          </a:p>
        </p:txBody>
      </p:sp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1905000" y="2800350"/>
            <a:ext cx="1751013" cy="317500"/>
          </a:xfrm>
          <a:prstGeom prst="rect">
            <a:avLst/>
          </a:prstGeom>
          <a:solidFill>
            <a:srgbClr val="FFCC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/>
              <a:t>     </a:t>
            </a:r>
            <a:r>
              <a:rPr lang="en-US" sz="1400" b="1" u="sng"/>
              <a:t>:Transaction</a:t>
            </a:r>
            <a:r>
              <a:rPr lang="en-US" sz="1400" b="1"/>
              <a:t>     </a:t>
            </a: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NEW Corp">
  <a:themeElements>
    <a:clrScheme name="1_NEW Corp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1_NEW Co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107950" tIns="53975" rIns="107950" bIns="53975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107950" tIns="53975" rIns="107950" bIns="53975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1_NEW Co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 Cor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W Cor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 Cor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 Cor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 Cor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 Cor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$DCTemplate</Template>
  <TotalTime>5635</TotalTime>
  <Words>2836</Words>
  <Application>Microsoft Macintosh PowerPoint</Application>
  <PresentationFormat>Letter Paper (8.5x11 in)</PresentationFormat>
  <Paragraphs>475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Comic Sans MS</vt:lpstr>
      <vt:lpstr>Courier New</vt:lpstr>
      <vt:lpstr>Monotype Sorts</vt:lpstr>
      <vt:lpstr>Symbol</vt:lpstr>
      <vt:lpstr>Times New Roman</vt:lpstr>
      <vt:lpstr>1_NEW Corp</vt:lpstr>
      <vt:lpstr>Processes &amp; Threads</vt:lpstr>
      <vt:lpstr>What is a Process?</vt:lpstr>
      <vt:lpstr>Threads and Processes</vt:lpstr>
      <vt:lpstr>Thread Example</vt:lpstr>
      <vt:lpstr>Observing Threaded Systems</vt:lpstr>
      <vt:lpstr>Shared Data Access</vt:lpstr>
      <vt:lpstr>Synchronization Primitives</vt:lpstr>
      <vt:lpstr>Implementing Monitors</vt:lpstr>
      <vt:lpstr>Thread Example</vt:lpstr>
      <vt:lpstr>Thread Example</vt:lpstr>
      <vt:lpstr>Synchronized Example Discussion</vt:lpstr>
      <vt:lpstr>Thread Pools</vt:lpstr>
      <vt:lpstr>Other Thread Stuff</vt:lpstr>
      <vt:lpstr>Processes and Threads Summary</vt:lpstr>
      <vt:lpstr>Networking with Sockets</vt:lpstr>
      <vt:lpstr>Internet Protocol</vt:lpstr>
      <vt:lpstr>IP Addresses and Packets</vt:lpstr>
      <vt:lpstr>Transmission Control Protocol</vt:lpstr>
      <vt:lpstr>Ports</vt:lpstr>
      <vt:lpstr>Coding with Sockets</vt:lpstr>
      <vt:lpstr>Socket Anatomy </vt:lpstr>
      <vt:lpstr>TCP Socket Overview</vt:lpstr>
      <vt:lpstr>Stream Socket Example: Client</vt:lpstr>
      <vt:lpstr>Stream Socket Example: Server</vt:lpstr>
      <vt:lpstr>Protocols</vt:lpstr>
      <vt:lpstr>Protocols: Connection-oriented vs. Connectionless</vt:lpstr>
      <vt:lpstr>Protocols: Stateful vs. Stateless</vt:lpstr>
      <vt:lpstr>Protocols: Encoding Data</vt:lpstr>
      <vt:lpstr>Datagram Sockets</vt:lpstr>
      <vt:lpstr>Socket Summary</vt:lpstr>
    </vt:vector>
  </TitlesOfParts>
  <Company>Latitude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with Sockets</dc:title>
  <dc:creator>Harry Koehnemann</dc:creator>
  <cp:lastModifiedBy>Kevin Gary</cp:lastModifiedBy>
  <cp:revision>253</cp:revision>
  <cp:lastPrinted>2017-08-29T01:03:23Z</cp:lastPrinted>
  <dcterms:created xsi:type="dcterms:W3CDTF">2012-08-28T04:17:47Z</dcterms:created>
  <dcterms:modified xsi:type="dcterms:W3CDTF">2024-08-29T06:33:12Z</dcterms:modified>
</cp:coreProperties>
</file>