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0" r:id="rId5"/>
    <p:sldId id="273" r:id="rId6"/>
    <p:sldId id="274" r:id="rId7"/>
    <p:sldId id="276" r:id="rId8"/>
    <p:sldId id="280" r:id="rId9"/>
    <p:sldId id="277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>
      <p:cViewPr varScale="1">
        <p:scale>
          <a:sx n="124" d="100"/>
          <a:sy n="124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999895F-4EF8-6BDA-278B-CB53B108B6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2349545-240A-2F56-9281-E2DB803505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D3F4D4F9-3210-0C85-E325-CA991FD9A6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051A10E8-3011-69D4-0157-6822D891ED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299A23-8247-4E43-B1FF-74D9D98FA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91C9EF1-9BB5-7C21-C4FE-2C0CA58B4F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E09004D-E8C1-05EC-F651-03A2F16895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EACBB16-DF98-6C16-DA5C-68B24E1726F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4C788CB-680F-4257-F7AE-DCA72C017B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653A639-3203-848C-2B8E-43DDAEFE13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75FEEA8-0ED8-3C8E-13FA-3789051C7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B4A8-57D7-7B4C-8932-2048630AC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B79-3358-F474-E19F-D54CB67D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9FBC8-EA64-EB6F-9C0C-BB234A6A4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FCB65-AAA1-A03C-0B01-29BB6516A4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5D98-CB24-9B91-C3CB-2E878B6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588F0-EDC4-241E-913B-103DA0AD0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65855-ED38-D86D-639F-1C2147B36C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5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8C22A-EFE0-349C-ED60-32823CC18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0E60-A8A8-B54C-24E5-07626629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4CF2D-EC7F-7524-09B7-B1AD86FCF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0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8B8D-13FA-E273-19C2-66295B07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85C0-1B6B-60D0-F236-FC75DB3B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90D78-9CDB-BCA2-8486-248072AF1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85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53C0-739F-ADE6-4B63-DA7144D4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704C-CE45-A376-1CFE-E1B1BF89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25883-0772-E835-669F-16A2B1AEF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E5A6-9860-3978-32F4-FB9492B2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4117-6DBC-FF18-EF55-270C40EFF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73620-7B96-7EA2-1653-4B3D8C74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BA4E-5101-A6CF-0394-DF421C69C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67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EFAA-9199-E5F4-86DA-B9B1F377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6A92-3E59-C7AF-425E-0D4D0410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8614-3258-93B5-896C-D860E41E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F8057-F90C-473B-73F7-279979C4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1853D-527B-FE66-0817-564B6373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0FC2F6-D54D-9152-00D5-A9CFFFB6B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8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B355-29D7-8BD8-7C75-0C99164D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8DEB1-78F8-B91A-C8EE-CD69FCD99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9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881AE-7D53-64B9-F3A0-D884A59E4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57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8CCA-D138-13D5-F088-9FDCC5A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7996-8740-0849-7BFF-52E26EE5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F9FE6-C245-D326-835F-F62237D1C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2DEB-FC63-A26F-3B5E-0950E32DA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27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82B9-2CCE-E461-41DB-88C57780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C0D3B-BB8D-5000-3DBA-C96E0AFE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201E8-9DE9-AC28-E502-9400995E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9E3E-3F2B-7E99-15FD-E51492350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41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54001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60EF95-2EE8-851F-DE0D-D5B5B7938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9B94BA-59D9-C903-1865-EE10268BA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919796-9732-D64E-187B-B12C267813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248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C66F83E-A2AD-BB3E-90D5-D44AD75C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85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8CF30CA8-AA21-833D-F60D-B9C41AE51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5900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A037B9D9-75A7-30BB-3380-5FD6E412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>
            <a:extLst>
              <a:ext uri="{FF2B5EF4-FFF2-40B4-BE49-F238E27FC236}">
                <a16:creationId xmlns:a16="http://schemas.microsoft.com/office/drawing/2014/main" id="{6733734D-1645-9FE9-4246-A85ACB98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9144000" cy="100013"/>
          </a:xfrm>
          <a:prstGeom prst="rect">
            <a:avLst/>
          </a:prstGeom>
          <a:gradFill rotWithShape="0">
            <a:gsLst>
              <a:gs pos="0">
                <a:srgbClr val="FFAF18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53" name="Picture 29">
            <a:extLst>
              <a:ext uri="{FF2B5EF4-FFF2-40B4-BE49-F238E27FC236}">
                <a16:creationId xmlns:a16="http://schemas.microsoft.com/office/drawing/2014/main" id="{92DBEB0C-09D5-D2CE-36DF-737E3E67B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38900"/>
            <a:ext cx="762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typ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data/autobox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189E5B17-97A9-7474-E769-049A6ECF95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3600"/>
              <a:t>Java Basics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DA1CEC2F-40E9-1A17-B871-F91CCFFDDC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40AE39B-7C6B-E640-8FB4-0CCA8050C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Java Programs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0A22043-A007-4274-779D-B1C9508A5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next four slides present four sample Java programs</a:t>
            </a:r>
          </a:p>
          <a:p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1) Simple hello world program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2) Loops and variables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3) Arrays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4) Objects and 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4D7AED0-AE0F-72B6-D9B8-E12546E24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1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E5440A-BC29-2396-13C3-27D728BAE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772" y="1066800"/>
            <a:ext cx="8611456" cy="4724400"/>
          </a:xfrm>
        </p:spPr>
        <p:txBody>
          <a:bodyPr/>
          <a:lstStyle/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This is a simple hello world program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/* this is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a multi-line comment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System.out.println("Hello World");	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828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  <a:p>
            <a:pPr lvl="1"/>
            <a:r>
              <a:rPr lang="en-US" altLang="en-US"/>
              <a:t>Java has two forms of comments: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1) // to end of line</a:t>
            </a:r>
          </a:p>
          <a:p>
            <a:pPr lvl="2">
              <a:buFont typeface="Wingdings" pitchFamily="2" charset="2"/>
              <a:buNone/>
            </a:pPr>
            <a:r>
              <a:rPr lang="en-US" altLang="en-US"/>
              <a:t>2) /* to */</a:t>
            </a:r>
          </a:p>
          <a:p>
            <a:pPr lvl="1"/>
            <a:r>
              <a:rPr lang="en-US" altLang="en-US"/>
              <a:t>All functions must exist inside some class</a:t>
            </a:r>
          </a:p>
          <a:p>
            <a:pPr lvl="1"/>
            <a:r>
              <a:rPr lang="en-US" altLang="en-US"/>
              <a:t>System.out.println() provides output facilities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838BD8A0-D819-EB94-B000-387840CF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5867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57138F7-63D1-DC73-D14D-27A16CD4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2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0B2AF46-730F-4E64-93A8-50B44BD0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class Main2 {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 (String args[]) {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int loop = 0;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while (loop &lt; 10) {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 ("Loop = " + loop);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	loop = loop + 1;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85800" lvl="4" indent="-21590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  <a:p>
            <a:pPr lvl="1"/>
            <a:r>
              <a:rPr lang="en-US" altLang="en-US"/>
              <a:t>Functions may contain local variables and control flow constructs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BE47BBC-D6B7-D73B-E5EA-ADCE6491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248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F2B7959-3E4B-2F6F-13F3-86AE60BC4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3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1AA6624-151F-3631-42BB-0692F811A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 args[]) {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loop = 0;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float dataSet[] = new float[10];</a:t>
            </a:r>
          </a:p>
          <a:p>
            <a:pPr marL="214312" lvl="4" indent="0"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//Create data set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while (loop &lt; 10) {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	dataSet[loop] = loop * 0.5F;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	loop = loop + 1;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//Display data set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for (int i=0; i &lt; 10; i++)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System.out.println(dataSet[i]);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14312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14312" lvl="4" indent="0"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9EEDD94-A964-B8E6-5CDF-96F262D6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248400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ED0C943-69B9-32D2-7C13-040FDC041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4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78954DE-59C5-67CD-CE0E-84D33714C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class Greetings {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introduction() {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System.out.println("We are alive!");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void closing() {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System.out.println("We're out of here…");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4950" lvl="4" indent="0"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 args[]) {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Greetings display = new Greetings();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display.introduction();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display.closing();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34950" lvl="4" indent="0"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  <a:p>
            <a:pPr lvl="1"/>
            <a:r>
              <a:rPr lang="en-US" altLang="en-US"/>
              <a:t>Classes can contain many functions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9AB08BB-5D69-3EEC-A3CB-FD4688ACC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248400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0D9AF0A-6274-F5B6-6AA3-3BC42F6AC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D6AEA76-A2E4-0410-304C-52A69C4F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Java is a strongly typed language</a:t>
            </a:r>
          </a:p>
          <a:p>
            <a:pPr lvl="1"/>
            <a:r>
              <a:rPr lang="en-US" altLang="en-US" sz="2400"/>
              <a:t>Each variable must have an associated type</a:t>
            </a:r>
          </a:p>
          <a:p>
            <a:pPr lvl="1"/>
            <a:r>
              <a:rPr lang="en-US" altLang="en-US" sz="2400"/>
              <a:t>Types defines legal operations for the variable</a:t>
            </a:r>
          </a:p>
          <a:p>
            <a:r>
              <a:rPr lang="en-US" altLang="en-US" sz="2800"/>
              <a:t>Java variables are either:</a:t>
            </a:r>
          </a:p>
          <a:p>
            <a:pPr lvl="1"/>
            <a:r>
              <a:rPr lang="en-US" altLang="en-US" sz="2400"/>
              <a:t>Primitive (numeric, boolean, and character)</a:t>
            </a:r>
          </a:p>
          <a:p>
            <a:pPr lvl="1"/>
            <a:r>
              <a:rPr lang="en-US" altLang="en-US" sz="2400"/>
              <a:t>Object</a:t>
            </a:r>
          </a:p>
          <a:p>
            <a:pPr lvl="2"/>
            <a:r>
              <a:rPr lang="en-US" altLang="en-US" sz="2000"/>
              <a:t>user-defined or predefined class (Java APIs)</a:t>
            </a:r>
          </a:p>
          <a:p>
            <a:pPr lvl="2"/>
            <a:r>
              <a:rPr lang="en-US" altLang="en-US" sz="2000"/>
              <a:t>Array</a:t>
            </a:r>
          </a:p>
          <a:p>
            <a:pPr lvl="1"/>
            <a:r>
              <a:rPr lang="en-US" altLang="en-US" sz="2400">
                <a:hlinkClick r:id="rId2"/>
              </a:rPr>
              <a:t>Generic</a:t>
            </a:r>
            <a:r>
              <a:rPr lang="en-US" altLang="en-US" sz="2400"/>
              <a:t> or “template types, &lt;T&gt;</a:t>
            </a:r>
          </a:p>
          <a:p>
            <a:pPr lvl="2"/>
            <a:r>
              <a:rPr lang="en-US" altLang="en-US" sz="2000"/>
              <a:t>Bind a type at compile-time to a specific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24CAB23-AFCE-228A-610E-5BFB4D329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Primitive Types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00002C0-08FB-B399-639B-FAF376CF2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1066800"/>
          </a:xfrm>
          <a:noFill/>
          <a:ln/>
        </p:spPr>
        <p:txBody>
          <a:bodyPr/>
          <a:lstStyle/>
          <a:p>
            <a:r>
              <a:rPr lang="en-US" altLang="en-US" sz="2800"/>
              <a:t>Primitive types have predefined size &amp; behavior</a:t>
            </a:r>
          </a:p>
          <a:p>
            <a:pPr lvl="1"/>
            <a:r>
              <a:rPr lang="en-US" altLang="en-US" sz="2400"/>
              <a:t>With Java, data is not dependent on the machine running the program</a:t>
            </a:r>
          </a:p>
          <a:p>
            <a:pPr lvl="4"/>
            <a:endParaRPr lang="en-US" altLang="en-US" sz="1800"/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boolean	1 bit	false, true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char	16 bits	\u0000..\uFFFF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byte	8 bits	-128..127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short	16 bits	-32K..32K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int	32 bits	+/- 2 billion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long	64 bits	+/- 9.22E18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float	32 bits	+/- 3.4E38 ~7 digits of accuracy</a:t>
            </a:r>
          </a:p>
          <a:p>
            <a:pPr marL="685800" lvl="4" indent="-215900"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/>
              <a:t>double	64 bits	+/- 1.80E308 ~15 digits of accuracy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B80B6ED-3027-2CAE-DF2B-E3C6E0C3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6096000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48106C6-5C86-8B63-316E-DE024C7CE32F}"/>
              </a:ext>
            </a:extLst>
          </p:cNvPr>
          <p:cNvSpPr/>
          <p:nvPr/>
        </p:nvSpPr>
        <p:spPr>
          <a:xfrm>
            <a:off x="4792342" y="3698407"/>
            <a:ext cx="609600" cy="1143000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F316088-848B-7F00-FCD9-AFAE2B418518}"/>
              </a:ext>
            </a:extLst>
          </p:cNvPr>
          <p:cNvSpPr/>
          <p:nvPr/>
        </p:nvSpPr>
        <p:spPr>
          <a:xfrm>
            <a:off x="6566236" y="4941957"/>
            <a:ext cx="446373" cy="457200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6E8A3-E6D7-CA33-24AD-B195537AEC86}"/>
              </a:ext>
            </a:extLst>
          </p:cNvPr>
          <p:cNvSpPr txBox="1"/>
          <p:nvPr/>
        </p:nvSpPr>
        <p:spPr>
          <a:xfrm>
            <a:off x="5445321" y="4038601"/>
            <a:ext cx="313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4 integer types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May use hex ‘x’ or octal ‘o’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2877-AE5B-0E17-8507-6EEE8C30D029}"/>
              </a:ext>
            </a:extLst>
          </p:cNvPr>
          <p:cNvSpPr txBox="1"/>
          <p:nvPr/>
        </p:nvSpPr>
        <p:spPr>
          <a:xfrm>
            <a:off x="7008479" y="4977917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2 float types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Double by default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Float uses ‘f’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D1AF2-A19D-D66B-ABB8-3F8992C14DA7}"/>
              </a:ext>
            </a:extLst>
          </p:cNvPr>
          <p:cNvSpPr txBox="1"/>
          <p:nvPr/>
        </p:nvSpPr>
        <p:spPr>
          <a:xfrm>
            <a:off x="6161491" y="2350667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C000"/>
                </a:solidFill>
              </a:rPr>
              <a:t>Java does not detect</a:t>
            </a:r>
          </a:p>
          <a:p>
            <a:r>
              <a:rPr lang="en-US" sz="2000" b="1">
                <a:solidFill>
                  <a:srgbClr val="FFC000"/>
                </a:solidFill>
              </a:rPr>
              <a:t>numeric overflow!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6BFC0-C494-B578-DDF6-E834801396A0}"/>
              </a:ext>
            </a:extLst>
          </p:cNvPr>
          <p:cNvSpPr txBox="1"/>
          <p:nvPr/>
        </p:nvSpPr>
        <p:spPr>
          <a:xfrm>
            <a:off x="4816315" y="3205206"/>
            <a:ext cx="269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Char is not a small int!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7E9C510-4339-1ABA-E34C-E40D3A5EF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Class Preview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E1D749B-C676-0ABC-EA0A-6CC6654D3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class defines an object's type</a:t>
            </a:r>
          </a:p>
          <a:p>
            <a:pPr lvl="4"/>
            <a:endParaRPr lang="en-US" altLang="en-US"/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Point	 {	//define a Point type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int x;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int y;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 {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args[]) {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Point p1;		//declare a Point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p1 = new Point();	//create a Point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p1.x = 10;		//initialize P1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p1.y = 20;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3495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2402B7B-35D8-0A77-B81F-9BE397F5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6248400" cy="350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B42E93A-0825-557D-9F9E-8928B5957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Variables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8229C5-BBED-60E0-FFA2-FBE5B807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724400"/>
          </a:xfrm>
        </p:spPr>
        <p:txBody>
          <a:bodyPr/>
          <a:lstStyle/>
          <a:p>
            <a:r>
              <a:rPr lang="en-US" altLang="en-US" sz="2800"/>
              <a:t>Declarations contain a variable's type and name</a:t>
            </a:r>
          </a:p>
          <a:p>
            <a:pPr lvl="1"/>
            <a:r>
              <a:rPr lang="en-US" altLang="en-US" sz="2400"/>
              <a:t>Type must be either a primitive or a class</a:t>
            </a:r>
          </a:p>
          <a:p>
            <a:pPr lvl="1"/>
            <a:r>
              <a:rPr lang="en-US" altLang="en-US" sz="2400"/>
              <a:t>Name must be a legal Java identifier</a:t>
            </a:r>
          </a:p>
          <a:p>
            <a:pPr lvl="1"/>
            <a:endParaRPr lang="en-US" altLang="en-US" sz="900"/>
          </a:p>
          <a:p>
            <a:r>
              <a:rPr lang="en-US" altLang="en-US" sz="2800"/>
              <a:t>Declarations &amp; executable code may be mixed</a:t>
            </a:r>
            <a:endParaRPr lang="en-US" altLang="en-US"/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   // Curly braces are block statements used to scope</a:t>
            </a: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int	count;</a:t>
            </a: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count = 10;</a:t>
            </a: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System.out.println(count);</a:t>
            </a:r>
          </a:p>
          <a:p>
            <a:pPr marL="685800" lvl="4" indent="0"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float	sum;</a:t>
            </a: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sum = 100.0F/count;</a:t>
            </a:r>
          </a:p>
          <a:p>
            <a:pPr marL="685800" lvl="4" indent="0"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Point	p;</a:t>
            </a:r>
          </a:p>
          <a:p>
            <a:pPr marL="685800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93BFE32E-608E-86C7-3FEE-963CBACF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67818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99B0755-678F-8780-AE4D-8FDBC9CB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Wrappers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D6CD3D2-D114-73F2-35DA-726072164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4724400"/>
          </a:xfrm>
        </p:spPr>
        <p:txBody>
          <a:bodyPr/>
          <a:lstStyle/>
          <a:p>
            <a:r>
              <a:rPr lang="en-US" altLang="en-US" sz="2800"/>
              <a:t>Wrappers allow primitive types to be viewed as objects</a:t>
            </a:r>
          </a:p>
          <a:p>
            <a:pPr lvl="1"/>
            <a:r>
              <a:rPr lang="en-US" altLang="en-US" sz="2400"/>
              <a:t>Primitives can be used anywhere objects are used</a:t>
            </a:r>
          </a:p>
          <a:p>
            <a:r>
              <a:rPr lang="en-US" altLang="en-US" sz="2800"/>
              <a:t>Predefined package java.lang defines a class for each primitive type</a:t>
            </a:r>
          </a:p>
          <a:p>
            <a:pPr lvl="1"/>
            <a:r>
              <a:rPr lang="en-US" altLang="en-US" sz="2400"/>
              <a:t>Contains constants for min/max values, conversions, etc.</a:t>
            </a:r>
          </a:p>
          <a:p>
            <a:pPr lvl="1"/>
            <a:r>
              <a:rPr lang="en-US" altLang="en-US" sz="2400"/>
              <a:t>Defines useful utility methods</a:t>
            </a:r>
          </a:p>
          <a:p>
            <a:r>
              <a:rPr lang="en-US" altLang="en-US" sz="2800"/>
              <a:t>Java supports “</a:t>
            </a:r>
            <a:r>
              <a:rPr lang="en-US" altLang="en-US" sz="2800">
                <a:hlinkClick r:id="rId2"/>
              </a:rPr>
              <a:t>autoboxing</a:t>
            </a:r>
            <a:r>
              <a:rPr lang="en-US" altLang="en-US" sz="2800"/>
              <a:t>”, meaning the automatic conversion between primitive types and object wrapper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A6F426D-8CA4-2F5E-7CCB-514D481CE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Arrays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90D72AD-4F3C-20C8-39B2-4026518EA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06113"/>
            <a:ext cx="8382000" cy="4724400"/>
          </a:xfrm>
        </p:spPr>
        <p:txBody>
          <a:bodyPr/>
          <a:lstStyle/>
          <a:p>
            <a:r>
              <a:rPr lang="en-US" altLang="en-US" sz="2800"/>
              <a:t>Arrays are collections of homogeneous elements</a:t>
            </a:r>
          </a:p>
          <a:p>
            <a:pPr lvl="1"/>
            <a:r>
              <a:rPr lang="en-US" altLang="en-US" sz="2400"/>
              <a:t>A set of floating point temperatures</a:t>
            </a:r>
          </a:p>
          <a:p>
            <a:pPr lvl="1"/>
            <a:r>
              <a:rPr lang="en-US" altLang="en-US" sz="2400"/>
              <a:t>A list of Points designating a polygon</a:t>
            </a:r>
          </a:p>
          <a:p>
            <a:r>
              <a:rPr lang="en-US" altLang="en-US" sz="2800"/>
              <a:t>Java arrays are numbered from 0 to the size-1</a:t>
            </a:r>
          </a:p>
          <a:p>
            <a:pPr lvl="4"/>
            <a:endParaRPr lang="en-US" altLang="en-US"/>
          </a:p>
          <a:p>
            <a:pPr marL="460375" lvl="4" indent="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float list[] = new float[5];	// creates 5 floats indexed 0 to 4</a:t>
            </a:r>
          </a:p>
          <a:p>
            <a:pPr marL="460375" lvl="4" indent="0"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lvl="4" indent="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list[2] = 12.34F;</a:t>
            </a:r>
          </a:p>
          <a:p>
            <a:pPr marL="460375" lvl="4" indent="0"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list[5] = 12.34F; //illegal - no element number 5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grpSp>
        <p:nvGrpSpPr>
          <p:cNvPr id="78862" name="Group 14">
            <a:extLst>
              <a:ext uri="{FF2B5EF4-FFF2-40B4-BE49-F238E27FC236}">
                <a16:creationId xmlns:a16="http://schemas.microsoft.com/office/drawing/2014/main" id="{E7D0F087-A9AA-D381-5310-DB26EBE0EE33}"/>
              </a:ext>
            </a:extLst>
          </p:cNvPr>
          <p:cNvGrpSpPr>
            <a:grpSpLocks/>
          </p:cNvGrpSpPr>
          <p:nvPr/>
        </p:nvGrpSpPr>
        <p:grpSpPr bwMode="auto">
          <a:xfrm>
            <a:off x="8243924" y="4102707"/>
            <a:ext cx="654050" cy="1676400"/>
            <a:chOff x="2160" y="3024"/>
            <a:chExt cx="371" cy="1056"/>
          </a:xfrm>
        </p:grpSpPr>
        <p:sp>
          <p:nvSpPr>
            <p:cNvPr id="78857" name="Text Box 9">
              <a:extLst>
                <a:ext uri="{FF2B5EF4-FFF2-40B4-BE49-F238E27FC236}">
                  <a16:creationId xmlns:a16="http://schemas.microsoft.com/office/drawing/2014/main" id="{AE9FC440-652B-3FB3-9D98-858619376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24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78858" name="Text Box 10">
              <a:extLst>
                <a:ext uri="{FF2B5EF4-FFF2-40B4-BE49-F238E27FC236}">
                  <a16:creationId xmlns:a16="http://schemas.microsoft.com/office/drawing/2014/main" id="{9A8D61EA-2512-D01A-0608-2EE18382E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16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78859" name="Text Box 11">
              <a:extLst>
                <a:ext uri="{FF2B5EF4-FFF2-40B4-BE49-F238E27FC236}">
                  <a16:creationId xmlns:a16="http://schemas.microsoft.com/office/drawing/2014/main" id="{72B37E1D-A079-3C64-5AA0-FD3086B39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28"/>
              <a:ext cx="367" cy="21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</a:rPr>
                <a:t>12.34</a:t>
              </a:r>
              <a:endParaRPr lang="en-US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78860" name="Text Box 12">
              <a:extLst>
                <a:ext uri="{FF2B5EF4-FFF2-40B4-BE49-F238E27FC236}">
                  <a16:creationId xmlns:a16="http://schemas.microsoft.com/office/drawing/2014/main" id="{F69EA3B0-4AC8-07A8-0945-46FB8F4A1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48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78861" name="Text Box 13">
              <a:extLst>
                <a:ext uri="{FF2B5EF4-FFF2-40B4-BE49-F238E27FC236}">
                  <a16:creationId xmlns:a16="http://schemas.microsoft.com/office/drawing/2014/main" id="{15BE3701-213A-71D9-722B-9460D019D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860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         </a:t>
              </a:r>
            </a:p>
          </p:txBody>
        </p:sp>
      </p:grpSp>
      <p:sp>
        <p:nvSpPr>
          <p:cNvPr id="78863" name="Text Box 15">
            <a:extLst>
              <a:ext uri="{FF2B5EF4-FFF2-40B4-BE49-F238E27FC236}">
                <a16:creationId xmlns:a16="http://schemas.microsoft.com/office/drawing/2014/main" id="{41D9E84D-A1DE-6AA4-D8A0-34894F04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446" y="40386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ighlight>
                  <a:srgbClr val="C0C0C0"/>
                </a:highlight>
              </a:rPr>
              <a:t>0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718B0CDB-AF33-852E-218E-6B33CE71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446" y="43434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ighlight>
                  <a:srgbClr val="C0C0C0"/>
                </a:highlight>
              </a:rPr>
              <a:t>1</a:t>
            </a:r>
          </a:p>
        </p:txBody>
      </p:sp>
      <p:sp>
        <p:nvSpPr>
          <p:cNvPr id="78865" name="Text Box 17">
            <a:extLst>
              <a:ext uri="{FF2B5EF4-FFF2-40B4-BE49-F238E27FC236}">
                <a16:creationId xmlns:a16="http://schemas.microsoft.com/office/drawing/2014/main" id="{674BA3D6-46B2-0CFF-DDA7-F77F3619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446" y="4692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ighlight>
                  <a:srgbClr val="C0C0C0"/>
                </a:highlight>
              </a:rPr>
              <a:t>2</a:t>
            </a:r>
          </a:p>
        </p:txBody>
      </p:sp>
      <p:sp>
        <p:nvSpPr>
          <p:cNvPr id="78866" name="Text Box 18">
            <a:extLst>
              <a:ext uri="{FF2B5EF4-FFF2-40B4-BE49-F238E27FC236}">
                <a16:creationId xmlns:a16="http://schemas.microsoft.com/office/drawing/2014/main" id="{A7C774EE-A615-BBAD-47C5-3BC8BCEB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446" y="5029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ighlight>
                  <a:srgbClr val="C0C0C0"/>
                </a:highlight>
              </a:rPr>
              <a:t>3</a:t>
            </a:r>
          </a:p>
        </p:txBody>
      </p:sp>
      <p:sp>
        <p:nvSpPr>
          <p:cNvPr id="78867" name="Text Box 19">
            <a:extLst>
              <a:ext uri="{FF2B5EF4-FFF2-40B4-BE49-F238E27FC236}">
                <a16:creationId xmlns:a16="http://schemas.microsoft.com/office/drawing/2014/main" id="{BE309A32-A02C-6749-8182-37566AAB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446" y="53784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highlight>
                  <a:srgbClr val="C0C0C0"/>
                </a:highlight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ADD71-C20F-7D21-0CF9-0C7EBE5BD3B2}"/>
              </a:ext>
            </a:extLst>
          </p:cNvPr>
          <p:cNvSpPr txBox="1"/>
          <p:nvPr/>
        </p:nvSpPr>
        <p:spPr>
          <a:xfrm>
            <a:off x="617836" y="5472523"/>
            <a:ext cx="712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C000"/>
                </a:solidFill>
              </a:rPr>
              <a:t>Java has an Array classs that can be used to </a:t>
            </a:r>
          </a:p>
          <a:p>
            <a:pPr algn="ctr"/>
            <a:r>
              <a:rPr lang="en-US" sz="2000" b="1">
                <a:solidFill>
                  <a:srgbClr val="FFC000"/>
                </a:solidFill>
              </a:rPr>
              <a:t>explicitly manipulate Array objects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12D9F77-2CED-69EB-2935-53ACE206E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Example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8EB50F5-DD8D-7BA2-E147-79C04CA50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		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int data[] = new int[5];	// data has 5 elements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for (int i=0; i &lt; 5; i++)		// fill them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data[i] = i*2;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for (int i=0; i &lt; 5; i++)		// print them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System.out.println("data #" + i + " is " + data[i]);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9525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/>
            <a:r>
              <a:rPr lang="en-US" altLang="en-US" sz="1800"/>
              <a:t>data #0 is 0</a:t>
            </a:r>
          </a:p>
          <a:p>
            <a:pPr lvl="4"/>
            <a:r>
              <a:rPr lang="en-US" altLang="en-US" sz="1800"/>
              <a:t>data #1 is 2</a:t>
            </a:r>
          </a:p>
          <a:p>
            <a:pPr lvl="4"/>
            <a:r>
              <a:rPr lang="en-US" altLang="en-US" sz="1800"/>
              <a:t>data #2 is 4</a:t>
            </a:r>
          </a:p>
          <a:p>
            <a:pPr lvl="4"/>
            <a:r>
              <a:rPr lang="en-US" altLang="en-US" sz="1800"/>
              <a:t>data #3 is 6</a:t>
            </a:r>
          </a:p>
          <a:p>
            <a:pPr lvl="4"/>
            <a:r>
              <a:rPr lang="en-US" altLang="en-US" sz="1800"/>
              <a:t>data #4 is 8</a:t>
            </a:r>
          </a:p>
          <a:p>
            <a:pPr lvl="4"/>
            <a:endParaRPr lang="en-US" altLang="en-US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95F0F63-3231-C71B-4791-4DAE2C52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62484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2332B094-AEEB-DBFD-5F3C-1E03B404F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248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73E438B-0F10-64CB-4908-0127D692D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Strings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A96EC34-FA1C-F3E4-C920-7D10D538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7589"/>
            <a:ext cx="8382000" cy="4724400"/>
          </a:xfrm>
        </p:spPr>
        <p:txBody>
          <a:bodyPr/>
          <a:lstStyle/>
          <a:p>
            <a:r>
              <a:rPr lang="en-US" altLang="en-US" sz="2800"/>
              <a:t>Java predefines a String class</a:t>
            </a:r>
          </a:p>
          <a:p>
            <a:pPr lvl="1"/>
            <a:r>
              <a:rPr lang="en-US" altLang="en-US" sz="2400"/>
              <a:t>Strings are logically a sequence of characters</a:t>
            </a:r>
          </a:p>
          <a:p>
            <a:pPr lvl="1"/>
            <a:r>
              <a:rPr lang="en-US" altLang="en-US" sz="2400"/>
              <a:t>But, we consider them an abstraction, an object with a set of available operations (i.e. </a:t>
            </a:r>
            <a:r>
              <a:rPr lang="en-US" altLang="en-US" sz="2400" i="1"/>
              <a:t>methods</a:t>
            </a:r>
            <a:r>
              <a:rPr lang="en-US" altLang="en-US" sz="2400"/>
              <a:t>)</a:t>
            </a:r>
          </a:p>
          <a:p>
            <a:pPr lvl="4"/>
            <a:endParaRPr lang="en-US" altLang="en-US" sz="800"/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 args[]) {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Creating new Strings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String firstName = "Java";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String lastName = "Man";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Manipulating Strings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String fullName = lastName + ", " + firstName;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System.out.println(fullName);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522288" lvl="4" indent="0"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/>
            <a:r>
              <a:rPr lang="en-US" altLang="en-US" sz="1800"/>
              <a:t>Output: Man, Java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610F85A-2B0F-1D2C-CE99-1F6AD798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95600"/>
            <a:ext cx="51054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54D808A5-8626-BAEC-9C1B-D61CA193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510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48</TotalTime>
  <Words>1144</Words>
  <Application>Microsoft Macintosh PowerPoint</Application>
  <PresentationFormat>On-screen Show (4:3)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Times New Roman</vt:lpstr>
      <vt:lpstr>Arial</vt:lpstr>
      <vt:lpstr>Default Design</vt:lpstr>
      <vt:lpstr>Java Basics</vt:lpstr>
      <vt:lpstr>Background</vt:lpstr>
      <vt:lpstr>Java Primitive Types</vt:lpstr>
      <vt:lpstr>Java Class Preview</vt:lpstr>
      <vt:lpstr>Declaring Variables</vt:lpstr>
      <vt:lpstr>Wrappers</vt:lpstr>
      <vt:lpstr>Java Arrays</vt:lpstr>
      <vt:lpstr>Array Example</vt:lpstr>
      <vt:lpstr>Java Strings</vt:lpstr>
      <vt:lpstr>Sample Java Programs</vt:lpstr>
      <vt:lpstr>Program 1</vt:lpstr>
      <vt:lpstr>Program 2</vt:lpstr>
      <vt:lpstr>Program 3</vt:lpstr>
      <vt:lpstr>Program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Gary</dc:creator>
  <cp:lastModifiedBy>Kevin Gary</cp:lastModifiedBy>
  <cp:revision>2</cp:revision>
  <cp:lastPrinted>2001-05-13T01:33:17Z</cp:lastPrinted>
  <dcterms:created xsi:type="dcterms:W3CDTF">2024-08-26T22:20:17Z</dcterms:created>
  <dcterms:modified xsi:type="dcterms:W3CDTF">2024-08-26T23:09:01Z</dcterms:modified>
</cp:coreProperties>
</file>