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71" r:id="rId7"/>
    <p:sldId id="266" r:id="rId8"/>
    <p:sldId id="272" r:id="rId9"/>
    <p:sldId id="263" r:id="rId10"/>
    <p:sldId id="267" r:id="rId11"/>
    <p:sldId id="261" r:id="rId12"/>
    <p:sldId id="268" r:id="rId13"/>
    <p:sldId id="262" r:id="rId14"/>
    <p:sldId id="264" r:id="rId15"/>
    <p:sldId id="265" r:id="rId16"/>
    <p:sldId id="269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70" r:id="rId29"/>
    <p:sldId id="285" r:id="rId30"/>
  </p:sldIdLst>
  <p:sldSz cx="9144000" cy="6858000" type="screen4x3"/>
  <p:notesSz cx="69469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1"/>
  </p:normalViewPr>
  <p:slideViewPr>
    <p:cSldViewPr>
      <p:cViewPr varScale="1">
        <p:scale>
          <a:sx n="142" d="100"/>
          <a:sy n="142" d="100"/>
        </p:scale>
        <p:origin x="12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BDCFC846-DCBF-8DA7-8425-0A4D90A496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05BD0D8B-D9AE-0521-ADB8-6095EB4004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A1FD290A-2EB1-5888-D1C2-A6E34614397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30480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F4A46F8C-CF7B-BF35-A345-6007A60BA3E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B93EF0B9-DA12-327C-F7DE-B87DDF2E23C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"/>
            <a:ext cx="7772400" cy="1143000"/>
          </a:xfrm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Welcome!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CDADF4A-9F2D-5888-3D9C-03E3D5EC586F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1676400"/>
            <a:ext cx="6477000" cy="2133600"/>
          </a:xfrm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A3E2508B-4D25-4F87-EBC4-7C07F36F7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885825"/>
            <a:ext cx="9121775" cy="152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98CC6BC0-3492-52DB-602F-DC2CC2EB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1538"/>
            <a:ext cx="9121775" cy="123825"/>
          </a:xfrm>
          <a:prstGeom prst="rect">
            <a:avLst/>
          </a:prstGeom>
          <a:gradFill rotWithShape="0">
            <a:gsLst>
              <a:gs pos="0">
                <a:srgbClr val="00FFCC">
                  <a:gamma/>
                  <a:shade val="40000"/>
                  <a:invGamma/>
                </a:srgbClr>
              </a:gs>
              <a:gs pos="50000">
                <a:srgbClr val="00FFCC"/>
              </a:gs>
              <a:gs pos="100000">
                <a:srgbClr val="00FFCC">
                  <a:gamma/>
                  <a:shade val="4000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AD0AEA0F-591E-6B40-B236-983222E6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4213225"/>
            <a:ext cx="3181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en-US" sz="5400" u="none">
                <a:solidFill>
                  <a:srgbClr val="A50021"/>
                </a:solidFill>
                <a:latin typeface="Rational Logo" charset="2"/>
              </a:rPr>
              <a:t>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C0E0-BEED-2262-ABCC-C4C870A3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F6171-408A-612A-71AB-AFA429B9A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30DAE-164B-24F2-F2C8-E129ABA0E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DC382C-D9A5-324B-BAE4-57CB1FEFDD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4233-25D2-8FEF-F479-8808370C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304087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CF800-73C6-7E24-DD2E-750727252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05600" y="180975"/>
            <a:ext cx="213360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54E1E-5E83-1678-F5D9-513CC9381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800" y="180975"/>
            <a:ext cx="624840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65CDA-8C84-0AEF-B001-6B2207276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F36ED-61D2-984F-B355-2DF20932F1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0009-D164-B7CD-A9DA-CF721012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317141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C5BA-CBF3-1FC6-DB32-D98B22D0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3BCF-304A-94E6-F5B0-B4F65DE2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1E6C2-1E9C-14CA-A5F1-E7EAD300D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9C4E1A-ED3B-FA4C-8028-2ABBE03CAE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3320-740E-482A-329D-08EB64BB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38985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58FC-D3C1-D1EC-9B6D-232B04AE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3BAB-F18D-2036-0DBA-5F7008D5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8A36B-E807-B10D-9158-8EA7FD09FB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0CDDFC-95A0-3546-B29A-DBDBA609A3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CD08-873D-8192-2973-495EF2E4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307697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6DE9-9A9A-1E9F-0F48-365A581D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D0EB-25BD-3393-CD76-5035B6973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4660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B4336-83A8-5A67-498B-1D085B6C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4660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B0FC4-DEDE-74B8-09F1-D260A041B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87F1C0-F4AE-AA49-82FC-D2AFE5A7B5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2D1AE-4CC0-A00D-1763-756030C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383365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FE5B-7F2E-B135-8603-31835409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F9D14-0BBE-F203-2C79-6083BF9C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DC424-6A66-3EFC-C04C-C300906E0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75682-7826-F7D5-2F8A-A369B240D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ABE9F-B72D-BBAF-3722-FE52AFE1A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93CA1-E63A-E4B5-60E6-4DC488728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8426A1-7ACE-3541-8E98-7961715A95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6F6F7-B62F-0A87-2FA9-D1EFBAEF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35242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AD5E-E931-56E8-D43F-F18204C2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71ED72-2204-7C41-EEA7-550E07D30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991101-5107-6F4D-A8B0-D157031B2A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CCA32-BBD1-438F-A0F4-54AD4FA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0659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656163-002D-F4D6-2778-2EEB41072D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730C7A-0E9F-9848-BFE8-EF85DB19CF1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F401F-801E-A72F-06CD-D2B89875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72515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58E7-05AF-A978-0D50-00E1C49E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BB75-12C3-7E02-A5E2-944BD5360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AE138-8615-9AAC-9772-27EC594D5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4AF3-0505-4CE0-142A-7EC916FED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BECC52-C316-B246-841D-0F92F69547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4709E-B685-89EE-2B19-0CDC5CE6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6557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A8B0-9829-CC21-5342-2B38DA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8EBF1-616F-8471-882E-26C4170E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24301-489B-61C9-C982-B7E83D199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BAB17-BBB1-3934-371E-5A7ED188DD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61ADC2-9DDC-9E4E-A764-F1930A60B11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0DD61-3CB5-4A5E-A6F3-F29AA978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88840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>
            <a:extLst>
              <a:ext uri="{FF2B5EF4-FFF2-40B4-BE49-F238E27FC236}">
                <a16:creationId xmlns:a16="http://schemas.microsoft.com/office/drawing/2014/main" id="{2DFCF4CA-4F8F-6C00-FA51-C11A3C0E6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80975"/>
            <a:ext cx="8534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7523" name="Rectangle 1027">
            <a:extLst>
              <a:ext uri="{FF2B5EF4-FFF2-40B4-BE49-F238E27FC236}">
                <a16:creationId xmlns:a16="http://schemas.microsoft.com/office/drawing/2014/main" id="{F3BC102B-8D6E-A5C3-0BD8-F5CF29FB2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534400" cy="46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7524" name="Rectangle 1028">
            <a:extLst>
              <a:ext uri="{FF2B5EF4-FFF2-40B4-BE49-F238E27FC236}">
                <a16:creationId xmlns:a16="http://schemas.microsoft.com/office/drawing/2014/main" id="{71227E32-ACA3-7CE1-BBC7-B38655C3F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990600"/>
            <a:ext cx="9121775" cy="1079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Rectangle 1029">
            <a:extLst>
              <a:ext uri="{FF2B5EF4-FFF2-40B4-BE49-F238E27FC236}">
                <a16:creationId xmlns:a16="http://schemas.microsoft.com/office/drawing/2014/main" id="{5DB84049-9C11-BEE9-6EB2-3ED465D36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9121775" cy="65088"/>
          </a:xfrm>
          <a:prstGeom prst="rect">
            <a:avLst/>
          </a:prstGeom>
          <a:solidFill>
            <a:srgbClr val="00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Rectangle 1030">
            <a:extLst>
              <a:ext uri="{FF2B5EF4-FFF2-40B4-BE49-F238E27FC236}">
                <a16:creationId xmlns:a16="http://schemas.microsoft.com/office/drawing/2014/main" id="{11BB0D43-94D1-1547-C049-D344368BCE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Helvetica" pitchFamily="2" charset="0"/>
              </a:defRPr>
            </a:lvl1pPr>
          </a:lstStyle>
          <a:p>
            <a:fld id="{1C29987C-2074-3B46-97C0-317E237432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7527" name="Rectangle 1031">
            <a:extLst>
              <a:ext uri="{FF2B5EF4-FFF2-40B4-BE49-F238E27FC236}">
                <a16:creationId xmlns:a16="http://schemas.microsoft.com/office/drawing/2014/main" id="{C42C4651-8D35-E8BD-8EC7-061F34977D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u="none">
                <a:solidFill>
                  <a:srgbClr val="CC3300"/>
                </a:solidFill>
                <a:latin typeface="+mn-lt"/>
              </a:defRPr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39725" indent="-339725" algn="l" defTabSz="800100" rtl="0" eaLnBrk="0" fontAlgn="base" hangingPunct="0">
        <a:spcBef>
          <a:spcPct val="40000"/>
        </a:spcBef>
        <a:spcAft>
          <a:spcPct val="40000"/>
        </a:spcAft>
        <a:buClr>
          <a:srgbClr val="00FFCC"/>
        </a:buClr>
        <a:buFont typeface="Wingdings" pitchFamily="2" charset="2"/>
        <a:buChar char="l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01675" indent="-247650" algn="l" defTabSz="800100" rtl="0" eaLnBrk="0" fontAlgn="base" hangingPunct="0">
        <a:spcBef>
          <a:spcPct val="0"/>
        </a:spcBef>
        <a:spcAft>
          <a:spcPct val="20000"/>
        </a:spcAft>
        <a:buClr>
          <a:srgbClr val="FF99FF"/>
        </a:buClr>
        <a:buSzPct val="80000"/>
        <a:buFont typeface="Wingdings" pitchFamily="2" charset="2"/>
        <a:buChar char="n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054100" indent="-238125" algn="l" defTabSz="800100" rtl="0" eaLnBrk="0" fontAlgn="base" hangingPunct="0">
        <a:spcBef>
          <a:spcPct val="0"/>
        </a:spcBef>
        <a:spcAft>
          <a:spcPct val="20000"/>
        </a:spcAft>
        <a:buClr>
          <a:srgbClr val="00FFCC"/>
        </a:buClr>
        <a:buSzPct val="80000"/>
        <a:buFont typeface="Wingdings" pitchFamily="2" charset="2"/>
        <a:buChar char="l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397000" indent="-228600" algn="l" defTabSz="800100" rtl="0" eaLnBrk="0" fontAlgn="base" hangingPunct="0">
        <a:spcBef>
          <a:spcPct val="0"/>
        </a:spcBef>
        <a:spcAft>
          <a:spcPct val="20000"/>
        </a:spcAft>
        <a:buClr>
          <a:srgbClr val="FF99FF"/>
        </a:buClr>
        <a:buSzPct val="70000"/>
        <a:buFont typeface="Wingdings" pitchFamily="2" charset="2"/>
        <a:buChar char="n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536700" indent="1588" algn="l" defTabSz="800100" rtl="0" eaLnBrk="0" fontAlgn="base" hangingPunct="0">
        <a:lnSpc>
          <a:spcPct val="75000"/>
        </a:lnSpc>
        <a:spcBef>
          <a:spcPct val="0"/>
        </a:spcBef>
        <a:spcAft>
          <a:spcPct val="0"/>
        </a:spcAft>
        <a:buClr>
          <a:srgbClr val="00FFCC"/>
        </a:buClr>
        <a:buSzPct val="70000"/>
        <a:buFont typeface="Wingdings" pitchFamily="2" charset="2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sz="1600" b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39DB9A1-3275-313C-21D5-810AD46BC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362200"/>
            <a:ext cx="8534400" cy="552450"/>
          </a:xfrm>
        </p:spPr>
        <p:txBody>
          <a:bodyPr/>
          <a:lstStyle/>
          <a:p>
            <a:pPr algn="ctr"/>
            <a:r>
              <a:rPr lang="en-US" altLang="en-US" sz="4400"/>
              <a:t>Java Basics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ED897D-E811-AB8E-9801-C43FF1E4A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0"/>
            <a:ext cx="8534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u="none"/>
              <a:t>Part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964721F-7CA9-BF18-9349-B07505F3F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Increment/Decrement Operators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81F11A2-60EB-06B1-768D-D823D91BF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Previous statements contain side effects</a:t>
            </a:r>
          </a:p>
          <a:p>
            <a:pPr lvl="1">
              <a:buFont typeface="Wingdings" pitchFamily="2" charset="2"/>
              <a:buNone/>
            </a:pPr>
            <a:r>
              <a:rPr lang="en-US" altLang="en-US" i="1"/>
              <a:t>An expression whose evaluation modifies the state of the program is said to produce side effects</a:t>
            </a:r>
          </a:p>
          <a:p>
            <a:pPr lvl="1">
              <a:lnSpc>
                <a:spcPct val="160000"/>
              </a:lnSpc>
            </a:pPr>
            <a:r>
              <a:rPr lang="en-US" altLang="en-US"/>
              <a:t>Programs with side effects are more difficult to understand</a:t>
            </a:r>
          </a:p>
          <a:p>
            <a:r>
              <a:rPr lang="en-US" altLang="en-US"/>
              <a:t>Recommendation:</a:t>
            </a:r>
          </a:p>
          <a:p>
            <a:pPr lvl="1">
              <a:buFont typeface="Wingdings" pitchFamily="2" charset="2"/>
              <a:buNone/>
            </a:pPr>
            <a:r>
              <a:rPr lang="en-US" altLang="en-US" u="sng"/>
              <a:t>Use increment operator only as a statement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int i = 10;							int i = 10;</a:t>
            </a:r>
          </a:p>
          <a:p>
            <a:pPr lvl="4"/>
            <a:r>
              <a:rPr lang="en-US" altLang="en-US"/>
              <a:t>int j;								int j;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i++								j = i;</a:t>
            </a:r>
          </a:p>
          <a:p>
            <a:pPr lvl="4"/>
            <a:r>
              <a:rPr lang="en-US" altLang="en-US"/>
              <a:t>j = i;								i++;</a:t>
            </a:r>
          </a:p>
          <a:p>
            <a:pPr lvl="4"/>
            <a:endParaRPr lang="en-US" altLang="en-US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DD46871C-D17B-9740-C687-FE587B95E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3400"/>
            <a:ext cx="46482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EE79A89-A0B6-9B1F-B8F7-52148D7B5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Bitwise Operators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397F754-7EFB-E9AC-2B92-B14220A2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 provides access to bit-level manipulation</a:t>
            </a:r>
          </a:p>
          <a:p>
            <a:pPr lvl="1"/>
            <a:r>
              <a:rPr lang="en-US" altLang="en-US"/>
              <a:t>Only operate on integers</a:t>
            </a:r>
          </a:p>
          <a:p>
            <a:pPr lvl="1"/>
            <a:r>
              <a:rPr lang="en-US" altLang="en-US"/>
              <a:t>Applied in parallel to each bit position</a:t>
            </a:r>
          </a:p>
          <a:p>
            <a:pPr lvl="1">
              <a:lnSpc>
                <a:spcPct val="170000"/>
              </a:lnSpc>
              <a:buFont typeface="Wingdings" pitchFamily="2" charset="2"/>
              <a:buNone/>
            </a:pPr>
            <a:r>
              <a:rPr lang="en-US" altLang="en-US"/>
              <a:t>	&amp;	bitwise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|	bitwise or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~	bitwise negate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^	bitwise exclusive or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&lt;&lt;	left shift (shift in zeros)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&gt;&gt;	arithmetic (signed) right shift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&gt;&gt;&gt;	logical right shift (shifts in zeros)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A1E8E6E3-8C9E-A970-E49A-326C90AF1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Bitwise Operator Example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AFD922B-7506-22A2-FCED-B7AFEBE19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r>
              <a:rPr lang="en-US" altLang="en-US"/>
              <a:t>class Main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public static void main(String args[])</a:t>
            </a:r>
          </a:p>
          <a:p>
            <a:pPr lvl="4"/>
            <a:r>
              <a:rPr lang="en-US" altLang="en-US"/>
              <a:t>	{</a:t>
            </a:r>
          </a:p>
          <a:p>
            <a:pPr lvl="4"/>
            <a:r>
              <a:rPr lang="en-US" altLang="en-US"/>
              <a:t>		int x = 13;</a:t>
            </a:r>
          </a:p>
          <a:p>
            <a:pPr lvl="4"/>
            <a:r>
              <a:rPr lang="en-US" altLang="en-US"/>
              <a:t>		int y = 11;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System.out.println( x &amp; y );		// 9</a:t>
            </a:r>
          </a:p>
          <a:p>
            <a:pPr lvl="4"/>
            <a:r>
              <a:rPr lang="en-US" altLang="en-US"/>
              <a:t>		System.out.println( x | y );		// 15</a:t>
            </a:r>
          </a:p>
          <a:p>
            <a:pPr lvl="4"/>
            <a:r>
              <a:rPr lang="en-US" altLang="en-US"/>
              <a:t>		System.out.println( x ^ y );		// 6</a:t>
            </a:r>
          </a:p>
          <a:p>
            <a:pPr lvl="4"/>
            <a:r>
              <a:rPr lang="en-US" altLang="en-US"/>
              <a:t>		System.out.println( ~x );		// -14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System.out.println( x &gt;&gt; 2 );		// 3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x = 5;</a:t>
            </a:r>
          </a:p>
          <a:p>
            <a:pPr lvl="4"/>
            <a:r>
              <a:rPr lang="en-US" altLang="en-US"/>
              <a:t>		System.out.println( x &lt;&lt; 3);		// 40</a:t>
            </a:r>
          </a:p>
          <a:p>
            <a:pPr lvl="4"/>
            <a:r>
              <a:rPr lang="en-US" altLang="en-US"/>
              <a:t>	</a:t>
            </a:r>
          </a:p>
          <a:p>
            <a:pPr lvl="4"/>
            <a:r>
              <a:rPr lang="en-US" altLang="en-US"/>
              <a:t>		x = -13;	</a:t>
            </a:r>
          </a:p>
          <a:p>
            <a:pPr lvl="4"/>
            <a:r>
              <a:rPr lang="en-US" altLang="en-US"/>
              <a:t>		System.out.println( x &gt;&gt; 2);		// -4</a:t>
            </a:r>
          </a:p>
          <a:p>
            <a:pPr lvl="4"/>
            <a:r>
              <a:rPr lang="en-US" altLang="en-US"/>
              <a:t>		System.out.println( x &gt;&gt;&gt; 2);		// 1,073,741,820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B69206C4-DC5F-9AC6-CD13-E23C4164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19200"/>
            <a:ext cx="65532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E8E456E-67CE-97E8-9DF3-BD4AEA29E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Operator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53331FA-5D29-9284-9091-87F5CFAC0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ternary operator with:</a:t>
            </a:r>
          </a:p>
          <a:p>
            <a:pPr lvl="1"/>
            <a:r>
              <a:rPr lang="en-US" altLang="en-US"/>
              <a:t>One conditional expression</a:t>
            </a:r>
          </a:p>
          <a:p>
            <a:pPr lvl="1"/>
            <a:r>
              <a:rPr lang="en-US" altLang="en-US"/>
              <a:t>One value for true case</a:t>
            </a:r>
          </a:p>
          <a:p>
            <a:pPr lvl="1"/>
            <a:r>
              <a:rPr lang="en-US" altLang="en-US"/>
              <a:t>One value for false case</a:t>
            </a:r>
          </a:p>
          <a:p>
            <a:r>
              <a:rPr lang="en-US" altLang="en-US"/>
              <a:t>Also called the "if expression"</a:t>
            </a:r>
          </a:p>
          <a:p>
            <a:r>
              <a:rPr lang="en-US" altLang="en-US"/>
              <a:t>Syntax</a:t>
            </a:r>
          </a:p>
          <a:p>
            <a:pPr lvl="1">
              <a:buFont typeface="Wingdings" pitchFamily="2" charset="2"/>
              <a:buNone/>
            </a:pPr>
            <a:r>
              <a:rPr lang="en-US" altLang="en-US" i="1"/>
              <a:t>condition </a:t>
            </a:r>
            <a:r>
              <a:rPr lang="en-US" altLang="en-US" i="1" u="sng"/>
              <a:t>?</a:t>
            </a:r>
            <a:r>
              <a:rPr lang="en-US" altLang="en-US" i="1"/>
              <a:t> trueExpression </a:t>
            </a:r>
            <a:r>
              <a:rPr lang="en-US" altLang="en-US" i="1" u="sng"/>
              <a:t>:</a:t>
            </a:r>
            <a:r>
              <a:rPr lang="en-US" altLang="en-US" i="1"/>
              <a:t> falseExpression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	maxXY = x &gt; y ? x : y;</a:t>
            </a:r>
          </a:p>
          <a:p>
            <a:pPr lvl="4"/>
            <a:r>
              <a:rPr lang="en-US" altLang="en-US"/>
              <a:t>	minXY = x &lt; y ? x: y;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absX = x &lt; 0 ? -x : x;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8930BB73-CA4F-16FC-5E03-4A98D9299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76800"/>
            <a:ext cx="2895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FE90CEA-8554-A98C-95F1-74086925C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Operators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D4EBD91-0001-CCD8-18AE-5E65F6FA8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Simple assignment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x = a + b + c;</a:t>
            </a:r>
          </a:p>
          <a:p>
            <a:pPr lvl="4"/>
            <a:endParaRPr lang="en-US" altLang="en-US"/>
          </a:p>
          <a:p>
            <a:r>
              <a:rPr lang="en-US" altLang="en-US"/>
              <a:t>Complex assignment</a:t>
            </a:r>
          </a:p>
          <a:p>
            <a:pPr lvl="1"/>
            <a:r>
              <a:rPr lang="en-US" altLang="en-US"/>
              <a:t>Java provides a rich set of assignment operators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/>
              <a:t>	      +=, -=, *=, /=, %=, &lt;&lt;=, &gt;&gt;=, &gt;&gt;&gt;=, &amp;=, |=, ^=</a:t>
            </a:r>
          </a:p>
          <a:p>
            <a:pPr lvl="4">
              <a:lnSpc>
                <a:spcPct val="160000"/>
              </a:lnSpc>
            </a:pPr>
            <a:r>
              <a:rPr lang="en-US" altLang="en-US"/>
              <a:t>x += a *  b;				equivalent to 	x = x + (a * b);</a:t>
            </a:r>
          </a:p>
          <a:p>
            <a:pPr lvl="4">
              <a:lnSpc>
                <a:spcPct val="130000"/>
              </a:lnSpc>
            </a:pPr>
            <a:r>
              <a:rPr lang="en-US" altLang="en-US"/>
              <a:t>x *= a -  b;				equivalent to 	x = x * (a - b);</a:t>
            </a:r>
          </a:p>
          <a:p>
            <a:pPr lvl="1">
              <a:lnSpc>
                <a:spcPct val="210000"/>
              </a:lnSpc>
            </a:pPr>
            <a:r>
              <a:rPr lang="en-US" altLang="en-US"/>
              <a:t>Provided in C/C++ for efficiency, now a legacy feature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B3CCC68C-9188-5521-FB38-3CCFD50C0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0292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B2AF4CB0-C029-3940-5CEF-925D2DB17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50292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5F24EE3-5956-CF6D-3332-319BF812C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Conversions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01A6215-4F3D-C61E-A578-EDE5D6284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 implicitly converts operands when safe to do so</a:t>
            </a:r>
          </a:p>
          <a:p>
            <a:pPr lvl="1"/>
            <a:r>
              <a:rPr lang="en-US" altLang="en-US"/>
              <a:t>Conversions:</a:t>
            </a:r>
          </a:p>
          <a:p>
            <a:pPr lvl="2">
              <a:buFont typeface="Wingdings" pitchFamily="2" charset="2"/>
              <a:buNone/>
            </a:pPr>
            <a:r>
              <a:rPr lang="en-US" altLang="en-US"/>
              <a:t>byte to short to int to long to float to double</a:t>
            </a:r>
          </a:p>
          <a:p>
            <a:r>
              <a:rPr lang="en-US" altLang="en-US"/>
              <a:t>Other conversions require explicit cast operator</a:t>
            </a:r>
          </a:p>
          <a:p>
            <a:pPr lvl="1"/>
            <a:r>
              <a:rPr lang="en-US" altLang="en-US"/>
              <a:t>Syntax: (typeName)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double d = 123.45;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int x = (int) d;				// automatic conversion not safe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float f = (float) d;			// likewise</a:t>
            </a:r>
          </a:p>
          <a:p>
            <a:pPr lvl="4"/>
            <a:endParaRPr lang="en-US" altLang="en-US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E3040B0C-657F-E479-F3EF-76131FD4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54102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E89D3B37-3EC0-1A33-9D4F-CD849EBE5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Literal values and Type Conversions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FD28A0D-4353-5DEF-9C65-D81ED5100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Literal values can require conversions</a:t>
            </a:r>
          </a:p>
          <a:p>
            <a:pPr lvl="1"/>
            <a:r>
              <a:rPr lang="en-US" altLang="en-US"/>
              <a:t>If value is greater than data type</a:t>
            </a:r>
          </a:p>
          <a:p>
            <a:pPr lvl="1"/>
            <a:r>
              <a:rPr lang="en-US" altLang="en-US"/>
              <a:t>Probably considered an error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byte b = (byte) 256;	// conversion required, 256 is too large for a byte</a:t>
            </a:r>
          </a:p>
          <a:p>
            <a:pPr lvl="4"/>
            <a:endParaRPr lang="en-US" altLang="en-US"/>
          </a:p>
          <a:p>
            <a:r>
              <a:rPr lang="en-US" altLang="en-US"/>
              <a:t>Floating-point literal values default to double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float f = (float) 123.45;	// 123.45 is a double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float f = 123.45F;			// define literal as a float value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B11F2B9C-8FAE-23A5-6E20-8EC631C60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69342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1E716052-F358-A77D-EC2F-DCDB3864B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7000"/>
            <a:ext cx="6934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79BC82-E8E8-A37C-4879-B0375CE05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8534400" cy="552450"/>
          </a:xfrm>
        </p:spPr>
        <p:txBody>
          <a:bodyPr/>
          <a:lstStyle/>
          <a:p>
            <a:pPr algn="ctr"/>
            <a:r>
              <a:rPr lang="en-US" altLang="en-US"/>
              <a:t>Statements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D58FA651-B28A-406D-2009-CE89BD1BD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3D09645-58D5-FED7-6578-4F94829AF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Programs execute statements sequentially</a:t>
            </a:r>
          </a:p>
          <a:p>
            <a:r>
              <a:rPr lang="en-US" altLang="en-US"/>
              <a:t>Control flow constructs alter sequential flow</a:t>
            </a:r>
          </a:p>
          <a:p>
            <a:pPr lvl="1"/>
            <a:r>
              <a:rPr lang="en-US" altLang="en-US"/>
              <a:t>Conditional statements</a:t>
            </a:r>
          </a:p>
          <a:p>
            <a:pPr lvl="2"/>
            <a:r>
              <a:rPr lang="en-US" altLang="en-US"/>
              <a:t>Branch around one or more statements</a:t>
            </a:r>
          </a:p>
          <a:p>
            <a:pPr lvl="1"/>
            <a:r>
              <a:rPr lang="en-US" altLang="en-US"/>
              <a:t>Loop statements</a:t>
            </a:r>
          </a:p>
          <a:p>
            <a:pPr lvl="2"/>
            <a:r>
              <a:rPr lang="en-US" altLang="en-US"/>
              <a:t>Repeat one or more statements</a:t>
            </a:r>
          </a:p>
          <a:p>
            <a:r>
              <a:rPr lang="en-US" altLang="en-US"/>
              <a:t>Java's control flow statements obtained from C/C++</a:t>
            </a:r>
          </a:p>
          <a:p>
            <a:pPr lvl="1"/>
            <a:r>
              <a:rPr lang="en-US" altLang="en-US"/>
              <a:t>Improved some of the poor features</a:t>
            </a:r>
          </a:p>
          <a:p>
            <a:pPr lvl="1"/>
            <a:r>
              <a:rPr lang="en-US" altLang="en-US"/>
              <a:t>But, retained some questionable semantics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D4989FB-8F48-3A5E-B237-388493493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 (cont'd)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8D5B4B7-E3E3-4B61-8657-AEEF5679A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 provides constructs found in other languages</a:t>
            </a:r>
          </a:p>
          <a:p>
            <a:pPr lvl="1"/>
            <a:r>
              <a:rPr lang="en-US" altLang="en-US"/>
              <a:t>Conditional statements</a:t>
            </a:r>
          </a:p>
          <a:p>
            <a:pPr lvl="2"/>
            <a:r>
              <a:rPr lang="en-US" altLang="en-US"/>
              <a:t>if</a:t>
            </a:r>
          </a:p>
          <a:p>
            <a:pPr lvl="2"/>
            <a:r>
              <a:rPr lang="en-US" altLang="en-US"/>
              <a:t>switch</a:t>
            </a:r>
          </a:p>
          <a:p>
            <a:pPr lvl="1"/>
            <a:r>
              <a:rPr lang="en-US" altLang="en-US"/>
              <a:t>Loop statements</a:t>
            </a:r>
          </a:p>
          <a:p>
            <a:pPr lvl="2"/>
            <a:r>
              <a:rPr lang="en-US" altLang="en-US"/>
              <a:t>while</a:t>
            </a:r>
          </a:p>
          <a:p>
            <a:pPr lvl="2"/>
            <a:r>
              <a:rPr lang="en-US" altLang="en-US"/>
              <a:t>for</a:t>
            </a:r>
          </a:p>
          <a:p>
            <a:pPr lvl="2"/>
            <a:r>
              <a:rPr lang="en-US" altLang="en-US"/>
              <a:t>do while</a:t>
            </a:r>
          </a:p>
          <a:p>
            <a:pPr lvl="1"/>
            <a:r>
              <a:rPr lang="en-US" altLang="en-US"/>
              <a:t>Other statements</a:t>
            </a:r>
          </a:p>
          <a:p>
            <a:pPr lvl="2"/>
            <a:r>
              <a:rPr lang="en-US" altLang="en-US"/>
              <a:t>goto	(reserved, but not implemented)</a:t>
            </a:r>
          </a:p>
          <a:p>
            <a:pPr lvl="2"/>
            <a:r>
              <a:rPr lang="en-US" altLang="en-US"/>
              <a:t>break</a:t>
            </a:r>
          </a:p>
          <a:p>
            <a:pPr lvl="2"/>
            <a:r>
              <a:rPr lang="en-US" altLang="en-US"/>
              <a:t>continue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AF365F2-3157-F67B-2932-01F6A2C04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Expressions and Operators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9896FB0-8001-2A85-7D7B-69A0D35B7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expression is an operation performed on one or more operands</a:t>
            </a:r>
          </a:p>
          <a:p>
            <a:pPr lvl="1"/>
            <a:r>
              <a:rPr lang="en-US" altLang="en-US"/>
              <a:t>Operations defines the required operand types</a:t>
            </a:r>
          </a:p>
          <a:p>
            <a:pPr lvl="1"/>
            <a:r>
              <a:rPr lang="en-US" altLang="en-US"/>
              <a:t>Operators denote the required operation</a:t>
            </a:r>
          </a:p>
          <a:p>
            <a:r>
              <a:rPr lang="en-US" altLang="en-US"/>
              <a:t>Operators heavily influenced by C/C++</a:t>
            </a:r>
          </a:p>
          <a:p>
            <a:pPr lvl="1"/>
            <a:r>
              <a:rPr lang="en-US" altLang="en-US"/>
              <a:t>Arithmetic, logical, assignment, conversions, etc.</a:t>
            </a:r>
          </a:p>
          <a:p>
            <a:pPr lvl="1"/>
            <a:r>
              <a:rPr lang="en-US" altLang="en-US"/>
              <a:t>Removed some of the confusing semantics</a:t>
            </a:r>
          </a:p>
          <a:p>
            <a:pPr lvl="1"/>
            <a:r>
              <a:rPr lang="en-US" altLang="en-US"/>
              <a:t>Kept some of the questionable features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248B74B-8353-0B1C-DEFF-6B860DBF0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Statements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2B1396E-179F-B0BE-95C7-882914964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Declaration statement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int count = 0;</a:t>
            </a:r>
          </a:p>
          <a:p>
            <a:pPr lvl="4"/>
            <a:r>
              <a:rPr lang="en-US" altLang="en-US"/>
              <a:t>float average;</a:t>
            </a:r>
          </a:p>
          <a:p>
            <a:pPr lvl="4"/>
            <a:endParaRPr lang="en-US" altLang="en-US"/>
          </a:p>
          <a:p>
            <a:r>
              <a:rPr lang="en-US" altLang="en-US"/>
              <a:t>Method invocation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System.out.println("Hi There");</a:t>
            </a:r>
          </a:p>
          <a:p>
            <a:pPr lvl="4"/>
            <a:endParaRPr lang="en-US" altLang="en-US"/>
          </a:p>
          <a:p>
            <a:r>
              <a:rPr lang="en-US" altLang="en-US"/>
              <a:t>Block Statement</a:t>
            </a:r>
          </a:p>
          <a:p>
            <a:pPr lvl="1"/>
            <a:r>
              <a:rPr lang="en-US" altLang="en-US"/>
              <a:t>Groups a collection of statements</a:t>
            </a:r>
          </a:p>
          <a:p>
            <a:pPr lvl="1"/>
            <a:r>
              <a:rPr lang="en-US" altLang="en-US"/>
              <a:t>Defines a variable's scope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if (size &gt; 0)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int average = total/size;</a:t>
            </a:r>
          </a:p>
          <a:p>
            <a:pPr lvl="4"/>
            <a:r>
              <a:rPr lang="en-US" altLang="en-US"/>
              <a:t>	System.out.println(average);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02C004AA-E5CA-28D2-B30F-D4F00555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3352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52179459-1A36-4888-0F03-1AD7F9E20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352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7ABC9E10-DF04-246A-9754-6D870852D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3352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E816785-00F1-FE7E-30BB-4F38E63DD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Statement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A9D6152-2FBC-038F-EA91-140146BB2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05400"/>
          </a:xfrm>
        </p:spPr>
        <p:txBody>
          <a:bodyPr/>
          <a:lstStyle/>
          <a:p>
            <a:r>
              <a:rPr lang="en-US" altLang="en-US"/>
              <a:t>Branches around one or more statements</a:t>
            </a:r>
          </a:p>
          <a:p>
            <a:r>
              <a:rPr lang="en-US" altLang="en-US"/>
              <a:t>Syntax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u="sng"/>
              <a:t>if</a:t>
            </a:r>
            <a:r>
              <a:rPr lang="en-US" altLang="en-US"/>
              <a:t> ( </a:t>
            </a:r>
            <a:r>
              <a:rPr lang="en-US" altLang="en-US" i="1"/>
              <a:t>boolean_expression</a:t>
            </a:r>
            <a:r>
              <a:rPr lang="en-US" altLang="en-US"/>
              <a:t> )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statement</a:t>
            </a:r>
            <a:endParaRPr lang="en-US" altLang="en-US"/>
          </a:p>
          <a:p>
            <a:pPr lvl="1">
              <a:buFont typeface="Wingdings" pitchFamily="2" charset="2"/>
              <a:buNone/>
            </a:pPr>
            <a:r>
              <a:rPr lang="en-US" altLang="en-US" u="sng"/>
              <a:t>else</a:t>
            </a:r>
            <a:endParaRPr lang="en-US" altLang="en-US"/>
          </a:p>
          <a:p>
            <a:pPr lvl="1"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statement</a:t>
            </a:r>
          </a:p>
          <a:p>
            <a:pPr lvl="1">
              <a:lnSpc>
                <a:spcPct val="200000"/>
              </a:lnSpc>
            </a:pPr>
            <a:endParaRPr lang="en-US" altLang="en-US"/>
          </a:p>
          <a:p>
            <a:pPr lvl="1">
              <a:lnSpc>
                <a:spcPct val="200000"/>
              </a:lnSpc>
            </a:pPr>
            <a:endParaRPr lang="en-US" altLang="en-US" sz="900"/>
          </a:p>
          <a:p>
            <a:pPr lvl="1">
              <a:lnSpc>
                <a:spcPct val="200000"/>
              </a:lnSpc>
            </a:pPr>
            <a:r>
              <a:rPr lang="en-US" altLang="en-US"/>
              <a:t>Only one statement allowed in each section</a:t>
            </a:r>
          </a:p>
          <a:p>
            <a:pPr lvl="2">
              <a:lnSpc>
                <a:spcPct val="110000"/>
              </a:lnSpc>
            </a:pPr>
            <a:r>
              <a:rPr lang="en-US" altLang="en-US"/>
              <a:t>Use a block for multiple statements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The </a:t>
            </a:r>
            <a:r>
              <a:rPr lang="en-US" altLang="en-US" i="1"/>
              <a:t>else</a:t>
            </a:r>
            <a:r>
              <a:rPr lang="en-US" altLang="en-US"/>
              <a:t> section is optional</a:t>
            </a:r>
          </a:p>
          <a:p>
            <a:pPr lvl="1">
              <a:lnSpc>
                <a:spcPct val="110000"/>
              </a:lnSpc>
            </a:pPr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5E011C-6D2A-F31F-58C1-7CD2225B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05000"/>
            <a:ext cx="6019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39725" indent="-339725" algn="l" defTabSz="800100" rtl="0" eaLnBrk="0" fontAlgn="base" hangingPunct="0">
              <a:spcBef>
                <a:spcPct val="40000"/>
              </a:spcBef>
              <a:spcAft>
                <a:spcPct val="40000"/>
              </a:spcAft>
              <a:buClr>
                <a:srgbClr val="00FFCC"/>
              </a:buClr>
              <a:buFont typeface="Wingdings" pitchFamily="2" charset="2"/>
              <a:buChar char="l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01675" indent="-247650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FF99FF"/>
              </a:buClr>
              <a:buSzPct val="80000"/>
              <a:buFont typeface="Wingdings" pitchFamily="2" charset="2"/>
              <a:buChar char="n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054100" indent="-238125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00FFCC"/>
              </a:buClr>
              <a:buSzPct val="80000"/>
              <a:buFont typeface="Wingdings" pitchFamily="2" charset="2"/>
              <a:buChar char="l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397000" indent="-228600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FF99FF"/>
              </a:buClr>
              <a:buSzPct val="70000"/>
              <a:buFont typeface="Wingdings" pitchFamily="2" charset="2"/>
              <a:buChar char="n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1536700" indent="1588" algn="l" defTabSz="800100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00FFCC"/>
              </a:buClr>
              <a:buSzPct val="70000"/>
              <a:buFont typeface="Wingdings" pitchFamily="2" charset="2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altLang="en-US" u="none">
                <a:solidFill>
                  <a:srgbClr val="FFC000"/>
                </a:solidFill>
              </a:rPr>
              <a:t>if (guess &lt; number)</a:t>
            </a:r>
          </a:p>
          <a:p>
            <a:pPr lvl="4"/>
            <a:r>
              <a:rPr lang="en-US" altLang="en-US" u="none">
                <a:solidFill>
                  <a:srgbClr val="FFC000"/>
                </a:solidFill>
              </a:rPr>
              <a:t>	max = number - 1;</a:t>
            </a:r>
          </a:p>
          <a:p>
            <a:pPr lvl="4"/>
            <a:r>
              <a:rPr lang="en-US" altLang="en-US" u="none">
                <a:solidFill>
                  <a:srgbClr val="FFC000"/>
                </a:solidFill>
              </a:rPr>
              <a:t>else</a:t>
            </a:r>
          </a:p>
          <a:p>
            <a:pPr lvl="4"/>
            <a:r>
              <a:rPr lang="en-US" altLang="en-US" u="none">
                <a:solidFill>
                  <a:srgbClr val="FFC000"/>
                </a:solidFill>
              </a:rPr>
              <a:t>	min = number + 1;</a:t>
            </a:r>
          </a:p>
          <a:p>
            <a:pPr lvl="4"/>
            <a:endParaRPr lang="en-US" altLang="en-US" u="none">
              <a:solidFill>
                <a:srgbClr val="FFC000"/>
              </a:solidFill>
            </a:endParaRPr>
          </a:p>
          <a:p>
            <a:pPr lvl="4"/>
            <a:endParaRPr lang="en-US" altLang="en-US" u="none">
              <a:solidFill>
                <a:srgbClr val="FFC000"/>
              </a:solidFill>
            </a:endParaRPr>
          </a:p>
          <a:p>
            <a:pPr lvl="4"/>
            <a:r>
              <a:rPr lang="en-US" altLang="en-US" u="none">
                <a:solidFill>
                  <a:srgbClr val="FFC000"/>
                </a:solidFill>
              </a:rPr>
              <a:t>if (number &lt; 0)</a:t>
            </a:r>
          </a:p>
          <a:p>
            <a:pPr lvl="4"/>
            <a:r>
              <a:rPr lang="en-US" altLang="en-US" u="none">
                <a:solidFill>
                  <a:srgbClr val="FFC000"/>
                </a:solidFill>
              </a:rPr>
              <a:t>	number = -number;</a:t>
            </a:r>
          </a:p>
          <a:p>
            <a:pPr lvl="4"/>
            <a:endParaRPr lang="en-US" altLang="en-US" u="none">
              <a:solidFill>
                <a:srgbClr val="FFC000"/>
              </a:solidFill>
            </a:endParaRPr>
          </a:p>
          <a:p>
            <a:pPr lvl="4"/>
            <a:endParaRPr lang="en-US" altLang="en-US" u="none">
              <a:solidFill>
                <a:srgbClr val="FFC000"/>
              </a:solidFill>
            </a:endParaRPr>
          </a:p>
          <a:p>
            <a:pPr lvl="4"/>
            <a:r>
              <a:rPr lang="en-US" altLang="en-US" u="none">
                <a:solidFill>
                  <a:srgbClr val="FFC000"/>
                </a:solidFill>
              </a:rPr>
              <a:t>if (number &gt; maxNumber)</a:t>
            </a:r>
          </a:p>
          <a:p>
            <a:pPr lvl="4"/>
            <a:r>
              <a:rPr lang="en-US" altLang="en-US" u="none">
                <a:solidFill>
                  <a:srgbClr val="FFC000"/>
                </a:solidFill>
              </a:rPr>
              <a:t>{</a:t>
            </a:r>
          </a:p>
          <a:p>
            <a:pPr lvl="4"/>
            <a:r>
              <a:rPr lang="en-US" altLang="en-US" u="none">
                <a:solidFill>
                  <a:srgbClr val="FFC000"/>
                </a:solidFill>
              </a:rPr>
              <a:t>	number = 0;</a:t>
            </a:r>
          </a:p>
          <a:p>
            <a:pPr lvl="4"/>
            <a:r>
              <a:rPr lang="en-US" altLang="en-US" u="none">
                <a:solidFill>
                  <a:srgbClr val="FFC000"/>
                </a:solidFill>
              </a:rPr>
              <a:t>	overflow = true;</a:t>
            </a:r>
          </a:p>
          <a:p>
            <a:pPr lvl="4"/>
            <a:r>
              <a:rPr lang="en-US" altLang="en-US" u="none">
                <a:solidFill>
                  <a:srgbClr val="FFC000"/>
                </a:solidFill>
              </a:rPr>
              <a:t>	System.out.println("Number is too large");</a:t>
            </a:r>
          </a:p>
          <a:p>
            <a:pPr lvl="4"/>
            <a:r>
              <a:rPr lang="en-US" altLang="en-US" u="none">
                <a:solidFill>
                  <a:srgbClr val="FFC000"/>
                </a:solidFill>
              </a:rPr>
              <a:t>}</a:t>
            </a:r>
          </a:p>
          <a:p>
            <a:pPr lvl="4"/>
            <a:r>
              <a:rPr lang="en-US" altLang="en-US" u="none"/>
              <a:t>	</a:t>
            </a:r>
          </a:p>
          <a:p>
            <a:pPr lvl="4"/>
            <a:r>
              <a:rPr lang="en-US" altLang="en-US" u="none"/>
              <a:t>	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37A2834-9F2A-9952-A9B1-5B568D51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828800"/>
            <a:ext cx="4343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EBCC80-EC44-0DD6-7899-1C47FD41E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971800"/>
            <a:ext cx="4343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A25B1BF-BE8F-CBC6-2313-C6B88DAE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7600"/>
            <a:ext cx="434340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E61F95E-0BCA-FECB-34CE-98845C0E9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If Statements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B6BE3CC-119F-D83B-6455-3E9048058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Nested ifs are a common programming construct</a:t>
            </a:r>
          </a:p>
          <a:p>
            <a:pPr lvl="1"/>
            <a:r>
              <a:rPr lang="en-US" altLang="en-US"/>
              <a:t>Successively evaluate expressions until one is true</a:t>
            </a:r>
          </a:p>
          <a:p>
            <a:pPr lvl="1"/>
            <a:r>
              <a:rPr lang="en-US" altLang="en-US"/>
              <a:t>Treat collection of if statements as a single construct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if (sales &gt;= 2 * targetSales)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commission = 0.10 * sales;</a:t>
            </a:r>
          </a:p>
          <a:p>
            <a:pPr lvl="4"/>
            <a:r>
              <a:rPr lang="en-US" altLang="en-US"/>
              <a:t>	performance = "Excellent";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r>
              <a:rPr lang="en-US" altLang="en-US"/>
              <a:t>else if (sales &gt;= 1.5 * targetSales)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commission = 0.06 * sales;</a:t>
            </a:r>
          </a:p>
          <a:p>
            <a:pPr lvl="4"/>
            <a:r>
              <a:rPr lang="en-US" altLang="en-US"/>
              <a:t>	performance = "Good";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r>
              <a:rPr lang="en-US" altLang="en-US"/>
              <a:t>else if (sales &gt;= targetSales)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commission = 0.02 * sales;</a:t>
            </a:r>
          </a:p>
          <a:p>
            <a:pPr lvl="4"/>
            <a:r>
              <a:rPr lang="en-US" altLang="en-US"/>
              <a:t>	performance = "OK";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r>
              <a:rPr lang="en-US" altLang="en-US"/>
              <a:t>else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commission = 0.0;</a:t>
            </a:r>
          </a:p>
          <a:p>
            <a:pPr lvl="4"/>
            <a:r>
              <a:rPr lang="en-US" altLang="en-US"/>
              <a:t>	performance = "Fire";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687BA994-6882-3A81-1A79-03ABAC732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7000"/>
            <a:ext cx="32004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551FDA7-B916-D349-A667-485B40CDA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 Statement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BD4764B-8B43-04EC-9A24-77E7EE042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6858000" cy="3733800"/>
          </a:xfrm>
        </p:spPr>
        <p:txBody>
          <a:bodyPr/>
          <a:lstStyle/>
          <a:p>
            <a:r>
              <a:rPr lang="en-US" altLang="en-US"/>
              <a:t>Used in place of a nested if statement</a:t>
            </a:r>
          </a:p>
          <a:p>
            <a:pPr lvl="1"/>
            <a:r>
              <a:rPr lang="en-US" altLang="en-US"/>
              <a:t>Value successively compared against constants</a:t>
            </a:r>
          </a:p>
          <a:p>
            <a:pPr lvl="1"/>
            <a:r>
              <a:rPr lang="en-US" altLang="en-US"/>
              <a:t>Value must be an char, byte, short, or int</a:t>
            </a:r>
          </a:p>
          <a:p>
            <a:r>
              <a:rPr lang="en-US" altLang="en-US"/>
              <a:t>Java switch retains C/C++ limitations</a:t>
            </a:r>
          </a:p>
          <a:p>
            <a:pPr lvl="1"/>
            <a:r>
              <a:rPr lang="en-US" altLang="en-US"/>
              <a:t>Cannot specify ranges of values</a:t>
            </a:r>
          </a:p>
          <a:p>
            <a:pPr lvl="1"/>
            <a:r>
              <a:rPr lang="en-US" altLang="en-US"/>
              <a:t>Must place break statement in each case</a:t>
            </a:r>
          </a:p>
          <a:p>
            <a:pPr lvl="1"/>
            <a:r>
              <a:rPr lang="en-US" altLang="en-US"/>
              <a:t>Does not work on all types</a:t>
            </a:r>
          </a:p>
          <a:p>
            <a:r>
              <a:rPr lang="en-US" altLang="en-US"/>
              <a:t>Switch statement less common than if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52122EB-193A-78BF-5C66-7BCF800F8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 Statement Syntax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E857710-4B44-7A44-B1BC-F2A6007F0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5334001" cy="46609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u="sng"/>
              <a:t>switch</a:t>
            </a:r>
            <a:r>
              <a:rPr lang="en-US" altLang="en-US"/>
              <a:t> ( </a:t>
            </a:r>
            <a:r>
              <a:rPr lang="en-US" altLang="en-US" i="1"/>
              <a:t>expression</a:t>
            </a:r>
            <a:r>
              <a:rPr lang="en-US" altLang="en-US"/>
              <a:t> 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u="sng"/>
              <a:t>case</a:t>
            </a:r>
            <a:r>
              <a:rPr lang="en-US" altLang="en-US"/>
              <a:t> </a:t>
            </a:r>
            <a:r>
              <a:rPr lang="en-US" altLang="en-US" i="1"/>
              <a:t>constant_expression</a:t>
            </a:r>
            <a:r>
              <a:rPr lang="en-US" altLang="en-US"/>
              <a:t> 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statements</a:t>
            </a:r>
            <a:endParaRPr lang="en-US" altLang="en-US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/>
              <a:t>		</a:t>
            </a:r>
            <a:r>
              <a:rPr lang="en-US" altLang="en-US" u="sng"/>
              <a:t>break</a:t>
            </a:r>
            <a:r>
              <a:rPr lang="en-US" altLang="en-US"/>
              <a:t>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u="sng"/>
              <a:t>	case</a:t>
            </a:r>
            <a:r>
              <a:rPr lang="en-US" altLang="en-US"/>
              <a:t> </a:t>
            </a:r>
            <a:r>
              <a:rPr lang="en-US" altLang="en-US" i="1"/>
              <a:t>constant_expression</a:t>
            </a:r>
            <a:r>
              <a:rPr lang="en-US" altLang="en-US"/>
              <a:t> 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statements</a:t>
            </a:r>
            <a:endParaRPr lang="en-US" altLang="en-US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/>
              <a:t>		</a:t>
            </a:r>
            <a:r>
              <a:rPr lang="en-US" altLang="en-US" u="sng"/>
              <a:t>break</a:t>
            </a:r>
            <a:r>
              <a:rPr lang="en-US" altLang="en-US"/>
              <a:t>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/>
          </a:p>
          <a:p>
            <a:pPr lvl="1"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u="sng"/>
              <a:t>default</a:t>
            </a:r>
            <a:r>
              <a:rPr lang="en-US" altLang="en-US"/>
              <a:t>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/>
              <a:t>		</a:t>
            </a:r>
            <a:r>
              <a:rPr lang="en-US" altLang="en-US" i="1"/>
              <a:t>statements</a:t>
            </a:r>
            <a:endParaRPr lang="en-US" altLang="en-US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/>
              <a:t>		</a:t>
            </a:r>
            <a:r>
              <a:rPr lang="en-US" altLang="en-US" u="sng"/>
              <a:t>break</a:t>
            </a:r>
            <a:r>
              <a:rPr lang="en-US" altLang="en-US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B8732BF-6D18-3878-C215-EBD0384FB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524000"/>
            <a:ext cx="839585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39725" indent="-339725" algn="l" defTabSz="800100" rtl="0" eaLnBrk="0" fontAlgn="base" hangingPunct="0">
              <a:spcBef>
                <a:spcPct val="40000"/>
              </a:spcBef>
              <a:spcAft>
                <a:spcPct val="40000"/>
              </a:spcAft>
              <a:buClr>
                <a:srgbClr val="00FFCC"/>
              </a:buClr>
              <a:buFont typeface="Wingdings" pitchFamily="2" charset="2"/>
              <a:buChar char="l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01675" indent="-247650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FF99FF"/>
              </a:buClr>
              <a:buSzPct val="80000"/>
              <a:buFont typeface="Wingdings" pitchFamily="2" charset="2"/>
              <a:buChar char="n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054100" indent="-238125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00FFCC"/>
              </a:buClr>
              <a:buSzPct val="80000"/>
              <a:buFont typeface="Wingdings" pitchFamily="2" charset="2"/>
              <a:buChar char="l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397000" indent="-228600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FF99FF"/>
              </a:buClr>
              <a:buSzPct val="70000"/>
              <a:buFont typeface="Wingdings" pitchFamily="2" charset="2"/>
              <a:buChar char="n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1536700" indent="1588" algn="l" defTabSz="800100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00FFCC"/>
              </a:buClr>
              <a:buSzPct val="70000"/>
              <a:buFont typeface="Wingdings" pitchFamily="2" charset="2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altLang="en-US"/>
              <a:t>EXAMPLE:</a:t>
            </a:r>
          </a:p>
          <a:p>
            <a:pPr lvl="4"/>
            <a:endParaRPr lang="en-US" altLang="en-US"/>
          </a:p>
          <a:p>
            <a:pPr lvl="4"/>
            <a:r>
              <a:rPr lang="en-US" altLang="en-US" u="none"/>
              <a:t>switch (department) {</a:t>
            </a:r>
          </a:p>
          <a:p>
            <a:pPr lvl="4"/>
            <a:r>
              <a:rPr lang="en-US" altLang="en-US" u="none"/>
              <a:t>	case 101:</a:t>
            </a:r>
          </a:p>
          <a:p>
            <a:pPr lvl="4"/>
            <a:r>
              <a:rPr lang="en-US" altLang="en-US" u="none"/>
              <a:t>				bonus = 0.02 * salary;</a:t>
            </a:r>
          </a:p>
          <a:p>
            <a:pPr lvl="4"/>
            <a:r>
              <a:rPr lang="en-US" altLang="en-US" u="none"/>
              <a:t>				break;</a:t>
            </a:r>
          </a:p>
          <a:p>
            <a:pPr lvl="4"/>
            <a:r>
              <a:rPr lang="en-US" altLang="en-US" u="none"/>
              <a:t>	case 201:</a:t>
            </a:r>
          </a:p>
          <a:p>
            <a:pPr lvl="4"/>
            <a:r>
              <a:rPr lang="en-US" altLang="en-US" u="none"/>
              <a:t>				bonus = 0.10 * salary;</a:t>
            </a:r>
          </a:p>
          <a:p>
            <a:pPr lvl="4"/>
            <a:r>
              <a:rPr lang="en-US" altLang="en-US" u="none"/>
              <a:t>				break;</a:t>
            </a:r>
          </a:p>
          <a:p>
            <a:pPr lvl="4"/>
            <a:r>
              <a:rPr lang="en-US" altLang="en-US" u="none"/>
              <a:t>	case 1000:</a:t>
            </a:r>
          </a:p>
          <a:p>
            <a:pPr lvl="4"/>
            <a:r>
              <a:rPr lang="en-US" altLang="en-US" u="none"/>
              <a:t>				bonus = 0.50 * salary;</a:t>
            </a:r>
          </a:p>
          <a:p>
            <a:pPr lvl="4"/>
            <a:r>
              <a:rPr lang="en-US" altLang="en-US" u="none"/>
              <a:t>				break;</a:t>
            </a:r>
          </a:p>
          <a:p>
            <a:pPr lvl="4"/>
            <a:r>
              <a:rPr lang="en-US" altLang="en-US" u="none"/>
              <a:t>	default:</a:t>
            </a:r>
          </a:p>
          <a:p>
            <a:pPr lvl="4"/>
            <a:r>
              <a:rPr lang="en-US" altLang="en-US" u="none"/>
              <a:t>				bonus = 0 * salary;</a:t>
            </a:r>
          </a:p>
          <a:p>
            <a:pPr lvl="4"/>
            <a:r>
              <a:rPr lang="en-US" altLang="en-US" u="none"/>
              <a:t>				break;</a:t>
            </a:r>
          </a:p>
          <a:p>
            <a:pPr lvl="4"/>
            <a:r>
              <a:rPr lang="en-US" altLang="en-US" u="none"/>
              <a:t>}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B84A4D-94C3-C7CF-A73C-5B268397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1828800"/>
            <a:ext cx="3298371" cy="297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F66CF8-6293-D26A-0B6E-E377A396C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 Loop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9FD0E11-31A1-BECA-56BC-7AFDE8E38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4724400" cy="4660900"/>
          </a:xfrm>
        </p:spPr>
        <p:txBody>
          <a:bodyPr/>
          <a:lstStyle/>
          <a:p>
            <a:r>
              <a:rPr lang="en-US" altLang="en-US" sz="2000"/>
              <a:t>Java's pre-test loop</a:t>
            </a:r>
          </a:p>
          <a:p>
            <a:r>
              <a:rPr lang="en-US" altLang="en-US" sz="2000"/>
              <a:t>Syntax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u="sng"/>
              <a:t>while</a:t>
            </a:r>
            <a:r>
              <a:rPr lang="en-US" altLang="en-US" sz="1800"/>
              <a:t> ( </a:t>
            </a:r>
            <a:r>
              <a:rPr lang="en-US" altLang="en-US" sz="1800" i="1"/>
              <a:t>boolean_expression</a:t>
            </a:r>
            <a:r>
              <a:rPr lang="en-US" altLang="en-US" sz="1800"/>
              <a:t> 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/>
              <a:t>	</a:t>
            </a:r>
            <a:r>
              <a:rPr lang="en-US" altLang="en-US" sz="1800" i="1"/>
              <a:t>statement</a:t>
            </a:r>
          </a:p>
          <a:p>
            <a:pPr lvl="1">
              <a:buFont typeface="Wingdings" pitchFamily="2" charset="2"/>
              <a:buNone/>
            </a:pPr>
            <a:endParaRPr lang="en-US" altLang="en-US" sz="1800" i="1"/>
          </a:p>
          <a:p>
            <a:pPr lvl="1"/>
            <a:r>
              <a:rPr lang="en-US" altLang="en-US" sz="1800"/>
              <a:t>Condition evaluated before executing loop statement 	 (top-testing loop)</a:t>
            </a:r>
          </a:p>
          <a:p>
            <a:pPr lvl="1"/>
            <a:r>
              <a:rPr lang="en-US" altLang="en-US" sz="1800"/>
              <a:t>May never execute statements</a:t>
            </a:r>
          </a:p>
          <a:p>
            <a:pPr lvl="1"/>
            <a:r>
              <a:rPr lang="en-US" altLang="en-US" sz="1800"/>
              <a:t>Repeats statements until expression is false</a:t>
            </a:r>
          </a:p>
          <a:p>
            <a:pPr lvl="1"/>
            <a:r>
              <a:rPr lang="en-US" altLang="en-US" sz="1800"/>
              <a:t>Loop statement may be a block</a:t>
            </a:r>
          </a:p>
          <a:p>
            <a:pPr lvl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F98AD1-AB90-66A5-701B-FE4535A30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95400"/>
            <a:ext cx="7391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39725" indent="-339725" algn="l" defTabSz="800100" rtl="0" eaLnBrk="0" fontAlgn="base" hangingPunct="0">
              <a:spcBef>
                <a:spcPct val="40000"/>
              </a:spcBef>
              <a:spcAft>
                <a:spcPct val="40000"/>
              </a:spcAft>
              <a:buClr>
                <a:srgbClr val="00FFCC"/>
              </a:buClr>
              <a:buFont typeface="Wingdings" pitchFamily="2" charset="2"/>
              <a:buChar char="l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01675" indent="-247650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FF99FF"/>
              </a:buClr>
              <a:buSzPct val="80000"/>
              <a:buFont typeface="Wingdings" pitchFamily="2" charset="2"/>
              <a:buChar char="n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054100" indent="-238125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00FFCC"/>
              </a:buClr>
              <a:buSzPct val="80000"/>
              <a:buFont typeface="Wingdings" pitchFamily="2" charset="2"/>
              <a:buChar char="l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397000" indent="-228600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FF99FF"/>
              </a:buClr>
              <a:buSzPct val="70000"/>
              <a:buFont typeface="Wingdings" pitchFamily="2" charset="2"/>
              <a:buChar char="n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1536700" indent="1588" algn="l" defTabSz="800100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00FFCC"/>
              </a:buClr>
              <a:buSzPct val="70000"/>
              <a:buFont typeface="Wingdings" pitchFamily="2" charset="2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1925" lvl="1" indent="0">
              <a:buNone/>
            </a:pPr>
            <a:r>
              <a:rPr lang="en-US" altLang="en-US"/>
              <a:t>EXAMPLE: a program that</a:t>
            </a:r>
          </a:p>
          <a:p>
            <a:pPr marL="1431925" lvl="1" indent="0">
              <a:buNone/>
            </a:pPr>
            <a:r>
              <a:rPr lang="en-US" altLang="en-US"/>
              <a:t>prints the the values 0 to 100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class Main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public static void main(String args[])</a:t>
            </a:r>
          </a:p>
          <a:p>
            <a:pPr lvl="4"/>
            <a:r>
              <a:rPr lang="en-US" altLang="en-US"/>
              <a:t>	{ </a:t>
            </a:r>
          </a:p>
          <a:p>
            <a:pPr lvl="4"/>
            <a:r>
              <a:rPr lang="en-US" altLang="en-US"/>
              <a:t>		int loop = 0;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while (loop &lt;= 100)</a:t>
            </a:r>
          </a:p>
          <a:p>
            <a:pPr lvl="4"/>
            <a:r>
              <a:rPr lang="en-US" altLang="en-US"/>
              <a:t>		{</a:t>
            </a:r>
          </a:p>
          <a:p>
            <a:pPr lvl="4"/>
            <a:r>
              <a:rPr lang="en-US" altLang="en-US"/>
              <a:t>			System.out.println (loop);</a:t>
            </a:r>
          </a:p>
          <a:p>
            <a:pPr lvl="4"/>
            <a:r>
              <a:rPr lang="en-US" altLang="en-US"/>
              <a:t>			loop ++;</a:t>
            </a:r>
          </a:p>
          <a:p>
            <a:pPr lvl="4"/>
            <a:r>
              <a:rPr lang="en-US" altLang="en-US"/>
              <a:t>		}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41AB01-8752-7E85-C9CD-88A97D49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829" y="2133600"/>
            <a:ext cx="36576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803F3F0-277A-213B-48CE-7E2B711FA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Loop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453A4EF-AA3D-3AD5-23A7-BDAFC344D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Another form of top-testing loop</a:t>
            </a:r>
          </a:p>
          <a:p>
            <a:pPr lvl="1"/>
            <a:r>
              <a:rPr lang="en-US" altLang="en-US"/>
              <a:t>Used when incrementing a variable from one value to another</a:t>
            </a:r>
          </a:p>
          <a:p>
            <a:r>
              <a:rPr lang="en-US" altLang="en-US"/>
              <a:t>Syntax</a:t>
            </a:r>
          </a:p>
          <a:p>
            <a:pPr lvl="1">
              <a:buFont typeface="Wingdings" pitchFamily="2" charset="2"/>
              <a:buNone/>
            </a:pPr>
            <a:r>
              <a:rPr lang="en-US" altLang="en-US" u="sng"/>
              <a:t>for</a:t>
            </a:r>
            <a:r>
              <a:rPr lang="en-US" altLang="en-US"/>
              <a:t> ( </a:t>
            </a:r>
            <a:r>
              <a:rPr lang="en-US" altLang="en-US" i="1"/>
              <a:t>initialization</a:t>
            </a:r>
            <a:r>
              <a:rPr lang="en-US" altLang="en-US"/>
              <a:t> ; </a:t>
            </a:r>
            <a:r>
              <a:rPr lang="en-US" altLang="en-US" i="1"/>
              <a:t>boolean_expression</a:t>
            </a:r>
            <a:r>
              <a:rPr lang="en-US" altLang="en-US"/>
              <a:t> ; </a:t>
            </a:r>
            <a:r>
              <a:rPr lang="en-US" altLang="en-US" i="1"/>
              <a:t>modification </a:t>
            </a:r>
            <a:r>
              <a:rPr lang="en-US" altLang="en-US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statement</a:t>
            </a:r>
          </a:p>
          <a:p>
            <a:pPr lvl="1">
              <a:buFont typeface="Wingdings" pitchFamily="2" charset="2"/>
              <a:buNone/>
            </a:pPr>
            <a:endParaRPr lang="en-US" altLang="en-US" i="1"/>
          </a:p>
          <a:p>
            <a:pPr lvl="1"/>
            <a:r>
              <a:rPr lang="en-US" altLang="en-US"/>
              <a:t>Initialization initializes variable</a:t>
            </a:r>
          </a:p>
          <a:p>
            <a:pPr lvl="1"/>
            <a:r>
              <a:rPr lang="en-US" altLang="en-US"/>
              <a:t>Expression determines termination condition</a:t>
            </a:r>
          </a:p>
          <a:p>
            <a:pPr lvl="2"/>
            <a:r>
              <a:rPr lang="en-US" altLang="en-US"/>
              <a:t>Statements repeated until expression is false</a:t>
            </a:r>
          </a:p>
          <a:p>
            <a:pPr lvl="1"/>
            <a:r>
              <a:rPr lang="en-US" altLang="en-US"/>
              <a:t>Modification increments or decrements variable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DC4AAB2-1616-170B-9BCA-9705FE208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Loop Examples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54CFB9C-B58A-36A3-EE2F-D339F4CB7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r>
              <a:rPr lang="en-US" altLang="en-US"/>
              <a:t>int i;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for (i = 0; i &lt; 10; i++)</a:t>
            </a:r>
          </a:p>
          <a:p>
            <a:pPr lvl="4"/>
            <a:r>
              <a:rPr lang="en-US" altLang="en-US"/>
              <a:t>	System.out.println(i);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for (int i = 0; i &lt; 10; i++)	// Same as above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System.out.println(i);	// i is only visible in the for loop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 = 10;						// illegal, i not not visible outside for loop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for (int i = 10; i &gt; 0; i = i - 2)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x = 10 * i;</a:t>
            </a:r>
          </a:p>
          <a:p>
            <a:pPr lvl="4"/>
            <a:r>
              <a:rPr lang="en-US" altLang="en-US"/>
              <a:t>	y = x *2;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for (x = 10, y = 3; x != y;  x++, y--)	// As in C, we can abuse the for loop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ABFCE0C5-51E5-D6FF-A71F-FACD38045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6705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8FE08CC1-77D2-4978-439B-6B8253B5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14600"/>
            <a:ext cx="67056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B1D7A45F-369C-DEC1-C130-431120B7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91000"/>
            <a:ext cx="67056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325175CF-2EEF-4297-D05A-AAAA7BE3D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638800"/>
            <a:ext cx="6705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>
            <a:extLst>
              <a:ext uri="{FF2B5EF4-FFF2-40B4-BE49-F238E27FC236}">
                <a16:creationId xmlns:a16="http://schemas.microsoft.com/office/drawing/2014/main" id="{DC78088C-10A8-CB4E-5FCC-BD4B8EA27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Do-While Loop</a:t>
            </a:r>
          </a:p>
        </p:txBody>
      </p:sp>
      <p:sp>
        <p:nvSpPr>
          <p:cNvPr id="110595" name="Rectangle 1027">
            <a:extLst>
              <a:ext uri="{FF2B5EF4-FFF2-40B4-BE49-F238E27FC236}">
                <a16:creationId xmlns:a16="http://schemas.microsoft.com/office/drawing/2014/main" id="{4A80EFD5-9B00-4118-2C43-55FE2241F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Java's post-test loop</a:t>
            </a:r>
          </a:p>
          <a:p>
            <a:pPr lvl="1"/>
            <a:r>
              <a:rPr lang="en-US" altLang="en-US"/>
              <a:t>Not as common as for or while loops</a:t>
            </a:r>
          </a:p>
          <a:p>
            <a:pPr lvl="1"/>
            <a:r>
              <a:rPr lang="en-US" altLang="en-US"/>
              <a:t>Commonly used for input validation</a:t>
            </a:r>
          </a:p>
          <a:p>
            <a:r>
              <a:rPr lang="en-US" altLang="en-US"/>
              <a:t>Syntax</a:t>
            </a:r>
          </a:p>
          <a:p>
            <a:pPr lvl="1">
              <a:buFont typeface="Wingdings" pitchFamily="2" charset="2"/>
              <a:buNone/>
            </a:pPr>
            <a:r>
              <a:rPr lang="en-US" altLang="en-US" u="sng"/>
              <a:t>do</a:t>
            </a:r>
            <a:endParaRPr lang="en-US" altLang="en-US"/>
          </a:p>
          <a:p>
            <a:pPr lvl="1"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statement</a:t>
            </a:r>
            <a:endParaRPr lang="en-US" altLang="en-US"/>
          </a:p>
          <a:p>
            <a:pPr lvl="1">
              <a:buFont typeface="Wingdings" pitchFamily="2" charset="2"/>
              <a:buNone/>
            </a:pPr>
            <a:r>
              <a:rPr lang="en-US" altLang="en-US" u="sng"/>
              <a:t>while</a:t>
            </a:r>
            <a:r>
              <a:rPr lang="en-US" altLang="en-US"/>
              <a:t> ( </a:t>
            </a:r>
            <a:r>
              <a:rPr lang="en-US" altLang="en-US" i="1"/>
              <a:t>boolean_expression </a:t>
            </a:r>
            <a:r>
              <a:rPr lang="en-US" altLang="en-US"/>
              <a:t>);</a:t>
            </a:r>
          </a:p>
          <a:p>
            <a:pPr lvl="1">
              <a:buFont typeface="Wingdings" pitchFamily="2" charset="2"/>
              <a:buNone/>
            </a:pPr>
            <a:endParaRPr lang="en-US" altLang="en-US"/>
          </a:p>
          <a:p>
            <a:pPr lvl="1"/>
            <a:r>
              <a:rPr lang="en-US" altLang="en-US"/>
              <a:t>Statement is always executed at least once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8BE918C1-0030-5C71-345F-609F678F4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Do-While Example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0916A96C-89A1-C0FC-0366-19E1B8049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en-US"/>
              <a:t>Write a program that reads values from the keyboard until  a value between 0 and 5 is entered</a:t>
            </a:r>
          </a:p>
          <a:p>
            <a:pPr lvl="1">
              <a:buFont typeface="Wingdings" pitchFamily="2" charset="2"/>
              <a:buNone/>
            </a:pPr>
            <a:endParaRPr lang="en-US" altLang="en-US"/>
          </a:p>
          <a:p>
            <a:pPr lvl="4"/>
            <a:r>
              <a:rPr lang="en-US" altLang="en-US"/>
              <a:t>class Main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public static void main(String args[])</a:t>
            </a:r>
          </a:p>
          <a:p>
            <a:pPr lvl="4"/>
            <a:r>
              <a:rPr lang="en-US" altLang="en-US"/>
              <a:t>	{</a:t>
            </a:r>
          </a:p>
          <a:p>
            <a:pPr lvl="4"/>
            <a:r>
              <a:rPr lang="en-US" altLang="en-US"/>
              <a:t>		int x;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do</a:t>
            </a:r>
          </a:p>
          <a:p>
            <a:pPr lvl="4"/>
            <a:r>
              <a:rPr lang="en-US" altLang="en-US"/>
              <a:t>		{</a:t>
            </a:r>
          </a:p>
          <a:p>
            <a:pPr lvl="4"/>
            <a:r>
              <a:rPr lang="en-US" altLang="en-US"/>
              <a:t>			System.out.print("Enter a value between 0 and 5 :");</a:t>
            </a:r>
          </a:p>
          <a:p>
            <a:pPr lvl="4"/>
            <a:r>
              <a:rPr lang="en-US" altLang="en-US"/>
              <a:t>			x = Console.readInt();</a:t>
            </a:r>
          </a:p>
          <a:p>
            <a:pPr lvl="4"/>
            <a:r>
              <a:rPr lang="en-US" altLang="en-US"/>
              <a:t>		}</a:t>
            </a:r>
          </a:p>
          <a:p>
            <a:pPr lvl="4"/>
            <a:r>
              <a:rPr lang="en-US" altLang="en-US"/>
              <a:t>		while (x &lt; 0 || x &gt; 5);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System.out.println("Thank You");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7EB97AE1-D53B-44CC-A8AA-823072D58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5638800" cy="312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09F8CF91-61E6-3E53-26BD-CCB86E71D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458200" cy="521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20750">
              <a:tabLst>
                <a:tab pos="1081088" algn="l"/>
                <a:tab pos="4633913" algn="l"/>
                <a:tab pos="571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20750">
              <a:tabLst>
                <a:tab pos="1081088" algn="l"/>
                <a:tab pos="4633913" algn="l"/>
                <a:tab pos="571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20750">
              <a:tabLst>
                <a:tab pos="1081088" algn="l"/>
                <a:tab pos="4633913" algn="l"/>
                <a:tab pos="571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20750">
              <a:tabLst>
                <a:tab pos="1081088" algn="l"/>
                <a:tab pos="4633913" algn="l"/>
                <a:tab pos="571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20750">
              <a:tabLst>
                <a:tab pos="1081088" algn="l"/>
                <a:tab pos="4633913" algn="l"/>
                <a:tab pos="571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2075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  <a:tab pos="4633913" algn="l"/>
                <a:tab pos="571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2075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  <a:tab pos="4633913" algn="l"/>
                <a:tab pos="571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2075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  <a:tab pos="4633913" algn="l"/>
                <a:tab pos="571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2075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  <a:tab pos="4633913" algn="l"/>
                <a:tab pos="571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++	pre/post increment	&amp;	bitwise and boolean AND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--	pre/post decrement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+ - 	unary plus/minus	^	bitwise and boolean XOR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~	bitwise complement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!	logical complement	|	bitwise and boolean OR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(type)	cast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		&amp;&amp;	logical AND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* / %	multiplication, division, mod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		||	logical OR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+ -	addition, subtraction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+	string concatenation	?:	conditional (ternary)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 u="none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&lt;&lt;   &gt;&gt;	left and right shift w/ sign	=, etc.	assignment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&gt;&gt;&gt;	right shift with zero extension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 u="none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&lt; &lt;= &gt; &gt;=	relational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instanceof	type comparison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 u="none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u="none"/>
              <a:t>== !=	comparison, objects and primitives</a:t>
            </a:r>
            <a:endParaRPr lang="en-US" altLang="en-US" sz="1600" u="none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8860D37-0E15-1C1F-CE3C-BBDBD205C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List</a:t>
            </a:r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F03F5B33-7BA8-A7F1-AF50-0DDEE96E1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0480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C385C591-A4D6-6629-1F6B-5DE971D0F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6576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>
            <a:extLst>
              <a:ext uri="{FF2B5EF4-FFF2-40B4-BE49-F238E27FC236}">
                <a16:creationId xmlns:a16="http://schemas.microsoft.com/office/drawing/2014/main" id="{5FD2A779-205C-9B3A-C2D2-19D0857BC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4958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B7C8DF33-39C5-E61C-DC00-E8F65E0A5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3340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id="{A05D22EE-132D-DAB3-561F-A4E7D3F1EA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61722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EDB1C55D-786D-7F50-6C0F-2B9981785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7526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>
            <a:extLst>
              <a:ext uri="{FF2B5EF4-FFF2-40B4-BE49-F238E27FC236}">
                <a16:creationId xmlns:a16="http://schemas.microsoft.com/office/drawing/2014/main" id="{849621CA-EB0D-425E-85F8-463F591A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2860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11">
            <a:extLst>
              <a:ext uri="{FF2B5EF4-FFF2-40B4-BE49-F238E27FC236}">
                <a16:creationId xmlns:a16="http://schemas.microsoft.com/office/drawing/2014/main" id="{A493BEFC-3C82-2B87-B972-844AD9B68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194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>
            <a:extLst>
              <a:ext uri="{FF2B5EF4-FFF2-40B4-BE49-F238E27FC236}">
                <a16:creationId xmlns:a16="http://schemas.microsoft.com/office/drawing/2014/main" id="{8904DEA6-527C-4C71-F56A-610B9E485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3528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>
            <a:extLst>
              <a:ext uri="{FF2B5EF4-FFF2-40B4-BE49-F238E27FC236}">
                <a16:creationId xmlns:a16="http://schemas.microsoft.com/office/drawing/2014/main" id="{950E7D57-A00A-8523-6560-4196518DD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9624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>
            <a:extLst>
              <a:ext uri="{FF2B5EF4-FFF2-40B4-BE49-F238E27FC236}">
                <a16:creationId xmlns:a16="http://schemas.microsoft.com/office/drawing/2014/main" id="{7E12C84B-C596-5EEE-849B-D32BC3A3F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4958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A556472-8C94-ACB5-34F9-1EB88BD40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0C3AE8F-C034-E0AA-F04B-C47D7F4FE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 defines the typical arithmetic operators with typical precedence and associativity</a:t>
            </a:r>
          </a:p>
          <a:p>
            <a:pPr lvl="3"/>
            <a:r>
              <a:rPr lang="en-US" altLang="en-US"/>
              <a:t>Unary minus (-)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if (number &lt; 0)</a:t>
            </a:r>
          </a:p>
          <a:p>
            <a:pPr lvl="4"/>
            <a:r>
              <a:rPr lang="en-US" altLang="en-US"/>
              <a:t>	number =  - number;</a:t>
            </a:r>
          </a:p>
          <a:p>
            <a:pPr lvl="4"/>
            <a:endParaRPr lang="en-US" altLang="en-US"/>
          </a:p>
          <a:p>
            <a:pPr lvl="3"/>
            <a:r>
              <a:rPr lang="en-US" altLang="en-US"/>
              <a:t>Binary Operators (*, /, %, +, -)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int	i = 13 / 5;				// i = 2</a:t>
            </a:r>
          </a:p>
          <a:p>
            <a:pPr lvl="4"/>
            <a:r>
              <a:rPr lang="en-US" altLang="en-US"/>
              <a:t>float	f = 13 / 5;				// f = 2.0</a:t>
            </a:r>
          </a:p>
          <a:p>
            <a:pPr lvl="4"/>
            <a:r>
              <a:rPr lang="en-US" altLang="en-US"/>
              <a:t>int	m = 13 % 5;			// m = 3	(remainder of integer division)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int	x = 3 + 2 * 5;		// x = 13	(* is higher precedence than +)</a:t>
            </a:r>
          </a:p>
          <a:p>
            <a:pPr lvl="4"/>
            <a:r>
              <a:rPr lang="en-US" altLang="en-US"/>
              <a:t>int	y = 16 / 4 / 2;		// y = 2	(/ associates left to right)</a:t>
            </a: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EACC161A-BA49-194B-D5D8-9EED1661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7000"/>
            <a:ext cx="6248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F39B2EBE-B498-CE47-B728-9736DC651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33800"/>
            <a:ext cx="6248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E92F888D-AD0C-5F23-C0DF-88704ED6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0"/>
            <a:ext cx="6248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635773A-9CD5-1669-E586-DD864E69A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FFC8E55-598E-94C4-F372-F01D96F50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 provides operators for typical logical expressions</a:t>
            </a:r>
          </a:p>
          <a:p>
            <a:pPr lvl="1"/>
            <a:r>
              <a:rPr lang="en-US" altLang="en-US"/>
              <a:t>Comparison Operators (primitives only)</a:t>
            </a:r>
          </a:p>
          <a:p>
            <a:pPr lvl="2">
              <a:buFont typeface="Wingdings" pitchFamily="2" charset="2"/>
              <a:buNone/>
            </a:pPr>
            <a:r>
              <a:rPr lang="en-US" altLang="en-US"/>
              <a:t>	&gt;	greater than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&lt;	less than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&gt;=	greater than or equal to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&lt;=	less than or equal to</a:t>
            </a:r>
          </a:p>
          <a:p>
            <a:pPr lvl="4"/>
            <a:endParaRPr lang="en-US" altLang="en-US" sz="20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lvl="4"/>
            <a:r>
              <a:rPr lang="en-US" altLang="en-US"/>
              <a:t>if (i &lt;= 10)</a:t>
            </a:r>
          </a:p>
          <a:p>
            <a:pPr lvl="4"/>
            <a:r>
              <a:rPr lang="en-US" altLang="en-US"/>
              <a:t>	i = x * y;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if (j &gt; 20)</a:t>
            </a:r>
          </a:p>
          <a:p>
            <a:pPr lvl="4"/>
            <a:r>
              <a:rPr lang="en-US" altLang="en-US"/>
              <a:t>	j = x / y;</a:t>
            </a:r>
          </a:p>
          <a:p>
            <a:pPr lvl="4"/>
            <a:endParaRPr lang="en-US" altLang="en-US" sz="20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lvl="1"/>
            <a:r>
              <a:rPr lang="en-US" altLang="en-US"/>
              <a:t>Cannot apply comparison operators to objects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if ("abc" &lt;= "abcd") 	// illegal, Strings are objects</a:t>
            </a:r>
          </a:p>
          <a:p>
            <a:pPr lvl="4"/>
            <a:endParaRPr lang="en-US" altLang="en-US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82743F23-CDBD-DD15-3C87-218F99F8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5562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C966601E-05FA-71C4-3FC7-C0C821C9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0"/>
            <a:ext cx="5562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786FCEE4-D4B3-B68B-F3A3-684ABEC7B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 (cont'd)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3C7CF1DD-D4EC-F833-E5E6-E6784377D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Equality Operators (objects or primitives)</a:t>
            </a:r>
          </a:p>
          <a:p>
            <a:pPr lvl="2">
              <a:buFont typeface="Wingdings" pitchFamily="2" charset="2"/>
              <a:buNone/>
            </a:pPr>
            <a:r>
              <a:rPr lang="en-US" altLang="en-US"/>
              <a:t>	==	equal to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!=	not equal to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if (x != y)</a:t>
            </a:r>
          </a:p>
          <a:p>
            <a:pPr lvl="4"/>
            <a:r>
              <a:rPr lang="en-US" altLang="en-US"/>
              <a:t>	x = y;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2"/>
            <a:r>
              <a:rPr lang="en-US" altLang="en-US"/>
              <a:t>For objects, Java tests for same object, not same value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String x = "ABC";</a:t>
            </a:r>
          </a:p>
          <a:p>
            <a:pPr lvl="4"/>
            <a:r>
              <a:rPr lang="en-US" altLang="en-US"/>
              <a:t>String y = "ABC";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if (x == y)					// expression is false, x and y refer to two different objects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CC443B64-71BC-5FF5-9EBF-801D42D0B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38400"/>
            <a:ext cx="68580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F51BEE9C-B0FF-92F4-A858-E2DD2588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67200"/>
            <a:ext cx="68580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>
            <a:extLst>
              <a:ext uri="{FF2B5EF4-FFF2-40B4-BE49-F238E27FC236}">
                <a16:creationId xmlns:a16="http://schemas.microsoft.com/office/drawing/2014/main" id="{309AC225-9BA0-2EE9-7393-3BE4627AC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 (cont'd)</a:t>
            </a:r>
          </a:p>
        </p:txBody>
      </p:sp>
      <p:sp>
        <p:nvSpPr>
          <p:cNvPr id="92163" name="Rectangle 1027">
            <a:extLst>
              <a:ext uri="{FF2B5EF4-FFF2-40B4-BE49-F238E27FC236}">
                <a16:creationId xmlns:a16="http://schemas.microsoft.com/office/drawing/2014/main" id="{155160F6-E5A5-7155-BE23-200529366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Boolean "and" and "or" operators</a:t>
            </a:r>
          </a:p>
          <a:p>
            <a:pPr lvl="2"/>
            <a:r>
              <a:rPr lang="en-US" altLang="en-US"/>
              <a:t>And operators (&amp;&amp;, &amp;) are true if both expressions are true</a:t>
            </a:r>
          </a:p>
          <a:p>
            <a:pPr lvl="2"/>
            <a:r>
              <a:rPr lang="en-US" altLang="en-US"/>
              <a:t>Or operators (||, |) are false if both expressions are false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if (a == 0 &amp;&amp; b &gt; 7)	// true only if a is 0 </a:t>
            </a:r>
            <a:r>
              <a:rPr lang="en-US" altLang="en-US" u="sng"/>
              <a:t>and</a:t>
            </a:r>
            <a:r>
              <a:rPr lang="en-US" altLang="en-US"/>
              <a:t> b is greater than 7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if (a == 0 || b &gt; 7)			// true if either a is 0 or b is greater than 7</a:t>
            </a:r>
          </a:p>
          <a:p>
            <a:pPr lvl="4"/>
            <a:endParaRPr lang="en-US" altLang="en-US"/>
          </a:p>
        </p:txBody>
      </p:sp>
      <p:sp>
        <p:nvSpPr>
          <p:cNvPr id="92164" name="Rectangle 1028">
            <a:extLst>
              <a:ext uri="{FF2B5EF4-FFF2-40B4-BE49-F238E27FC236}">
                <a16:creationId xmlns:a16="http://schemas.microsoft.com/office/drawing/2014/main" id="{29916120-D3F9-51E0-614C-6007311F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14600"/>
            <a:ext cx="65532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>
            <a:extLst>
              <a:ext uri="{FF2B5EF4-FFF2-40B4-BE49-F238E27FC236}">
                <a16:creationId xmlns:a16="http://schemas.microsoft.com/office/drawing/2014/main" id="{07BD8820-CE8F-ED7A-33E0-89E7BA265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 (cont'd)</a:t>
            </a:r>
          </a:p>
        </p:txBody>
      </p:sp>
      <p:sp>
        <p:nvSpPr>
          <p:cNvPr id="100355" name="Rectangle 1027">
            <a:extLst>
              <a:ext uri="{FF2B5EF4-FFF2-40B4-BE49-F238E27FC236}">
                <a16:creationId xmlns:a16="http://schemas.microsoft.com/office/drawing/2014/main" id="{E9C212C5-C13F-B879-64DA-A60D12ACB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"and" and "or" have two forms</a:t>
            </a:r>
          </a:p>
          <a:p>
            <a:pPr lvl="2"/>
            <a:r>
              <a:rPr lang="en-US" altLang="en-US"/>
              <a:t>short circuit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if (a == 0 &amp;&amp; b &gt; 7)	// evaluates (b &gt;7) only if (a == 0)</a:t>
            </a:r>
          </a:p>
          <a:p>
            <a:pPr lvl="4"/>
            <a:endParaRPr lang="en-US" altLang="en-US"/>
          </a:p>
          <a:p>
            <a:pPr lvl="2"/>
            <a:r>
              <a:rPr lang="en-US" altLang="en-US"/>
              <a:t>non-short circuit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if (a == 0 &amp; b &gt; 7)			// always evaluates (b &gt; 7)</a:t>
            </a:r>
          </a:p>
          <a:p>
            <a:pPr lvl="4"/>
            <a:endParaRPr lang="en-US" altLang="en-US"/>
          </a:p>
          <a:p>
            <a:pPr lvl="1"/>
            <a:endParaRPr lang="en-US" altLang="en-US" sz="160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altLang="en-US"/>
              <a:t>Logical not operator (!) inverts boolean expression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boolean done = false;</a:t>
            </a:r>
          </a:p>
          <a:p>
            <a:pPr lvl="4"/>
            <a:r>
              <a:rPr lang="en-US" altLang="en-US"/>
              <a:t>while (! done)</a:t>
            </a:r>
          </a:p>
          <a:p>
            <a:pPr lvl="4"/>
            <a:r>
              <a:rPr lang="en-US" altLang="en-US"/>
              <a:t>	...</a:t>
            </a:r>
          </a:p>
          <a:p>
            <a:endParaRPr lang="en-US" altLang="en-US"/>
          </a:p>
        </p:txBody>
      </p:sp>
      <p:sp>
        <p:nvSpPr>
          <p:cNvPr id="100356" name="Rectangle 1028">
            <a:extLst>
              <a:ext uri="{FF2B5EF4-FFF2-40B4-BE49-F238E27FC236}">
                <a16:creationId xmlns:a16="http://schemas.microsoft.com/office/drawing/2014/main" id="{7744AAE6-636C-101E-E1D7-9AA87D8B4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3600"/>
            <a:ext cx="586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8FB2CE89-7773-B8A1-53D1-771D519E2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5867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1770A79-7CA6-5DF9-CE70-8C66BD7D5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0"/>
            <a:ext cx="586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>
            <a:extLst>
              <a:ext uri="{FF2B5EF4-FFF2-40B4-BE49-F238E27FC236}">
                <a16:creationId xmlns:a16="http://schemas.microsoft.com/office/drawing/2014/main" id="{CFC788E2-4FEF-FBD5-5DA7-762FD5B33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Increment/Decrement Operators</a:t>
            </a:r>
          </a:p>
        </p:txBody>
      </p:sp>
      <p:sp>
        <p:nvSpPr>
          <p:cNvPr id="89091" name="Rectangle 1027">
            <a:extLst>
              <a:ext uri="{FF2B5EF4-FFF2-40B4-BE49-F238E27FC236}">
                <a16:creationId xmlns:a16="http://schemas.microsoft.com/office/drawing/2014/main" id="{7D110F1F-5A5E-D1C5-60C7-F378E384F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 provides short cuts for incrementing (++) and decrementing (--) variables.</a:t>
            </a:r>
          </a:p>
          <a:p>
            <a:pPr lvl="1"/>
            <a:r>
              <a:rPr lang="en-US" altLang="en-US"/>
              <a:t>Operators are expression</a:t>
            </a:r>
          </a:p>
          <a:p>
            <a:pPr lvl="4"/>
            <a:endParaRPr lang="en-US" altLang="en-US"/>
          </a:p>
          <a:p>
            <a:pPr lvl="4"/>
            <a:r>
              <a:rPr lang="en-US" altLang="en-US" u="sng"/>
              <a:t>prefix increment				postfix increment</a:t>
            </a:r>
            <a:endParaRPr lang="en-US" altLang="en-US"/>
          </a:p>
          <a:p>
            <a:pPr lvl="4"/>
            <a:r>
              <a:rPr lang="en-US" altLang="en-US"/>
              <a:t>int i = 10;							int i = 10;</a:t>
            </a:r>
          </a:p>
          <a:p>
            <a:pPr lvl="4"/>
            <a:r>
              <a:rPr lang="en-US" altLang="en-US"/>
              <a:t>int j;								int j;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j = ++i;		// i = 11, j = 11		j = i++;		// i=11, j=10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1"/>
            <a:r>
              <a:rPr lang="en-US" altLang="en-US"/>
              <a:t>Code can be difficult to understand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</p:txBody>
      </p:sp>
      <p:sp>
        <p:nvSpPr>
          <p:cNvPr id="89092" name="Rectangle 1028">
            <a:extLst>
              <a:ext uri="{FF2B5EF4-FFF2-40B4-BE49-F238E27FC236}">
                <a16:creationId xmlns:a16="http://schemas.microsoft.com/office/drawing/2014/main" id="{D1A67DFB-DE92-8867-A2DD-A18138EB9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7000"/>
            <a:ext cx="65532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.pot">
  <a:themeElements>
    <a:clrScheme name="">
      <a:dk1>
        <a:srgbClr val="919191"/>
      </a:dk1>
      <a:lt1>
        <a:srgbClr val="FFFFFF"/>
      </a:lt1>
      <a:dk2>
        <a:srgbClr val="3333CC"/>
      </a:dk2>
      <a:lt2>
        <a:srgbClr val="FAFD00"/>
      </a:lt2>
      <a:accent1>
        <a:srgbClr val="00B7A5"/>
      </a:accent1>
      <a:accent2>
        <a:srgbClr val="C0FEF9"/>
      </a:accent2>
      <a:accent3>
        <a:srgbClr val="ADADE2"/>
      </a:accent3>
      <a:accent4>
        <a:srgbClr val="DADADA"/>
      </a:accent4>
      <a:accent5>
        <a:srgbClr val="AAD8CF"/>
      </a:accent5>
      <a:accent6>
        <a:srgbClr val="AEE6E2"/>
      </a:accent6>
      <a:hlink>
        <a:srgbClr val="B760F9"/>
      </a:hlink>
      <a:folHlink>
        <a:srgbClr val="A2C1FE"/>
      </a:folHlink>
    </a:clrScheme>
    <a:fontScheme name="0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35921" dir="2700000" algn="ctr" rotWithShape="0">
            <a:srgbClr val="000000"/>
          </a:outerShdw>
        </a:effectLst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35921" dir="2700000" algn="ctr" rotWithShape="0">
            <a:srgbClr val="000000"/>
          </a:outerShdw>
        </a:effectLst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00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C:\users\courses\FundJava\ppt\00.pot</Template>
  <TotalTime>3485</TotalTime>
  <Words>2402</Words>
  <Application>Microsoft Macintosh PowerPoint</Application>
  <PresentationFormat>On-screen Show (4:3)</PresentationFormat>
  <Paragraphs>446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Times New Roman</vt:lpstr>
      <vt:lpstr>Arial</vt:lpstr>
      <vt:lpstr>Wingdings</vt:lpstr>
      <vt:lpstr>Helvetica</vt:lpstr>
      <vt:lpstr>Comic Sans MS</vt:lpstr>
      <vt:lpstr>Rational Logo</vt:lpstr>
      <vt:lpstr>00.pot</vt:lpstr>
      <vt:lpstr>Java Basics</vt:lpstr>
      <vt:lpstr>Expressions and Operators</vt:lpstr>
      <vt:lpstr>Operator List</vt:lpstr>
      <vt:lpstr>Arithmetic Operators</vt:lpstr>
      <vt:lpstr>Logical Operators</vt:lpstr>
      <vt:lpstr>Logical Operators (cont'd)</vt:lpstr>
      <vt:lpstr>Logical Operators (cont'd)</vt:lpstr>
      <vt:lpstr>Logical Operators (cont'd)</vt:lpstr>
      <vt:lpstr>Increment/Decrement Operators</vt:lpstr>
      <vt:lpstr>Increment/Decrement Operators</vt:lpstr>
      <vt:lpstr>Bitwise Operators</vt:lpstr>
      <vt:lpstr>Bitwise Operator Example</vt:lpstr>
      <vt:lpstr>Conditional Operator</vt:lpstr>
      <vt:lpstr>Assignment Operators</vt:lpstr>
      <vt:lpstr>Type Conversions</vt:lpstr>
      <vt:lpstr>Literal values and Type Conversions</vt:lpstr>
      <vt:lpstr>Statements</vt:lpstr>
      <vt:lpstr>Overview</vt:lpstr>
      <vt:lpstr>Overview (cont'd)</vt:lpstr>
      <vt:lpstr>Basic Statements</vt:lpstr>
      <vt:lpstr>If Statement</vt:lpstr>
      <vt:lpstr>Nested If Statements</vt:lpstr>
      <vt:lpstr>Switch Statement</vt:lpstr>
      <vt:lpstr>Switch Statement Syntax</vt:lpstr>
      <vt:lpstr>While Loop</vt:lpstr>
      <vt:lpstr>For Loop</vt:lpstr>
      <vt:lpstr>For Loop Examples</vt:lpstr>
      <vt:lpstr>Do-While Loop</vt:lpstr>
      <vt:lpstr>Do-While Example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1: JAVA BACKGROUND</dc:title>
  <dc:creator>Harry Koehnemann</dc:creator>
  <cp:lastModifiedBy>Kevin Gary</cp:lastModifiedBy>
  <cp:revision>198</cp:revision>
  <cp:lastPrinted>1998-01-27T19:02:22Z</cp:lastPrinted>
  <dcterms:created xsi:type="dcterms:W3CDTF">1997-08-20T16:16:52Z</dcterms:created>
  <dcterms:modified xsi:type="dcterms:W3CDTF">2024-08-27T01:06:52Z</dcterms:modified>
</cp:coreProperties>
</file>