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79" r:id="rId4"/>
    <p:sldId id="261" r:id="rId5"/>
    <p:sldId id="262" r:id="rId6"/>
    <p:sldId id="263" r:id="rId7"/>
    <p:sldId id="258" r:id="rId8"/>
    <p:sldId id="271" r:id="rId9"/>
    <p:sldId id="272" r:id="rId10"/>
    <p:sldId id="273" r:id="rId11"/>
    <p:sldId id="275" r:id="rId12"/>
    <p:sldId id="276" r:id="rId13"/>
    <p:sldId id="278" r:id="rId14"/>
    <p:sldId id="280" r:id="rId15"/>
    <p:sldId id="281" r:id="rId16"/>
    <p:sldId id="259" r:id="rId17"/>
    <p:sldId id="282" r:id="rId18"/>
    <p:sldId id="268" r:id="rId19"/>
    <p:sldId id="283" r:id="rId20"/>
    <p:sldId id="284" r:id="rId21"/>
    <p:sldId id="264" r:id="rId22"/>
    <p:sldId id="260" r:id="rId23"/>
    <p:sldId id="285" r:id="rId24"/>
    <p:sldId id="269" r:id="rId25"/>
    <p:sldId id="286" r:id="rId26"/>
    <p:sldId id="288" r:id="rId27"/>
    <p:sldId id="267" r:id="rId28"/>
    <p:sldId id="265" r:id="rId29"/>
    <p:sldId id="266" r:id="rId30"/>
    <p:sldId id="270" r:id="rId31"/>
    <p:sldId id="322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7" r:id="rId40"/>
    <p:sldId id="319" r:id="rId41"/>
    <p:sldId id="323" r:id="rId42"/>
    <p:sldId id="324" r:id="rId43"/>
    <p:sldId id="320" r:id="rId44"/>
    <p:sldId id="321" r:id="rId45"/>
  </p:sldIdLst>
  <p:sldSz cx="9144000" cy="6858000" type="screen4x3"/>
  <p:notesSz cx="69469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8"/>
  </p:normalViewPr>
  <p:slideViewPr>
    <p:cSldViewPr>
      <p:cViewPr varScale="1">
        <p:scale>
          <a:sx n="178" d="100"/>
          <a:sy n="178" d="100"/>
        </p:scale>
        <p:origin x="16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F8AE3A7C-455E-B691-EEF3-3EB360937C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E124B2AD-9C71-8C0E-DB30-3307758530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245E0385-F162-5681-B0A8-19F9C54A057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30480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F51EF383-0E60-D0A6-D4E1-91C5C18ADFE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990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5413" y="0"/>
            <a:ext cx="300990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8E15-7061-8A4A-8C4B-E1BFC8E7B0CE}" type="datetimeFigureOut"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2075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516438"/>
            <a:ext cx="5556250" cy="3695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5400"/>
            <a:ext cx="300990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5413" y="8915400"/>
            <a:ext cx="300990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4A8A6-6557-E142-B58D-4A5D120437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4251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49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462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9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34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52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36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59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59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10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50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71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01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F11EB-FED7-6247-A899-36A65D9291C3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3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050">
            <a:extLst>
              <a:ext uri="{FF2B5EF4-FFF2-40B4-BE49-F238E27FC236}">
                <a16:creationId xmlns:a16="http://schemas.microsoft.com/office/drawing/2014/main" id="{008B0844-DB18-3BB0-AF68-749E8113BBF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"/>
            <a:ext cx="7772400" cy="11430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Welcome!</a:t>
            </a:r>
          </a:p>
        </p:txBody>
      </p:sp>
      <p:sp>
        <p:nvSpPr>
          <p:cNvPr id="155651" name="Rectangle 2051">
            <a:extLst>
              <a:ext uri="{FF2B5EF4-FFF2-40B4-BE49-F238E27FC236}">
                <a16:creationId xmlns:a16="http://schemas.microsoft.com/office/drawing/2014/main" id="{213ED962-F52C-14C8-4711-2EC10BA2A86C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1676400"/>
            <a:ext cx="6477000" cy="21336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55652" name="Rectangle 2052">
            <a:extLst>
              <a:ext uri="{FF2B5EF4-FFF2-40B4-BE49-F238E27FC236}">
                <a16:creationId xmlns:a16="http://schemas.microsoft.com/office/drawing/2014/main" id="{1DAEC5E0-F7E9-A40F-1040-978034BF7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885825"/>
            <a:ext cx="9121775" cy="1524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3" name="Rectangle 2053">
            <a:extLst>
              <a:ext uri="{FF2B5EF4-FFF2-40B4-BE49-F238E27FC236}">
                <a16:creationId xmlns:a16="http://schemas.microsoft.com/office/drawing/2014/main" id="{ECDE53F4-919E-4565-0CC6-68587653E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1538"/>
            <a:ext cx="9121775" cy="123825"/>
          </a:xfrm>
          <a:prstGeom prst="rect">
            <a:avLst/>
          </a:prstGeom>
          <a:gradFill rotWithShape="0">
            <a:gsLst>
              <a:gs pos="0">
                <a:srgbClr val="00FFCC">
                  <a:gamma/>
                  <a:shade val="40000"/>
                  <a:invGamma/>
                </a:srgbClr>
              </a:gs>
              <a:gs pos="50000">
                <a:srgbClr val="00FFCC"/>
              </a:gs>
              <a:gs pos="100000">
                <a:srgbClr val="00FFCC">
                  <a:gamma/>
                  <a:shade val="40000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Rectangle 2054">
            <a:extLst>
              <a:ext uri="{FF2B5EF4-FFF2-40B4-BE49-F238E27FC236}">
                <a16:creationId xmlns:a16="http://schemas.microsoft.com/office/drawing/2014/main" id="{791FAE92-3D63-5F50-1218-7359210B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25" y="4213225"/>
            <a:ext cx="31813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Aft>
                <a:spcPct val="30000"/>
              </a:spcAft>
            </a:pPr>
            <a:r>
              <a:rPr lang="en-US" altLang="en-US" sz="5400">
                <a:solidFill>
                  <a:srgbClr val="A50021"/>
                </a:solidFill>
                <a:latin typeface="Rational Logo" charset="2"/>
              </a:rPr>
              <a:t>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643A-F72C-A18A-8CE4-9DFCE033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42493-C372-4F9C-5129-A865BBE0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8C6C-CD2A-EA92-E4E7-B5741FB57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DC0CC1-0418-E848-923E-F7E9BA1D11D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A735-0EC9-96F3-FCF2-15A545B3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8082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07FB0-3CD7-0BD8-2EDA-B8361EE7D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05600" y="180975"/>
            <a:ext cx="213360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54E34-81CE-5EBF-D63A-12EC6BB91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800" y="180975"/>
            <a:ext cx="624840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B1AA-1C99-DFD6-DAE6-EB7727A35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A7C160-79D5-B746-8A4C-5EDE62AE8D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666D-14EB-6273-6300-2680C93D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63113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0B97-1D90-0045-54DC-3C838839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FDA1-8CDC-2DFA-5865-1B481A9F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096F-B755-DA6B-9C84-BF572F2DAD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EF6FB64-17AB-2449-8A39-5B3408B75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F1AB-46FB-C98D-3251-F2378F56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1693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2370-5707-3A01-C969-98FE22BE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547C6-C102-2EEE-0198-B0F21301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1AE2-D804-F0B2-5985-B33E635FA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A8FD3A-A4EE-B44F-A2F9-9A394DB2858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236E-05D0-E3B7-B9D8-34032132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91994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D877-6E05-DED7-8D0F-771107B5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DAD7-2CAD-B91D-CBF4-39CF0C503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0A87-53E2-56BC-F801-68897B5A3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191000" cy="4660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3B1D3-B146-E255-F6F4-DBDCF6ECB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23D05E-B4DE-3F46-BA28-C23865A12D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3A90-3EE4-9748-A685-E5CFAC47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356390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2BAF-9E8B-BE50-B993-B1E87FB0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BE8E-9DC6-C644-08CA-03B9B207A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72686-2B49-3C90-9032-0CB45297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B75AA-1B65-518B-6769-FD7497469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CBBB0-11A5-4084-9869-2C700EC1D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AE084-E942-C4D3-DDD7-6657E81D7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618A9D-2CB9-744B-808A-717814F1BD4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610A5-0054-EB3B-A1CB-35D412C4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47279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BBAB-79D5-E4B1-7348-52855337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03BE4-2960-C15F-08E6-DA6DBC419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330E0A-DF95-214A-98B6-36C44974E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1DB9B-C38A-5F71-38FA-69AB26E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12622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B7CBB5-9E32-425A-AD47-8AAFFF564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1612E8-1403-F24E-AEB8-5248E693CB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5A046-5047-D2B5-1E5B-81C3ACD5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7562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CA8-0C30-7332-6162-9AD34BEE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D496-80D9-3274-7735-C84A08B3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C1E8-3F01-2665-D030-E4D06A68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962C6-1812-3924-46E9-0F174CC511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43D54-820F-7844-9A74-D53CC1FA47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6F7C9-AD0D-E5D3-A4CC-B68BF2AF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133536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3EA-B24A-CEEE-261B-999E4F79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9680A-5323-24A6-7B50-56FEE8480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BC11-889D-B8B7-1CE4-16F42478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D1884-98FF-53FF-B51D-E2B401650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052BAD-4B84-AB4A-8800-6DCB1422BE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685E-422F-2754-62FC-D87BC35A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  <p:extLst>
      <p:ext uri="{BB962C8B-B14F-4D97-AF65-F5344CB8AC3E}">
        <p14:creationId xmlns:p14="http://schemas.microsoft.com/office/powerpoint/2010/main" val="249692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A638D10D-186D-0618-F813-F1BADB070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80975"/>
            <a:ext cx="85344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F699635D-1C34-33D4-5702-F29AA1A92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46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4628" name="Rectangle 4">
            <a:extLst>
              <a:ext uri="{FF2B5EF4-FFF2-40B4-BE49-F238E27FC236}">
                <a16:creationId xmlns:a16="http://schemas.microsoft.com/office/drawing/2014/main" id="{0A415838-0C1D-0634-C7C5-15AC09AF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990600"/>
            <a:ext cx="9121775" cy="10795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29" name="Rectangle 5">
            <a:extLst>
              <a:ext uri="{FF2B5EF4-FFF2-40B4-BE49-F238E27FC236}">
                <a16:creationId xmlns:a16="http://schemas.microsoft.com/office/drawing/2014/main" id="{7765A3FB-1CB8-51F0-7973-DC2EDCA9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9121775" cy="65088"/>
          </a:xfrm>
          <a:prstGeom prst="rect">
            <a:avLst/>
          </a:prstGeom>
          <a:solidFill>
            <a:srgbClr val="00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Rectangle 6">
            <a:extLst>
              <a:ext uri="{FF2B5EF4-FFF2-40B4-BE49-F238E27FC236}">
                <a16:creationId xmlns:a16="http://schemas.microsoft.com/office/drawing/2014/main" id="{B1BEED18-B032-90AA-2702-3D9A982098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Helvetica" pitchFamily="2" charset="0"/>
              </a:defRPr>
            </a:lvl1pPr>
          </a:lstStyle>
          <a:p>
            <a:fld id="{AE6619A5-0E28-2A44-AC53-B3FA29986A9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4631" name="Rectangle 7">
            <a:extLst>
              <a:ext uri="{FF2B5EF4-FFF2-40B4-BE49-F238E27FC236}">
                <a16:creationId xmlns:a16="http://schemas.microsoft.com/office/drawing/2014/main" id="{66CFD93D-C7E4-8652-C5CA-94F33A4A6CB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CC3300"/>
                </a:solidFill>
                <a:latin typeface="+mn-lt"/>
              </a:defRPr>
            </a:lvl1pPr>
          </a:lstStyle>
          <a:p>
            <a:r>
              <a:rPr lang="en-US" altLang="en-US"/>
              <a:t>Copyright © 1998, </a:t>
            </a:r>
            <a:r>
              <a:rPr lang="en-US" altLang="en-US">
                <a:latin typeface="Comic Sans MS" panose="030F0902030302020204" pitchFamily="66" charset="0"/>
              </a:rPr>
              <a:t>L</a:t>
            </a:r>
            <a:r>
              <a:rPr lang="en-US" altLang="en-US" sz="900">
                <a:latin typeface="Comic Sans MS" panose="030F0902030302020204" pitchFamily="66" charset="0"/>
              </a:rPr>
              <a:t>ATITUDE </a:t>
            </a:r>
            <a:r>
              <a:rPr lang="en-US" altLang="en-US">
                <a:latin typeface="Comic Sans MS" panose="030F0902030302020204" pitchFamily="66" charset="0"/>
              </a:rPr>
              <a:t>I</a:t>
            </a:r>
            <a:r>
              <a:rPr lang="en-US" altLang="en-US" sz="900">
                <a:latin typeface="Comic Sans MS" panose="030F0902030302020204" pitchFamily="66" charset="0"/>
              </a:rPr>
              <a:t>NC.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39725" indent="-339725" algn="l" defTabSz="800100" rtl="0" eaLnBrk="0" fontAlgn="base" hangingPunct="0">
        <a:spcBef>
          <a:spcPct val="40000"/>
        </a:spcBef>
        <a:spcAft>
          <a:spcPct val="40000"/>
        </a:spcAft>
        <a:buClr>
          <a:srgbClr val="00FFCC"/>
        </a:buClr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01675" indent="-24765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8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054100" indent="-238125" algn="l" defTabSz="800100" rtl="0" eaLnBrk="0" fontAlgn="base" hangingPunct="0">
        <a:spcBef>
          <a:spcPct val="0"/>
        </a:spcBef>
        <a:spcAft>
          <a:spcPct val="20000"/>
        </a:spcAft>
        <a:buClr>
          <a:srgbClr val="00FFCC"/>
        </a:buClr>
        <a:buSzPct val="80000"/>
        <a:buFont typeface="Wingdings" pitchFamily="2" charset="2"/>
        <a:buChar char="l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397000" indent="-228600" algn="l" defTabSz="800100" rtl="0" eaLnBrk="0" fontAlgn="base" hangingPunct="0">
        <a:spcBef>
          <a:spcPct val="0"/>
        </a:spcBef>
        <a:spcAft>
          <a:spcPct val="20000"/>
        </a:spcAft>
        <a:buClr>
          <a:srgbClr val="FF99FF"/>
        </a:buClr>
        <a:buSzPct val="70000"/>
        <a:buFont typeface="Wingdings" pitchFamily="2" charset="2"/>
        <a:buChar char="n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536700" indent="1588" algn="l" defTabSz="800100" rtl="0" eaLnBrk="0" fontAlgn="base" hangingPunct="0">
        <a:lnSpc>
          <a:spcPct val="75000"/>
        </a:lnSpc>
        <a:spcBef>
          <a:spcPct val="0"/>
        </a:spcBef>
        <a:spcAft>
          <a:spcPct val="0"/>
        </a:spcAft>
        <a:buClr>
          <a:srgbClr val="00FFCC"/>
        </a:buClr>
        <a:buSzPct val="70000"/>
        <a:buFont typeface="Wingdings" pitchFamily="2" charset="2"/>
        <a:tabLst>
          <a:tab pos="1768475" algn="l"/>
          <a:tab pos="2054225" algn="l"/>
          <a:tab pos="2395538" algn="l"/>
          <a:tab pos="2681288" algn="l"/>
          <a:tab pos="2911475" algn="l"/>
          <a:tab pos="3143250" algn="l"/>
        </a:tabLst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58F5601-2DF1-086F-16AB-DA82CA070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534400" cy="552450"/>
          </a:xfrm>
        </p:spPr>
        <p:txBody>
          <a:bodyPr/>
          <a:lstStyle/>
          <a:p>
            <a:pPr algn="ctr"/>
            <a:r>
              <a:rPr lang="en-US" altLang="en-US"/>
              <a:t>Objects and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8635CE7-1508-19D1-9C5D-B3460EEA1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Garbage Collection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DC31162-DBDA-797C-88D5-BE5C46456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performs automatic garbage collection</a:t>
            </a:r>
          </a:p>
          <a:p>
            <a:pPr lvl="1"/>
            <a:r>
              <a:rPr lang="en-US" altLang="en-US"/>
              <a:t>A garbage collector thread is responsible for freeing memory</a:t>
            </a:r>
          </a:p>
          <a:p>
            <a:pPr lvl="1"/>
            <a:r>
              <a:rPr lang="en-US" altLang="en-US"/>
              <a:t>The thread may reclaim an object when it can only be reached by other unreachable objects</a:t>
            </a:r>
          </a:p>
          <a:p>
            <a:r>
              <a:rPr lang="en-US" altLang="en-US"/>
              <a:t>Relieves programmer from responsibility of freeing memory</a:t>
            </a:r>
          </a:p>
          <a:p>
            <a:pPr lvl="1"/>
            <a:r>
              <a:rPr lang="en-US" altLang="en-US"/>
              <a:t>Memory leaks are a common source of errors</a:t>
            </a:r>
          </a:p>
          <a:p>
            <a:pPr lvl="1"/>
            <a:r>
              <a:rPr lang="en-US" altLang="en-US"/>
              <a:t>Big advantage for those new to objects</a:t>
            </a:r>
          </a:p>
          <a:p>
            <a:r>
              <a:rPr lang="en-US" altLang="en-US"/>
              <a:t>No guarantee garbage collection (GC) will execute</a:t>
            </a:r>
          </a:p>
          <a:p>
            <a:pPr lvl="1"/>
            <a:r>
              <a:rPr lang="en-US" altLang="en-US"/>
              <a:t>Does not run every time an object is available</a:t>
            </a:r>
          </a:p>
          <a:p>
            <a:pPr lvl="1"/>
            <a:r>
              <a:rPr lang="en-US" altLang="en-US"/>
              <a:t>Program may terminate without ever running GC</a:t>
            </a:r>
          </a:p>
          <a:p>
            <a:pPr lvl="1"/>
            <a:r>
              <a:rPr lang="en-US" altLang="en-US"/>
              <a:t>Some consider the loose GC definition a limitation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026">
            <a:extLst>
              <a:ext uri="{FF2B5EF4-FFF2-40B4-BE49-F238E27FC236}">
                <a16:creationId xmlns:a16="http://schemas.microsoft.com/office/drawing/2014/main" id="{2F34BD5F-D03E-804B-1430-37AD1B68B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Objects</a:t>
            </a:r>
          </a:p>
        </p:txBody>
      </p:sp>
      <p:sp>
        <p:nvSpPr>
          <p:cNvPr id="143363" name="Rectangle 1027">
            <a:extLst>
              <a:ext uri="{FF2B5EF4-FFF2-40B4-BE49-F238E27FC236}">
                <a16:creationId xmlns:a16="http://schemas.microsoft.com/office/drawing/2014/main" id="{94558BC3-E439-475C-A7E0-EC9490DE9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 variables are references to array objects</a:t>
            </a:r>
          </a:p>
          <a:p>
            <a:pPr lvl="1"/>
            <a:r>
              <a:rPr lang="en-US" altLang="en-US"/>
              <a:t>Declaration defines a reference to an array object</a:t>
            </a:r>
          </a:p>
          <a:p>
            <a:pPr lvl="1"/>
            <a:r>
              <a:rPr lang="en-US" altLang="en-US"/>
              <a:t>Array elements must be allocated with new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int list[];</a:t>
            </a:r>
          </a:p>
          <a:p>
            <a:pPr lvl="4"/>
            <a:r>
              <a:rPr lang="en-US" altLang="en-US"/>
              <a:t>list = new int[5];</a:t>
            </a:r>
          </a:p>
          <a:p>
            <a:pPr lvl="4"/>
            <a:r>
              <a:rPr lang="en-US" altLang="en-US"/>
              <a:t>list[2] = 1234;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list = new int[3];</a:t>
            </a:r>
          </a:p>
        </p:txBody>
      </p:sp>
      <p:grpSp>
        <p:nvGrpSpPr>
          <p:cNvPr id="143364" name="Group 1028">
            <a:extLst>
              <a:ext uri="{FF2B5EF4-FFF2-40B4-BE49-F238E27FC236}">
                <a16:creationId xmlns:a16="http://schemas.microsoft.com/office/drawing/2014/main" id="{5DA03B3D-07A8-D07B-D751-E8533A4D8DE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048000"/>
            <a:ext cx="654050" cy="1676400"/>
            <a:chOff x="2160" y="3024"/>
            <a:chExt cx="371" cy="1056"/>
          </a:xfrm>
        </p:grpSpPr>
        <p:sp>
          <p:nvSpPr>
            <p:cNvPr id="143365" name="Text Box 1029">
              <a:extLst>
                <a:ext uri="{FF2B5EF4-FFF2-40B4-BE49-F238E27FC236}">
                  <a16:creationId xmlns:a16="http://schemas.microsoft.com/office/drawing/2014/main" id="{7ECD48A9-C1F3-78CB-A414-0D84DA3C3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24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43366" name="Text Box 1030">
              <a:extLst>
                <a:ext uri="{FF2B5EF4-FFF2-40B4-BE49-F238E27FC236}">
                  <a16:creationId xmlns:a16="http://schemas.microsoft.com/office/drawing/2014/main" id="{D87CF160-EB9F-A21E-E7AD-883B06CFA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16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43367" name="Text Box 1031">
              <a:extLst>
                <a:ext uri="{FF2B5EF4-FFF2-40B4-BE49-F238E27FC236}">
                  <a16:creationId xmlns:a16="http://schemas.microsoft.com/office/drawing/2014/main" id="{ADA0428C-D965-89A7-DC8F-05DC6FA2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28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1234 </a:t>
              </a:r>
            </a:p>
          </p:txBody>
        </p:sp>
        <p:sp>
          <p:nvSpPr>
            <p:cNvPr id="143368" name="Text Box 1032">
              <a:extLst>
                <a:ext uri="{FF2B5EF4-FFF2-40B4-BE49-F238E27FC236}">
                  <a16:creationId xmlns:a16="http://schemas.microsoft.com/office/drawing/2014/main" id="{A02142B6-0366-2591-AEA4-4C6811C3F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48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43369" name="Text Box 1033">
              <a:extLst>
                <a:ext uri="{FF2B5EF4-FFF2-40B4-BE49-F238E27FC236}">
                  <a16:creationId xmlns:a16="http://schemas.microsoft.com/office/drawing/2014/main" id="{BE57A47A-6296-AC35-4C82-4051D8907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860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</p:grpSp>
      <p:sp>
        <p:nvSpPr>
          <p:cNvPr id="143370" name="Text Box 1034">
            <a:extLst>
              <a:ext uri="{FF2B5EF4-FFF2-40B4-BE49-F238E27FC236}">
                <a16:creationId xmlns:a16="http://schemas.microsoft.com/office/drawing/2014/main" id="{317A6CB3-4E6B-1416-282E-801145EE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048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</a:p>
        </p:txBody>
      </p:sp>
      <p:sp>
        <p:nvSpPr>
          <p:cNvPr id="143371" name="Text Box 1035">
            <a:extLst>
              <a:ext uri="{FF2B5EF4-FFF2-40B4-BE49-F238E27FC236}">
                <a16:creationId xmlns:a16="http://schemas.microsoft.com/office/drawing/2014/main" id="{BB18130D-CB2B-783B-73E5-B06B97BC8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352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143372" name="Text Box 1036">
            <a:extLst>
              <a:ext uri="{FF2B5EF4-FFF2-40B4-BE49-F238E27FC236}">
                <a16:creationId xmlns:a16="http://schemas.microsoft.com/office/drawing/2014/main" id="{04AB073F-9983-AA37-4643-B6DAA1BC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702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143373" name="Text Box 1037">
            <a:extLst>
              <a:ext uri="{FF2B5EF4-FFF2-40B4-BE49-F238E27FC236}">
                <a16:creationId xmlns:a16="http://schemas.microsoft.com/office/drawing/2014/main" id="{DCF2AC2E-A8B7-5A8A-35C3-887313A9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38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143374" name="Text Box 1038">
            <a:extLst>
              <a:ext uri="{FF2B5EF4-FFF2-40B4-BE49-F238E27FC236}">
                <a16:creationId xmlns:a16="http://schemas.microsoft.com/office/drawing/2014/main" id="{7B976E61-9C79-92A1-D8ED-7D474A398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87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4</a:t>
            </a:r>
          </a:p>
        </p:txBody>
      </p:sp>
      <p:sp>
        <p:nvSpPr>
          <p:cNvPr id="143375" name="Text Box 1039">
            <a:extLst>
              <a:ext uri="{FF2B5EF4-FFF2-40B4-BE49-F238E27FC236}">
                <a16:creationId xmlns:a16="http://schemas.microsoft.com/office/drawing/2014/main" id="{D0609574-86C4-59BC-ADF0-912F1898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60375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143376" name="Text Box 1040">
            <a:extLst>
              <a:ext uri="{FF2B5EF4-FFF2-40B4-BE49-F238E27FC236}">
                <a16:creationId xmlns:a16="http://schemas.microsoft.com/office/drawing/2014/main" id="{906F7D8E-13CC-06B4-3311-C71360CC8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03750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list</a:t>
            </a:r>
          </a:p>
        </p:txBody>
      </p:sp>
      <p:sp>
        <p:nvSpPr>
          <p:cNvPr id="143377" name="Line 1041">
            <a:extLst>
              <a:ext uri="{FF2B5EF4-FFF2-40B4-BE49-F238E27FC236}">
                <a16:creationId xmlns:a16="http://schemas.microsoft.com/office/drawing/2014/main" id="{AE92922B-A105-22F0-50C9-60580851D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00600"/>
            <a:ext cx="1143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Text Box 1043">
            <a:extLst>
              <a:ext uri="{FF2B5EF4-FFF2-40B4-BE49-F238E27FC236}">
                <a16:creationId xmlns:a16="http://schemas.microsoft.com/office/drawing/2014/main" id="{2CF3C723-058F-4066-3F71-BC1B93CBD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5300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143380" name="Text Box 1044">
            <a:extLst>
              <a:ext uri="{FF2B5EF4-FFF2-40B4-BE49-F238E27FC236}">
                <a16:creationId xmlns:a16="http://schemas.microsoft.com/office/drawing/2014/main" id="{E85C7C3D-3058-7B37-E895-041CB9FE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143381" name="Text Box 1045">
            <a:extLst>
              <a:ext uri="{FF2B5EF4-FFF2-40B4-BE49-F238E27FC236}">
                <a16:creationId xmlns:a16="http://schemas.microsoft.com/office/drawing/2014/main" id="{26205A47-C18E-8C89-28CF-C8D1D5844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59435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143384" name="Text Box 1048">
            <a:extLst>
              <a:ext uri="{FF2B5EF4-FFF2-40B4-BE49-F238E27FC236}">
                <a16:creationId xmlns:a16="http://schemas.microsoft.com/office/drawing/2014/main" id="{D5D233D6-D25A-8F14-692F-604AB3AEA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953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</a:p>
        </p:txBody>
      </p:sp>
      <p:sp>
        <p:nvSpPr>
          <p:cNvPr id="143385" name="Text Box 1049">
            <a:extLst>
              <a:ext uri="{FF2B5EF4-FFF2-40B4-BE49-F238E27FC236}">
                <a16:creationId xmlns:a16="http://schemas.microsoft.com/office/drawing/2014/main" id="{C87B7FCB-9F40-AFD9-6FA6-429084A9E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57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143386" name="Text Box 1050">
            <a:extLst>
              <a:ext uri="{FF2B5EF4-FFF2-40B4-BE49-F238E27FC236}">
                <a16:creationId xmlns:a16="http://schemas.microsoft.com/office/drawing/2014/main" id="{15EBD1F4-F43B-2DD5-C0EA-EB044D10E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070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143389" name="Rectangle 1053">
            <a:extLst>
              <a:ext uri="{FF2B5EF4-FFF2-40B4-BE49-F238E27FC236}">
                <a16:creationId xmlns:a16="http://schemas.microsoft.com/office/drawing/2014/main" id="{777C43E4-1E46-A05F-9191-1B085981E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667000"/>
            <a:ext cx="22098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E5B06E83-928B-086C-4351-BEBB32D5B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of Objects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A984588-26B5-3A26-1562-1A0D6CA67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 elements may be object references</a:t>
            </a:r>
          </a:p>
          <a:p>
            <a:pPr lvl="1"/>
            <a:r>
              <a:rPr lang="en-US" altLang="en-US"/>
              <a:t>Must create separately with new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Point	list[];						// a reference to an array of Points</a:t>
            </a:r>
          </a:p>
          <a:p>
            <a:pPr lvl="4"/>
            <a:r>
              <a:rPr lang="en-US" altLang="en-US"/>
              <a:t>list = new Point[3];			// create the array object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for (int i = 0; i &lt; list.length; i++)	// create Point objects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list[i] = new Point();</a:t>
            </a:r>
          </a:p>
          <a:p>
            <a:pPr lvl="4"/>
            <a:r>
              <a:rPr lang="en-US" altLang="en-US"/>
              <a:t>	list[i].move(0, i*2);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2C55B811-165A-0D46-B940-F5CF61769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00"/>
            <a:ext cx="65532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Text Box 7">
            <a:extLst>
              <a:ext uri="{FF2B5EF4-FFF2-40B4-BE49-F238E27FC236}">
                <a16:creationId xmlns:a16="http://schemas.microsoft.com/office/drawing/2014/main" id="{DA96DA62-A79A-B0ED-AF6C-A3737EA0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9580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396" name="Text Box 12">
            <a:extLst>
              <a:ext uri="{FF2B5EF4-FFF2-40B4-BE49-F238E27FC236}">
                <a16:creationId xmlns:a16="http://schemas.microsoft.com/office/drawing/2014/main" id="{1E35CE84-7D76-3FE3-3574-406C9FF4E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95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44397" name="Text Box 13">
            <a:extLst>
              <a:ext uri="{FF2B5EF4-FFF2-40B4-BE49-F238E27FC236}">
                <a16:creationId xmlns:a16="http://schemas.microsoft.com/office/drawing/2014/main" id="{657106D9-CCA4-E081-45EE-068EB88E7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8006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1</a:t>
            </a:r>
          </a:p>
        </p:txBody>
      </p:sp>
      <p:sp>
        <p:nvSpPr>
          <p:cNvPr id="144398" name="Text Box 14">
            <a:extLst>
              <a:ext uri="{FF2B5EF4-FFF2-40B4-BE49-F238E27FC236}">
                <a16:creationId xmlns:a16="http://schemas.microsoft.com/office/drawing/2014/main" id="{0712E358-8BFA-0C24-2E06-F8A4D09B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498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2</a:t>
            </a:r>
          </a:p>
        </p:txBody>
      </p:sp>
      <p:sp>
        <p:nvSpPr>
          <p:cNvPr id="144401" name="Text Box 17">
            <a:extLst>
              <a:ext uri="{FF2B5EF4-FFF2-40B4-BE49-F238E27FC236}">
                <a16:creationId xmlns:a16="http://schemas.microsoft.com/office/drawing/2014/main" id="{ED3BB650-5082-36CF-36DD-35C08671C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9580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144402" name="Line 18">
            <a:extLst>
              <a:ext uri="{FF2B5EF4-FFF2-40B4-BE49-F238E27FC236}">
                <a16:creationId xmlns:a16="http://schemas.microsoft.com/office/drawing/2014/main" id="{D15BE3EB-A6FA-52FE-CD66-DE9FBD3C3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648200"/>
            <a:ext cx="12192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Line 20">
            <a:extLst>
              <a:ext uri="{FF2B5EF4-FFF2-40B4-BE49-F238E27FC236}">
                <a16:creationId xmlns:a16="http://schemas.microsoft.com/office/drawing/2014/main" id="{0E95BB88-650E-7A5C-9E7A-FCB476FA4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257800"/>
            <a:ext cx="1066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Text Box 21">
            <a:extLst>
              <a:ext uri="{FF2B5EF4-FFF2-40B4-BE49-F238E27FC236}">
                <a16:creationId xmlns:a16="http://schemas.microsoft.com/office/drawing/2014/main" id="{3114CE89-B127-2C55-01D3-5581CA9B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4159250"/>
            <a:ext cx="446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list</a:t>
            </a:r>
          </a:p>
        </p:txBody>
      </p:sp>
      <p:sp>
        <p:nvSpPr>
          <p:cNvPr id="144406" name="Text Box 22">
            <a:extLst>
              <a:ext uri="{FF2B5EF4-FFF2-40B4-BE49-F238E27FC236}">
                <a16:creationId xmlns:a16="http://schemas.microsoft.com/office/drawing/2014/main" id="{1FE7AB6B-C1B4-524E-E284-EFBCC030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80060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407" name="Text Box 23">
            <a:extLst>
              <a:ext uri="{FF2B5EF4-FFF2-40B4-BE49-F238E27FC236}">
                <a16:creationId xmlns:a16="http://schemas.microsoft.com/office/drawing/2014/main" id="{7F6BB5BC-0542-1D47-8BEB-97B91E4F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60950"/>
            <a:ext cx="654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         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4412" name="Text Box 28">
            <a:extLst>
              <a:ext uri="{FF2B5EF4-FFF2-40B4-BE49-F238E27FC236}">
                <a16:creationId xmlns:a16="http://schemas.microsoft.com/office/drawing/2014/main" id="{925BA1AC-8816-FDB6-75C2-FE7B11F8D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95800"/>
            <a:ext cx="1524000" cy="5937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:Point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x=0, y=0</a:t>
            </a:r>
          </a:p>
        </p:txBody>
      </p:sp>
      <p:sp>
        <p:nvSpPr>
          <p:cNvPr id="144413" name="Line 29">
            <a:extLst>
              <a:ext uri="{FF2B5EF4-FFF2-40B4-BE49-F238E27FC236}">
                <a16:creationId xmlns:a16="http://schemas.microsoft.com/office/drawing/2014/main" id="{42652C59-A79C-5C10-9E2F-1A46F4320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953000"/>
            <a:ext cx="1066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4" name="Line 30">
            <a:extLst>
              <a:ext uri="{FF2B5EF4-FFF2-40B4-BE49-F238E27FC236}">
                <a16:creationId xmlns:a16="http://schemas.microsoft.com/office/drawing/2014/main" id="{DD1AACB7-86D1-DB41-4632-BECEE1C7B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1066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15" name="Text Box 31">
            <a:extLst>
              <a:ext uri="{FF2B5EF4-FFF2-40B4-BE49-F238E27FC236}">
                <a16:creationId xmlns:a16="http://schemas.microsoft.com/office/drawing/2014/main" id="{35E17701-C0A1-22BF-F613-B02CBEAC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197475"/>
            <a:ext cx="1524000" cy="5937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:Point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x=0, y=2</a:t>
            </a:r>
          </a:p>
        </p:txBody>
      </p:sp>
      <p:sp>
        <p:nvSpPr>
          <p:cNvPr id="144416" name="Text Box 32">
            <a:extLst>
              <a:ext uri="{FF2B5EF4-FFF2-40B4-BE49-F238E27FC236}">
                <a16:creationId xmlns:a16="http://schemas.microsoft.com/office/drawing/2014/main" id="{7576CD30-1F05-0ED3-C9C2-AF7FA684B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883275"/>
            <a:ext cx="1524000" cy="5937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:Point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x=0, y=4</a:t>
            </a:r>
          </a:p>
        </p:txBody>
      </p:sp>
      <p:sp>
        <p:nvSpPr>
          <p:cNvPr id="144417" name="Text Box 33">
            <a:extLst>
              <a:ext uri="{FF2B5EF4-FFF2-40B4-BE49-F238E27FC236}">
                <a16:creationId xmlns:a16="http://schemas.microsoft.com/office/drawing/2014/main" id="{6119CB1D-D4C7-FD3A-7372-90F38B76B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59250"/>
            <a:ext cx="1252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array object</a:t>
            </a:r>
          </a:p>
        </p:txBody>
      </p:sp>
      <p:sp>
        <p:nvSpPr>
          <p:cNvPr id="144418" name="Text Box 34">
            <a:extLst>
              <a:ext uri="{FF2B5EF4-FFF2-40B4-BE49-F238E27FC236}">
                <a16:creationId xmlns:a16="http://schemas.microsoft.com/office/drawing/2014/main" id="{79906C24-18B7-FCD5-5DBD-B56E53822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4159250"/>
            <a:ext cx="13096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Point objects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9E1F64A1-A5CA-7AC2-5B43-F685DB480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Objects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8F2235B4-0E3C-F30E-27FC-38C83CA86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Strings are references to objects</a:t>
            </a:r>
          </a:p>
          <a:p>
            <a:pPr lvl="1"/>
            <a:r>
              <a:rPr lang="en-US" altLang="en-US" i="1"/>
              <a:t>new</a:t>
            </a:r>
            <a:r>
              <a:rPr lang="en-US" altLang="en-US"/>
              <a:t> is </a:t>
            </a:r>
            <a:r>
              <a:rPr lang="en-US" altLang="en-US" u="sng"/>
              <a:t>not</a:t>
            </a:r>
            <a:r>
              <a:rPr lang="en-US" altLang="en-US"/>
              <a:t> required for object creation</a:t>
            </a:r>
          </a:p>
          <a:p>
            <a:pPr lvl="1"/>
            <a:r>
              <a:rPr lang="en-US" altLang="en-US"/>
              <a:t>Both initialize a string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String name;						// declare String reference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name = new String("Java");</a:t>
            </a:r>
          </a:p>
          <a:p>
            <a:pPr lvl="4"/>
            <a:r>
              <a:rPr lang="en-US" altLang="en-US"/>
              <a:t>name = "Man";</a:t>
            </a:r>
          </a:p>
        </p:txBody>
      </p:sp>
      <p:sp>
        <p:nvSpPr>
          <p:cNvPr id="146436" name="Rectangle 4">
            <a:extLst>
              <a:ext uri="{FF2B5EF4-FFF2-40B4-BE49-F238E27FC236}">
                <a16:creationId xmlns:a16="http://schemas.microsoft.com/office/drawing/2014/main" id="{22732848-E583-D87E-5DF5-4800E127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819400"/>
            <a:ext cx="65532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09E228A-5E94-7C7F-E62A-977301E98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534400" cy="552450"/>
          </a:xfrm>
        </p:spPr>
        <p:txBody>
          <a:bodyPr/>
          <a:lstStyle/>
          <a:p>
            <a:pPr algn="ctr"/>
            <a:r>
              <a:rPr lang="en-US" altLang="en-US"/>
              <a:t>Class Methods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F421053A-BDF4-1B45-2F0D-420DD86AF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Methods</a:t>
            </a: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1AC8FDCD-C8DD-82F4-ECE0-9B64F83FA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 the </a:t>
            </a:r>
            <a:r>
              <a:rPr lang="en-US" altLang="en-US" i="1"/>
              <a:t>interface</a:t>
            </a:r>
            <a:r>
              <a:rPr lang="en-US" altLang="en-US"/>
              <a:t> for a class</a:t>
            </a:r>
          </a:p>
          <a:p>
            <a:pPr lvl="1"/>
            <a:r>
              <a:rPr lang="en-US" altLang="en-US"/>
              <a:t>Declare legal operations allowed on an object</a:t>
            </a:r>
          </a:p>
          <a:p>
            <a:r>
              <a:rPr lang="en-US" altLang="en-US"/>
              <a:t>Hide implementation details of a class</a:t>
            </a:r>
          </a:p>
          <a:p>
            <a:pPr lvl="1"/>
            <a:r>
              <a:rPr lang="en-US" altLang="en-US"/>
              <a:t>Attributes typically not directly accessible by clients</a:t>
            </a:r>
          </a:p>
          <a:p>
            <a:endParaRPr lang="en-US" altLang="en-US"/>
          </a:p>
        </p:txBody>
      </p:sp>
      <p:grpSp>
        <p:nvGrpSpPr>
          <p:cNvPr id="99337" name="Group 1033">
            <a:extLst>
              <a:ext uri="{FF2B5EF4-FFF2-40B4-BE49-F238E27FC236}">
                <a16:creationId xmlns:a16="http://schemas.microsoft.com/office/drawing/2014/main" id="{DDBA9B23-887B-D3F5-616B-27616923673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267200"/>
            <a:ext cx="1905000" cy="1671638"/>
            <a:chOff x="3648" y="1872"/>
            <a:chExt cx="720" cy="1053"/>
          </a:xfrm>
        </p:grpSpPr>
        <p:sp>
          <p:nvSpPr>
            <p:cNvPr id="99338" name="Text Box 1034">
              <a:extLst>
                <a:ext uri="{FF2B5EF4-FFF2-40B4-BE49-F238E27FC236}">
                  <a16:creationId xmlns:a16="http://schemas.microsoft.com/office/drawing/2014/main" id="{73D0162B-A806-41CC-F5E0-53C85B585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72"/>
              <a:ext cx="720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000000"/>
                  </a:solidFill>
                </a:rPr>
                <a:t>Account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9339" name="Text Box 1035">
              <a:extLst>
                <a:ext uri="{FF2B5EF4-FFF2-40B4-BE49-F238E27FC236}">
                  <a16:creationId xmlns:a16="http://schemas.microsoft.com/office/drawing/2014/main" id="{0FDF6BC4-C5B5-5EBD-4B90-0D2131A42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720" cy="452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name: String</a:t>
              </a:r>
            </a:p>
            <a:p>
              <a:pPr>
                <a:lnSpc>
                  <a:spcPct val="9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balance: int</a:t>
              </a:r>
            </a:p>
            <a:p>
              <a:pPr algn="ctr">
                <a:lnSpc>
                  <a:spcPct val="7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9340" name="Text Box 1036">
              <a:extLst>
                <a:ext uri="{FF2B5EF4-FFF2-40B4-BE49-F238E27FC236}">
                  <a16:creationId xmlns:a16="http://schemas.microsoft.com/office/drawing/2014/main" id="{9A124434-6DE2-8705-978C-8386E4AD5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42"/>
              <a:ext cx="720" cy="483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currentBalance()</a:t>
              </a:r>
            </a:p>
            <a:p>
              <a:pPr>
                <a:lnSpc>
                  <a:spcPct val="9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withdraw()</a:t>
              </a:r>
            </a:p>
            <a:p>
              <a:pPr>
                <a:lnSpc>
                  <a:spcPct val="9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deposit()</a:t>
              </a:r>
            </a:p>
          </p:txBody>
        </p:sp>
      </p:grpSp>
      <p:sp>
        <p:nvSpPr>
          <p:cNvPr id="99341" name="Rectangle 1037">
            <a:extLst>
              <a:ext uri="{FF2B5EF4-FFF2-40B4-BE49-F238E27FC236}">
                <a16:creationId xmlns:a16="http://schemas.microsoft.com/office/drawing/2014/main" id="{BB5D2548-7AC2-3E59-B206-1DE68FD1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038600"/>
            <a:ext cx="1806575" cy="1981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 altLang="en-US" b="1"/>
          </a:p>
        </p:txBody>
      </p:sp>
      <p:sp>
        <p:nvSpPr>
          <p:cNvPr id="99343" name="Text Box 1039">
            <a:extLst>
              <a:ext uri="{FF2B5EF4-FFF2-40B4-BE49-F238E27FC236}">
                <a16:creationId xmlns:a16="http://schemas.microsoft.com/office/drawing/2014/main" id="{DE53011C-F21C-1C36-DE3C-DF9F9ED65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95800"/>
            <a:ext cx="1541463" cy="3492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currentBalance</a:t>
            </a:r>
          </a:p>
        </p:txBody>
      </p:sp>
      <p:sp>
        <p:nvSpPr>
          <p:cNvPr id="99344" name="Text Box 1040">
            <a:extLst>
              <a:ext uri="{FF2B5EF4-FFF2-40B4-BE49-F238E27FC236}">
                <a16:creationId xmlns:a16="http://schemas.microsoft.com/office/drawing/2014/main" id="{97950220-0ED1-74DB-9F22-C93AE192C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953000"/>
            <a:ext cx="1541463" cy="3492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withdraw</a:t>
            </a:r>
          </a:p>
        </p:txBody>
      </p:sp>
      <p:sp>
        <p:nvSpPr>
          <p:cNvPr id="99345" name="Text Box 1041">
            <a:extLst>
              <a:ext uri="{FF2B5EF4-FFF2-40B4-BE49-F238E27FC236}">
                <a16:creationId xmlns:a16="http://schemas.microsoft.com/office/drawing/2014/main" id="{000E59A5-1868-D83A-820C-A3F408B1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5441950"/>
            <a:ext cx="1541463" cy="34925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deposit</a:t>
            </a:r>
          </a:p>
        </p:txBody>
      </p:sp>
      <p:sp>
        <p:nvSpPr>
          <p:cNvPr id="99348" name="Text Box 1044">
            <a:extLst>
              <a:ext uri="{FF2B5EF4-FFF2-40B4-BE49-F238E27FC236}">
                <a16:creationId xmlns:a16="http://schemas.microsoft.com/office/drawing/2014/main" id="{288C8A20-520D-A6FF-663D-83360BF28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4800600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name</a:t>
            </a:r>
          </a:p>
        </p:txBody>
      </p:sp>
      <p:sp>
        <p:nvSpPr>
          <p:cNvPr id="99349" name="Text Box 1045">
            <a:extLst>
              <a:ext uri="{FF2B5EF4-FFF2-40B4-BE49-F238E27FC236}">
                <a16:creationId xmlns:a16="http://schemas.microsoft.com/office/drawing/2014/main" id="{6DDC861F-7E67-1D8A-4FFA-FE2035B16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5073650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balance</a:t>
            </a:r>
          </a:p>
        </p:txBody>
      </p:sp>
      <p:sp>
        <p:nvSpPr>
          <p:cNvPr id="99352" name="Text Box 1048">
            <a:extLst>
              <a:ext uri="{FF2B5EF4-FFF2-40B4-BE49-F238E27FC236}">
                <a16:creationId xmlns:a16="http://schemas.microsoft.com/office/drawing/2014/main" id="{7D8495AA-026C-9336-F538-2AFBA7723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481513"/>
            <a:ext cx="1089025" cy="34925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9353" name="Text Box 1049">
            <a:extLst>
              <a:ext uri="{FF2B5EF4-FFF2-40B4-BE49-F238E27FC236}">
                <a16:creationId xmlns:a16="http://schemas.microsoft.com/office/drawing/2014/main" id="{0C25406D-9484-CE22-E8E8-E70A223E7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137150"/>
            <a:ext cx="1089025" cy="34925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>
                <a:solidFill>
                  <a:srgbClr val="000000"/>
                </a:solidFill>
              </a:rPr>
              <a:t>Client</a:t>
            </a:r>
          </a:p>
        </p:txBody>
      </p:sp>
      <p:sp>
        <p:nvSpPr>
          <p:cNvPr id="99354" name="Line 1050">
            <a:extLst>
              <a:ext uri="{FF2B5EF4-FFF2-40B4-BE49-F238E27FC236}">
                <a16:creationId xmlns:a16="http://schemas.microsoft.com/office/drawing/2014/main" id="{3B9AB883-7DC3-A2D1-0075-23B2D5DF5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9144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6" name="Text Box 1052">
            <a:extLst>
              <a:ext uri="{FF2B5EF4-FFF2-40B4-BE49-F238E27FC236}">
                <a16:creationId xmlns:a16="http://schemas.microsoft.com/office/drawing/2014/main" id="{725F51F5-8AED-721C-BCCB-2506E7AB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6081713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E5C58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E5C58"/>
                </a:solidFill>
              </a:rPr>
              <a:t>Illegal!</a:t>
            </a:r>
          </a:p>
        </p:txBody>
      </p:sp>
      <p:sp>
        <p:nvSpPr>
          <p:cNvPr id="99362" name="Line 1058">
            <a:extLst>
              <a:ext uri="{FF2B5EF4-FFF2-40B4-BE49-F238E27FC236}">
                <a16:creationId xmlns:a16="http://schemas.microsoft.com/office/drawing/2014/main" id="{CDB560B1-FDDA-8C65-1558-C466A1D59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1816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63" name="Line 1059">
            <a:extLst>
              <a:ext uri="{FF2B5EF4-FFF2-40B4-BE49-F238E27FC236}">
                <a16:creationId xmlns:a16="http://schemas.microsoft.com/office/drawing/2014/main" id="{820F5831-DFDB-079B-6FCE-20FB07D29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64" name="Freeform 1060">
            <a:extLst>
              <a:ext uri="{FF2B5EF4-FFF2-40B4-BE49-F238E27FC236}">
                <a16:creationId xmlns:a16="http://schemas.microsoft.com/office/drawing/2014/main" id="{C37EAD08-BB16-E9ED-775E-FD3DBDC29EA7}"/>
              </a:ext>
            </a:extLst>
          </p:cNvPr>
          <p:cNvSpPr>
            <a:spLocks/>
          </p:cNvSpPr>
          <p:nvPr/>
        </p:nvSpPr>
        <p:spPr bwMode="auto">
          <a:xfrm>
            <a:off x="4876800" y="5334000"/>
            <a:ext cx="2971800" cy="977900"/>
          </a:xfrm>
          <a:custGeom>
            <a:avLst/>
            <a:gdLst>
              <a:gd name="T0" fmla="*/ 0 w 1872"/>
              <a:gd name="T1" fmla="*/ 0 h 616"/>
              <a:gd name="T2" fmla="*/ 624 w 1872"/>
              <a:gd name="T3" fmla="*/ 528 h 616"/>
              <a:gd name="T4" fmla="*/ 1392 w 1872"/>
              <a:gd name="T5" fmla="*/ 528 h 616"/>
              <a:gd name="T6" fmla="*/ 1872 w 1872"/>
              <a:gd name="T7" fmla="*/ 48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2" h="616">
                <a:moveTo>
                  <a:pt x="0" y="0"/>
                </a:moveTo>
                <a:cubicBezTo>
                  <a:pt x="196" y="220"/>
                  <a:pt x="392" y="440"/>
                  <a:pt x="624" y="528"/>
                </a:cubicBezTo>
                <a:cubicBezTo>
                  <a:pt x="856" y="616"/>
                  <a:pt x="1184" y="608"/>
                  <a:pt x="1392" y="528"/>
                </a:cubicBezTo>
                <a:cubicBezTo>
                  <a:pt x="1600" y="448"/>
                  <a:pt x="1792" y="128"/>
                  <a:pt x="1872" y="48"/>
                </a:cubicBezTo>
              </a:path>
            </a:pathLst>
          </a:custGeom>
          <a:noFill/>
          <a:ln w="28575" cap="flat" cmpd="sng">
            <a:solidFill>
              <a:srgbClr val="FE5C58"/>
            </a:solidFill>
            <a:prstDash val="solid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65" name="Text Box 1061">
            <a:extLst>
              <a:ext uri="{FF2B5EF4-FFF2-40B4-BE49-F238E27FC236}">
                <a16:creationId xmlns:a16="http://schemas.microsoft.com/office/drawing/2014/main" id="{225BBF53-6DD6-2806-EDBD-CDC8848B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038600"/>
            <a:ext cx="974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</a:rPr>
              <a:t>:Account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E8F9E41-AB87-A67C-94F2-3EF6300BE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Example</a:t>
            </a:r>
          </a:p>
        </p:txBody>
      </p:sp>
      <p:sp>
        <p:nvSpPr>
          <p:cNvPr id="101382" name="Text Box 6">
            <a:extLst>
              <a:ext uri="{FF2B5EF4-FFF2-40B4-BE49-F238E27FC236}">
                <a16:creationId xmlns:a16="http://schemas.microsoft.com/office/drawing/2014/main" id="{8D78F0BF-30B1-1B6F-514F-0E368F9F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3335338" cy="4010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indent="1588"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/>
              <a:t>class Account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int	balance = 0;	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String	name;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int currentBalance()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return balance;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}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void deposit(int amount)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balance = balance + amount;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}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void withdraw(int amount)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balance = balance - amount;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}</a:t>
            </a:r>
            <a:endParaRPr lang="en-US" altLang="en-US" b="1"/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8BC48317-A673-38BA-43B3-F46BEA605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676400"/>
            <a:ext cx="4486275" cy="3228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5613" indent="1588"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44488" algn="l"/>
                <a:tab pos="63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600" b="1"/>
              <a:t>class Main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public static void main(String args[])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{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Account  acc = new Account();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	acc.deposit(100);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acc.deposit(200);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acc.withdraw(150);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	int balance = acc.currentBalance();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System.out.println("Acc has " + balance);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	acc.move(10, 10);	//Illegal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}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}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4FEC9A5-8D7B-12A3-4A18-CA0E1FF00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Methods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2945DAD-0235-F990-078B-4FE9BE4A7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&lt;</a:t>
            </a:r>
            <a:r>
              <a:rPr lang="en-US" altLang="en-US" i="1"/>
              <a:t>modifiers</a:t>
            </a:r>
            <a:r>
              <a:rPr lang="en-US" altLang="en-US"/>
              <a:t>&gt;* </a:t>
            </a:r>
            <a:r>
              <a:rPr lang="en-US" altLang="en-US" i="1"/>
              <a:t>returnType</a:t>
            </a:r>
            <a:r>
              <a:rPr lang="en-US" altLang="en-US"/>
              <a:t> </a:t>
            </a:r>
            <a:r>
              <a:rPr lang="en-US" altLang="en-US" i="1"/>
              <a:t>name</a:t>
            </a:r>
            <a:r>
              <a:rPr lang="en-US" altLang="en-US"/>
              <a:t> ( &lt;</a:t>
            </a:r>
            <a:r>
              <a:rPr lang="en-US" altLang="en-US" i="1"/>
              <a:t>argumentList&gt;</a:t>
            </a:r>
            <a:r>
              <a:rPr lang="en-US" altLang="en-US"/>
              <a:t> 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{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 i="1"/>
              <a:t>methodBody</a:t>
            </a:r>
            <a:endParaRPr lang="en-US" altLang="en-US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/>
              <a:t>}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Modifiers			constraints on method (stay tuned …)</a:t>
            </a:r>
          </a:p>
          <a:p>
            <a:pPr lvl="1"/>
            <a:r>
              <a:rPr lang="en-US" altLang="en-US"/>
              <a:t>Return Type		type of the value returned by the method</a:t>
            </a:r>
          </a:p>
          <a:p>
            <a:pPr lvl="1"/>
            <a:r>
              <a:rPr lang="en-US" altLang="en-US"/>
              <a:t>Name				user-defined identifier naming the method</a:t>
            </a:r>
          </a:p>
          <a:p>
            <a:pPr lvl="1"/>
            <a:r>
              <a:rPr lang="en-US" altLang="en-US"/>
              <a:t>Argument List	declaration list for values passed from the 					caller</a:t>
            </a:r>
          </a:p>
          <a:p>
            <a:pPr lvl="1"/>
            <a:r>
              <a:rPr lang="en-US" altLang="en-US"/>
              <a:t>Method Body		statements and declarations that implement 				the method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>
            <a:extLst>
              <a:ext uri="{FF2B5EF4-FFF2-40B4-BE49-F238E27FC236}">
                <a16:creationId xmlns:a16="http://schemas.microsoft.com/office/drawing/2014/main" id="{B29F3214-78AD-1448-9AB4-234BC88A0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Body</a:t>
            </a:r>
          </a:p>
        </p:txBody>
      </p:sp>
      <p:sp>
        <p:nvSpPr>
          <p:cNvPr id="110595" name="Rectangle 1027">
            <a:extLst>
              <a:ext uri="{FF2B5EF4-FFF2-40B4-BE49-F238E27FC236}">
                <a16:creationId xmlns:a16="http://schemas.microsoft.com/office/drawing/2014/main" id="{1BD61243-57BE-0196-3CCD-12F0129AE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Method body may define local variables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Only accessible inside defining method</a:t>
            </a:r>
          </a:p>
          <a:p>
            <a:pPr lvl="1"/>
            <a:r>
              <a:rPr lang="en-US" altLang="en-US"/>
              <a:t>Created and destroyed upon method entry and exit</a:t>
            </a:r>
          </a:p>
          <a:p>
            <a:pPr lvl="4"/>
            <a:endParaRPr lang="en-US" altLang="en-US"/>
          </a:p>
          <a:p>
            <a:pPr lvl="4"/>
            <a:r>
              <a:rPr lang="en-US" altLang="en-US" sz="1500"/>
              <a:t>class Account</a:t>
            </a:r>
          </a:p>
          <a:p>
            <a:pPr lvl="4"/>
            <a:r>
              <a:rPr lang="en-US" altLang="en-US" sz="1500"/>
              <a:t>{</a:t>
            </a:r>
          </a:p>
          <a:p>
            <a:pPr lvl="4"/>
            <a:r>
              <a:rPr lang="en-US" altLang="en-US" sz="1500"/>
              <a:t>	void accrueInterest()</a:t>
            </a:r>
          </a:p>
          <a:p>
            <a:pPr lvl="4"/>
            <a:r>
              <a:rPr lang="en-US" altLang="en-US" sz="1500"/>
              <a:t>	{</a:t>
            </a:r>
          </a:p>
          <a:p>
            <a:pPr lvl="4"/>
            <a:r>
              <a:rPr lang="en-US" altLang="en-US" sz="1500"/>
              <a:t>		int interest;</a:t>
            </a:r>
          </a:p>
          <a:p>
            <a:pPr lvl="4"/>
            <a:r>
              <a:rPr lang="en-US" altLang="en-US" sz="1500"/>
              <a:t>		int penalties;</a:t>
            </a:r>
          </a:p>
          <a:p>
            <a:pPr lvl="4"/>
            <a:r>
              <a:rPr lang="en-US" altLang="en-US" sz="1500"/>
              <a:t>		</a:t>
            </a:r>
          </a:p>
          <a:p>
            <a:pPr lvl="4"/>
            <a:r>
              <a:rPr lang="en-US" altLang="en-US" sz="1500"/>
              <a:t>		penalties = computePenalties();</a:t>
            </a:r>
          </a:p>
          <a:p>
            <a:pPr lvl="4"/>
            <a:r>
              <a:rPr lang="en-US" altLang="en-US" sz="1500"/>
              <a:t>		interest = (int)(0.02 * balance);</a:t>
            </a:r>
          </a:p>
          <a:p>
            <a:pPr lvl="4"/>
            <a:r>
              <a:rPr lang="en-US" altLang="en-US" sz="1500"/>
              <a:t>		balance += interest - penalties;</a:t>
            </a:r>
          </a:p>
          <a:p>
            <a:pPr lvl="4"/>
            <a:r>
              <a:rPr lang="en-US" altLang="en-US" sz="1500"/>
              <a:t>	}</a:t>
            </a:r>
          </a:p>
          <a:p>
            <a:pPr lvl="4"/>
            <a:endParaRPr lang="en-US" altLang="en-US" sz="1500"/>
          </a:p>
          <a:p>
            <a:pPr lvl="4"/>
            <a:r>
              <a:rPr lang="en-US" altLang="en-US" sz="1500"/>
              <a:t>	int computePenalties()</a:t>
            </a:r>
          </a:p>
          <a:p>
            <a:pPr lvl="4"/>
            <a:r>
              <a:rPr lang="en-US" altLang="en-US" sz="1500"/>
              <a:t>	{</a:t>
            </a:r>
          </a:p>
          <a:p>
            <a:pPr lvl="4"/>
            <a:r>
              <a:rPr lang="en-US" altLang="en-US" sz="1500"/>
              <a:t>		int penalties = 0;</a:t>
            </a:r>
          </a:p>
          <a:p>
            <a:pPr lvl="4"/>
            <a:endParaRPr lang="en-US" altLang="en-US" sz="1500"/>
          </a:p>
          <a:p>
            <a:pPr lvl="4"/>
            <a:r>
              <a:rPr lang="en-US" altLang="en-US" sz="1500"/>
              <a:t>		if (balance &lt; 100)</a:t>
            </a:r>
          </a:p>
          <a:p>
            <a:pPr lvl="4"/>
            <a:r>
              <a:rPr lang="en-US" altLang="en-US" sz="1500"/>
              <a:t>			penalties = 10;</a:t>
            </a:r>
          </a:p>
          <a:p>
            <a:pPr lvl="4"/>
            <a:endParaRPr lang="en-US" altLang="en-US" sz="1500"/>
          </a:p>
          <a:p>
            <a:pPr lvl="4"/>
            <a:r>
              <a:rPr lang="en-US" altLang="en-US" sz="1500"/>
              <a:t>		return penalties;</a:t>
            </a:r>
          </a:p>
          <a:p>
            <a:pPr lvl="4"/>
            <a:r>
              <a:rPr lang="en-US" altLang="en-US" sz="1500"/>
              <a:t>	}</a:t>
            </a:r>
          </a:p>
          <a:p>
            <a:pPr lvl="4"/>
            <a:r>
              <a:rPr lang="en-US" altLang="en-US" sz="1500"/>
              <a:t>}</a:t>
            </a:r>
            <a:endParaRPr lang="en-US" altLang="en-US" sz="1400"/>
          </a:p>
        </p:txBody>
      </p:sp>
      <p:sp>
        <p:nvSpPr>
          <p:cNvPr id="110611" name="Rectangle 1043">
            <a:extLst>
              <a:ext uri="{FF2B5EF4-FFF2-40B4-BE49-F238E27FC236}">
                <a16:creationId xmlns:a16="http://schemas.microsoft.com/office/drawing/2014/main" id="{5A7FC3D2-B554-6CF3-71B5-893DAD02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34290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050">
            <a:extLst>
              <a:ext uri="{FF2B5EF4-FFF2-40B4-BE49-F238E27FC236}">
                <a16:creationId xmlns:a16="http://schemas.microsoft.com/office/drawing/2014/main" id="{01F96BEC-1D64-1ADB-FAD6-2C4B7282D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Types</a:t>
            </a:r>
          </a:p>
        </p:txBody>
      </p:sp>
      <p:sp>
        <p:nvSpPr>
          <p:cNvPr id="113667" name="Rectangle 2051">
            <a:extLst>
              <a:ext uri="{FF2B5EF4-FFF2-40B4-BE49-F238E27FC236}">
                <a16:creationId xmlns:a16="http://schemas.microsoft.com/office/drawing/2014/main" id="{FC562AFF-8E15-1F7E-1D36-3989B403E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methods must declare a return type</a:t>
            </a:r>
          </a:p>
          <a:p>
            <a:pPr lvl="1"/>
            <a:r>
              <a:rPr lang="en-US" altLang="en-US"/>
              <a:t>May be any primitive type or class</a:t>
            </a:r>
          </a:p>
          <a:p>
            <a:pPr lvl="1"/>
            <a:r>
              <a:rPr lang="en-US" altLang="en-US"/>
              <a:t>Methods must return a value with the appropriate type</a:t>
            </a:r>
          </a:p>
          <a:p>
            <a:r>
              <a:rPr lang="en-US" altLang="en-US"/>
              <a:t>Void methods</a:t>
            </a:r>
          </a:p>
          <a:p>
            <a:pPr lvl="1"/>
            <a:r>
              <a:rPr lang="en-US" altLang="en-US"/>
              <a:t>Methods that return no value return a </a:t>
            </a:r>
            <a:r>
              <a:rPr lang="en-US" altLang="en-US" i="1"/>
              <a:t>void</a:t>
            </a:r>
            <a:r>
              <a:rPr lang="en-US" altLang="en-US"/>
              <a:t> type</a:t>
            </a:r>
          </a:p>
          <a:p>
            <a:pPr lvl="1"/>
            <a:r>
              <a:rPr lang="en-US" altLang="en-US"/>
              <a:t>Such methods are called for their effect, not their result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Account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void print()				//called for effect, no value returned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System.out.println("Balance is " + balance);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13669" name="Rectangle 2053">
            <a:extLst>
              <a:ext uri="{FF2B5EF4-FFF2-40B4-BE49-F238E27FC236}">
                <a16:creationId xmlns:a16="http://schemas.microsoft.com/office/drawing/2014/main" id="{206A60FC-DC38-F54F-F863-B289A4122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65532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320C8B1-667D-AE98-D8CF-8082C1393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Orientation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A7A46DDD-AC56-DEE0-6297-181FB85F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View problem solution as a collection of objects that communicate through messages</a:t>
            </a:r>
          </a:p>
          <a:p>
            <a:endParaRPr lang="en-US" altLang="en-US"/>
          </a:p>
        </p:txBody>
      </p:sp>
      <p:sp>
        <p:nvSpPr>
          <p:cNvPr id="112646" name="Line 6">
            <a:extLst>
              <a:ext uri="{FF2B5EF4-FFF2-40B4-BE49-F238E27FC236}">
                <a16:creationId xmlns:a16="http://schemas.microsoft.com/office/drawing/2014/main" id="{A09140DD-D0E5-1AD2-FAB8-69AE02FA6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3886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27E22221-D48F-0FC1-6198-28C37218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813" y="3581400"/>
            <a:ext cx="815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redraw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82510CC6-D0B5-6FE1-9485-4AB5D7523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733800"/>
            <a:ext cx="9080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</a:rPr>
              <a:t>browser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4739C6FF-06B7-7603-D75D-B8853FD44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2971800"/>
            <a:ext cx="5143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line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218C2987-E098-DAF3-1AA0-3C3CF3D10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3549650"/>
            <a:ext cx="5143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line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47FB1BB4-67BD-F778-29A1-9E7769CA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4159250"/>
            <a:ext cx="5143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line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4" name="Text Box 14">
            <a:extLst>
              <a:ext uri="{FF2B5EF4-FFF2-40B4-BE49-F238E27FC236}">
                <a16:creationId xmlns:a16="http://schemas.microsoft.com/office/drawing/2014/main" id="{6A111668-545D-A50C-B5C8-D510E6C7C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275" y="4768850"/>
            <a:ext cx="51435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line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5" name="Text Box 15">
            <a:extLst>
              <a:ext uri="{FF2B5EF4-FFF2-40B4-BE49-F238E27FC236}">
                <a16:creationId xmlns:a16="http://schemas.microsoft.com/office/drawing/2014/main" id="{EFBAE2EF-6944-DF23-7E50-034DB703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3733800"/>
            <a:ext cx="914400" cy="34925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en-US" altLang="en-US" b="1" u="sng">
                <a:solidFill>
                  <a:srgbClr val="000000"/>
                </a:solidFill>
              </a:rPr>
              <a:t>window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112656" name="Text Box 16">
            <a:extLst>
              <a:ext uri="{FF2B5EF4-FFF2-40B4-BE49-F238E27FC236}">
                <a16:creationId xmlns:a16="http://schemas.microsoft.com/office/drawing/2014/main" id="{E294E428-02B3-BBCB-5B62-A388458FB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048000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draw</a:t>
            </a:r>
          </a:p>
        </p:txBody>
      </p:sp>
      <p:sp>
        <p:nvSpPr>
          <p:cNvPr id="112657" name="Line 17">
            <a:extLst>
              <a:ext uri="{FF2B5EF4-FFF2-40B4-BE49-F238E27FC236}">
                <a16:creationId xmlns:a16="http://schemas.microsoft.com/office/drawing/2014/main" id="{C4D6BAF6-8791-115A-7A2F-DA940FE2C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9013" y="31242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18">
            <a:extLst>
              <a:ext uri="{FF2B5EF4-FFF2-40B4-BE49-F238E27FC236}">
                <a16:creationId xmlns:a16="http://schemas.microsoft.com/office/drawing/2014/main" id="{2E1FAEAF-D170-C6E5-D241-77EC807FC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9013" y="3657600"/>
            <a:ext cx="1219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Line 19">
            <a:extLst>
              <a:ext uri="{FF2B5EF4-FFF2-40B4-BE49-F238E27FC236}">
                <a16:creationId xmlns:a16="http://schemas.microsoft.com/office/drawing/2014/main" id="{0A57F9FF-F3FA-09BF-8162-ABD1D3F8A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3886200"/>
            <a:ext cx="1219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0" name="Line 20">
            <a:extLst>
              <a:ext uri="{FF2B5EF4-FFF2-40B4-BE49-F238E27FC236}">
                <a16:creationId xmlns:a16="http://schemas.microsoft.com/office/drawing/2014/main" id="{044292CF-DAAD-422F-1845-61FCB2311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3886200"/>
            <a:ext cx="12192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EE13BDD-672D-DA39-2A9A-00D82C2B0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Statement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A6ED40B-4CD7-B1AC-4758-89222DA93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Allows method to return a value to the caller</a:t>
            </a:r>
          </a:p>
          <a:p>
            <a:pPr lvl="1"/>
            <a:r>
              <a:rPr lang="en-US" altLang="en-US"/>
              <a:t>Terminates the method's execution</a:t>
            </a:r>
          </a:p>
          <a:p>
            <a:pPr lvl="1"/>
            <a:r>
              <a:rPr lang="en-US" altLang="en-US"/>
              <a:t>Method may return </a:t>
            </a:r>
            <a:r>
              <a:rPr lang="en-US" altLang="en-US" u="sng"/>
              <a:t>one</a:t>
            </a:r>
            <a:r>
              <a:rPr lang="en-US" altLang="en-US"/>
              <a:t> value through a return statement</a:t>
            </a:r>
          </a:p>
          <a:p>
            <a:r>
              <a:rPr lang="en-US" altLang="en-US"/>
              <a:t>Syntax</a:t>
            </a:r>
          </a:p>
          <a:p>
            <a:pPr lvl="1">
              <a:buFont typeface="Wingdings" pitchFamily="2" charset="2"/>
              <a:buNone/>
            </a:pPr>
            <a:r>
              <a:rPr lang="en-US" altLang="en-US" u="sng"/>
              <a:t>return</a:t>
            </a:r>
            <a:r>
              <a:rPr lang="en-US" altLang="en-US"/>
              <a:t> </a:t>
            </a:r>
            <a:r>
              <a:rPr lang="en-US" altLang="en-US" i="1"/>
              <a:t>expression</a:t>
            </a:r>
            <a:r>
              <a:rPr lang="en-US" altLang="en-US"/>
              <a:t>;</a:t>
            </a:r>
            <a:endParaRPr lang="en-US" altLang="en-US" i="1"/>
          </a:p>
          <a:p>
            <a:pPr lvl="1"/>
            <a:endParaRPr lang="en-US" altLang="en-US"/>
          </a:p>
          <a:p>
            <a:pPr lvl="1"/>
            <a:r>
              <a:rPr lang="en-US" altLang="en-US"/>
              <a:t>Expression must yield same type declared in method</a:t>
            </a:r>
          </a:p>
          <a:p>
            <a:pPr lvl="1"/>
            <a:r>
              <a:rPr lang="en-US" altLang="en-US"/>
              <a:t>All non-void methods must execute a return statement</a:t>
            </a:r>
          </a:p>
          <a:p>
            <a:pPr lvl="2"/>
            <a:r>
              <a:rPr lang="en-US" altLang="en-US"/>
              <a:t>Verified by compiler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E431950-6691-1E0B-73C0-F2E635477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Examples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A5DC88B-8A96-8EE8-6B73-015E8AAC3F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double square (double x)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return x * x;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int illegalMethod (int y)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if (y == 3)</a:t>
            </a:r>
          </a:p>
          <a:p>
            <a:pPr lvl="4"/>
            <a:r>
              <a:rPr lang="en-US" altLang="en-US"/>
              <a:t>		return y*2;				// Illegal, may exit without</a:t>
            </a:r>
          </a:p>
          <a:p>
            <a:pPr lvl="4"/>
            <a:r>
              <a:rPr lang="en-US" altLang="en-US"/>
              <a:t>}									// executing the return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void proc()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System.out.println("HI");	// No return required, void method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0F9677B6-C7BA-3EDB-45CA-259344223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553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60B5831F-5A0B-D4F4-AED6-D832438E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743200"/>
            <a:ext cx="6553200" cy="11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9EE6B86E-96EB-1C69-4AA9-4BC212D6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19600"/>
            <a:ext cx="65532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A265232-6D66-6625-DB15-6045231BA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Arguments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96EB020B-405A-9BC9-5AD3-779120A48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Callers may pass values to a method</a:t>
            </a:r>
          </a:p>
          <a:p>
            <a:r>
              <a:rPr lang="en-US" altLang="en-US"/>
              <a:t>Method must define variables for values passed by the caller</a:t>
            </a:r>
          </a:p>
          <a:p>
            <a:pPr lvl="1"/>
            <a:r>
              <a:rPr lang="en-US" altLang="en-US"/>
              <a:t>May be any legal Java variable declaration</a:t>
            </a:r>
          </a:p>
          <a:p>
            <a:pPr lvl="1"/>
            <a:r>
              <a:rPr lang="en-US" altLang="en-US"/>
              <a:t>Caller must provide an appropriate value for each argument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026">
            <a:extLst>
              <a:ext uri="{FF2B5EF4-FFF2-40B4-BE49-F238E27FC236}">
                <a16:creationId xmlns:a16="http://schemas.microsoft.com/office/drawing/2014/main" id="{F90E939B-3A2C-EE59-5ECD-4219970CA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 Example</a:t>
            </a:r>
          </a:p>
        </p:txBody>
      </p:sp>
      <p:sp>
        <p:nvSpPr>
          <p:cNvPr id="123907" name="Rectangle 1027">
            <a:extLst>
              <a:ext uri="{FF2B5EF4-FFF2-40B4-BE49-F238E27FC236}">
                <a16:creationId xmlns:a16="http://schemas.microsoft.com/office/drawing/2014/main" id="{45367D35-B7C3-9D38-0143-5EAD09273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class InterestRules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float computeSavingsInterest(Account acc, Customer cust, float factor)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float interest = 0.0;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if (cust.getType() == Customer.Corporate)</a:t>
            </a:r>
          </a:p>
          <a:p>
            <a:pPr lvl="4"/>
            <a:r>
              <a:rPr lang="en-US" altLang="en-US"/>
              <a:t>			interest = 0.0;</a:t>
            </a:r>
          </a:p>
          <a:p>
            <a:pPr lvl="4"/>
            <a:r>
              <a:rPr lang="en-US" altLang="en-US"/>
              <a:t>		else if (acc.currentBalance() &lt;= 100)</a:t>
            </a:r>
          </a:p>
          <a:p>
            <a:pPr lvl="4"/>
            <a:r>
              <a:rPr lang="en-US" altLang="en-US"/>
              <a:t>			interest = 0.0;</a:t>
            </a:r>
          </a:p>
          <a:p>
            <a:pPr lvl="4"/>
            <a:r>
              <a:rPr lang="en-US" altLang="en-US"/>
              <a:t>		else</a:t>
            </a:r>
          </a:p>
          <a:p>
            <a:pPr lvl="4"/>
            <a:r>
              <a:rPr lang="en-US" altLang="en-US"/>
              <a:t>			interest = acc.currentBalance() * factor;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return interest;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void displayMonthlyInterest(Account list[], Customer cust)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InterestRules engine = new InterestRules();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for (int i=0; i &lt; list.length; i++)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float interest = engine.computeSavingsInterest(list[i], cust, 0.003);</a:t>
            </a:r>
          </a:p>
          <a:p>
            <a:pPr lvl="4"/>
            <a:r>
              <a:rPr lang="en-US" altLang="en-US"/>
              <a:t>		System.out.println(interest);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23908" name="Rectangle 1028">
            <a:extLst>
              <a:ext uri="{FF2B5EF4-FFF2-40B4-BE49-F238E27FC236}">
                <a16:creationId xmlns:a16="http://schemas.microsoft.com/office/drawing/2014/main" id="{F76B54A8-393E-3E34-63F0-9632849C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6858000" cy="312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Rectangle 1029">
            <a:extLst>
              <a:ext uri="{FF2B5EF4-FFF2-40B4-BE49-F238E27FC236}">
                <a16:creationId xmlns:a16="http://schemas.microsoft.com/office/drawing/2014/main" id="{F8DEA037-9842-53E2-3D83-8DCAE7AA8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685800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482ED7A-F57D-E3DA-7BFC-A1A8F5E29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 Types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061DA03E-BE75-3739-B14C-2266EAA35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Primitive variables are copied</a:t>
            </a:r>
          </a:p>
          <a:p>
            <a:pPr lvl="1"/>
            <a:r>
              <a:rPr lang="en-US" altLang="en-US"/>
              <a:t>Changes made in the method </a:t>
            </a:r>
            <a:r>
              <a:rPr lang="en-US" altLang="en-US" u="sng"/>
              <a:t>are not</a:t>
            </a:r>
            <a:r>
              <a:rPr lang="en-US" altLang="en-US"/>
              <a:t> reflected in the caller</a:t>
            </a:r>
          </a:p>
          <a:p>
            <a:r>
              <a:rPr lang="en-US" altLang="en-US"/>
              <a:t>Non-primitives (objects) are passed as references</a:t>
            </a:r>
          </a:p>
          <a:p>
            <a:pPr lvl="1"/>
            <a:r>
              <a:rPr lang="en-US" altLang="en-US"/>
              <a:t>Changes made in the method </a:t>
            </a:r>
            <a:r>
              <a:rPr lang="en-US" altLang="en-US" u="sng"/>
              <a:t>are</a:t>
            </a:r>
            <a:r>
              <a:rPr lang="en-US" altLang="en-US"/>
              <a:t> reflected in the caller</a:t>
            </a:r>
          </a:p>
          <a:p>
            <a:pPr lvl="2"/>
            <a:r>
              <a:rPr lang="en-US" altLang="en-US"/>
              <a:t>Changes made to the object are reflected</a:t>
            </a:r>
          </a:p>
          <a:p>
            <a:pPr lvl="2"/>
            <a:r>
              <a:rPr lang="en-US" altLang="en-US"/>
              <a:t>Changes made to the </a:t>
            </a:r>
            <a:r>
              <a:rPr lang="en-US" altLang="en-US" i="1"/>
              <a:t>reference</a:t>
            </a:r>
            <a:r>
              <a:rPr lang="en-US" altLang="en-US"/>
              <a:t> are obviously </a:t>
            </a:r>
            <a:r>
              <a:rPr lang="en-US" altLang="en-US" i="1"/>
              <a:t>not</a:t>
            </a:r>
            <a:r>
              <a:rPr lang="en-US" altLang="en-US"/>
              <a:t> reflected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CAD6E3F8-613A-2710-7134-A3B7D3BA6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Arguments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A6CB782-26EF-DBE3-3F56-880D44677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7010400" cy="4660900"/>
          </a:xfrm>
        </p:spPr>
        <p:txBody>
          <a:bodyPr/>
          <a:lstStyle/>
          <a:p>
            <a:pPr lvl="4"/>
            <a:r>
              <a:rPr lang="en-US" altLang="en-US" sz="1400"/>
              <a:t>class Test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void changeEm(int x, float y)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System.out.println("changeEm x=" + x + "  y=" + y);</a:t>
            </a:r>
          </a:p>
          <a:p>
            <a:pPr lvl="4"/>
            <a:r>
              <a:rPr lang="en-US" altLang="en-US" sz="1400"/>
              <a:t>		x = 100;</a:t>
            </a:r>
          </a:p>
          <a:p>
            <a:pPr lvl="4"/>
            <a:r>
              <a:rPr lang="en-US" altLang="en-US" sz="1400"/>
              <a:t>		y = 12.34F;</a:t>
            </a:r>
          </a:p>
          <a:p>
            <a:pPr lvl="4"/>
            <a:r>
              <a:rPr lang="en-US" altLang="en-US" sz="1400"/>
              <a:t>		System.out.println("changeEm x=" + x + "  y=" + y);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 sz="1400"/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class Main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public static void main (String args[])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Test object = new Test();</a:t>
            </a:r>
          </a:p>
          <a:p>
            <a:pPr lvl="4"/>
            <a:r>
              <a:rPr lang="en-US" altLang="en-US" sz="1400"/>
              <a:t>		int x = 10;</a:t>
            </a:r>
          </a:p>
          <a:p>
            <a:pPr lvl="4"/>
            <a:r>
              <a:rPr lang="en-US" altLang="en-US" sz="1400"/>
              <a:t>		float y = 1.2F;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System.out.println("Main x=" + x + "  y=" + y);</a:t>
            </a:r>
          </a:p>
          <a:p>
            <a:pPr lvl="4"/>
            <a:r>
              <a:rPr lang="en-US" altLang="en-US" sz="1400"/>
              <a:t>		object.changeEm(x, y);</a:t>
            </a:r>
          </a:p>
          <a:p>
            <a:pPr lvl="4"/>
            <a:r>
              <a:rPr lang="en-US" altLang="en-US" sz="1400"/>
              <a:t>		System.out.println("Main x=" + x + "  y=" + y);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9270EACA-B0DC-6DC7-DBB9-F2E89B9D6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0"/>
            <a:ext cx="5410200" cy="1724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D6D72445-7FCE-AF6B-F99B-A7025E151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7999"/>
            <a:ext cx="5410200" cy="218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027">
            <a:extLst>
              <a:ext uri="{FF2B5EF4-FFF2-40B4-BE49-F238E27FC236}">
                <a16:creationId xmlns:a16="http://schemas.microsoft.com/office/drawing/2014/main" id="{D29B2F79-454A-A075-C452-191F84BC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534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39725" indent="-339725" algn="l" defTabSz="800100" rtl="0" eaLnBrk="0" fontAlgn="base" hangingPunct="0">
              <a:spcBef>
                <a:spcPct val="40000"/>
              </a:spcBef>
              <a:spcAft>
                <a:spcPct val="40000"/>
              </a:spcAft>
              <a:buClr>
                <a:srgbClr val="00FFCC"/>
              </a:buClr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01675" indent="-24765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8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054100" indent="-238125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00FFCC"/>
              </a:buClr>
              <a:buSzPct val="80000"/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397000" indent="-22860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7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1536700" indent="1588" algn="l" defTabSz="800100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00FFCC"/>
              </a:buClr>
              <a:buSzPct val="70000"/>
              <a:buFont typeface="Wingdings" pitchFamily="2" charset="2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 altLang="en-US" sz="1600">
                <a:solidFill>
                  <a:srgbClr val="FFC000"/>
                </a:solidFill>
              </a:rPr>
              <a:t>OUTPUT: Changes not reflected in caller's variables in the last output line</a:t>
            </a:r>
            <a:endParaRPr lang="en-US" altLang="en-US">
              <a:solidFill>
                <a:srgbClr val="FFC000"/>
              </a:solidFill>
            </a:endParaRPr>
          </a:p>
          <a:p>
            <a:pPr lvl="4"/>
            <a:endParaRPr lang="en-US" altLang="en-US"/>
          </a:p>
          <a:p>
            <a:pPr lvl="4"/>
            <a:r>
              <a:rPr lang="en-US" altLang="en-US" sz="1400"/>
              <a:t>Main x=10  y=1.2</a:t>
            </a:r>
          </a:p>
          <a:p>
            <a:pPr lvl="4"/>
            <a:r>
              <a:rPr lang="en-US" altLang="en-US" sz="1400"/>
              <a:t>changeEm x=10  y=1.2</a:t>
            </a:r>
          </a:p>
          <a:p>
            <a:pPr lvl="4"/>
            <a:r>
              <a:rPr lang="en-US" altLang="en-US" sz="1400"/>
              <a:t>changeEm x=100  y=12.34</a:t>
            </a:r>
          </a:p>
          <a:p>
            <a:pPr lvl="4"/>
            <a:r>
              <a:rPr lang="en-US" altLang="en-US" sz="1400"/>
              <a:t>Main x=10  y=1.2</a:t>
            </a:r>
          </a:p>
          <a:p>
            <a:pPr lvl="4"/>
            <a:endParaRPr lang="en-US" altLang="en-US"/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2DE6F687-2B30-B8CB-A899-D8D8A2D8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38800"/>
            <a:ext cx="4953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A195D7E-5E18-3B71-B879-DE564DBA1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Arguments Example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4CC7415-60CA-376C-244C-31932ACAD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 sz="1400"/>
              <a:t>class ListManager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void setList(int arr[])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for (int i=0; i &lt; arr.length; i++)</a:t>
            </a:r>
          </a:p>
          <a:p>
            <a:pPr lvl="4"/>
            <a:r>
              <a:rPr lang="en-US" altLang="en-US" sz="1400"/>
              <a:t>			arr[i] = i * 2;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int avg (int data[])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int sum = 0;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for (int i = 0; i &lt; data.length; i++)</a:t>
            </a:r>
          </a:p>
          <a:p>
            <a:pPr lvl="4"/>
            <a:r>
              <a:rPr lang="en-US" altLang="en-US" sz="1400"/>
              <a:t>			sum = sum + data[i];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return sum/data.length;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 sz="1400"/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class Main</a:t>
            </a:r>
          </a:p>
          <a:p>
            <a:pPr lvl="4"/>
            <a:r>
              <a:rPr lang="en-US" altLang="en-US" sz="1400"/>
              <a:t>{</a:t>
            </a:r>
          </a:p>
          <a:p>
            <a:pPr lvl="4"/>
            <a:r>
              <a:rPr lang="en-US" altLang="en-US" sz="1400"/>
              <a:t>	public static void main (String args[])</a:t>
            </a:r>
          </a:p>
          <a:p>
            <a:pPr lvl="4"/>
            <a:r>
              <a:rPr lang="en-US" altLang="en-US" sz="1400"/>
              <a:t>	{</a:t>
            </a:r>
          </a:p>
          <a:p>
            <a:pPr lvl="4"/>
            <a:r>
              <a:rPr lang="en-US" altLang="en-US" sz="1400"/>
              <a:t>		int 				list[] = new int[5];</a:t>
            </a:r>
          </a:p>
          <a:p>
            <a:pPr lvl="4"/>
            <a:r>
              <a:rPr lang="en-US" altLang="en-US" sz="1400"/>
              <a:t>		ListManager	manager = new ListManager();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manager.setList(list);</a:t>
            </a:r>
          </a:p>
          <a:p>
            <a:pPr lvl="4"/>
            <a:r>
              <a:rPr lang="en-US" altLang="en-US" sz="1400"/>
              <a:t>		System.out.println(manager.avg(list));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  <a:endParaRPr lang="en-US" altLang="en-US"/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F7BCA1AF-3B8D-B38E-4134-7C12F44B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42672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ED44306D-C78E-153C-676B-5706F5D6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95800"/>
            <a:ext cx="4267200" cy="190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4F9F947-1976-88FC-BE40-155586EC0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Arguments Discussion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DAF7F68-9EED-BB75-966B-290FA1668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passes a reference to the designated object</a:t>
            </a:r>
          </a:p>
          <a:p>
            <a:pPr lvl="1"/>
            <a:r>
              <a:rPr lang="en-US" altLang="en-US"/>
              <a:t>Called method may then modify the object</a:t>
            </a: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BBE26F2E-EDDA-D0CC-078D-AE5492549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068638"/>
            <a:ext cx="458788" cy="34925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list</a:t>
            </a:r>
          </a:p>
        </p:txBody>
      </p:sp>
      <p:grpSp>
        <p:nvGrpSpPr>
          <p:cNvPr id="109574" name="Group 6">
            <a:extLst>
              <a:ext uri="{FF2B5EF4-FFF2-40B4-BE49-F238E27FC236}">
                <a16:creationId xmlns:a16="http://schemas.microsoft.com/office/drawing/2014/main" id="{A6A1909F-E1A5-1FAF-D27F-232C09864BA5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19400"/>
            <a:ext cx="654050" cy="1676400"/>
            <a:chOff x="2160" y="3024"/>
            <a:chExt cx="371" cy="1056"/>
          </a:xfrm>
        </p:grpSpPr>
        <p:sp>
          <p:nvSpPr>
            <p:cNvPr id="109575" name="Text Box 7">
              <a:extLst>
                <a:ext uri="{FF2B5EF4-FFF2-40B4-BE49-F238E27FC236}">
                  <a16:creationId xmlns:a16="http://schemas.microsoft.com/office/drawing/2014/main" id="{CB38C1F5-1F14-FA5B-CA92-6A4EF614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024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09576" name="Text Box 8">
              <a:extLst>
                <a:ext uri="{FF2B5EF4-FFF2-40B4-BE49-F238E27FC236}">
                  <a16:creationId xmlns:a16="http://schemas.microsoft.com/office/drawing/2014/main" id="{EB959ACB-D009-A267-19FE-F317ABFDC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16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09577" name="Text Box 9">
              <a:extLst>
                <a:ext uri="{FF2B5EF4-FFF2-40B4-BE49-F238E27FC236}">
                  <a16:creationId xmlns:a16="http://schemas.microsoft.com/office/drawing/2014/main" id="{6CD191AC-FB1A-DE77-F75E-D0E8024C3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428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09578" name="Text Box 10">
              <a:extLst>
                <a:ext uri="{FF2B5EF4-FFF2-40B4-BE49-F238E27FC236}">
                  <a16:creationId xmlns:a16="http://schemas.microsoft.com/office/drawing/2014/main" id="{12300D6A-17B6-3463-E1A8-E12CFD2FA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48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  <p:sp>
          <p:nvSpPr>
            <p:cNvPr id="109579" name="Text Box 11">
              <a:extLst>
                <a:ext uri="{FF2B5EF4-FFF2-40B4-BE49-F238E27FC236}">
                  <a16:creationId xmlns:a16="http://schemas.microsoft.com/office/drawing/2014/main" id="{DC7E0FDF-C67D-F58D-23D4-0E9A6B158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860"/>
              <a:ext cx="371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000000"/>
                  </a:solidFill>
                </a:rPr>
                <a:t>         </a:t>
              </a:r>
            </a:p>
          </p:txBody>
        </p:sp>
      </p:grp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89520A68-FAA2-133B-5EA1-5241E04A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194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0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32032571-DEB5-0787-15DA-0AC6C28DE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1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1892DDF0-AF0F-DBAD-0129-0788F10C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47345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13054D21-0D2C-D2F6-FF52-035085742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10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3</a:t>
            </a:r>
          </a:p>
        </p:txBody>
      </p:sp>
      <p:sp>
        <p:nvSpPr>
          <p:cNvPr id="109584" name="Text Box 16">
            <a:extLst>
              <a:ext uri="{FF2B5EF4-FFF2-40B4-BE49-F238E27FC236}">
                <a16:creationId xmlns:a16="http://schemas.microsoft.com/office/drawing/2014/main" id="{21D2D5DF-55C6-5406-A31B-724987417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59250"/>
            <a:ext cx="336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...</a:t>
            </a:r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03C20730-7BE5-8CE1-87CC-CB3432FFC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881313"/>
            <a:ext cx="1020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Main</a:t>
            </a:r>
          </a:p>
          <a:p>
            <a:pPr algn="ctr"/>
            <a:r>
              <a:rPr lang="en-US" altLang="en-US" b="1"/>
              <a:t>Variables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B47DD5FC-76BC-B656-965A-168212CA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33800"/>
            <a:ext cx="1020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setList</a:t>
            </a:r>
          </a:p>
          <a:p>
            <a:pPr algn="ctr"/>
            <a:r>
              <a:rPr lang="en-US" altLang="en-US" b="1"/>
              <a:t>Variables</a:t>
            </a: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D0285852-D91C-1E29-AD05-D790DE4F7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41750"/>
            <a:ext cx="479425" cy="34925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</a:rPr>
              <a:t>arr</a:t>
            </a:r>
          </a:p>
        </p:txBody>
      </p:sp>
      <p:sp>
        <p:nvSpPr>
          <p:cNvPr id="109588" name="Line 20">
            <a:extLst>
              <a:ext uri="{FF2B5EF4-FFF2-40B4-BE49-F238E27FC236}">
                <a16:creationId xmlns:a16="http://schemas.microsoft.com/office/drawing/2014/main" id="{D1F2F360-9DCA-EDD6-EE79-D5608E37E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251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21">
            <a:extLst>
              <a:ext uri="{FF2B5EF4-FFF2-40B4-BE49-F238E27FC236}">
                <a16:creationId xmlns:a16="http://schemas.microsoft.com/office/drawing/2014/main" id="{71C082FA-4785-8B58-11EA-607C1BDA9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0480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2">
            <a:extLst>
              <a:ext uri="{FF2B5EF4-FFF2-40B4-BE49-F238E27FC236}">
                <a16:creationId xmlns:a16="http://schemas.microsoft.com/office/drawing/2014/main" id="{A24C27DC-F5A5-E6D4-E32C-0670B19257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124200"/>
            <a:ext cx="1295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Text Box 23">
            <a:extLst>
              <a:ext uri="{FF2B5EF4-FFF2-40B4-BE49-F238E27FC236}">
                <a16:creationId xmlns:a16="http://schemas.microsoft.com/office/drawing/2014/main" id="{27BAC7F4-B139-4A67-79D1-43332FE8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25" y="2819400"/>
            <a:ext cx="773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/>
              <a:t>Array</a:t>
            </a:r>
          </a:p>
          <a:p>
            <a:pPr algn="ctr"/>
            <a:r>
              <a:rPr lang="en-US" altLang="en-US" b="1"/>
              <a:t>Object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43CB5D0E-98EB-554B-93BC-BC6D538F7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Arguments (Strings)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844F0C1-1225-A3DE-44AD-75B4914A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r>
              <a:rPr lang="en-US" altLang="en-US"/>
              <a:t>class Test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void changeString(String x)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System.out.println("changeString x=" +x);</a:t>
            </a:r>
          </a:p>
          <a:p>
            <a:pPr lvl="4"/>
            <a:r>
              <a:rPr lang="en-US" altLang="en-US"/>
              <a:t>		x = "Method";</a:t>
            </a:r>
          </a:p>
          <a:p>
            <a:pPr lvl="4"/>
            <a:r>
              <a:rPr lang="en-US" altLang="en-US"/>
              <a:t>		System.out.println("changeString x=" + x);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Main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public static void main (String args[])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Test object = new Test();</a:t>
            </a:r>
          </a:p>
          <a:p>
            <a:pPr lvl="4"/>
            <a:r>
              <a:rPr lang="en-US" altLang="en-US"/>
              <a:t>		String x = "Main";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System.out.println("Main x=" + x);</a:t>
            </a:r>
          </a:p>
          <a:p>
            <a:pPr lvl="4"/>
            <a:r>
              <a:rPr lang="en-US" altLang="en-US"/>
              <a:t>		object.changeString(x);</a:t>
            </a:r>
          </a:p>
          <a:p>
            <a:pPr lvl="4"/>
            <a:r>
              <a:rPr lang="en-US" altLang="en-US"/>
              <a:t>		System.out.println("Main x=" + x);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Main x=Main</a:t>
            </a:r>
          </a:p>
          <a:p>
            <a:pPr lvl="4"/>
            <a:r>
              <a:rPr lang="en-US" altLang="en-US"/>
              <a:t>changeString x=Main</a:t>
            </a:r>
          </a:p>
          <a:p>
            <a:pPr lvl="4"/>
            <a:r>
              <a:rPr lang="en-US" altLang="en-US"/>
              <a:t>changeString x=Method</a:t>
            </a:r>
          </a:p>
          <a:p>
            <a:pPr lvl="4"/>
            <a:r>
              <a:rPr lang="en-US" altLang="en-US"/>
              <a:t>Main x=Main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5C6FDC25-A36F-FFDD-CF41-D48B17C4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295400"/>
            <a:ext cx="4953000" cy="411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E21E8C7E-A486-5859-A2EE-632FE2675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86400"/>
            <a:ext cx="49530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A5C18A2-3555-1AE9-D565-091EEA559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Arguments Analysis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EBAA544-B939-986F-E90D-D7888F7F9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didn't  changeString() modify x to "Method"?</a:t>
            </a:r>
          </a:p>
          <a:p>
            <a:pPr lvl="1"/>
            <a:r>
              <a:rPr lang="en-US" altLang="en-US"/>
              <a:t>changeString() modified the object reference, not the object</a:t>
            </a:r>
          </a:p>
          <a:p>
            <a:r>
              <a:rPr lang="en-US" altLang="en-US"/>
              <a:t>Solution</a:t>
            </a:r>
          </a:p>
          <a:p>
            <a:pPr lvl="1"/>
            <a:r>
              <a:rPr lang="en-US" altLang="en-US"/>
              <a:t>changeString() should modify the existing object, not create a new one</a:t>
            </a:r>
          </a:p>
          <a:p>
            <a:pPr lvl="1"/>
            <a:r>
              <a:rPr lang="en-US" altLang="en-US"/>
              <a:t>However, String's are defined by Java as immutable and cannot be changed</a:t>
            </a:r>
          </a:p>
          <a:p>
            <a:pPr lvl="1"/>
            <a:r>
              <a:rPr lang="en-US" altLang="en-US"/>
              <a:t>There is no solution for Strings!</a:t>
            </a:r>
          </a:p>
          <a:p>
            <a:pPr lvl="2"/>
            <a:r>
              <a:rPr lang="en-US" altLang="en-US"/>
              <a:t>StringBuffer provides changeable Strings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AA8C337-03B2-492E-AA52-878B370C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Interaction Example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134155A4-95B8-C638-6EDA-446801275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8077200" cy="46482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6679" name="Picture 7">
            <a:extLst>
              <a:ext uri="{FF2B5EF4-FFF2-40B4-BE49-F238E27FC236}">
                <a16:creationId xmlns:a16="http://schemas.microsoft.com/office/drawing/2014/main" id="{89691CB3-A82A-7B8C-CAA6-45581021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486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43AE995-55DE-3350-504E-B2069FBE9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Overloading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BDEA499-A5DF-1FE2-E664-2556D9B6D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Methods within a class may have the same name</a:t>
            </a:r>
          </a:p>
          <a:p>
            <a:pPr lvl="1"/>
            <a:r>
              <a:rPr lang="en-US" altLang="en-US"/>
              <a:t>Different argument types indicate methods</a:t>
            </a:r>
          </a:p>
          <a:p>
            <a:pPr lvl="1"/>
            <a:r>
              <a:rPr lang="en-US" altLang="en-US"/>
              <a:t>Different return types </a:t>
            </a:r>
            <a:r>
              <a:rPr lang="en-US" altLang="en-US" u="sng"/>
              <a:t>do not</a:t>
            </a:r>
            <a:r>
              <a:rPr lang="en-US" altLang="en-US"/>
              <a:t> indicate different methods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Test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void	doTest()</a:t>
            </a:r>
          </a:p>
          <a:p>
            <a:pPr lvl="4"/>
            <a:r>
              <a:rPr lang="en-US" altLang="en-US"/>
              <a:t>	void	doTest(int x)		// Overloaded</a:t>
            </a:r>
          </a:p>
          <a:p>
            <a:pPr lvl="4"/>
            <a:r>
              <a:rPr lang="en-US" altLang="en-US"/>
              <a:t>	void	doTest(int x , float y)	// Overloaded again</a:t>
            </a:r>
          </a:p>
          <a:p>
            <a:pPr lvl="4"/>
            <a:r>
              <a:rPr lang="en-US" altLang="en-US"/>
              <a:t>	void	doTest(float y, int x)	// Still OK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int		doTest(int x)		// Illegal</a:t>
            </a:r>
          </a:p>
          <a:p>
            <a:pPr lvl="4"/>
            <a:r>
              <a:rPr lang="en-US" altLang="en-US"/>
              <a:t>	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37C9DE37-43BC-0775-A878-6F2042C3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667000"/>
            <a:ext cx="6096000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FF2DF7E9-72A2-B7CF-13DA-663F4C4F1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371600"/>
            <a:ext cx="8534400" cy="2438400"/>
          </a:xfrm>
        </p:spPr>
        <p:txBody>
          <a:bodyPr/>
          <a:lstStyle/>
          <a:p>
            <a:pPr algn="ctr"/>
            <a:r>
              <a:rPr lang="en-US" altLang="en-US"/>
              <a:t>Java Classes</a:t>
            </a:r>
            <a:br>
              <a:rPr lang="en-US" altLang="en-US"/>
            </a:br>
            <a:r>
              <a:rPr lang="en-US" altLang="en-US"/>
              <a:t>(continued)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DB506FB-0B5E-8C3E-92AA-DF737D1F9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Directly Initializing Attributes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5687F1B8-C65B-E92C-441B-B01D5A988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Class attributes can be initialized outside constructor</a:t>
            </a:r>
          </a:p>
          <a:p>
            <a:pPr lvl="1"/>
            <a:r>
              <a:rPr lang="en-US" altLang="en-US"/>
              <a:t>Receives initial value on every object creation</a:t>
            </a:r>
          </a:p>
          <a:p>
            <a:pPr lvl="1"/>
            <a:r>
              <a:rPr lang="en-US" altLang="en-US"/>
              <a:t>Performed before constructor invocation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Customer {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Customer (String n) 	{</a:t>
            </a:r>
          </a:p>
          <a:p>
            <a:pPr lvl="4"/>
            <a:r>
              <a:rPr lang="en-US" altLang="en-US"/>
              <a:t>		name = n;</a:t>
            </a:r>
          </a:p>
          <a:p>
            <a:pPr lvl="4"/>
            <a:r>
              <a:rPr lang="en-US" altLang="en-US"/>
              <a:t>		accountNumber = -1;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Customer (String n, int num) 	{</a:t>
            </a:r>
          </a:p>
          <a:p>
            <a:pPr lvl="4"/>
            <a:r>
              <a:rPr lang="en-US" altLang="en-US"/>
              <a:t>		name = n;</a:t>
            </a:r>
          </a:p>
          <a:p>
            <a:pPr lvl="4"/>
            <a:r>
              <a:rPr lang="en-US" altLang="en-US"/>
              <a:t>		accountNumber = num;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private String	name;</a:t>
            </a:r>
          </a:p>
          <a:p>
            <a:pPr lvl="4"/>
            <a:r>
              <a:rPr lang="en-US" altLang="en-US"/>
              <a:t>	private int 		accountNumber;</a:t>
            </a:r>
          </a:p>
          <a:p>
            <a:pPr lvl="4"/>
            <a:r>
              <a:rPr lang="en-US" altLang="en-US"/>
              <a:t>	private int			totalOrders = 0;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6C108847-1758-DC36-EBBD-DBBA017E8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67000"/>
            <a:ext cx="4800600" cy="304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69E2F4D4-B04D-9F70-5C63-C55740D2E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this</a:t>
            </a:r>
            <a:r>
              <a:rPr lang="en-US" altLang="en-US"/>
              <a:t> Keyword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8F5D5D4-946F-2E8F-46E2-5279B8E98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Provides two functions in Java: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1) Reference the current object</a:t>
            </a:r>
          </a:p>
          <a:p>
            <a:pPr lvl="1"/>
            <a:r>
              <a:rPr lang="en-US" altLang="en-US"/>
              <a:t>All objects share class methods</a:t>
            </a:r>
          </a:p>
          <a:p>
            <a:pPr lvl="1"/>
            <a:r>
              <a:rPr lang="en-US" altLang="en-US" i="1"/>
              <a:t>this</a:t>
            </a:r>
            <a:r>
              <a:rPr lang="en-US" altLang="en-US"/>
              <a:t> denotes the object that invoked the method</a:t>
            </a:r>
          </a:p>
          <a:p>
            <a:pPr lvl="1"/>
            <a:r>
              <a:rPr lang="en-US" altLang="en-US"/>
              <a:t>Commonly used for name collisions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2) Call another constructor from within a constructor</a:t>
            </a:r>
          </a:p>
          <a:p>
            <a:pPr lvl="1"/>
            <a:r>
              <a:rPr lang="en-US" altLang="en-US"/>
              <a:t>Coalesce code from multiple constructors</a:t>
            </a:r>
          </a:p>
          <a:p>
            <a:pPr lvl="1"/>
            <a:r>
              <a:rPr lang="en-US" altLang="en-US"/>
              <a:t>Must be first line of the constructor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D9992723-3653-8A9F-9B88-35458F408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Example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1AEBAB59-7CA2-AFD4-B173-25098C611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altLang="en-US"/>
          </a:p>
          <a:p>
            <a:pPr lvl="4"/>
            <a:r>
              <a:rPr lang="en-US" altLang="en-US"/>
              <a:t>class Point {</a:t>
            </a:r>
          </a:p>
          <a:p>
            <a:pPr lvl="4"/>
            <a:r>
              <a:rPr lang="en-US" altLang="en-US"/>
              <a:t>	private int x,  y;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Point (int x, int y) 	{</a:t>
            </a:r>
          </a:p>
          <a:p>
            <a:pPr lvl="4"/>
            <a:r>
              <a:rPr lang="en-US" altLang="en-US"/>
              <a:t>		this.x = x;		// name collision (function 1)</a:t>
            </a:r>
          </a:p>
          <a:p>
            <a:pPr lvl="4"/>
            <a:r>
              <a:rPr lang="en-US" altLang="en-US"/>
              <a:t>		this.y = y;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Point () {</a:t>
            </a:r>
          </a:p>
          <a:p>
            <a:pPr lvl="4"/>
            <a:r>
              <a:rPr lang="en-US" altLang="en-US"/>
              <a:t>		this (0,0);		// use a different constructor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Point (Point p) {</a:t>
            </a:r>
          </a:p>
          <a:p>
            <a:pPr lvl="4"/>
            <a:r>
              <a:rPr lang="en-US" altLang="en-US"/>
              <a:t>		this (p.x, p.y);	// use it again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void addtoPolygon(Polygon poly) {</a:t>
            </a:r>
          </a:p>
          <a:p>
            <a:pPr lvl="4"/>
            <a:r>
              <a:rPr lang="en-US" altLang="en-US"/>
              <a:t>		poly.add (this);	// pass object to Polygon.add(Point p)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</p:txBody>
      </p:sp>
      <p:sp>
        <p:nvSpPr>
          <p:cNvPr id="192516" name="Rectangle 4">
            <a:extLst>
              <a:ext uri="{FF2B5EF4-FFF2-40B4-BE49-F238E27FC236}">
                <a16:creationId xmlns:a16="http://schemas.microsoft.com/office/drawing/2014/main" id="{D1CF63DB-3775-7593-B94F-1A8C2E20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1600"/>
            <a:ext cx="70866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6A37662B-1561-EEF4-AA00-8C7D85B4B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Attributes and Methods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2B92ACFA-7CF9-FB67-D88B-3E88F9059B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Define "class-wide" attributes and methods</a:t>
            </a:r>
          </a:p>
          <a:p>
            <a:r>
              <a:rPr lang="en-US" altLang="en-US"/>
              <a:t>Static attributes</a:t>
            </a:r>
          </a:p>
          <a:p>
            <a:pPr lvl="1"/>
            <a:r>
              <a:rPr lang="en-US" altLang="en-US"/>
              <a:t>One instance of a static variable exists for the entire class</a:t>
            </a:r>
          </a:p>
          <a:p>
            <a:r>
              <a:rPr lang="en-US" altLang="en-US"/>
              <a:t>Static methods</a:t>
            </a:r>
          </a:p>
          <a:p>
            <a:pPr lvl="1"/>
            <a:r>
              <a:rPr lang="en-US" altLang="en-US"/>
              <a:t>May only refer to static variables within the class</a:t>
            </a:r>
          </a:p>
          <a:p>
            <a:pPr lvl="1"/>
            <a:r>
              <a:rPr lang="en-US" altLang="en-US"/>
              <a:t>Non-static methods can refer to static attributes</a:t>
            </a:r>
          </a:p>
          <a:p>
            <a:pPr lvl="1"/>
            <a:r>
              <a:rPr lang="en-US" altLang="en-US"/>
              <a:t>May be accessed through the class name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DF3759F-F719-80BA-ED9E-1D0D0D023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Example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C2A60D62-4C70-F03A-A8B9-B8982CCC0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/>
            <a:endParaRPr lang="en-US" altLang="en-US" sz="1600"/>
          </a:p>
          <a:p>
            <a:pPr lvl="4"/>
            <a:r>
              <a:rPr lang="en-US" altLang="en-US" sz="1600"/>
              <a:t>class </a:t>
            </a:r>
            <a:r>
              <a:rPr lang="en-US" altLang="en-US"/>
              <a:t>Point {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Point (int initX, int initY) {</a:t>
            </a:r>
          </a:p>
          <a:p>
            <a:pPr lvl="4"/>
            <a:r>
              <a:rPr lang="en-US" altLang="en-US"/>
              <a:t>		x = initX;</a:t>
            </a:r>
          </a:p>
          <a:p>
            <a:pPr lvl="4"/>
            <a:r>
              <a:rPr lang="en-US" altLang="en-US"/>
              <a:t>		y = initY;</a:t>
            </a:r>
          </a:p>
          <a:p>
            <a:pPr lvl="4"/>
            <a:r>
              <a:rPr lang="en-US" altLang="en-US"/>
              <a:t>		count++;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finalize () {</a:t>
            </a:r>
          </a:p>
          <a:p>
            <a:pPr lvl="4"/>
            <a:r>
              <a:rPr lang="en-US" altLang="en-US"/>
              <a:t>		count--;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// Static method cannot access non-static x and y</a:t>
            </a:r>
          </a:p>
          <a:p>
            <a:pPr lvl="4"/>
            <a:r>
              <a:rPr lang="en-US" altLang="en-US"/>
              <a:t>	public static int currentCount () {</a:t>
            </a:r>
          </a:p>
          <a:p>
            <a:pPr lvl="4"/>
            <a:r>
              <a:rPr lang="en-US" altLang="en-US"/>
              <a:t>		return count;</a:t>
            </a:r>
          </a:p>
          <a:p>
            <a:pPr lvl="4"/>
            <a:r>
              <a:rPr lang="en-US" altLang="en-US"/>
              <a:t>	} 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// Non-static method can access static count</a:t>
            </a:r>
          </a:p>
          <a:p>
            <a:pPr lvl="4"/>
            <a:r>
              <a:rPr lang="en-US" altLang="en-US"/>
              <a:t>	public void print () { </a:t>
            </a:r>
          </a:p>
          <a:p>
            <a:pPr lvl="4"/>
            <a:r>
              <a:rPr lang="en-US" altLang="en-US"/>
              <a:t>		System.out.println (“Point (“ + count +</a:t>
            </a:r>
          </a:p>
          <a:p>
            <a:pPr lvl="4"/>
            <a:r>
              <a:rPr lang="en-US" altLang="en-US"/>
              <a:t>								  “) x=“ + x + “ y=“ + y);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private static int count = 0;	// must be initialized</a:t>
            </a:r>
          </a:p>
          <a:p>
            <a:pPr lvl="4"/>
            <a:r>
              <a:rPr lang="en-US" altLang="en-US"/>
              <a:t>										// when .class file loads</a:t>
            </a:r>
          </a:p>
          <a:p>
            <a:pPr lvl="4"/>
            <a:r>
              <a:rPr lang="en-US" altLang="en-US"/>
              <a:t>	private int x, y;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92B023E3-9E99-532B-239F-27B9B4AB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84299"/>
            <a:ext cx="7162800" cy="5133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C7864D91-05CB-8BC0-461D-60AF83604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Example (cont'd)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A8D7968D-4CAF-EC19-D3EC-024DCB0BE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410200"/>
          </a:xfrm>
        </p:spPr>
        <p:txBody>
          <a:bodyPr/>
          <a:lstStyle/>
          <a:p>
            <a:pPr lvl="4"/>
            <a:r>
              <a:rPr lang="en-US" altLang="en-US" sz="1400"/>
              <a:t>class StaticExample {</a:t>
            </a:r>
          </a:p>
          <a:p>
            <a:pPr lvl="4"/>
            <a:r>
              <a:rPr lang="en-US" altLang="en-US" sz="1400"/>
              <a:t>	public static void main(String args[])  {</a:t>
            </a:r>
          </a:p>
          <a:p>
            <a:pPr lvl="4"/>
            <a:r>
              <a:rPr lang="en-US" altLang="en-US" sz="1400"/>
              <a:t>		Point p1 = new Point(0, 0);</a:t>
            </a:r>
          </a:p>
          <a:p>
            <a:pPr lvl="4"/>
            <a:r>
              <a:rPr lang="en-US" altLang="en-US" sz="1400"/>
              <a:t>		Point p2 = new Point(1,1);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System.out.println("point count = " + 												</a:t>
            </a:r>
            <a:r>
              <a:rPr lang="en-US" altLang="en-US" sz="1400">
                <a:solidFill>
                  <a:srgbClr val="99FF33"/>
                </a:solidFill>
              </a:rPr>
              <a:t>Point.currentCount()</a:t>
            </a:r>
            <a:r>
              <a:rPr lang="en-US" altLang="en-US" sz="1400"/>
              <a:t>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p1 = new Point(3, 4);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System.out.println("point count = " + 												</a:t>
            </a:r>
            <a:r>
              <a:rPr lang="en-US" altLang="en-US" sz="1400">
                <a:solidFill>
                  <a:srgbClr val="99FF33"/>
                </a:solidFill>
              </a:rPr>
              <a:t>Point.currentCount()</a:t>
            </a:r>
            <a:r>
              <a:rPr lang="en-US" altLang="en-US" sz="1400"/>
              <a:t>);</a:t>
            </a:r>
          </a:p>
          <a:p>
            <a:pPr lvl="4"/>
            <a:r>
              <a:rPr lang="en-US" altLang="en-US" sz="1400"/>
              <a:t>		p1.print();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System.gc();</a:t>
            </a:r>
          </a:p>
          <a:p>
            <a:pPr lvl="4"/>
            <a:r>
              <a:rPr lang="en-US" altLang="en-US" sz="1400"/>
              <a:t>		System.runFinalization();</a:t>
            </a:r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		System.out.println("point count = " + 												</a:t>
            </a:r>
            <a:r>
              <a:rPr lang="en-US" altLang="en-US" sz="1400">
                <a:solidFill>
                  <a:srgbClr val="99FF33"/>
                </a:solidFill>
              </a:rPr>
              <a:t>Point.currentCount()</a:t>
            </a:r>
            <a:r>
              <a:rPr lang="en-US" altLang="en-US" sz="1400"/>
              <a:t>);</a:t>
            </a:r>
          </a:p>
          <a:p>
            <a:pPr lvl="4"/>
            <a:r>
              <a:rPr lang="en-US" altLang="en-US" sz="1400"/>
              <a:t>		p1.print();</a:t>
            </a:r>
          </a:p>
          <a:p>
            <a:pPr lvl="4"/>
            <a:r>
              <a:rPr lang="en-US" altLang="en-US" sz="1400"/>
              <a:t>		p2.print();</a:t>
            </a:r>
          </a:p>
          <a:p>
            <a:pPr lvl="4"/>
            <a:r>
              <a:rPr lang="en-US" altLang="en-US" sz="1400"/>
              <a:t>	}</a:t>
            </a:r>
          </a:p>
          <a:p>
            <a:pPr lvl="4"/>
            <a:r>
              <a:rPr lang="en-US" altLang="en-US" sz="1400"/>
              <a:t>}</a:t>
            </a:r>
          </a:p>
          <a:p>
            <a:pPr lvl="4"/>
            <a:endParaRPr lang="en-US" altLang="en-US" sz="1400"/>
          </a:p>
          <a:p>
            <a:pPr lvl="4"/>
            <a:endParaRPr lang="en-US" altLang="en-US" sz="1400"/>
          </a:p>
          <a:p>
            <a:pPr lvl="4"/>
            <a:endParaRPr lang="en-US" altLang="en-US" sz="1400"/>
          </a:p>
          <a:p>
            <a:pPr lvl="4"/>
            <a:r>
              <a:rPr lang="en-US" altLang="en-US" sz="1400"/>
              <a:t>point count = 2</a:t>
            </a:r>
          </a:p>
          <a:p>
            <a:pPr lvl="4"/>
            <a:r>
              <a:rPr lang="en-US" altLang="en-US" sz="1400"/>
              <a:t>point count = 3</a:t>
            </a:r>
          </a:p>
          <a:p>
            <a:pPr lvl="4"/>
            <a:r>
              <a:rPr lang="en-US" altLang="en-US" sz="1400"/>
              <a:t>(3) x=3 y=4</a:t>
            </a:r>
          </a:p>
          <a:p>
            <a:pPr lvl="4"/>
            <a:r>
              <a:rPr lang="en-US" altLang="en-US" sz="1400"/>
              <a:t>point count = 2</a:t>
            </a:r>
          </a:p>
          <a:p>
            <a:pPr lvl="4"/>
            <a:r>
              <a:rPr lang="en-US" altLang="en-US" sz="1400"/>
              <a:t>(2) x=3 y=4</a:t>
            </a:r>
          </a:p>
          <a:p>
            <a:pPr lvl="4"/>
            <a:r>
              <a:rPr lang="en-US" altLang="en-US" sz="1400"/>
              <a:t>(2) x=1 y=1</a:t>
            </a:r>
          </a:p>
          <a:p>
            <a:pPr>
              <a:buFont typeface="Wingdings" pitchFamily="2" charset="2"/>
              <a:buNone/>
            </a:pPr>
            <a:endParaRPr lang="en-US" altLang="en-US" sz="1600"/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1488D19D-23BA-D9D8-73AC-28C8FCD6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81600"/>
            <a:ext cx="61722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2D295FE9-D9D0-5CB2-C9B3-3A75F0A2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066800"/>
            <a:ext cx="6172200" cy="3886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E5ADB29-B043-13B1-ADDB-AAB055DB3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"static main()" Method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51C2FEE8-7893-BCC9-EA6E-E34B554C6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entry point, main(), must be static</a:t>
            </a:r>
          </a:p>
          <a:p>
            <a:pPr lvl="1"/>
            <a:r>
              <a:rPr lang="en-US" altLang="en-US"/>
              <a:t>Implies no object exists when execution begins</a:t>
            </a:r>
          </a:p>
          <a:p>
            <a:r>
              <a:rPr lang="en-US" altLang="en-US"/>
              <a:t>Any class with a static main() method is an entry point</a:t>
            </a:r>
          </a:p>
          <a:p>
            <a:pPr lvl="1"/>
            <a:r>
              <a:rPr lang="en-US" altLang="en-US"/>
              <a:t>Ignored when not used as main program</a:t>
            </a:r>
          </a:p>
          <a:p>
            <a:pPr lvl="1"/>
            <a:r>
              <a:rPr lang="en-US" altLang="en-US"/>
              <a:t>Commonly used as debug method for class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Point {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… same as before …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public static void main (String args[]) {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	Point p = new Point(10,20);</a:t>
            </a:r>
          </a:p>
          <a:p>
            <a:pPr lvl="4"/>
            <a:r>
              <a:rPr lang="en-US" altLang="en-US"/>
              <a:t>		…</a:t>
            </a:r>
          </a:p>
          <a:p>
            <a:pPr lvl="4"/>
            <a:r>
              <a:rPr lang="en-US" altLang="en-US"/>
              <a:t>		System.out.println(“Point tested successfully”);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96612" name="Rectangle 4">
            <a:extLst>
              <a:ext uri="{FF2B5EF4-FFF2-40B4-BE49-F238E27FC236}">
                <a16:creationId xmlns:a16="http://schemas.microsoft.com/office/drawing/2014/main" id="{9934A31C-B3EF-826C-E32F-D3CA5096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60198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1EE3CC64-15D7-C1D8-75CC-8EE303FB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Modifiers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FC48CB67-F5BA-C583-3809-1268E680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656" y="4038600"/>
            <a:ext cx="8534400" cy="2362200"/>
          </a:xfrm>
        </p:spPr>
        <p:txBody>
          <a:bodyPr/>
          <a:lstStyle/>
          <a:p>
            <a:r>
              <a:rPr lang="en-US" altLang="en-US" sz="2000"/>
              <a:t>Java provides modifiers for both attributes &amp; methods</a:t>
            </a:r>
          </a:p>
          <a:p>
            <a:pPr lvl="1"/>
            <a:r>
              <a:rPr lang="en-US" altLang="en-US" sz="1800"/>
              <a:t>Constraints on the declared item</a:t>
            </a:r>
          </a:p>
          <a:p>
            <a:pPr lvl="1"/>
            <a:r>
              <a:rPr lang="en-US" altLang="en-US" sz="1800"/>
              <a:t>Already seen "public", "private", "protected", and "static"</a:t>
            </a:r>
          </a:p>
          <a:p>
            <a:r>
              <a:rPr lang="en-US" altLang="en-US" sz="2000"/>
              <a:t>Most other modifiers are used in advanced topics</a:t>
            </a:r>
          </a:p>
          <a:p>
            <a:pPr lvl="1"/>
            <a:r>
              <a:rPr lang="en-US" altLang="en-US" sz="1800"/>
              <a:t>Included here for completeness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33E728-D717-E91B-C606-09DD16FD8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07294"/>
            <a:ext cx="868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39725" indent="-339725" algn="l" defTabSz="800100" rtl="0" eaLnBrk="0" fontAlgn="base" hangingPunct="0">
              <a:spcBef>
                <a:spcPct val="40000"/>
              </a:spcBef>
              <a:spcAft>
                <a:spcPct val="40000"/>
              </a:spcAft>
              <a:buClr>
                <a:srgbClr val="00FFCC"/>
              </a:buClr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01675" indent="-24765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8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054100" indent="-238125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00FFCC"/>
              </a:buClr>
              <a:buSzPct val="80000"/>
              <a:buFont typeface="Wingdings" pitchFamily="2" charset="2"/>
              <a:buChar char="l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3pPr>
            <a:lvl4pPr marL="1397000" indent="-228600" algn="l" defTabSz="800100" rtl="0" eaLnBrk="0" fontAlgn="base" hangingPunct="0">
              <a:spcBef>
                <a:spcPct val="0"/>
              </a:spcBef>
              <a:spcAft>
                <a:spcPct val="20000"/>
              </a:spcAft>
              <a:buClr>
                <a:srgbClr val="FF99FF"/>
              </a:buClr>
              <a:buSzPct val="70000"/>
              <a:buFont typeface="Wingdings" pitchFamily="2" charset="2"/>
              <a:buChar char="n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4pPr>
            <a:lvl5pPr marL="1536700" indent="1588" algn="l" defTabSz="800100" rtl="0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Clr>
                <a:srgbClr val="00FFCC"/>
              </a:buClr>
              <a:buSzPct val="70000"/>
              <a:buFont typeface="Wingdings" pitchFamily="2" charset="2"/>
              <a:tabLst>
                <a:tab pos="1768475" algn="l"/>
                <a:tab pos="2054225" algn="l"/>
                <a:tab pos="2395538" algn="l"/>
                <a:tab pos="2681288" algn="l"/>
                <a:tab pos="2911475" algn="l"/>
                <a:tab pos="3143250" algn="l"/>
              </a:tabLs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/>
              <a:t>final	item is a constant – specifically means that the 		value cannot change</a:t>
            </a:r>
          </a:p>
          <a:p>
            <a:r>
              <a:rPr lang="en-US" altLang="en-US" sz="2000"/>
              <a:t>static 	one instance per class, may be referenced			through the class name</a:t>
            </a:r>
          </a:p>
          <a:p>
            <a:r>
              <a:rPr lang="en-US" altLang="en-US" sz="2000"/>
              <a:t>transient	item not saved during serialization </a:t>
            </a:r>
          </a:p>
          <a:p>
            <a:r>
              <a:rPr lang="en-US" altLang="en-US" sz="2000"/>
              <a:t>volatile	item is accessible by unsynchronized	threads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BBB51F4B-F9C0-5398-D666-955B7C42C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Objects and Classes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0AAA7AEE-3480-3470-D8E0-06C4061AF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Objects are an abstraction with </a:t>
            </a:r>
            <a:r>
              <a:rPr lang="en-US" altLang="en-US" i="1"/>
              <a:t>state</a:t>
            </a:r>
            <a:r>
              <a:rPr lang="en-US" altLang="en-US"/>
              <a:t> and </a:t>
            </a:r>
            <a:r>
              <a:rPr lang="en-US" altLang="en-US" i="1"/>
              <a:t>behavior</a:t>
            </a:r>
          </a:p>
          <a:p>
            <a:pPr lvl="1"/>
            <a:r>
              <a:rPr lang="en-US" altLang="en-US"/>
              <a:t>Represents a physical (customer), conceptual (transaction), or software entity (database query result)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r>
              <a:rPr lang="en-US" altLang="en-US"/>
              <a:t>Classes define </a:t>
            </a:r>
            <a:r>
              <a:rPr lang="en-US" altLang="en-US" i="1"/>
              <a:t>attributes</a:t>
            </a:r>
            <a:r>
              <a:rPr lang="en-US" altLang="en-US"/>
              <a:t> and </a:t>
            </a:r>
            <a:r>
              <a:rPr lang="en-US" altLang="en-US" i="1"/>
              <a:t>methods</a:t>
            </a:r>
            <a:r>
              <a:rPr lang="en-US" altLang="en-US"/>
              <a:t> for a set of objects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01B43D6E-D706-17A8-EE95-9465240A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667000"/>
            <a:ext cx="1676400" cy="108267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helpWindow</a:t>
            </a:r>
            <a:endParaRPr lang="en-US" altLang="en-US" b="1">
              <a:solidFill>
                <a:srgbClr val="000000"/>
              </a:solidFill>
            </a:endParaRP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location = (0,0)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size = 10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color = blue</a:t>
            </a:r>
          </a:p>
        </p:txBody>
      </p:sp>
      <p:sp>
        <p:nvSpPr>
          <p:cNvPr id="116741" name="Text Box 5">
            <a:extLst>
              <a:ext uri="{FF2B5EF4-FFF2-40B4-BE49-F238E27FC236}">
                <a16:creationId xmlns:a16="http://schemas.microsoft.com/office/drawing/2014/main" id="{8CA24590-6809-DAEC-586E-A518775F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895600"/>
            <a:ext cx="1828800" cy="108267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mainWindow</a:t>
            </a:r>
            <a:endParaRPr lang="en-US" altLang="en-US" b="1">
              <a:solidFill>
                <a:srgbClr val="000000"/>
              </a:solidFill>
            </a:endParaRP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location = (10,-20)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size = 15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color = blue</a:t>
            </a:r>
          </a:p>
        </p:txBody>
      </p:sp>
      <p:sp>
        <p:nvSpPr>
          <p:cNvPr id="116745" name="Line 9">
            <a:extLst>
              <a:ext uri="{FF2B5EF4-FFF2-40B4-BE49-F238E27FC236}">
                <a16:creationId xmlns:a16="http://schemas.microsoft.com/office/drawing/2014/main" id="{27050543-852B-6AFF-8268-8ECAE113B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048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Text Box 10">
            <a:extLst>
              <a:ext uri="{FF2B5EF4-FFF2-40B4-BE49-F238E27FC236}">
                <a16:creationId xmlns:a16="http://schemas.microsoft.com/office/drawing/2014/main" id="{3A088427-08F4-44A0-4DF3-DF0BA16D6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728913"/>
            <a:ext cx="635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draw</a:t>
            </a:r>
          </a:p>
        </p:txBody>
      </p:sp>
      <p:sp>
        <p:nvSpPr>
          <p:cNvPr id="116747" name="Line 11">
            <a:extLst>
              <a:ext uri="{FF2B5EF4-FFF2-40B4-BE49-F238E27FC236}">
                <a16:creationId xmlns:a16="http://schemas.microsoft.com/office/drawing/2014/main" id="{8469EF88-06BB-C932-D47F-53B34112C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3290888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Text Box 12">
            <a:extLst>
              <a:ext uri="{FF2B5EF4-FFF2-40B4-BE49-F238E27FC236}">
                <a16:creationId xmlns:a16="http://schemas.microsoft.com/office/drawing/2014/main" id="{FDF12B92-8C30-0D9F-6391-B4619FC38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971800"/>
            <a:ext cx="1349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setColor(red)</a:t>
            </a:r>
          </a:p>
        </p:txBody>
      </p:sp>
      <p:grpSp>
        <p:nvGrpSpPr>
          <p:cNvPr id="116750" name="Group 14">
            <a:extLst>
              <a:ext uri="{FF2B5EF4-FFF2-40B4-BE49-F238E27FC236}">
                <a16:creationId xmlns:a16="http://schemas.microsoft.com/office/drawing/2014/main" id="{455EA43F-41D1-DFDF-188D-478459C23B6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4876800"/>
            <a:ext cx="1143000" cy="1524000"/>
            <a:chOff x="2544" y="2976"/>
            <a:chExt cx="720" cy="960"/>
          </a:xfrm>
        </p:grpSpPr>
        <p:sp>
          <p:nvSpPr>
            <p:cNvPr id="116751" name="Text Box 15">
              <a:extLst>
                <a:ext uri="{FF2B5EF4-FFF2-40B4-BE49-F238E27FC236}">
                  <a16:creationId xmlns:a16="http://schemas.microsoft.com/office/drawing/2014/main" id="{A9A784C4-DE74-3E02-325C-8C3FA1FA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720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000000"/>
                  </a:solidFill>
                </a:rPr>
                <a:t>Window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6752" name="Text Box 16">
              <a:extLst>
                <a:ext uri="{FF2B5EF4-FFF2-40B4-BE49-F238E27FC236}">
                  <a16:creationId xmlns:a16="http://schemas.microsoft.com/office/drawing/2014/main" id="{D9789129-BE39-3A07-F412-18C66E38C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168"/>
              <a:ext cx="720" cy="39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location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size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color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6753" name="Text Box 17">
              <a:extLst>
                <a:ext uri="{FF2B5EF4-FFF2-40B4-BE49-F238E27FC236}">
                  <a16:creationId xmlns:a16="http://schemas.microsoft.com/office/drawing/2014/main" id="{B73E9915-7BA3-66B8-1813-1EF6D546E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546"/>
              <a:ext cx="720" cy="39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draw()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move()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getColor()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FCC9F80B-0CCB-DCB1-9E7C-1F16084F2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and Static Example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BC7AC191-0AF6-568D-55FB-4BDDF9A76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914400" y="1066800"/>
            <a:ext cx="10058400" cy="5410200"/>
          </a:xfrm>
        </p:spPr>
        <p:txBody>
          <a:bodyPr/>
          <a:lstStyle/>
          <a:p>
            <a:pPr lvl="4"/>
            <a:endParaRPr lang="en-US" altLang="en-US"/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class Color {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Color (int r, int g, int b) {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red = r; green = g; blue = b;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4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protected int red;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protected int green;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protected int blue;</a:t>
            </a:r>
          </a:p>
          <a:p>
            <a:pPr lvl="4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static final int MIN = 0;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static final int MAX = 255;</a:t>
            </a:r>
          </a:p>
          <a:p>
            <a:pPr lvl="4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Note that object references may be made final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final static Color RED = new Color(MAX, MIN, MIN); 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final static Color GREEN = new Color(MIN, MAX,MIN); 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final static Color BLUE = new Color(MIN, MIN, MAX); 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4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Color.MAX = 100;			// illegal, constant value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Color.RED = new Color(0,0,0); 	// illegal, changes our reference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Color drawColor = Color.RED;	// OK</a:t>
            </a:r>
          </a:p>
          <a:p>
            <a:pPr lvl="4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drawColor.red = 100; 		// allowed, changes our “constant”</a:t>
            </a:r>
          </a:p>
          <a:p>
            <a:pPr lvl="4"/>
            <a:endParaRPr lang="en-US" altLang="en-US" sz="1600"/>
          </a:p>
        </p:txBody>
      </p:sp>
      <p:sp>
        <p:nvSpPr>
          <p:cNvPr id="202756" name="Rectangle 4">
            <a:extLst>
              <a:ext uri="{FF2B5EF4-FFF2-40B4-BE49-F238E27FC236}">
                <a16:creationId xmlns:a16="http://schemas.microsoft.com/office/drawing/2014/main" id="{7ABCAB4E-9DDD-EF34-44D7-9AE0A2BE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8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7" name="Rectangle 5">
            <a:extLst>
              <a:ext uri="{FF2B5EF4-FFF2-40B4-BE49-F238E27FC236}">
                <a16:creationId xmlns:a16="http://schemas.microsoft.com/office/drawing/2014/main" id="{B171C3E0-06CB-BEB3-C4D1-78022E5E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861060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5A07E3D6-7352-4F0E-117A-68FA8903A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More Final and Static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33643F95-EFD5-24C6-6FB1-3E405B096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Final may be applied to any variable in any scope</a:t>
            </a:r>
          </a:p>
          <a:p>
            <a:pPr lvl="1"/>
            <a:r>
              <a:rPr lang="en-US" altLang="en-US"/>
              <a:t>Says “cannot change value once initialized”</a:t>
            </a:r>
          </a:p>
          <a:p>
            <a:pPr lvl="1"/>
            <a:r>
              <a:rPr lang="en-US" altLang="en-US"/>
              <a:t>Do not have to initialize on the same line as the declaration</a:t>
            </a:r>
          </a:p>
          <a:p>
            <a:pPr lvl="1"/>
            <a:endParaRPr lang="en-US" altLang="en-US"/>
          </a:p>
          <a:p>
            <a:r>
              <a:rPr lang="en-US" altLang="en-US"/>
              <a:t>Final may also be applied to formal parameters</a:t>
            </a:r>
          </a:p>
          <a:p>
            <a:pPr lvl="1"/>
            <a:r>
              <a:rPr lang="en-US" altLang="en-US"/>
              <a:t>Says “cannot change the value of the formal parameter”</a:t>
            </a:r>
          </a:p>
          <a:p>
            <a:pPr lvl="1"/>
            <a:r>
              <a:rPr lang="en-US" altLang="en-US"/>
              <a:t>Note that object state may still change</a:t>
            </a:r>
          </a:p>
          <a:p>
            <a:pPr lvl="1"/>
            <a:endParaRPr lang="en-US" altLang="en-US"/>
          </a:p>
          <a:p>
            <a:r>
              <a:rPr lang="en-US" altLang="en-US"/>
              <a:t>Final may be applied to classes and methods as well</a:t>
            </a:r>
          </a:p>
          <a:p>
            <a:pPr lvl="1"/>
            <a:r>
              <a:rPr lang="en-US" altLang="en-US"/>
              <a:t>Prevents inheritance (stay tuned…)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>
            <a:extLst>
              <a:ext uri="{FF2B5EF4-FFF2-40B4-BE49-F238E27FC236}">
                <a16:creationId xmlns:a16="http://schemas.microsoft.com/office/drawing/2014/main" id="{1A69CB39-02E3-930A-4D54-EA6DB6783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More Final and Static Examples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9A8CE937-0FF1-6894-45B2-5634B97EF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/>
              <a:t>Example (add to class Color):</a:t>
            </a:r>
          </a:p>
          <a:p>
            <a:pPr marL="463550" lvl="4" indent="0"/>
            <a:r>
              <a:rPr lang="en-US" altLang="en-US" sz="1600"/>
              <a:t>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public void stoopidMethod (final Color newColor) {</a:t>
            </a: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legal, can change newColor’s object state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newColor.red = 100;</a:t>
            </a: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illegal, can’t re-assign newColor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newColor = Color.RED;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public boolean totalRecall () {</a:t>
            </a: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create final variables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final int terminator;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do any arbitrary stuff you want…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System.out.println(“Hasta la vista, Mr. Davis”);</a:t>
            </a:r>
          </a:p>
          <a:p>
            <a:pPr marL="463550" lvl="4" indent="0"/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this is legal, first assignment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terminator = 3;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// this is not legal, second assignment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terminator = 4;</a:t>
            </a:r>
          </a:p>
          <a:p>
            <a:pPr marL="463550" lvl="4" indent="0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07876" name="Rectangle 4">
            <a:extLst>
              <a:ext uri="{FF2B5EF4-FFF2-40B4-BE49-F238E27FC236}">
                <a16:creationId xmlns:a16="http://schemas.microsoft.com/office/drawing/2014/main" id="{A8240CA1-1F61-6E9A-00EE-E6DAF705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52600"/>
            <a:ext cx="708660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134B342C-31A1-03A3-C231-87946ADE6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Method Modifiers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61CDE6ED-7AD3-C5E9-1792-47563195C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/>
              <a:t>static			method may only access static attributes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final			method may not be overridden (inheritance)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abstract			no body is provided for the method 					(inheritance, stay tuned…)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native			method implemented in another language				(advanced)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synchronized	threaded invocations must obtain the 				object's lock before invoking method 				(advanced)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3B7A407E-AD5B-1C9A-1F79-8F58BB176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Modifiers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A0626D4A-9AC8-132F-A9E2-048B9A73F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abstract		class defines a partial implementation </a:t>
            </a:r>
          </a:p>
          <a:p>
            <a:r>
              <a:rPr lang="en-US" altLang="en-US"/>
              <a:t>final		class may not be subclassed</a:t>
            </a:r>
          </a:p>
          <a:p>
            <a:r>
              <a:rPr lang="en-US" altLang="en-US"/>
              <a:t>public 		class may be referenced from another 			package</a:t>
            </a:r>
          </a:p>
          <a:p>
            <a:pPr lvl="1"/>
            <a:r>
              <a:rPr lang="en-US" altLang="en-US"/>
              <a:t>constraint:	only one public class per file and file name must 			match class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F722D5C-0BD6-5ECD-12DD-28A99E62F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State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DEE69C82-BB93-939A-1C47-AB9EFA7D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Attribute values define an object's state</a:t>
            </a:r>
          </a:p>
          <a:p>
            <a:r>
              <a:rPr lang="en-US" altLang="en-US"/>
              <a:t>Object's class provides the attribute definitions</a:t>
            </a:r>
          </a:p>
          <a:p>
            <a:pPr lvl="1"/>
            <a:r>
              <a:rPr lang="en-US" altLang="en-US"/>
              <a:t>Attribute may be any legal Java declaration</a:t>
            </a:r>
          </a:p>
          <a:p>
            <a:pPr lvl="1"/>
            <a:r>
              <a:rPr lang="en-US" altLang="en-US"/>
              <a:t>Each object contains its own value for class attributes	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class Window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int				size;</a:t>
            </a:r>
          </a:p>
          <a:p>
            <a:pPr lvl="4"/>
            <a:r>
              <a:rPr lang="en-US" altLang="en-US"/>
              <a:t>	String			color</a:t>
            </a:r>
          </a:p>
          <a:p>
            <a:pPr lvl="4"/>
            <a:r>
              <a:rPr lang="en-US" altLang="en-US"/>
              <a:t>	String			name;</a:t>
            </a:r>
          </a:p>
          <a:p>
            <a:pPr lvl="4"/>
            <a:r>
              <a:rPr lang="en-US" altLang="en-US"/>
              <a:t>	Point			border[];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D499EFA2-C4F3-40D9-B413-B0ADBBA35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3048000" cy="11684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:Window</a:t>
            </a:r>
            <a:endParaRPr lang="en-US" altLang="en-US" sz="1400" b="1">
              <a:solidFill>
                <a:srgbClr val="000000"/>
              </a:solidFill>
            </a:endParaRP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size = 1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color = "blue"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name = "Main"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border = {(0,0), (1,0), (1,1), (0,1)}</a:t>
            </a: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F40BE8C8-E23D-79FE-8724-9DA4A166D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048000" cy="11684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:Window</a:t>
            </a:r>
            <a:endParaRPr lang="en-US" altLang="en-US" sz="1400" b="1">
              <a:solidFill>
                <a:srgbClr val="000000"/>
              </a:solidFill>
            </a:endParaRP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size = 25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color = "magenta"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name = "Dialog"</a:t>
            </a: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border = {(0,0), (5,0), (5,5), (0,5)}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48228638-B77D-0611-C9C8-6DFCC8BA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57600"/>
            <a:ext cx="25908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09134B6C-5C82-1E58-D273-D3C77AF27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 Behavior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C74FCEC-E273-1D96-A0C6-5E9A2AA64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object's behavior is defined by class methods</a:t>
            </a:r>
          </a:p>
          <a:p>
            <a:pPr lvl="1"/>
            <a:r>
              <a:rPr lang="en-US" altLang="en-US"/>
              <a:t>All objects share the class methods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Account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void	accrueInterest()</a:t>
            </a:r>
          </a:p>
          <a:p>
            <a:pPr lvl="4"/>
            <a:r>
              <a:rPr lang="en-US" altLang="en-US"/>
              <a:t>	int		balance()</a:t>
            </a:r>
          </a:p>
          <a:p>
            <a:pPr lvl="4"/>
            <a:r>
              <a:rPr lang="en-US" altLang="en-US"/>
              <a:t>	void	deposit (int amount)</a:t>
            </a:r>
          </a:p>
          <a:p>
            <a:pPr lvl="4"/>
            <a:r>
              <a:rPr lang="en-US" altLang="en-US"/>
              <a:t>	void	withdraw (int amount)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Account account = new Account();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account.deposit(100);</a:t>
            </a:r>
          </a:p>
          <a:p>
            <a:pPr lvl="4"/>
            <a:r>
              <a:rPr lang="en-US" altLang="en-US"/>
              <a:t>	account.deposit(200);</a:t>
            </a:r>
          </a:p>
          <a:p>
            <a:pPr lvl="4"/>
            <a:r>
              <a:rPr lang="en-US" altLang="en-US"/>
              <a:t>	System.out.println(account.balance());</a:t>
            </a:r>
          </a:p>
          <a:p>
            <a:pPr lvl="4"/>
            <a:r>
              <a:rPr lang="en-US" altLang="en-US"/>
              <a:t>}</a:t>
            </a:r>
          </a:p>
        </p:txBody>
      </p:sp>
      <p:sp>
        <p:nvSpPr>
          <p:cNvPr id="118788" name="Rectangle 4">
            <a:extLst>
              <a:ext uri="{FF2B5EF4-FFF2-40B4-BE49-F238E27FC236}">
                <a16:creationId xmlns:a16="http://schemas.microsoft.com/office/drawing/2014/main" id="{E8DB802D-7DDB-A0E9-3270-0DDF9BC35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0"/>
            <a:ext cx="3810000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6E0E3745-FA50-A6D2-5CB3-41D3B0CE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38100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DC9BBFEA-121C-940B-CF4F-2F0B60B0C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32175"/>
            <a:ext cx="1600200" cy="5302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account:Account</a:t>
            </a:r>
          </a:p>
          <a:p>
            <a:pPr algn="ctr"/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118791" name="Line 7">
            <a:extLst>
              <a:ext uri="{FF2B5EF4-FFF2-40B4-BE49-F238E27FC236}">
                <a16:creationId xmlns:a16="http://schemas.microsoft.com/office/drawing/2014/main" id="{AA9D0CA3-6027-59C4-A76B-CCFC10C9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6975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Text Box 9">
            <a:extLst>
              <a:ext uri="{FF2B5EF4-FFF2-40B4-BE49-F238E27FC236}">
                <a16:creationId xmlns:a16="http://schemas.microsoft.com/office/drawing/2014/main" id="{EBA170C8-BA87-EC50-5C4D-0C0FFA15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341688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deposit()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139DCB1-EA51-3041-069E-7F10A482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Objects and Classes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BD474EC-AE0B-CE5D-2A4A-62C30BB01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Java object is an </a:t>
            </a:r>
            <a:r>
              <a:rPr lang="en-US" altLang="en-US" i="1"/>
              <a:t>instance</a:t>
            </a:r>
            <a:r>
              <a:rPr lang="en-US" altLang="en-US"/>
              <a:t> of one Java class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class Point</a:t>
            </a:r>
          </a:p>
          <a:p>
            <a:pPr lvl="4"/>
            <a:r>
              <a:rPr lang="en-US" altLang="en-US"/>
              <a:t>{</a:t>
            </a:r>
          </a:p>
          <a:p>
            <a:pPr lvl="4"/>
            <a:r>
              <a:rPr lang="en-US" altLang="en-US"/>
              <a:t>	void move (int moveX, moveY)</a:t>
            </a:r>
          </a:p>
          <a:p>
            <a:pPr lvl="4"/>
            <a:r>
              <a:rPr lang="en-US" altLang="en-US"/>
              <a:t>	{</a:t>
            </a:r>
          </a:p>
          <a:p>
            <a:pPr lvl="4"/>
            <a:r>
              <a:rPr lang="en-US" altLang="en-US"/>
              <a:t>		x = moveX;</a:t>
            </a:r>
          </a:p>
          <a:p>
            <a:pPr lvl="4"/>
            <a:r>
              <a:rPr lang="en-US" altLang="en-US"/>
              <a:t>		y = moveY;</a:t>
            </a:r>
          </a:p>
          <a:p>
            <a:pPr lvl="4"/>
            <a:r>
              <a:rPr lang="en-US" altLang="en-US"/>
              <a:t>	}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	int x;</a:t>
            </a:r>
          </a:p>
          <a:p>
            <a:pPr lvl="4"/>
            <a:r>
              <a:rPr lang="en-US" altLang="en-US"/>
              <a:t>	int y;</a:t>
            </a:r>
          </a:p>
          <a:p>
            <a:pPr lvl="4"/>
            <a:r>
              <a:rPr lang="en-US" altLang="en-US"/>
              <a:t>}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pPr lvl="4"/>
            <a:r>
              <a:rPr lang="en-US" altLang="en-US"/>
              <a:t>Point p1;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p1 = new Point();</a:t>
            </a:r>
          </a:p>
          <a:p>
            <a:pPr lvl="4"/>
            <a:r>
              <a:rPr lang="en-US" altLang="en-US"/>
              <a:t>p1.move(10, 20);</a:t>
            </a:r>
          </a:p>
        </p:txBody>
      </p: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17086063-6D94-5C51-E443-5226772305B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62200"/>
            <a:ext cx="1371600" cy="1181100"/>
            <a:chOff x="3648" y="1872"/>
            <a:chExt cx="720" cy="744"/>
          </a:xfrm>
        </p:grpSpPr>
        <p:sp>
          <p:nvSpPr>
            <p:cNvPr id="113668" name="Text Box 4">
              <a:extLst>
                <a:ext uri="{FF2B5EF4-FFF2-40B4-BE49-F238E27FC236}">
                  <a16:creationId xmlns:a16="http://schemas.microsoft.com/office/drawing/2014/main" id="{2A9A1DFD-985C-7CF6-3658-AE3319B98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72"/>
              <a:ext cx="720" cy="22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/>
              <a:r>
                <a:rPr lang="en-US" altLang="en-US" b="1">
                  <a:solidFill>
                    <a:srgbClr val="000000"/>
                  </a:solidFill>
                </a:rPr>
                <a:t>Point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669" name="Text Box 5">
              <a:extLst>
                <a:ext uri="{FF2B5EF4-FFF2-40B4-BE49-F238E27FC236}">
                  <a16:creationId xmlns:a16="http://schemas.microsoft.com/office/drawing/2014/main" id="{FD17498C-1A37-4815-344D-38B93E35E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720" cy="39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x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y</a:t>
              </a:r>
            </a:p>
            <a:p>
              <a:pPr algn="ctr">
                <a:lnSpc>
                  <a:spcPct val="70000"/>
                </a:lnSpc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13670" name="Text Box 6">
              <a:extLst>
                <a:ext uri="{FF2B5EF4-FFF2-40B4-BE49-F238E27FC236}">
                  <a16:creationId xmlns:a16="http://schemas.microsoft.com/office/drawing/2014/main" id="{F42A6244-B30C-F760-AFEE-4890DD64D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442"/>
              <a:ext cx="720" cy="1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altLang="en-US" b="1">
                  <a:solidFill>
                    <a:srgbClr val="000000"/>
                  </a:solidFill>
                </a:rPr>
                <a:t>move()</a:t>
              </a:r>
            </a:p>
          </p:txBody>
        </p:sp>
      </p:grpSp>
      <p:sp>
        <p:nvSpPr>
          <p:cNvPr id="113672" name="Rectangle 8">
            <a:extLst>
              <a:ext uri="{FF2B5EF4-FFF2-40B4-BE49-F238E27FC236}">
                <a16:creationId xmlns:a16="http://schemas.microsoft.com/office/drawing/2014/main" id="{F7025DA4-97DB-5777-E22E-87C450F6C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3200400" cy="220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Rectangle 9">
            <a:extLst>
              <a:ext uri="{FF2B5EF4-FFF2-40B4-BE49-F238E27FC236}">
                <a16:creationId xmlns:a16="http://schemas.microsoft.com/office/drawing/2014/main" id="{500D53BD-6E9E-9702-0C20-B88DD9CB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19600"/>
            <a:ext cx="32004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0">
            <a:extLst>
              <a:ext uri="{FF2B5EF4-FFF2-40B4-BE49-F238E27FC236}">
                <a16:creationId xmlns:a16="http://schemas.microsoft.com/office/drawing/2014/main" id="{74F45A6B-7099-605A-3747-6277B353A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1828800" cy="8382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b="1" u="sng">
                <a:solidFill>
                  <a:srgbClr val="000000"/>
                </a:solidFill>
              </a:rPr>
              <a:t>p1:Point</a:t>
            </a:r>
            <a:endParaRPr lang="en-US" altLang="en-US" b="1">
              <a:solidFill>
                <a:srgbClr val="000000"/>
              </a:solidFill>
            </a:endParaRP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x = 10</a:t>
            </a:r>
          </a:p>
          <a:p>
            <a:pPr algn="ctr"/>
            <a:r>
              <a:rPr lang="en-US" altLang="en-US" b="1">
                <a:solidFill>
                  <a:srgbClr val="000000"/>
                </a:solidFill>
              </a:rPr>
              <a:t>y = 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1CE8196-5E3F-951C-8AA3-5DF4BCBC7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Java Objects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3739F713-7C17-B5F4-46C5-B4907E993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Java declarations do not create objects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 account;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account.deposit(100);	// Error, account is not associated with an object</a:t>
            </a:r>
          </a:p>
          <a:p>
            <a:pPr lvl="4"/>
            <a:endParaRPr lang="en-US" altLang="en-US"/>
          </a:p>
          <a:p>
            <a:pPr lvl="4"/>
            <a:endParaRPr lang="en-US" altLang="en-US"/>
          </a:p>
          <a:p>
            <a:r>
              <a:rPr lang="en-US" altLang="en-US"/>
              <a:t>All Java objects are created through </a:t>
            </a:r>
            <a:r>
              <a:rPr lang="en-US" altLang="en-US" i="1"/>
              <a:t>new</a:t>
            </a:r>
            <a:r>
              <a:rPr lang="en-US" altLang="en-US"/>
              <a:t> 	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 account;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 = new Account();	// account now refers to an Account object</a:t>
            </a:r>
          </a:p>
          <a:p>
            <a:pPr lvl="4"/>
            <a:r>
              <a:rPr lang="en-US" altLang="en-US"/>
              <a:t>account.deposit(1000);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 = new Account();	// account refers to a different Account object</a:t>
            </a:r>
          </a:p>
          <a:p>
            <a:pPr lvl="4"/>
            <a:r>
              <a:rPr lang="en-US" altLang="en-US"/>
              <a:t>account.deposit(200);</a:t>
            </a:r>
          </a:p>
          <a:p>
            <a:pPr lvl="4"/>
            <a:endParaRPr lang="en-US" altLang="en-US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93252E5F-66BE-CE1C-8F4C-EEAE5527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68580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C344D0AB-AC73-E715-0D30-98DB4CB5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57600"/>
            <a:ext cx="6858000" cy="1524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E4C835D-53F9-5750-B742-6CAFD8FA8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Deleting Objects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234F031-9D04-3892-6CA9-88DA907F76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happens to objects that are no longer referenced?</a:t>
            </a:r>
          </a:p>
          <a:p>
            <a:pPr lvl="4"/>
            <a:r>
              <a:rPr lang="en-US" altLang="en-US"/>
              <a:t>account = new Account();</a:t>
            </a:r>
          </a:p>
          <a:p>
            <a:pPr lvl="4"/>
            <a:r>
              <a:rPr lang="en-US" altLang="en-US"/>
              <a:t>account.deposit(100);</a:t>
            </a:r>
          </a:p>
          <a:p>
            <a:pPr lvl="4"/>
            <a:endParaRPr lang="en-US" altLang="en-US"/>
          </a:p>
          <a:p>
            <a:pPr lvl="4"/>
            <a:r>
              <a:rPr lang="en-US" altLang="en-US"/>
              <a:t>account = new Account();</a:t>
            </a:r>
          </a:p>
          <a:p>
            <a:pPr lvl="4"/>
            <a:r>
              <a:rPr lang="en-US" altLang="en-US"/>
              <a:t>account.deposit(200);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Who reclaims the memory for the first Account?</a:t>
            </a:r>
          </a:p>
        </p:txBody>
      </p:sp>
      <p:sp>
        <p:nvSpPr>
          <p:cNvPr id="128005" name="Text Box 5">
            <a:extLst>
              <a:ext uri="{FF2B5EF4-FFF2-40B4-BE49-F238E27FC236}">
                <a16:creationId xmlns:a16="http://schemas.microsoft.com/office/drawing/2014/main" id="{BD54B2CA-3137-68E5-65BD-17F60E82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581400"/>
            <a:ext cx="2514600" cy="5302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:Account</a:t>
            </a:r>
            <a:endParaRPr lang="en-US" altLang="en-US" sz="1400" b="1">
              <a:solidFill>
                <a:srgbClr val="000000"/>
              </a:solidFill>
            </a:endParaRP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amount = 100</a:t>
            </a:r>
          </a:p>
        </p:txBody>
      </p:sp>
      <p:sp>
        <p:nvSpPr>
          <p:cNvPr id="128006" name="Text Box 6">
            <a:extLst>
              <a:ext uri="{FF2B5EF4-FFF2-40B4-BE49-F238E27FC236}">
                <a16:creationId xmlns:a16="http://schemas.microsoft.com/office/drawing/2014/main" id="{E22B696C-ADB4-9C29-614E-E646F4595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346575"/>
            <a:ext cx="2514600" cy="53022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:Account</a:t>
            </a:r>
            <a:endParaRPr lang="en-US" altLang="en-US" sz="1400" b="1">
              <a:solidFill>
                <a:srgbClr val="000000"/>
              </a:solidFill>
            </a:endParaRPr>
          </a:p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amount = 200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A520C3A8-27E5-1639-39B2-46810D99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89375"/>
            <a:ext cx="1447800" cy="3175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altLang="en-US" sz="1400" b="1" u="sng">
                <a:solidFill>
                  <a:srgbClr val="000000"/>
                </a:solidFill>
              </a:rPr>
              <a:t>account</a:t>
            </a:r>
            <a:endParaRPr lang="en-US" altLang="en-US" sz="1400" b="1">
              <a:solidFill>
                <a:srgbClr val="000000"/>
              </a:solidFill>
            </a:endParaRPr>
          </a:p>
        </p:txBody>
      </p:sp>
      <p:sp>
        <p:nvSpPr>
          <p:cNvPr id="128008" name="Line 8">
            <a:extLst>
              <a:ext uri="{FF2B5EF4-FFF2-40B4-BE49-F238E27FC236}">
                <a16:creationId xmlns:a16="http://schemas.microsoft.com/office/drawing/2014/main" id="{1A4B3E46-D862-37B5-6BA0-7B96AE5F3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041775"/>
            <a:ext cx="990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0.pot">
  <a:themeElements>
    <a:clrScheme name="">
      <a:dk1>
        <a:srgbClr val="919191"/>
      </a:dk1>
      <a:lt1>
        <a:srgbClr val="FFFFFF"/>
      </a:lt1>
      <a:dk2>
        <a:srgbClr val="3333CC"/>
      </a:dk2>
      <a:lt2>
        <a:srgbClr val="FAFD00"/>
      </a:lt2>
      <a:accent1>
        <a:srgbClr val="00B7A5"/>
      </a:accent1>
      <a:accent2>
        <a:srgbClr val="C0FEF9"/>
      </a:accent2>
      <a:accent3>
        <a:srgbClr val="ADADE2"/>
      </a:accent3>
      <a:accent4>
        <a:srgbClr val="DADADA"/>
      </a:accent4>
      <a:accent5>
        <a:srgbClr val="AAD8CF"/>
      </a:accent5>
      <a:accent6>
        <a:srgbClr val="AEE6E2"/>
      </a:accent6>
      <a:hlink>
        <a:srgbClr val="B760F9"/>
      </a:hlink>
      <a:folHlink>
        <a:srgbClr val="A2C1FE"/>
      </a:folHlink>
    </a:clrScheme>
    <a:fontScheme name="0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>
          <a:outerShdw dist="35921" dir="2700000" algn="ctr" rotWithShape="0">
            <a:srgbClr val="000000"/>
          </a:outerShdw>
        </a:effectLst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00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C:\users\courses\FundJava\ppt\00.pot</Template>
  <TotalTime>8987</TotalTime>
  <Words>3831</Words>
  <Application>Microsoft Macintosh PowerPoint</Application>
  <PresentationFormat>On-screen Show (4:3)</PresentationFormat>
  <Paragraphs>778</Paragraphs>
  <Slides>44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Times New Roman</vt:lpstr>
      <vt:lpstr>Arial</vt:lpstr>
      <vt:lpstr>Wingdings</vt:lpstr>
      <vt:lpstr>Helvetica</vt:lpstr>
      <vt:lpstr>Comic Sans MS</vt:lpstr>
      <vt:lpstr>Rational Logo</vt:lpstr>
      <vt:lpstr>00.pot</vt:lpstr>
      <vt:lpstr>Objects and Classes</vt:lpstr>
      <vt:lpstr>Object Orientation</vt:lpstr>
      <vt:lpstr>Object Interaction Example</vt:lpstr>
      <vt:lpstr>Objects and Classes</vt:lpstr>
      <vt:lpstr>Object State</vt:lpstr>
      <vt:lpstr>Object Behavior</vt:lpstr>
      <vt:lpstr>Java Objects and Classes</vt:lpstr>
      <vt:lpstr>Creating Java Objects</vt:lpstr>
      <vt:lpstr>Deleting Objects</vt:lpstr>
      <vt:lpstr>Garbage Collection</vt:lpstr>
      <vt:lpstr>Array Objects</vt:lpstr>
      <vt:lpstr>Arrays of Objects</vt:lpstr>
      <vt:lpstr>String Objects</vt:lpstr>
      <vt:lpstr>Class Methods</vt:lpstr>
      <vt:lpstr>Class Methods</vt:lpstr>
      <vt:lpstr>Method Example</vt:lpstr>
      <vt:lpstr>Java Methods</vt:lpstr>
      <vt:lpstr>Method Body</vt:lpstr>
      <vt:lpstr>Return Types</vt:lpstr>
      <vt:lpstr>Return Statement</vt:lpstr>
      <vt:lpstr>Return Examples</vt:lpstr>
      <vt:lpstr>Method Arguments</vt:lpstr>
      <vt:lpstr>Arguments Example</vt:lpstr>
      <vt:lpstr>Argument Types</vt:lpstr>
      <vt:lpstr>Primitive Arguments</vt:lpstr>
      <vt:lpstr>Object Arguments Example</vt:lpstr>
      <vt:lpstr>Object Arguments Discussion</vt:lpstr>
      <vt:lpstr>Object Arguments (Strings)</vt:lpstr>
      <vt:lpstr>Object Arguments Analysis</vt:lpstr>
      <vt:lpstr>Overloading</vt:lpstr>
      <vt:lpstr>Java Classes (continued)</vt:lpstr>
      <vt:lpstr>Directly Initializing Attributes</vt:lpstr>
      <vt:lpstr>The this Keyword</vt:lpstr>
      <vt:lpstr>This Example</vt:lpstr>
      <vt:lpstr>Static Attributes and Methods</vt:lpstr>
      <vt:lpstr>Static Example</vt:lpstr>
      <vt:lpstr>Static Example (cont'd)</vt:lpstr>
      <vt:lpstr>The "static main()" Method</vt:lpstr>
      <vt:lpstr>Modifiers</vt:lpstr>
      <vt:lpstr>Final and Static Example</vt:lpstr>
      <vt:lpstr>More Final and Static</vt:lpstr>
      <vt:lpstr>More Final and Static Examples</vt:lpstr>
      <vt:lpstr>Java Method Modifiers</vt:lpstr>
      <vt:lpstr>Class Modifiers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1: JAVA BACKGROUND</dc:title>
  <dc:creator>Harry Koehnemann</dc:creator>
  <cp:lastModifiedBy>Kevin Gary</cp:lastModifiedBy>
  <cp:revision>258</cp:revision>
  <cp:lastPrinted>1998-04-22T16:18:32Z</cp:lastPrinted>
  <dcterms:created xsi:type="dcterms:W3CDTF">1997-08-20T16:16:52Z</dcterms:created>
  <dcterms:modified xsi:type="dcterms:W3CDTF">2024-08-27T01:28:20Z</dcterms:modified>
</cp:coreProperties>
</file>