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7" r:id="rId1"/>
  </p:sldMasterIdLst>
  <p:handoutMasterIdLst>
    <p:handoutMasterId r:id="rId27"/>
  </p:handoutMasterIdLst>
  <p:sldIdLst>
    <p:sldId id="275" r:id="rId2"/>
    <p:sldId id="256" r:id="rId3"/>
    <p:sldId id="258" r:id="rId4"/>
    <p:sldId id="265" r:id="rId5"/>
    <p:sldId id="267" r:id="rId6"/>
    <p:sldId id="271" r:id="rId7"/>
    <p:sldId id="274" r:id="rId8"/>
    <p:sldId id="268" r:id="rId9"/>
    <p:sldId id="272" r:id="rId10"/>
    <p:sldId id="273" r:id="rId11"/>
    <p:sldId id="263" r:id="rId12"/>
    <p:sldId id="264" r:id="rId13"/>
    <p:sldId id="276" r:id="rId14"/>
    <p:sldId id="281" r:id="rId15"/>
    <p:sldId id="284" r:id="rId16"/>
    <p:sldId id="285" r:id="rId17"/>
    <p:sldId id="270" r:id="rId18"/>
    <p:sldId id="282" r:id="rId19"/>
    <p:sldId id="283" r:id="rId20"/>
    <p:sldId id="266" r:id="rId21"/>
    <p:sldId id="287" r:id="rId22"/>
    <p:sldId id="288" r:id="rId23"/>
    <p:sldId id="269" r:id="rId24"/>
    <p:sldId id="289" r:id="rId25"/>
    <p:sldId id="290" r:id="rId2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84"/>
    <p:restoredTop sz="94708"/>
  </p:normalViewPr>
  <p:slideViewPr>
    <p:cSldViewPr>
      <p:cViewPr varScale="1">
        <p:scale>
          <a:sx n="246" d="100"/>
          <a:sy n="246" d="100"/>
        </p:scale>
        <p:origin x="1064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>
            <a:extLst>
              <a:ext uri="{FF2B5EF4-FFF2-40B4-BE49-F238E27FC236}">
                <a16:creationId xmlns:a16="http://schemas.microsoft.com/office/drawing/2014/main" id="{91F2075B-47D7-B4A1-2D8A-8344BF0898B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66563" name="Rectangle 3">
            <a:extLst>
              <a:ext uri="{FF2B5EF4-FFF2-40B4-BE49-F238E27FC236}">
                <a16:creationId xmlns:a16="http://schemas.microsoft.com/office/drawing/2014/main" id="{59042E9E-01BC-F4A2-C430-22FFF926B53E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66564" name="Rectangle 4">
            <a:extLst>
              <a:ext uri="{FF2B5EF4-FFF2-40B4-BE49-F238E27FC236}">
                <a16:creationId xmlns:a16="http://schemas.microsoft.com/office/drawing/2014/main" id="{E25A4D12-B1C1-26EF-5890-92A615A5D650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66565" name="Rectangle 5">
            <a:extLst>
              <a:ext uri="{FF2B5EF4-FFF2-40B4-BE49-F238E27FC236}">
                <a16:creationId xmlns:a16="http://schemas.microsoft.com/office/drawing/2014/main" id="{96B2C78F-7C39-A0EA-7662-7714C2A46851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>
            <a:extLst>
              <a:ext uri="{FF2B5EF4-FFF2-40B4-BE49-F238E27FC236}">
                <a16:creationId xmlns:a16="http://schemas.microsoft.com/office/drawing/2014/main" id="{546DA32B-DBB9-DC22-B8A6-2B3B9FD3876D}"/>
              </a:ext>
            </a:extLst>
          </p:cNvPr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76200"/>
            <a:ext cx="7772400" cy="1143000"/>
          </a:xfrm>
          <a:effectLst>
            <a:outerShdw dist="35921" dir="2700000" algn="ctr" rotWithShape="0">
              <a:srgbClr val="000000"/>
            </a:outerShdw>
          </a:effectLst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/>
              <a:t>Welcome!</a:t>
            </a:r>
          </a:p>
        </p:txBody>
      </p:sp>
      <p:sp>
        <p:nvSpPr>
          <p:cNvPr id="69635" name="Rectangle 3">
            <a:extLst>
              <a:ext uri="{FF2B5EF4-FFF2-40B4-BE49-F238E27FC236}">
                <a16:creationId xmlns:a16="http://schemas.microsoft.com/office/drawing/2014/main" id="{56349C57-7763-4FC5-C9F0-89B29BCEEE14}"/>
              </a:ext>
            </a:extLst>
          </p:cNvPr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1676400"/>
            <a:ext cx="6477000" cy="2133600"/>
          </a:xfrm>
          <a:effectLst>
            <a:outerShdw dist="35921" dir="2700000" algn="ctr" rotWithShape="0">
              <a:srgbClr val="000000"/>
            </a:outerShdw>
          </a:effectLst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69636" name="Rectangle 4">
            <a:extLst>
              <a:ext uri="{FF2B5EF4-FFF2-40B4-BE49-F238E27FC236}">
                <a16:creationId xmlns:a16="http://schemas.microsoft.com/office/drawing/2014/main" id="{ECCF671F-2576-1589-4FAE-2A3400E371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25" y="885825"/>
            <a:ext cx="9121775" cy="152400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37" name="Rectangle 5">
            <a:extLst>
              <a:ext uri="{FF2B5EF4-FFF2-40B4-BE49-F238E27FC236}">
                <a16:creationId xmlns:a16="http://schemas.microsoft.com/office/drawing/2014/main" id="{EDC6465E-D056-09CA-D15A-A20051024E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71538"/>
            <a:ext cx="9121775" cy="123825"/>
          </a:xfrm>
          <a:prstGeom prst="rect">
            <a:avLst/>
          </a:prstGeom>
          <a:gradFill rotWithShape="0">
            <a:gsLst>
              <a:gs pos="0">
                <a:srgbClr val="00FFCC">
                  <a:gamma/>
                  <a:shade val="40000"/>
                  <a:invGamma/>
                </a:srgbClr>
              </a:gs>
              <a:gs pos="50000">
                <a:srgbClr val="00FFCC"/>
              </a:gs>
              <a:gs pos="100000">
                <a:srgbClr val="00FFCC">
                  <a:gamma/>
                  <a:shade val="40000"/>
                  <a:invGamma/>
                </a:srgb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38" name="Rectangle 6">
            <a:extLst>
              <a:ext uri="{FF2B5EF4-FFF2-40B4-BE49-F238E27FC236}">
                <a16:creationId xmlns:a16="http://schemas.microsoft.com/office/drawing/2014/main" id="{9420778D-B47A-0B45-7A83-A5AD6D3AD2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1325" y="4213225"/>
            <a:ext cx="318135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Aft>
                <a:spcPct val="30000"/>
              </a:spcAft>
            </a:pPr>
            <a:r>
              <a:rPr lang="en-US" altLang="en-US" sz="5400">
                <a:solidFill>
                  <a:srgbClr val="A50021"/>
                </a:solidFill>
                <a:latin typeface="Rational Logo" charset="2"/>
              </a:rPr>
              <a:t>R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192E9-6B78-9423-F650-64641D444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5F71FF-B86A-F075-FF3F-366A55F12D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291D8B-D2A9-33A1-400D-5B035DF69E2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444F2B6-FC14-6342-83F3-65EE8291AC3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65D541-0AB7-76E5-CF7C-6A729AA23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Copyright © 1998, </a:t>
            </a:r>
            <a:r>
              <a:rPr lang="en-US" altLang="en-US">
                <a:latin typeface="Comic Sans MS" panose="030F0902030302020204" pitchFamily="66" charset="0"/>
              </a:rPr>
              <a:t>L</a:t>
            </a:r>
            <a:r>
              <a:rPr lang="en-US" altLang="en-US" sz="900">
                <a:latin typeface="Comic Sans MS" panose="030F0902030302020204" pitchFamily="66" charset="0"/>
              </a:rPr>
              <a:t>ATITUDE </a:t>
            </a:r>
            <a:r>
              <a:rPr lang="en-US" altLang="en-US">
                <a:latin typeface="Comic Sans MS" panose="030F0902030302020204" pitchFamily="66" charset="0"/>
              </a:rPr>
              <a:t>I</a:t>
            </a:r>
            <a:r>
              <a:rPr lang="en-US" altLang="en-US" sz="900">
                <a:latin typeface="Comic Sans MS" panose="030F0902030302020204" pitchFamily="66" charset="0"/>
              </a:rPr>
              <a:t>NC.</a:t>
            </a:r>
          </a:p>
        </p:txBody>
      </p:sp>
    </p:spTree>
    <p:extLst>
      <p:ext uri="{BB962C8B-B14F-4D97-AF65-F5344CB8AC3E}">
        <p14:creationId xmlns:p14="http://schemas.microsoft.com/office/powerpoint/2010/main" val="1713261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E0DF97-FBFD-D141-AF02-DFF7A2F193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705600" y="180975"/>
            <a:ext cx="2133600" cy="57753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E90A6B-3F78-FCB8-7EBA-51CFA15789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04800" y="180975"/>
            <a:ext cx="6248400" cy="57753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526B67-69AC-F456-CA48-CAFF5BB75C1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100696F-B612-A848-BCAD-142A639A76C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56011E-AFC5-D8C3-FB90-CD2B99525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Copyright © 1998, </a:t>
            </a:r>
            <a:r>
              <a:rPr lang="en-US" altLang="en-US">
                <a:latin typeface="Comic Sans MS" panose="030F0902030302020204" pitchFamily="66" charset="0"/>
              </a:rPr>
              <a:t>L</a:t>
            </a:r>
            <a:r>
              <a:rPr lang="en-US" altLang="en-US" sz="900">
                <a:latin typeface="Comic Sans MS" panose="030F0902030302020204" pitchFamily="66" charset="0"/>
              </a:rPr>
              <a:t>ATITUDE </a:t>
            </a:r>
            <a:r>
              <a:rPr lang="en-US" altLang="en-US">
                <a:latin typeface="Comic Sans MS" panose="030F0902030302020204" pitchFamily="66" charset="0"/>
              </a:rPr>
              <a:t>I</a:t>
            </a:r>
            <a:r>
              <a:rPr lang="en-US" altLang="en-US" sz="900">
                <a:latin typeface="Comic Sans MS" panose="030F0902030302020204" pitchFamily="66" charset="0"/>
              </a:rPr>
              <a:t>NC.</a:t>
            </a:r>
          </a:p>
        </p:txBody>
      </p:sp>
    </p:spTree>
    <p:extLst>
      <p:ext uri="{BB962C8B-B14F-4D97-AF65-F5344CB8AC3E}">
        <p14:creationId xmlns:p14="http://schemas.microsoft.com/office/powerpoint/2010/main" val="2827035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B3143-25B8-3F7D-28BB-BCDD38A9A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CB62C5-3B4A-0A3F-8E9C-67BBA3E504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A8C363-12ED-F2A5-F65A-9344A813A73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DAE33D8-686B-A543-ACF1-4DAAF68DAF8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DD9893-3EAB-5714-31A2-E859B2485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Copyright © 1998, </a:t>
            </a:r>
            <a:r>
              <a:rPr lang="en-US" altLang="en-US">
                <a:latin typeface="Comic Sans MS" panose="030F0902030302020204" pitchFamily="66" charset="0"/>
              </a:rPr>
              <a:t>L</a:t>
            </a:r>
            <a:r>
              <a:rPr lang="en-US" altLang="en-US" sz="900">
                <a:latin typeface="Comic Sans MS" panose="030F0902030302020204" pitchFamily="66" charset="0"/>
              </a:rPr>
              <a:t>ATITUDE </a:t>
            </a:r>
            <a:r>
              <a:rPr lang="en-US" altLang="en-US">
                <a:latin typeface="Comic Sans MS" panose="030F0902030302020204" pitchFamily="66" charset="0"/>
              </a:rPr>
              <a:t>I</a:t>
            </a:r>
            <a:r>
              <a:rPr lang="en-US" altLang="en-US" sz="900">
                <a:latin typeface="Comic Sans MS" panose="030F0902030302020204" pitchFamily="66" charset="0"/>
              </a:rPr>
              <a:t>NC.</a:t>
            </a:r>
          </a:p>
        </p:txBody>
      </p:sp>
    </p:spTree>
    <p:extLst>
      <p:ext uri="{BB962C8B-B14F-4D97-AF65-F5344CB8AC3E}">
        <p14:creationId xmlns:p14="http://schemas.microsoft.com/office/powerpoint/2010/main" val="2865854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23AA9-2EAA-AD79-EF2D-A29802598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872826-BB49-1752-2F57-F2D0F262BF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9CD02F-B4E6-BBA8-15E1-7CE56DFA12C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11DF358-9906-1549-BD1A-E9E7CDE85F2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0556C3-93C5-6E85-6E0B-3D550755F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Copyright © 1998, </a:t>
            </a:r>
            <a:r>
              <a:rPr lang="en-US" altLang="en-US">
                <a:latin typeface="Comic Sans MS" panose="030F0902030302020204" pitchFamily="66" charset="0"/>
              </a:rPr>
              <a:t>L</a:t>
            </a:r>
            <a:r>
              <a:rPr lang="en-US" altLang="en-US" sz="900">
                <a:latin typeface="Comic Sans MS" panose="030F0902030302020204" pitchFamily="66" charset="0"/>
              </a:rPr>
              <a:t>ATITUDE </a:t>
            </a:r>
            <a:r>
              <a:rPr lang="en-US" altLang="en-US">
                <a:latin typeface="Comic Sans MS" panose="030F0902030302020204" pitchFamily="66" charset="0"/>
              </a:rPr>
              <a:t>I</a:t>
            </a:r>
            <a:r>
              <a:rPr lang="en-US" altLang="en-US" sz="900">
                <a:latin typeface="Comic Sans MS" panose="030F0902030302020204" pitchFamily="66" charset="0"/>
              </a:rPr>
              <a:t>NC.</a:t>
            </a:r>
          </a:p>
        </p:txBody>
      </p:sp>
    </p:spTree>
    <p:extLst>
      <p:ext uri="{BB962C8B-B14F-4D97-AF65-F5344CB8AC3E}">
        <p14:creationId xmlns:p14="http://schemas.microsoft.com/office/powerpoint/2010/main" val="1045423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770B5-C237-A086-67AB-08CC9CA25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3D3711-ED3E-FD8D-0EF9-462B68078E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04800" y="1295400"/>
            <a:ext cx="4191000" cy="4660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B53693-5547-DF27-481E-ECC904E2A4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191000" cy="4660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3E6433-067B-EDA2-8231-335FA8FFDD9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198C9A9-B19D-1049-A56E-36B8D8BDC29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96502E-5553-E573-94AE-D8146929B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Copyright © 1998, </a:t>
            </a:r>
            <a:r>
              <a:rPr lang="en-US" altLang="en-US">
                <a:latin typeface="Comic Sans MS" panose="030F0902030302020204" pitchFamily="66" charset="0"/>
              </a:rPr>
              <a:t>L</a:t>
            </a:r>
            <a:r>
              <a:rPr lang="en-US" altLang="en-US" sz="900">
                <a:latin typeface="Comic Sans MS" panose="030F0902030302020204" pitchFamily="66" charset="0"/>
              </a:rPr>
              <a:t>ATITUDE </a:t>
            </a:r>
            <a:r>
              <a:rPr lang="en-US" altLang="en-US">
                <a:latin typeface="Comic Sans MS" panose="030F0902030302020204" pitchFamily="66" charset="0"/>
              </a:rPr>
              <a:t>I</a:t>
            </a:r>
            <a:r>
              <a:rPr lang="en-US" altLang="en-US" sz="900">
                <a:latin typeface="Comic Sans MS" panose="030F0902030302020204" pitchFamily="66" charset="0"/>
              </a:rPr>
              <a:t>NC.</a:t>
            </a:r>
          </a:p>
        </p:txBody>
      </p:sp>
    </p:spTree>
    <p:extLst>
      <p:ext uri="{BB962C8B-B14F-4D97-AF65-F5344CB8AC3E}">
        <p14:creationId xmlns:p14="http://schemas.microsoft.com/office/powerpoint/2010/main" val="3605898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5D33F-D67F-F334-C9DC-9CA599D62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0F1602-2130-3012-D50D-475CAE9B42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C7219C-C309-2EA4-F958-EDFE30A9AD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83EC5F-CA2B-47EF-526A-51D11806C4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0AF8A6-08F9-5BB5-9649-9112A49F6D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14D8FF-25EF-CB60-87F5-DE910A94851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9501E6B-1DBD-6B47-9E32-577E77DC910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4993B-C09C-2408-65EB-F8A967BC5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Copyright © 1998, </a:t>
            </a:r>
            <a:r>
              <a:rPr lang="en-US" altLang="en-US">
                <a:latin typeface="Comic Sans MS" panose="030F0902030302020204" pitchFamily="66" charset="0"/>
              </a:rPr>
              <a:t>L</a:t>
            </a:r>
            <a:r>
              <a:rPr lang="en-US" altLang="en-US" sz="900">
                <a:latin typeface="Comic Sans MS" panose="030F0902030302020204" pitchFamily="66" charset="0"/>
              </a:rPr>
              <a:t>ATITUDE </a:t>
            </a:r>
            <a:r>
              <a:rPr lang="en-US" altLang="en-US">
                <a:latin typeface="Comic Sans MS" panose="030F0902030302020204" pitchFamily="66" charset="0"/>
              </a:rPr>
              <a:t>I</a:t>
            </a:r>
            <a:r>
              <a:rPr lang="en-US" altLang="en-US" sz="900">
                <a:latin typeface="Comic Sans MS" panose="030F0902030302020204" pitchFamily="66" charset="0"/>
              </a:rPr>
              <a:t>NC.</a:t>
            </a:r>
          </a:p>
        </p:txBody>
      </p:sp>
    </p:spTree>
    <p:extLst>
      <p:ext uri="{BB962C8B-B14F-4D97-AF65-F5344CB8AC3E}">
        <p14:creationId xmlns:p14="http://schemas.microsoft.com/office/powerpoint/2010/main" val="1753328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17F5D-AD38-5DC4-B9E5-CA0D726F6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B17F996-7C23-4305-54A7-1D3329C7C35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E62CB2F-9129-A643-AC3D-A62F87BC38B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CB5F09-4AFA-3065-834D-9F5C40D8B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Copyright © 1998, </a:t>
            </a:r>
            <a:r>
              <a:rPr lang="en-US" altLang="en-US">
                <a:latin typeface="Comic Sans MS" panose="030F0902030302020204" pitchFamily="66" charset="0"/>
              </a:rPr>
              <a:t>L</a:t>
            </a:r>
            <a:r>
              <a:rPr lang="en-US" altLang="en-US" sz="900">
                <a:latin typeface="Comic Sans MS" panose="030F0902030302020204" pitchFamily="66" charset="0"/>
              </a:rPr>
              <a:t>ATITUDE </a:t>
            </a:r>
            <a:r>
              <a:rPr lang="en-US" altLang="en-US">
                <a:latin typeface="Comic Sans MS" panose="030F0902030302020204" pitchFamily="66" charset="0"/>
              </a:rPr>
              <a:t>I</a:t>
            </a:r>
            <a:r>
              <a:rPr lang="en-US" altLang="en-US" sz="900">
                <a:latin typeface="Comic Sans MS" panose="030F0902030302020204" pitchFamily="66" charset="0"/>
              </a:rPr>
              <a:t>NC.</a:t>
            </a:r>
          </a:p>
        </p:txBody>
      </p:sp>
    </p:spTree>
    <p:extLst>
      <p:ext uri="{BB962C8B-B14F-4D97-AF65-F5344CB8AC3E}">
        <p14:creationId xmlns:p14="http://schemas.microsoft.com/office/powerpoint/2010/main" val="2542131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6BECE70-DDA4-A8C4-802F-91BD2BC6E6E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E3D0847-FA5B-0F46-96D8-D0B881529BA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83AEEF-2F67-76DB-F650-2F49BF9A9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Copyright © 1998, </a:t>
            </a:r>
            <a:r>
              <a:rPr lang="en-US" altLang="en-US">
                <a:latin typeface="Comic Sans MS" panose="030F0902030302020204" pitchFamily="66" charset="0"/>
              </a:rPr>
              <a:t>L</a:t>
            </a:r>
            <a:r>
              <a:rPr lang="en-US" altLang="en-US" sz="900">
                <a:latin typeface="Comic Sans MS" panose="030F0902030302020204" pitchFamily="66" charset="0"/>
              </a:rPr>
              <a:t>ATITUDE </a:t>
            </a:r>
            <a:r>
              <a:rPr lang="en-US" altLang="en-US">
                <a:latin typeface="Comic Sans MS" panose="030F0902030302020204" pitchFamily="66" charset="0"/>
              </a:rPr>
              <a:t>I</a:t>
            </a:r>
            <a:r>
              <a:rPr lang="en-US" altLang="en-US" sz="900">
                <a:latin typeface="Comic Sans MS" panose="030F0902030302020204" pitchFamily="66" charset="0"/>
              </a:rPr>
              <a:t>NC.</a:t>
            </a:r>
          </a:p>
        </p:txBody>
      </p:sp>
    </p:spTree>
    <p:extLst>
      <p:ext uri="{BB962C8B-B14F-4D97-AF65-F5344CB8AC3E}">
        <p14:creationId xmlns:p14="http://schemas.microsoft.com/office/powerpoint/2010/main" val="3183893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7C070-66A7-416C-56C2-D1DDFB319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13A0E-753E-0061-A92A-4FD194D16E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C6CFC5-9B90-D24D-0E00-DE9583D699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71D531-4198-14F8-05BF-613A98AC62B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3989D90-B0EB-0440-BFC8-675D5A8E098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E592EA-C5C8-B579-F5EA-86EB0DBCD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Copyright © 1998, </a:t>
            </a:r>
            <a:r>
              <a:rPr lang="en-US" altLang="en-US">
                <a:latin typeface="Comic Sans MS" panose="030F0902030302020204" pitchFamily="66" charset="0"/>
              </a:rPr>
              <a:t>L</a:t>
            </a:r>
            <a:r>
              <a:rPr lang="en-US" altLang="en-US" sz="900">
                <a:latin typeface="Comic Sans MS" panose="030F0902030302020204" pitchFamily="66" charset="0"/>
              </a:rPr>
              <a:t>ATITUDE </a:t>
            </a:r>
            <a:r>
              <a:rPr lang="en-US" altLang="en-US">
                <a:latin typeface="Comic Sans MS" panose="030F0902030302020204" pitchFamily="66" charset="0"/>
              </a:rPr>
              <a:t>I</a:t>
            </a:r>
            <a:r>
              <a:rPr lang="en-US" altLang="en-US" sz="900">
                <a:latin typeface="Comic Sans MS" panose="030F0902030302020204" pitchFamily="66" charset="0"/>
              </a:rPr>
              <a:t>NC.</a:t>
            </a:r>
          </a:p>
        </p:txBody>
      </p:sp>
    </p:spTree>
    <p:extLst>
      <p:ext uri="{BB962C8B-B14F-4D97-AF65-F5344CB8AC3E}">
        <p14:creationId xmlns:p14="http://schemas.microsoft.com/office/powerpoint/2010/main" val="500374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03ABA-69A8-78A4-ACE2-1A6D1618D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0033F8-8198-2E17-4D3C-B8C251D187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102B8F-CB55-0E43-BBA3-47C2414222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FD9FCD-DF68-AD81-AFDE-97D68C6AE71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00B7511-D96C-5D4E-AC5D-52A389A6736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515B47-0147-B1A1-3F18-BEA27EE5A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Copyright © 1998, </a:t>
            </a:r>
            <a:r>
              <a:rPr lang="en-US" altLang="en-US">
                <a:latin typeface="Comic Sans MS" panose="030F0902030302020204" pitchFamily="66" charset="0"/>
              </a:rPr>
              <a:t>L</a:t>
            </a:r>
            <a:r>
              <a:rPr lang="en-US" altLang="en-US" sz="900">
                <a:latin typeface="Comic Sans MS" panose="030F0902030302020204" pitchFamily="66" charset="0"/>
              </a:rPr>
              <a:t>ATITUDE </a:t>
            </a:r>
            <a:r>
              <a:rPr lang="en-US" altLang="en-US">
                <a:latin typeface="Comic Sans MS" panose="030F0902030302020204" pitchFamily="66" charset="0"/>
              </a:rPr>
              <a:t>I</a:t>
            </a:r>
            <a:r>
              <a:rPr lang="en-US" altLang="en-US" sz="900">
                <a:latin typeface="Comic Sans MS" panose="030F0902030302020204" pitchFamily="66" charset="0"/>
              </a:rPr>
              <a:t>NC.</a:t>
            </a:r>
          </a:p>
        </p:txBody>
      </p:sp>
    </p:spTree>
    <p:extLst>
      <p:ext uri="{BB962C8B-B14F-4D97-AF65-F5344CB8AC3E}">
        <p14:creationId xmlns:p14="http://schemas.microsoft.com/office/powerpoint/2010/main" val="1861589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>
                <a:gamma/>
                <a:shade val="46275"/>
                <a:invGamma/>
              </a:schemeClr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050">
            <a:extLst>
              <a:ext uri="{FF2B5EF4-FFF2-40B4-BE49-F238E27FC236}">
                <a16:creationId xmlns:a16="http://schemas.microsoft.com/office/drawing/2014/main" id="{854E631B-1DBA-4942-11F5-1ABD757076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80975"/>
            <a:ext cx="85344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Slide Title</a:t>
            </a:r>
          </a:p>
        </p:txBody>
      </p:sp>
      <p:sp>
        <p:nvSpPr>
          <p:cNvPr id="68611" name="Rectangle 2051">
            <a:extLst>
              <a:ext uri="{FF2B5EF4-FFF2-40B4-BE49-F238E27FC236}">
                <a16:creationId xmlns:a16="http://schemas.microsoft.com/office/drawing/2014/main" id="{7F68586B-4502-3C27-5C73-71CC32B0B6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295400"/>
            <a:ext cx="8534400" cy="4660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35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68612" name="Rectangle 2052">
            <a:extLst>
              <a:ext uri="{FF2B5EF4-FFF2-40B4-BE49-F238E27FC236}">
                <a16:creationId xmlns:a16="http://schemas.microsoft.com/office/drawing/2014/main" id="{6A067071-3E50-05E8-5CEA-17E483298A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25" y="990600"/>
            <a:ext cx="9121775" cy="107950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13" name="Rectangle 2053">
            <a:extLst>
              <a:ext uri="{FF2B5EF4-FFF2-40B4-BE49-F238E27FC236}">
                <a16:creationId xmlns:a16="http://schemas.microsoft.com/office/drawing/2014/main" id="{F6C82DE0-F09A-275B-0257-17D82D5DD8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90600"/>
            <a:ext cx="9121775" cy="65088"/>
          </a:xfrm>
          <a:prstGeom prst="rect">
            <a:avLst/>
          </a:prstGeom>
          <a:solidFill>
            <a:srgbClr val="00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14" name="Rectangle 2054">
            <a:extLst>
              <a:ext uri="{FF2B5EF4-FFF2-40B4-BE49-F238E27FC236}">
                <a16:creationId xmlns:a16="http://schemas.microsoft.com/office/drawing/2014/main" id="{42E32E59-DF8E-FA95-1A64-14C831A2F23E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57200" y="61722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Helvetica" pitchFamily="2" charset="0"/>
              </a:defRPr>
            </a:lvl1pPr>
          </a:lstStyle>
          <a:p>
            <a:fld id="{0D3016A9-9F0C-5941-B030-EFF07A37654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8615" name="Rectangle 2055">
            <a:extLst>
              <a:ext uri="{FF2B5EF4-FFF2-40B4-BE49-F238E27FC236}">
                <a16:creationId xmlns:a16="http://schemas.microsoft.com/office/drawing/2014/main" id="{65618C0D-442D-C5BF-F715-234EAF43748F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553200"/>
            <a:ext cx="2895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CC3300"/>
                </a:solidFill>
                <a:latin typeface="+mn-lt"/>
              </a:defRPr>
            </a:lvl1pPr>
          </a:lstStyle>
          <a:p>
            <a:r>
              <a:rPr lang="en-US" altLang="en-US"/>
              <a:t>Copyright © 1998, </a:t>
            </a:r>
            <a:r>
              <a:rPr lang="en-US" altLang="en-US">
                <a:latin typeface="Comic Sans MS" panose="030F0902030302020204" pitchFamily="66" charset="0"/>
              </a:rPr>
              <a:t>L</a:t>
            </a:r>
            <a:r>
              <a:rPr lang="en-US" altLang="en-US" sz="900">
                <a:latin typeface="Comic Sans MS" panose="030F0902030302020204" pitchFamily="66" charset="0"/>
              </a:rPr>
              <a:t>ATITUDE </a:t>
            </a:r>
            <a:r>
              <a:rPr lang="en-US" altLang="en-US">
                <a:latin typeface="Comic Sans MS" panose="030F0902030302020204" pitchFamily="66" charset="0"/>
              </a:rPr>
              <a:t>I</a:t>
            </a:r>
            <a:r>
              <a:rPr lang="en-US" altLang="en-US" sz="900">
                <a:latin typeface="Comic Sans MS" panose="030F0902030302020204" pitchFamily="66" charset="0"/>
              </a:rPr>
              <a:t>NC.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</p:sldLayoutIdLst>
  <p:hf sldNum="0" hd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 kern="1200">
          <a:solidFill>
            <a:srgbClr val="FFFF66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FFFF66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FFFF66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FFFF66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FFFF66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FFFF66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FFFF66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FFFF66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FFFF66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</a:defRPr>
      </a:lvl9pPr>
    </p:titleStyle>
    <p:bodyStyle>
      <a:lvl1pPr marL="339725" indent="-339725" algn="l" defTabSz="800100" rtl="0" eaLnBrk="0" fontAlgn="base" hangingPunct="0">
        <a:spcBef>
          <a:spcPct val="40000"/>
        </a:spcBef>
        <a:spcAft>
          <a:spcPct val="40000"/>
        </a:spcAft>
        <a:buClr>
          <a:srgbClr val="00FFCC"/>
        </a:buClr>
        <a:buFont typeface="Wingdings" pitchFamily="2" charset="2"/>
        <a:buChar char="l"/>
        <a:tabLst>
          <a:tab pos="1768475" algn="l"/>
          <a:tab pos="2054225" algn="l"/>
          <a:tab pos="2395538" algn="l"/>
          <a:tab pos="2681288" algn="l"/>
          <a:tab pos="2911475" algn="l"/>
          <a:tab pos="3143250" algn="l"/>
        </a:tabLst>
        <a:defRPr sz="2400" b="1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01675" indent="-247650" algn="l" defTabSz="800100" rtl="0" eaLnBrk="0" fontAlgn="base" hangingPunct="0">
        <a:spcBef>
          <a:spcPct val="0"/>
        </a:spcBef>
        <a:spcAft>
          <a:spcPct val="20000"/>
        </a:spcAft>
        <a:buClr>
          <a:srgbClr val="FF99FF"/>
        </a:buClr>
        <a:buSzPct val="80000"/>
        <a:buFont typeface="Wingdings" pitchFamily="2" charset="2"/>
        <a:buChar char="n"/>
        <a:tabLst>
          <a:tab pos="1768475" algn="l"/>
          <a:tab pos="2054225" algn="l"/>
          <a:tab pos="2395538" algn="l"/>
          <a:tab pos="2681288" algn="l"/>
          <a:tab pos="2911475" algn="l"/>
          <a:tab pos="3143250" algn="l"/>
        </a:tabLst>
        <a:defRPr sz="2000" b="1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2pPr>
      <a:lvl3pPr marL="1054100" indent="-238125" algn="l" defTabSz="800100" rtl="0" eaLnBrk="0" fontAlgn="base" hangingPunct="0">
        <a:spcBef>
          <a:spcPct val="0"/>
        </a:spcBef>
        <a:spcAft>
          <a:spcPct val="20000"/>
        </a:spcAft>
        <a:buClr>
          <a:srgbClr val="00FFCC"/>
        </a:buClr>
        <a:buSzPct val="80000"/>
        <a:buFont typeface="Wingdings" pitchFamily="2" charset="2"/>
        <a:buChar char="l"/>
        <a:tabLst>
          <a:tab pos="1768475" algn="l"/>
          <a:tab pos="2054225" algn="l"/>
          <a:tab pos="2395538" algn="l"/>
          <a:tab pos="2681288" algn="l"/>
          <a:tab pos="2911475" algn="l"/>
          <a:tab pos="3143250" algn="l"/>
        </a:tabLst>
        <a:defRPr sz="2000" b="1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3pPr>
      <a:lvl4pPr marL="1397000" indent="-228600" algn="l" defTabSz="800100" rtl="0" eaLnBrk="0" fontAlgn="base" hangingPunct="0">
        <a:spcBef>
          <a:spcPct val="0"/>
        </a:spcBef>
        <a:spcAft>
          <a:spcPct val="20000"/>
        </a:spcAft>
        <a:buClr>
          <a:srgbClr val="FF99FF"/>
        </a:buClr>
        <a:buSzPct val="70000"/>
        <a:buFont typeface="Wingdings" pitchFamily="2" charset="2"/>
        <a:buChar char="n"/>
        <a:tabLst>
          <a:tab pos="1768475" algn="l"/>
          <a:tab pos="2054225" algn="l"/>
          <a:tab pos="2395538" algn="l"/>
          <a:tab pos="2681288" algn="l"/>
          <a:tab pos="2911475" algn="l"/>
          <a:tab pos="3143250" algn="l"/>
        </a:tabLst>
        <a:defRPr b="1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4pPr>
      <a:lvl5pPr marL="1536700" indent="1588" algn="l" defTabSz="800100" rtl="0" eaLnBrk="0" fontAlgn="base" hangingPunct="0">
        <a:lnSpc>
          <a:spcPct val="75000"/>
        </a:lnSpc>
        <a:spcBef>
          <a:spcPct val="0"/>
        </a:spcBef>
        <a:spcAft>
          <a:spcPct val="0"/>
        </a:spcAft>
        <a:buClr>
          <a:srgbClr val="00FFCC"/>
        </a:buClr>
        <a:buSzPct val="70000"/>
        <a:buFont typeface="Wingdings" pitchFamily="2" charset="2"/>
        <a:tabLst>
          <a:tab pos="1768475" algn="l"/>
          <a:tab pos="2054225" algn="l"/>
          <a:tab pos="2395538" algn="l"/>
          <a:tab pos="2681288" algn="l"/>
          <a:tab pos="2911475" algn="l"/>
          <a:tab pos="3143250" algn="l"/>
        </a:tabLst>
        <a:defRPr sz="1600" b="1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23AB49BA-826B-024A-3099-5B277416A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974850"/>
            <a:ext cx="8534400" cy="552450"/>
          </a:xfrm>
        </p:spPr>
        <p:txBody>
          <a:bodyPr/>
          <a:lstStyle/>
          <a:p>
            <a:pPr algn="ctr"/>
            <a:r>
              <a:rPr lang="en-US" sz="4000"/>
              <a:t>Java Basics</a:t>
            </a:r>
            <a:br>
              <a:rPr lang="en-US" sz="4000"/>
            </a:br>
            <a:br>
              <a:rPr lang="en-US" sz="4000"/>
            </a:br>
            <a:r>
              <a:rPr lang="en-US" sz="4000"/>
              <a:t>Part 4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BDEDA51A-DF12-A48F-F776-2A1E46EF11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3124200"/>
            <a:ext cx="8534400" cy="2832100"/>
          </a:xfrm>
        </p:spPr>
        <p:txBody>
          <a:bodyPr/>
          <a:lstStyle/>
          <a:p>
            <a:endParaRPr lang="en-US"/>
          </a:p>
          <a:p>
            <a:r>
              <a:rPr lang="en-US"/>
              <a:t>Exceptions</a:t>
            </a:r>
          </a:p>
          <a:p>
            <a:r>
              <a:rPr lang="en-US"/>
              <a:t>Core Class APIs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7234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>
            <a:extLst>
              <a:ext uri="{FF2B5EF4-FFF2-40B4-BE49-F238E27FC236}">
                <a16:creationId xmlns:a16="http://schemas.microsoft.com/office/drawing/2014/main" id="{BFB23E27-9D1A-78C0-E175-430BE4FE96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Some Java Exceptions</a:t>
            </a:r>
          </a:p>
        </p:txBody>
      </p:sp>
      <p:sp>
        <p:nvSpPr>
          <p:cNvPr id="59396" name="Rectangle 4">
            <a:extLst>
              <a:ext uri="{FF2B5EF4-FFF2-40B4-BE49-F238E27FC236}">
                <a16:creationId xmlns:a16="http://schemas.microsoft.com/office/drawing/2014/main" id="{82346D10-F371-B2BC-50C9-342A7845C9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219200"/>
            <a:ext cx="7620000" cy="48006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dist="35921" dir="2700000" algn="ctr" rotWithShape="0">
              <a:srgbClr val="000000"/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399" name="Rectangle 7">
            <a:extLst>
              <a:ext uri="{FF2B5EF4-FFF2-40B4-BE49-F238E27FC236}">
                <a16:creationId xmlns:a16="http://schemas.microsoft.com/office/drawing/2014/main" id="{435F0D15-DAF7-A4D3-282C-262B277DE9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1625" y="1371600"/>
            <a:ext cx="938213" cy="495300"/>
          </a:xfrm>
          <a:prstGeom prst="rect">
            <a:avLst/>
          </a:prstGeom>
          <a:noFill/>
          <a:ln w="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00" name="Rectangle 8">
            <a:extLst>
              <a:ext uri="{FF2B5EF4-FFF2-40B4-BE49-F238E27FC236}">
                <a16:creationId xmlns:a16="http://schemas.microsoft.com/office/drawing/2014/main" id="{77772626-7385-DC4E-39F4-FB3CCFB699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9575" y="1419225"/>
            <a:ext cx="760413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400" b="1">
                <a:solidFill>
                  <a:srgbClr val="000000"/>
                </a:solidFill>
              </a:rPr>
              <a:t>Exception</a:t>
            </a:r>
            <a:endParaRPr lang="en-US" altLang="en-US" b="1"/>
          </a:p>
        </p:txBody>
      </p:sp>
      <p:sp>
        <p:nvSpPr>
          <p:cNvPr id="59401" name="Rectangle 9">
            <a:extLst>
              <a:ext uri="{FF2B5EF4-FFF2-40B4-BE49-F238E27FC236}">
                <a16:creationId xmlns:a16="http://schemas.microsoft.com/office/drawing/2014/main" id="{7C8F2B8A-DCB9-2FCE-C34A-8AB8100781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6375" y="5299075"/>
            <a:ext cx="2905125" cy="493713"/>
          </a:xfrm>
          <a:prstGeom prst="rect">
            <a:avLst/>
          </a:prstGeom>
          <a:noFill/>
          <a:ln w="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02" name="Rectangle 10">
            <a:extLst>
              <a:ext uri="{FF2B5EF4-FFF2-40B4-BE49-F238E27FC236}">
                <a16:creationId xmlns:a16="http://schemas.microsoft.com/office/drawing/2014/main" id="{84837C42-7556-5FE2-734C-2CB7E90203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5346700"/>
            <a:ext cx="272573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400" b="1">
                <a:solidFill>
                  <a:srgbClr val="000000"/>
                </a:solidFill>
              </a:rPr>
              <a:t>ArrayIndexOutOfBoundsException</a:t>
            </a:r>
            <a:endParaRPr lang="en-US" altLang="en-US" b="1"/>
          </a:p>
        </p:txBody>
      </p:sp>
      <p:sp>
        <p:nvSpPr>
          <p:cNvPr id="59403" name="Rectangle 11">
            <a:extLst>
              <a:ext uri="{FF2B5EF4-FFF2-40B4-BE49-F238E27FC236}">
                <a16:creationId xmlns:a16="http://schemas.microsoft.com/office/drawing/2014/main" id="{D48EFFAD-9AE6-5F10-223D-F5F8961973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988" y="3636963"/>
            <a:ext cx="2468562" cy="493712"/>
          </a:xfrm>
          <a:prstGeom prst="rect">
            <a:avLst/>
          </a:prstGeom>
          <a:noFill/>
          <a:ln w="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04" name="Rectangle 12">
            <a:extLst>
              <a:ext uri="{FF2B5EF4-FFF2-40B4-BE49-F238E27FC236}">
                <a16:creationId xmlns:a16="http://schemas.microsoft.com/office/drawing/2014/main" id="{C9EDA35B-A65B-3FDF-7E7F-8E55277616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8725" y="3684588"/>
            <a:ext cx="22606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400" b="1">
                <a:solidFill>
                  <a:srgbClr val="000000"/>
                </a:solidFill>
              </a:rPr>
              <a:t>IndexOutOfBoundsException</a:t>
            </a:r>
            <a:endParaRPr lang="en-US" altLang="en-US" b="1"/>
          </a:p>
        </p:txBody>
      </p:sp>
      <p:sp>
        <p:nvSpPr>
          <p:cNvPr id="59405" name="Line 13">
            <a:extLst>
              <a:ext uri="{FF2B5EF4-FFF2-40B4-BE49-F238E27FC236}">
                <a16:creationId xmlns:a16="http://schemas.microsoft.com/office/drawing/2014/main" id="{6FF3E0DF-EBFD-FD3B-32F0-B374787D8C8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368550" y="4130675"/>
            <a:ext cx="455613" cy="116363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06" name="Freeform 14">
            <a:extLst>
              <a:ext uri="{FF2B5EF4-FFF2-40B4-BE49-F238E27FC236}">
                <a16:creationId xmlns:a16="http://schemas.microsoft.com/office/drawing/2014/main" id="{4CE40EBE-3241-4955-8381-90E003E85915}"/>
              </a:ext>
            </a:extLst>
          </p:cNvPr>
          <p:cNvSpPr>
            <a:spLocks/>
          </p:cNvSpPr>
          <p:nvPr/>
        </p:nvSpPr>
        <p:spPr bwMode="auto">
          <a:xfrm>
            <a:off x="2368550" y="4130675"/>
            <a:ext cx="182563" cy="277813"/>
          </a:xfrm>
          <a:custGeom>
            <a:avLst/>
            <a:gdLst>
              <a:gd name="T0" fmla="*/ 0 w 115"/>
              <a:gd name="T1" fmla="*/ 0 h 175"/>
              <a:gd name="T2" fmla="*/ 115 w 115"/>
              <a:gd name="T3" fmla="*/ 132 h 175"/>
              <a:gd name="T4" fmla="*/ 5 w 115"/>
              <a:gd name="T5" fmla="*/ 175 h 175"/>
              <a:gd name="T6" fmla="*/ 0 w 115"/>
              <a:gd name="T7" fmla="*/ 0 h 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5" h="175">
                <a:moveTo>
                  <a:pt x="0" y="0"/>
                </a:moveTo>
                <a:lnTo>
                  <a:pt x="115" y="132"/>
                </a:lnTo>
                <a:lnTo>
                  <a:pt x="5" y="17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9407" name="Rectangle 15">
            <a:extLst>
              <a:ext uri="{FF2B5EF4-FFF2-40B4-BE49-F238E27FC236}">
                <a16:creationId xmlns:a16="http://schemas.microsoft.com/office/drawing/2014/main" id="{15ECBBC5-E622-E45E-C207-AC1C11B52B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11438" y="2751138"/>
            <a:ext cx="1582737" cy="495300"/>
          </a:xfrm>
          <a:prstGeom prst="rect">
            <a:avLst/>
          </a:prstGeom>
          <a:noFill/>
          <a:ln w="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08" name="Rectangle 16">
            <a:extLst>
              <a:ext uri="{FF2B5EF4-FFF2-40B4-BE49-F238E27FC236}">
                <a16:creationId xmlns:a16="http://schemas.microsoft.com/office/drawing/2014/main" id="{BC0E025F-ACA4-1110-DE13-C1FDF7940A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1613" y="2798763"/>
            <a:ext cx="142081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400" b="1">
                <a:solidFill>
                  <a:srgbClr val="000000"/>
                </a:solidFill>
              </a:rPr>
              <a:t>RuntimeException</a:t>
            </a:r>
            <a:endParaRPr lang="en-US" altLang="en-US" b="1"/>
          </a:p>
        </p:txBody>
      </p:sp>
      <p:sp>
        <p:nvSpPr>
          <p:cNvPr id="59409" name="Line 17">
            <a:extLst>
              <a:ext uri="{FF2B5EF4-FFF2-40B4-BE49-F238E27FC236}">
                <a16:creationId xmlns:a16="http://schemas.microsoft.com/office/drawing/2014/main" id="{9B952A47-CB36-0926-B381-393CFFA63A1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86038" y="3246438"/>
            <a:ext cx="495300" cy="38576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10" name="Freeform 18">
            <a:extLst>
              <a:ext uri="{FF2B5EF4-FFF2-40B4-BE49-F238E27FC236}">
                <a16:creationId xmlns:a16="http://schemas.microsoft.com/office/drawing/2014/main" id="{3F94A3D6-2509-F353-96BE-61EED91B851E}"/>
              </a:ext>
            </a:extLst>
          </p:cNvPr>
          <p:cNvSpPr>
            <a:spLocks/>
          </p:cNvSpPr>
          <p:nvPr/>
        </p:nvSpPr>
        <p:spPr bwMode="auto">
          <a:xfrm>
            <a:off x="2816225" y="3246438"/>
            <a:ext cx="265113" cy="233362"/>
          </a:xfrm>
          <a:custGeom>
            <a:avLst/>
            <a:gdLst>
              <a:gd name="T0" fmla="*/ 167 w 167"/>
              <a:gd name="T1" fmla="*/ 0 h 147"/>
              <a:gd name="T2" fmla="*/ 76 w 167"/>
              <a:gd name="T3" fmla="*/ 147 h 147"/>
              <a:gd name="T4" fmla="*/ 0 w 167"/>
              <a:gd name="T5" fmla="*/ 54 h 147"/>
              <a:gd name="T6" fmla="*/ 167 w 167"/>
              <a:gd name="T7" fmla="*/ 0 h 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67" h="147">
                <a:moveTo>
                  <a:pt x="167" y="0"/>
                </a:moveTo>
                <a:lnTo>
                  <a:pt x="76" y="147"/>
                </a:lnTo>
                <a:lnTo>
                  <a:pt x="0" y="54"/>
                </a:lnTo>
                <a:lnTo>
                  <a:pt x="167" y="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9411" name="Line 19">
            <a:extLst>
              <a:ext uri="{FF2B5EF4-FFF2-40B4-BE49-F238E27FC236}">
                <a16:creationId xmlns:a16="http://schemas.microsoft.com/office/drawing/2014/main" id="{C523DB10-A864-6AEE-1CA3-2E9E52566DF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06800" y="1866900"/>
            <a:ext cx="757238" cy="8794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12" name="Freeform 20">
            <a:extLst>
              <a:ext uri="{FF2B5EF4-FFF2-40B4-BE49-F238E27FC236}">
                <a16:creationId xmlns:a16="http://schemas.microsoft.com/office/drawing/2014/main" id="{36EE4603-9373-2862-E003-7B260889FD22}"/>
              </a:ext>
            </a:extLst>
          </p:cNvPr>
          <p:cNvSpPr>
            <a:spLocks/>
          </p:cNvSpPr>
          <p:nvPr/>
        </p:nvSpPr>
        <p:spPr bwMode="auto">
          <a:xfrm>
            <a:off x="4119563" y="1866900"/>
            <a:ext cx="244475" cy="260350"/>
          </a:xfrm>
          <a:custGeom>
            <a:avLst/>
            <a:gdLst>
              <a:gd name="T0" fmla="*/ 154 w 154"/>
              <a:gd name="T1" fmla="*/ 0 h 164"/>
              <a:gd name="T2" fmla="*/ 93 w 154"/>
              <a:gd name="T3" fmla="*/ 164 h 164"/>
              <a:gd name="T4" fmla="*/ 0 w 154"/>
              <a:gd name="T5" fmla="*/ 87 h 164"/>
              <a:gd name="T6" fmla="*/ 154 w 154"/>
              <a:gd name="T7" fmla="*/ 0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4" h="164">
                <a:moveTo>
                  <a:pt x="154" y="0"/>
                </a:moveTo>
                <a:lnTo>
                  <a:pt x="93" y="164"/>
                </a:lnTo>
                <a:lnTo>
                  <a:pt x="0" y="87"/>
                </a:lnTo>
                <a:lnTo>
                  <a:pt x="154" y="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9413" name="Rectangle 21">
            <a:extLst>
              <a:ext uri="{FF2B5EF4-FFF2-40B4-BE49-F238E27FC236}">
                <a16:creationId xmlns:a16="http://schemas.microsoft.com/office/drawing/2014/main" id="{649E0625-7972-5F83-E99D-10A7EF91CE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6188" y="2144713"/>
            <a:ext cx="2139950" cy="493712"/>
          </a:xfrm>
          <a:prstGeom prst="rect">
            <a:avLst/>
          </a:prstGeom>
          <a:noFill/>
          <a:ln w="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14" name="Rectangle 22">
            <a:extLst>
              <a:ext uri="{FF2B5EF4-FFF2-40B4-BE49-F238E27FC236}">
                <a16:creationId xmlns:a16="http://schemas.microsoft.com/office/drawing/2014/main" id="{020E7059-B58D-61C5-D5E0-476F892444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1288" y="2192338"/>
            <a:ext cx="193516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400" b="1">
                <a:solidFill>
                  <a:srgbClr val="000000"/>
                </a:solidFill>
              </a:rPr>
              <a:t>ClassNotFoundException</a:t>
            </a:r>
            <a:endParaRPr lang="en-US" altLang="en-US" b="1"/>
          </a:p>
        </p:txBody>
      </p:sp>
      <p:sp>
        <p:nvSpPr>
          <p:cNvPr id="59415" name="Line 23">
            <a:extLst>
              <a:ext uri="{FF2B5EF4-FFF2-40B4-BE49-F238E27FC236}">
                <a16:creationId xmlns:a16="http://schemas.microsoft.com/office/drawing/2014/main" id="{EDC2E945-9162-5A0C-3BF6-8113B76DB39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033713" y="1770063"/>
            <a:ext cx="1073150" cy="3698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16" name="Freeform 24">
            <a:extLst>
              <a:ext uri="{FF2B5EF4-FFF2-40B4-BE49-F238E27FC236}">
                <a16:creationId xmlns:a16="http://schemas.microsoft.com/office/drawing/2014/main" id="{A5CBEA1F-6349-5D83-2B5B-EB25F9CD6BAA}"/>
              </a:ext>
            </a:extLst>
          </p:cNvPr>
          <p:cNvSpPr>
            <a:spLocks/>
          </p:cNvSpPr>
          <p:nvPr/>
        </p:nvSpPr>
        <p:spPr bwMode="auto">
          <a:xfrm>
            <a:off x="3829050" y="1766888"/>
            <a:ext cx="277813" cy="182562"/>
          </a:xfrm>
          <a:custGeom>
            <a:avLst/>
            <a:gdLst>
              <a:gd name="T0" fmla="*/ 175 w 175"/>
              <a:gd name="T1" fmla="*/ 2 h 115"/>
              <a:gd name="T2" fmla="*/ 38 w 175"/>
              <a:gd name="T3" fmla="*/ 115 h 115"/>
              <a:gd name="T4" fmla="*/ 0 w 175"/>
              <a:gd name="T5" fmla="*/ 0 h 115"/>
              <a:gd name="T6" fmla="*/ 175 w 175"/>
              <a:gd name="T7" fmla="*/ 2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75" h="115">
                <a:moveTo>
                  <a:pt x="175" y="2"/>
                </a:moveTo>
                <a:lnTo>
                  <a:pt x="38" y="115"/>
                </a:lnTo>
                <a:lnTo>
                  <a:pt x="0" y="0"/>
                </a:lnTo>
                <a:lnTo>
                  <a:pt x="175" y="2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9417" name="Rectangle 25">
            <a:extLst>
              <a:ext uri="{FF2B5EF4-FFF2-40B4-BE49-F238E27FC236}">
                <a16:creationId xmlns:a16="http://schemas.microsoft.com/office/drawing/2014/main" id="{2CE37866-D8E6-3731-F6BB-ED09842FE1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1075" y="1571625"/>
            <a:ext cx="1965325" cy="493713"/>
          </a:xfrm>
          <a:prstGeom prst="rect">
            <a:avLst/>
          </a:prstGeom>
          <a:noFill/>
          <a:ln w="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18" name="Rectangle 26">
            <a:extLst>
              <a:ext uri="{FF2B5EF4-FFF2-40B4-BE49-F238E27FC236}">
                <a16:creationId xmlns:a16="http://schemas.microsoft.com/office/drawing/2014/main" id="{9BFDBE94-BC3F-D518-F160-5D9218F38D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8713" y="1619250"/>
            <a:ext cx="1741487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400" b="1">
                <a:solidFill>
                  <a:srgbClr val="000000"/>
                </a:solidFill>
              </a:rPr>
              <a:t>IllegalAccessException</a:t>
            </a:r>
            <a:endParaRPr lang="en-US" altLang="en-US" b="1"/>
          </a:p>
        </p:txBody>
      </p:sp>
      <p:sp>
        <p:nvSpPr>
          <p:cNvPr id="59419" name="Line 27">
            <a:extLst>
              <a:ext uri="{FF2B5EF4-FFF2-40B4-BE49-F238E27FC236}">
                <a16:creationId xmlns:a16="http://schemas.microsoft.com/office/drawing/2014/main" id="{3CA9E938-E89A-A58E-0705-10C34F55F0F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946400" y="1649413"/>
            <a:ext cx="1160463" cy="8731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20" name="Freeform 28">
            <a:extLst>
              <a:ext uri="{FF2B5EF4-FFF2-40B4-BE49-F238E27FC236}">
                <a16:creationId xmlns:a16="http://schemas.microsoft.com/office/drawing/2014/main" id="{2B4A21F2-163A-3105-0656-7735FEFAF38D}"/>
              </a:ext>
            </a:extLst>
          </p:cNvPr>
          <p:cNvSpPr>
            <a:spLocks/>
          </p:cNvSpPr>
          <p:nvPr/>
        </p:nvSpPr>
        <p:spPr bwMode="auto">
          <a:xfrm>
            <a:off x="3836988" y="1571625"/>
            <a:ext cx="269875" cy="190500"/>
          </a:xfrm>
          <a:custGeom>
            <a:avLst/>
            <a:gdLst>
              <a:gd name="T0" fmla="*/ 170 w 170"/>
              <a:gd name="T1" fmla="*/ 49 h 120"/>
              <a:gd name="T2" fmla="*/ 11 w 170"/>
              <a:gd name="T3" fmla="*/ 120 h 120"/>
              <a:gd name="T4" fmla="*/ 0 w 170"/>
              <a:gd name="T5" fmla="*/ 0 h 120"/>
              <a:gd name="T6" fmla="*/ 170 w 170"/>
              <a:gd name="T7" fmla="*/ 49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70" h="120">
                <a:moveTo>
                  <a:pt x="170" y="49"/>
                </a:moveTo>
                <a:lnTo>
                  <a:pt x="11" y="120"/>
                </a:lnTo>
                <a:lnTo>
                  <a:pt x="0" y="0"/>
                </a:lnTo>
                <a:lnTo>
                  <a:pt x="170" y="49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9421" name="Rectangle 29">
            <a:extLst>
              <a:ext uri="{FF2B5EF4-FFF2-40B4-BE49-F238E27FC236}">
                <a16:creationId xmlns:a16="http://schemas.microsoft.com/office/drawing/2014/main" id="{2C13B75E-32E2-B151-CBAA-5636B5C835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4630738"/>
            <a:ext cx="2819400" cy="493712"/>
          </a:xfrm>
          <a:prstGeom prst="rect">
            <a:avLst/>
          </a:prstGeom>
          <a:noFill/>
          <a:ln w="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22" name="Rectangle 30">
            <a:extLst>
              <a:ext uri="{FF2B5EF4-FFF2-40B4-BE49-F238E27FC236}">
                <a16:creationId xmlns:a16="http://schemas.microsoft.com/office/drawing/2014/main" id="{49A2E306-983D-E4D5-7D8E-23C95EF3E0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8225" y="4678363"/>
            <a:ext cx="273367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400" b="1">
                <a:solidFill>
                  <a:srgbClr val="000000"/>
                </a:solidFill>
              </a:rPr>
              <a:t>StringIndexOutOfBoundsException</a:t>
            </a:r>
            <a:endParaRPr lang="en-US" altLang="en-US" b="1"/>
          </a:p>
        </p:txBody>
      </p:sp>
      <p:sp>
        <p:nvSpPr>
          <p:cNvPr id="59423" name="Line 31">
            <a:extLst>
              <a:ext uri="{FF2B5EF4-FFF2-40B4-BE49-F238E27FC236}">
                <a16:creationId xmlns:a16="http://schemas.microsoft.com/office/drawing/2014/main" id="{A2D2E9F8-0FCF-B078-4FB0-543C40BC76F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281238" y="4130675"/>
            <a:ext cx="12700" cy="49530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24" name="Freeform 32">
            <a:extLst>
              <a:ext uri="{FF2B5EF4-FFF2-40B4-BE49-F238E27FC236}">
                <a16:creationId xmlns:a16="http://schemas.microsoft.com/office/drawing/2014/main" id="{4987A062-789E-8430-276E-6B15154A522F}"/>
              </a:ext>
            </a:extLst>
          </p:cNvPr>
          <p:cNvSpPr>
            <a:spLocks/>
          </p:cNvSpPr>
          <p:nvPr/>
        </p:nvSpPr>
        <p:spPr bwMode="auto">
          <a:xfrm>
            <a:off x="2193925" y="4130675"/>
            <a:ext cx="192088" cy="265113"/>
          </a:xfrm>
          <a:custGeom>
            <a:avLst/>
            <a:gdLst>
              <a:gd name="T0" fmla="*/ 55 w 121"/>
              <a:gd name="T1" fmla="*/ 0 h 167"/>
              <a:gd name="T2" fmla="*/ 121 w 121"/>
              <a:gd name="T3" fmla="*/ 162 h 167"/>
              <a:gd name="T4" fmla="*/ 0 w 121"/>
              <a:gd name="T5" fmla="*/ 167 h 167"/>
              <a:gd name="T6" fmla="*/ 55 w 121"/>
              <a:gd name="T7" fmla="*/ 0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1" h="167">
                <a:moveTo>
                  <a:pt x="55" y="0"/>
                </a:moveTo>
                <a:lnTo>
                  <a:pt x="121" y="162"/>
                </a:lnTo>
                <a:lnTo>
                  <a:pt x="0" y="167"/>
                </a:lnTo>
                <a:lnTo>
                  <a:pt x="55" y="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9425" name="Rectangle 33">
            <a:extLst>
              <a:ext uri="{FF2B5EF4-FFF2-40B4-BE49-F238E27FC236}">
                <a16:creationId xmlns:a16="http://schemas.microsoft.com/office/drawing/2014/main" id="{9BB41BC0-3814-2DFA-47C2-01A4DA2664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41800" y="4092575"/>
            <a:ext cx="1782763" cy="493713"/>
          </a:xfrm>
          <a:prstGeom prst="rect">
            <a:avLst/>
          </a:prstGeom>
          <a:noFill/>
          <a:ln w="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26" name="Rectangle 34">
            <a:extLst>
              <a:ext uri="{FF2B5EF4-FFF2-40B4-BE49-F238E27FC236}">
                <a16:creationId xmlns:a16="http://schemas.microsoft.com/office/drawing/2014/main" id="{5E1EB2D3-3832-AC78-78E2-35D4D4590A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4038" y="4140200"/>
            <a:ext cx="16478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400" b="1">
                <a:solidFill>
                  <a:srgbClr val="000000"/>
                </a:solidFill>
              </a:rPr>
              <a:t>NullPointerException</a:t>
            </a:r>
            <a:endParaRPr lang="en-US" altLang="en-US" b="1"/>
          </a:p>
        </p:txBody>
      </p:sp>
      <p:sp>
        <p:nvSpPr>
          <p:cNvPr id="59427" name="Line 35">
            <a:extLst>
              <a:ext uri="{FF2B5EF4-FFF2-40B4-BE49-F238E27FC236}">
                <a16:creationId xmlns:a16="http://schemas.microsoft.com/office/drawing/2014/main" id="{21537065-4B56-43CC-F3C6-E80772E8356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724275" y="3246438"/>
            <a:ext cx="1090613" cy="8413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28" name="Freeform 36">
            <a:extLst>
              <a:ext uri="{FF2B5EF4-FFF2-40B4-BE49-F238E27FC236}">
                <a16:creationId xmlns:a16="http://schemas.microsoft.com/office/drawing/2014/main" id="{9F1B7B58-B6E7-D807-EC2D-6B5DE9BD5B52}"/>
              </a:ext>
            </a:extLst>
          </p:cNvPr>
          <p:cNvSpPr>
            <a:spLocks/>
          </p:cNvSpPr>
          <p:nvPr/>
        </p:nvSpPr>
        <p:spPr bwMode="auto">
          <a:xfrm>
            <a:off x="3724275" y="3246438"/>
            <a:ext cx="260350" cy="233362"/>
          </a:xfrm>
          <a:custGeom>
            <a:avLst/>
            <a:gdLst>
              <a:gd name="T0" fmla="*/ 0 w 164"/>
              <a:gd name="T1" fmla="*/ 0 h 147"/>
              <a:gd name="T2" fmla="*/ 164 w 164"/>
              <a:gd name="T3" fmla="*/ 54 h 147"/>
              <a:gd name="T4" fmla="*/ 93 w 164"/>
              <a:gd name="T5" fmla="*/ 147 h 147"/>
              <a:gd name="T6" fmla="*/ 0 w 164"/>
              <a:gd name="T7" fmla="*/ 0 h 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64" h="147">
                <a:moveTo>
                  <a:pt x="0" y="0"/>
                </a:moveTo>
                <a:lnTo>
                  <a:pt x="164" y="54"/>
                </a:lnTo>
                <a:lnTo>
                  <a:pt x="93" y="14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9429" name="Rectangle 37">
            <a:extLst>
              <a:ext uri="{FF2B5EF4-FFF2-40B4-BE49-F238E27FC236}">
                <a16:creationId xmlns:a16="http://schemas.microsoft.com/office/drawing/2014/main" id="{4F573BDB-FBC9-3158-BBDC-157F7976F0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6375" y="4691063"/>
            <a:ext cx="1693863" cy="495300"/>
          </a:xfrm>
          <a:prstGeom prst="rect">
            <a:avLst/>
          </a:prstGeom>
          <a:noFill/>
          <a:ln w="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30" name="Rectangle 38">
            <a:extLst>
              <a:ext uri="{FF2B5EF4-FFF2-40B4-BE49-F238E27FC236}">
                <a16:creationId xmlns:a16="http://schemas.microsoft.com/office/drawing/2014/main" id="{AF2FC89F-6EDF-F846-6C9C-182BEAF730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54488" y="4738688"/>
            <a:ext cx="1512887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400" b="1">
                <a:solidFill>
                  <a:srgbClr val="000000"/>
                </a:solidFill>
              </a:rPr>
              <a:t>ClassCastException</a:t>
            </a:r>
            <a:endParaRPr lang="en-US" altLang="en-US" b="1"/>
          </a:p>
        </p:txBody>
      </p:sp>
      <p:sp>
        <p:nvSpPr>
          <p:cNvPr id="59431" name="Line 39">
            <a:extLst>
              <a:ext uri="{FF2B5EF4-FFF2-40B4-BE49-F238E27FC236}">
                <a16:creationId xmlns:a16="http://schemas.microsoft.com/office/drawing/2014/main" id="{17E8AF73-1371-A98E-A761-21F6723AEEE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589338" y="3246438"/>
            <a:ext cx="1082675" cy="143986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32" name="Freeform 40">
            <a:extLst>
              <a:ext uri="{FF2B5EF4-FFF2-40B4-BE49-F238E27FC236}">
                <a16:creationId xmlns:a16="http://schemas.microsoft.com/office/drawing/2014/main" id="{779D44CD-4046-A36A-8168-FAEF89CF279D}"/>
              </a:ext>
            </a:extLst>
          </p:cNvPr>
          <p:cNvSpPr>
            <a:spLocks/>
          </p:cNvSpPr>
          <p:nvPr/>
        </p:nvSpPr>
        <p:spPr bwMode="auto">
          <a:xfrm>
            <a:off x="3589338" y="3246438"/>
            <a:ext cx="234950" cy="265112"/>
          </a:xfrm>
          <a:custGeom>
            <a:avLst/>
            <a:gdLst>
              <a:gd name="T0" fmla="*/ 0 w 148"/>
              <a:gd name="T1" fmla="*/ 0 h 167"/>
              <a:gd name="T2" fmla="*/ 148 w 148"/>
              <a:gd name="T3" fmla="*/ 95 h 167"/>
              <a:gd name="T4" fmla="*/ 49 w 148"/>
              <a:gd name="T5" fmla="*/ 167 h 167"/>
              <a:gd name="T6" fmla="*/ 0 w 148"/>
              <a:gd name="T7" fmla="*/ 0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8" h="167">
                <a:moveTo>
                  <a:pt x="0" y="0"/>
                </a:moveTo>
                <a:lnTo>
                  <a:pt x="148" y="95"/>
                </a:lnTo>
                <a:lnTo>
                  <a:pt x="49" y="16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9433" name="Rectangle 41">
            <a:extLst>
              <a:ext uri="{FF2B5EF4-FFF2-40B4-BE49-F238E27FC236}">
                <a16:creationId xmlns:a16="http://schemas.microsoft.com/office/drawing/2014/main" id="{8E5B87DD-A05B-DBE0-2EE4-10C1923C51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7538" y="2127250"/>
            <a:ext cx="1112837" cy="493713"/>
          </a:xfrm>
          <a:prstGeom prst="rect">
            <a:avLst/>
          </a:prstGeom>
          <a:noFill/>
          <a:ln w="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34" name="Rectangle 42">
            <a:extLst>
              <a:ext uri="{FF2B5EF4-FFF2-40B4-BE49-F238E27FC236}">
                <a16:creationId xmlns:a16="http://schemas.microsoft.com/office/drawing/2014/main" id="{A770D8A6-1F5A-66E0-7516-D2D0BE7C65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7550" y="2174875"/>
            <a:ext cx="96837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400" b="1">
                <a:solidFill>
                  <a:srgbClr val="000000"/>
                </a:solidFill>
              </a:rPr>
              <a:t>IOException</a:t>
            </a:r>
            <a:endParaRPr lang="en-US" altLang="en-US" b="1"/>
          </a:p>
        </p:txBody>
      </p:sp>
      <p:sp>
        <p:nvSpPr>
          <p:cNvPr id="59435" name="Rectangle 43">
            <a:extLst>
              <a:ext uri="{FF2B5EF4-FFF2-40B4-BE49-F238E27FC236}">
                <a16:creationId xmlns:a16="http://schemas.microsoft.com/office/drawing/2014/main" id="{9E579BF6-6C00-A624-B64B-D399611B86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7388" y="2408238"/>
            <a:ext cx="104457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400" b="1">
                <a:solidFill>
                  <a:srgbClr val="000000"/>
                </a:solidFill>
              </a:rPr>
              <a:t>(from java.io)</a:t>
            </a:r>
            <a:endParaRPr lang="en-US" altLang="en-US" b="1"/>
          </a:p>
        </p:txBody>
      </p:sp>
      <p:sp>
        <p:nvSpPr>
          <p:cNvPr id="59436" name="Line 44">
            <a:extLst>
              <a:ext uri="{FF2B5EF4-FFF2-40B4-BE49-F238E27FC236}">
                <a16:creationId xmlns:a16="http://schemas.microsoft.com/office/drawing/2014/main" id="{C6FD7BCC-03A8-8DB6-CD61-4C6E8E2D750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049838" y="1827213"/>
            <a:ext cx="660400" cy="2952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37" name="Freeform 45">
            <a:extLst>
              <a:ext uri="{FF2B5EF4-FFF2-40B4-BE49-F238E27FC236}">
                <a16:creationId xmlns:a16="http://schemas.microsoft.com/office/drawing/2014/main" id="{E6344611-8DD9-F22A-8470-B3A7AB67FC9E}"/>
              </a:ext>
            </a:extLst>
          </p:cNvPr>
          <p:cNvSpPr>
            <a:spLocks/>
          </p:cNvSpPr>
          <p:nvPr/>
        </p:nvSpPr>
        <p:spPr bwMode="auto">
          <a:xfrm>
            <a:off x="5049838" y="1827213"/>
            <a:ext cx="277812" cy="195262"/>
          </a:xfrm>
          <a:custGeom>
            <a:avLst/>
            <a:gdLst>
              <a:gd name="T0" fmla="*/ 0 w 175"/>
              <a:gd name="T1" fmla="*/ 0 h 123"/>
              <a:gd name="T2" fmla="*/ 175 w 175"/>
              <a:gd name="T3" fmla="*/ 14 h 123"/>
              <a:gd name="T4" fmla="*/ 126 w 175"/>
              <a:gd name="T5" fmla="*/ 123 h 123"/>
              <a:gd name="T6" fmla="*/ 0 w 175"/>
              <a:gd name="T7" fmla="*/ 0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75" h="123">
                <a:moveTo>
                  <a:pt x="0" y="0"/>
                </a:moveTo>
                <a:lnTo>
                  <a:pt x="175" y="14"/>
                </a:lnTo>
                <a:lnTo>
                  <a:pt x="126" y="12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9438" name="Rectangle 46">
            <a:extLst>
              <a:ext uri="{FF2B5EF4-FFF2-40B4-BE49-F238E27FC236}">
                <a16:creationId xmlns:a16="http://schemas.microsoft.com/office/drawing/2014/main" id="{1596E8F1-7980-F15A-7734-ED8DF2FED0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4763" y="3402013"/>
            <a:ext cx="2017712" cy="495300"/>
          </a:xfrm>
          <a:prstGeom prst="rect">
            <a:avLst/>
          </a:prstGeom>
          <a:noFill/>
          <a:ln w="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39" name="Rectangle 47">
            <a:extLst>
              <a:ext uri="{FF2B5EF4-FFF2-40B4-BE49-F238E27FC236}">
                <a16:creationId xmlns:a16="http://schemas.microsoft.com/office/drawing/2014/main" id="{BB3AC0DA-B2E1-DFD2-D2CB-4A575B2A62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45100" y="3449638"/>
            <a:ext cx="1814513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400" b="1">
                <a:solidFill>
                  <a:srgbClr val="000000"/>
                </a:solidFill>
              </a:rPr>
              <a:t>FileNotFoundException</a:t>
            </a:r>
            <a:endParaRPr lang="en-US" altLang="en-US" b="1"/>
          </a:p>
        </p:txBody>
      </p:sp>
      <p:sp>
        <p:nvSpPr>
          <p:cNvPr id="59440" name="Rectangle 48">
            <a:extLst>
              <a:ext uri="{FF2B5EF4-FFF2-40B4-BE49-F238E27FC236}">
                <a16:creationId xmlns:a16="http://schemas.microsoft.com/office/drawing/2014/main" id="{76056167-EB60-19ED-FDAB-04C740BA5F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0225" y="3684588"/>
            <a:ext cx="104457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400" b="1">
                <a:solidFill>
                  <a:srgbClr val="000000"/>
                </a:solidFill>
              </a:rPr>
              <a:t>(from java.io)</a:t>
            </a:r>
            <a:endParaRPr lang="en-US" altLang="en-US" b="1"/>
          </a:p>
        </p:txBody>
      </p:sp>
      <p:sp>
        <p:nvSpPr>
          <p:cNvPr id="59441" name="Line 49">
            <a:extLst>
              <a:ext uri="{FF2B5EF4-FFF2-40B4-BE49-F238E27FC236}">
                <a16:creationId xmlns:a16="http://schemas.microsoft.com/office/drawing/2014/main" id="{7C03E717-F9B4-29DC-69DA-FF1517F0A82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119813" y="2620963"/>
            <a:ext cx="95250" cy="7762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42" name="Freeform 50">
            <a:extLst>
              <a:ext uri="{FF2B5EF4-FFF2-40B4-BE49-F238E27FC236}">
                <a16:creationId xmlns:a16="http://schemas.microsoft.com/office/drawing/2014/main" id="{CA1E9ED8-E0BE-B4D8-4C5D-60774A1EB851}"/>
              </a:ext>
            </a:extLst>
          </p:cNvPr>
          <p:cNvSpPr>
            <a:spLocks/>
          </p:cNvSpPr>
          <p:nvPr/>
        </p:nvSpPr>
        <p:spPr bwMode="auto">
          <a:xfrm>
            <a:off x="6089650" y="2620963"/>
            <a:ext cx="190500" cy="273050"/>
          </a:xfrm>
          <a:custGeom>
            <a:avLst/>
            <a:gdLst>
              <a:gd name="T0" fmla="*/ 79 w 120"/>
              <a:gd name="T1" fmla="*/ 0 h 172"/>
              <a:gd name="T2" fmla="*/ 120 w 120"/>
              <a:gd name="T3" fmla="*/ 172 h 172"/>
              <a:gd name="T4" fmla="*/ 0 w 120"/>
              <a:gd name="T5" fmla="*/ 156 h 172"/>
              <a:gd name="T6" fmla="*/ 79 w 120"/>
              <a:gd name="T7" fmla="*/ 0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0" h="172">
                <a:moveTo>
                  <a:pt x="79" y="0"/>
                </a:moveTo>
                <a:lnTo>
                  <a:pt x="120" y="172"/>
                </a:lnTo>
                <a:lnTo>
                  <a:pt x="0" y="156"/>
                </a:lnTo>
                <a:lnTo>
                  <a:pt x="79" y="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9443" name="Rectangle 51">
            <a:extLst>
              <a:ext uri="{FF2B5EF4-FFF2-40B4-BE49-F238E27FC236}">
                <a16:creationId xmlns:a16="http://schemas.microsoft.com/office/drawing/2014/main" id="{0AD5371A-C5FC-EE53-BD13-5974D6DDD9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0550" y="2941638"/>
            <a:ext cx="1235075" cy="495300"/>
          </a:xfrm>
          <a:prstGeom prst="rect">
            <a:avLst/>
          </a:prstGeom>
          <a:noFill/>
          <a:ln w="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44" name="Rectangle 52">
            <a:extLst>
              <a:ext uri="{FF2B5EF4-FFF2-40B4-BE49-F238E27FC236}">
                <a16:creationId xmlns:a16="http://schemas.microsoft.com/office/drawing/2014/main" id="{64D068AA-3430-1EA3-E466-C9D7D4B077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27863" y="2990850"/>
            <a:ext cx="1125537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400" b="1">
                <a:solidFill>
                  <a:srgbClr val="000000"/>
                </a:solidFill>
              </a:rPr>
              <a:t>EOFException</a:t>
            </a:r>
            <a:endParaRPr lang="en-US" altLang="en-US" b="1"/>
          </a:p>
        </p:txBody>
      </p:sp>
      <p:sp>
        <p:nvSpPr>
          <p:cNvPr id="59445" name="Rectangle 53">
            <a:extLst>
              <a:ext uri="{FF2B5EF4-FFF2-40B4-BE49-F238E27FC236}">
                <a16:creationId xmlns:a16="http://schemas.microsoft.com/office/drawing/2014/main" id="{4D45525F-CB3C-7914-421C-266EF51FF1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0725" y="3224213"/>
            <a:ext cx="104457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400" b="1">
                <a:solidFill>
                  <a:srgbClr val="000000"/>
                </a:solidFill>
              </a:rPr>
              <a:t>(from java.io)</a:t>
            </a:r>
            <a:endParaRPr lang="en-US" altLang="en-US" b="1"/>
          </a:p>
        </p:txBody>
      </p:sp>
      <p:sp>
        <p:nvSpPr>
          <p:cNvPr id="59446" name="Line 54">
            <a:extLst>
              <a:ext uri="{FF2B5EF4-FFF2-40B4-BE49-F238E27FC236}">
                <a16:creationId xmlns:a16="http://schemas.microsoft.com/office/drawing/2014/main" id="{3433C815-2CAA-068C-367F-49943A04C2D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650038" y="2620963"/>
            <a:ext cx="508000" cy="31750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47" name="Freeform 55">
            <a:extLst>
              <a:ext uri="{FF2B5EF4-FFF2-40B4-BE49-F238E27FC236}">
                <a16:creationId xmlns:a16="http://schemas.microsoft.com/office/drawing/2014/main" id="{B694FED6-9684-0EDC-1521-AC3B6D676CAC}"/>
              </a:ext>
            </a:extLst>
          </p:cNvPr>
          <p:cNvSpPr>
            <a:spLocks/>
          </p:cNvSpPr>
          <p:nvPr/>
        </p:nvSpPr>
        <p:spPr bwMode="auto">
          <a:xfrm>
            <a:off x="6650038" y="2620963"/>
            <a:ext cx="273050" cy="222250"/>
          </a:xfrm>
          <a:custGeom>
            <a:avLst/>
            <a:gdLst>
              <a:gd name="T0" fmla="*/ 0 w 172"/>
              <a:gd name="T1" fmla="*/ 0 h 140"/>
              <a:gd name="T2" fmla="*/ 172 w 172"/>
              <a:gd name="T3" fmla="*/ 36 h 140"/>
              <a:gd name="T4" fmla="*/ 107 w 172"/>
              <a:gd name="T5" fmla="*/ 140 h 140"/>
              <a:gd name="T6" fmla="*/ 0 w 172"/>
              <a:gd name="T7" fmla="*/ 0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72" h="140">
                <a:moveTo>
                  <a:pt x="0" y="0"/>
                </a:moveTo>
                <a:lnTo>
                  <a:pt x="172" y="36"/>
                </a:lnTo>
                <a:lnTo>
                  <a:pt x="107" y="14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9448" name="Rectangle 56">
            <a:extLst>
              <a:ext uri="{FF2B5EF4-FFF2-40B4-BE49-F238E27FC236}">
                <a16:creationId xmlns:a16="http://schemas.microsoft.com/office/drawing/2014/main" id="{107B8436-A293-15E6-F713-E5FA124A16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7763" y="5189538"/>
            <a:ext cx="2078037" cy="495300"/>
          </a:xfrm>
          <a:prstGeom prst="rect">
            <a:avLst/>
          </a:prstGeom>
          <a:noFill/>
          <a:ln w="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49" name="Rectangle 57">
            <a:extLst>
              <a:ext uri="{FF2B5EF4-FFF2-40B4-BE49-F238E27FC236}">
                <a16:creationId xmlns:a16="http://schemas.microsoft.com/office/drawing/2014/main" id="{4908A2A2-A043-0506-D337-A43D6E2DB9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4763" y="5237163"/>
            <a:ext cx="1925637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400" b="1">
                <a:solidFill>
                  <a:srgbClr val="000000"/>
                </a:solidFill>
              </a:rPr>
              <a:t>NotSerializableException</a:t>
            </a:r>
            <a:endParaRPr lang="en-US" altLang="en-US" b="1"/>
          </a:p>
        </p:txBody>
      </p:sp>
      <p:sp>
        <p:nvSpPr>
          <p:cNvPr id="59450" name="Rectangle 58">
            <a:extLst>
              <a:ext uri="{FF2B5EF4-FFF2-40B4-BE49-F238E27FC236}">
                <a16:creationId xmlns:a16="http://schemas.microsoft.com/office/drawing/2014/main" id="{790C2299-C644-3819-5F6B-A18379805F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0213" y="5472113"/>
            <a:ext cx="104457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400" b="1">
                <a:solidFill>
                  <a:srgbClr val="000000"/>
                </a:solidFill>
              </a:rPr>
              <a:t>(from java.io)</a:t>
            </a:r>
            <a:endParaRPr lang="en-US" altLang="en-US" b="1"/>
          </a:p>
        </p:txBody>
      </p:sp>
      <p:sp>
        <p:nvSpPr>
          <p:cNvPr id="59451" name="Rectangle 59">
            <a:extLst>
              <a:ext uri="{FF2B5EF4-FFF2-40B4-BE49-F238E27FC236}">
                <a16:creationId xmlns:a16="http://schemas.microsoft.com/office/drawing/2014/main" id="{9FB80B53-FDE4-D222-CA70-6FB0495E7F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7288" y="4187825"/>
            <a:ext cx="1963737" cy="495300"/>
          </a:xfrm>
          <a:prstGeom prst="rect">
            <a:avLst/>
          </a:prstGeom>
          <a:noFill/>
          <a:ln w="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52" name="Rectangle 60">
            <a:extLst>
              <a:ext uri="{FF2B5EF4-FFF2-40B4-BE49-F238E27FC236}">
                <a16:creationId xmlns:a16="http://schemas.microsoft.com/office/drawing/2014/main" id="{6BA2434D-A14E-7645-5FFB-F5A5C3E9CE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2225" y="4235450"/>
            <a:ext cx="18256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400" b="1">
                <a:solidFill>
                  <a:srgbClr val="000000"/>
                </a:solidFill>
              </a:rPr>
              <a:t>ObjectStreamException</a:t>
            </a:r>
            <a:endParaRPr lang="en-US" altLang="en-US" b="1"/>
          </a:p>
        </p:txBody>
      </p:sp>
      <p:sp>
        <p:nvSpPr>
          <p:cNvPr id="59453" name="Rectangle 61">
            <a:extLst>
              <a:ext uri="{FF2B5EF4-FFF2-40B4-BE49-F238E27FC236}">
                <a16:creationId xmlns:a16="http://schemas.microsoft.com/office/drawing/2014/main" id="{19F05B87-752D-44E0-ED4B-418F4DCD41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2588" y="4470400"/>
            <a:ext cx="104457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400" b="1">
                <a:solidFill>
                  <a:srgbClr val="000000"/>
                </a:solidFill>
              </a:rPr>
              <a:t>(from java.io)</a:t>
            </a:r>
            <a:endParaRPr lang="en-US" altLang="en-US" b="1"/>
          </a:p>
        </p:txBody>
      </p:sp>
      <p:sp>
        <p:nvSpPr>
          <p:cNvPr id="59454" name="Line 62">
            <a:extLst>
              <a:ext uri="{FF2B5EF4-FFF2-40B4-BE49-F238E27FC236}">
                <a16:creationId xmlns:a16="http://schemas.microsoft.com/office/drawing/2014/main" id="{17A8FF3F-B655-5746-3E8E-A64E583DF63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367463" y="2620963"/>
            <a:ext cx="730250" cy="156210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55" name="Freeform 63">
            <a:extLst>
              <a:ext uri="{FF2B5EF4-FFF2-40B4-BE49-F238E27FC236}">
                <a16:creationId xmlns:a16="http://schemas.microsoft.com/office/drawing/2014/main" id="{236EF271-9541-F607-8250-498D773BA8D5}"/>
              </a:ext>
            </a:extLst>
          </p:cNvPr>
          <p:cNvSpPr>
            <a:spLocks/>
          </p:cNvSpPr>
          <p:nvPr/>
        </p:nvSpPr>
        <p:spPr bwMode="auto">
          <a:xfrm>
            <a:off x="6367463" y="2620963"/>
            <a:ext cx="195262" cy="273050"/>
          </a:xfrm>
          <a:custGeom>
            <a:avLst/>
            <a:gdLst>
              <a:gd name="T0" fmla="*/ 0 w 123"/>
              <a:gd name="T1" fmla="*/ 0 h 172"/>
              <a:gd name="T2" fmla="*/ 123 w 123"/>
              <a:gd name="T3" fmla="*/ 123 h 172"/>
              <a:gd name="T4" fmla="*/ 14 w 123"/>
              <a:gd name="T5" fmla="*/ 172 h 172"/>
              <a:gd name="T6" fmla="*/ 0 w 123"/>
              <a:gd name="T7" fmla="*/ 0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3" h="172">
                <a:moveTo>
                  <a:pt x="0" y="0"/>
                </a:moveTo>
                <a:lnTo>
                  <a:pt x="123" y="123"/>
                </a:lnTo>
                <a:lnTo>
                  <a:pt x="14" y="17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9456" name="Line 64">
            <a:extLst>
              <a:ext uri="{FF2B5EF4-FFF2-40B4-BE49-F238E27FC236}">
                <a16:creationId xmlns:a16="http://schemas.microsoft.com/office/drawing/2014/main" id="{AA0EAEF8-63CD-06D3-5BDA-6EF705110DC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227888" y="4683125"/>
            <a:ext cx="25400" cy="50323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57" name="Freeform 65">
            <a:extLst>
              <a:ext uri="{FF2B5EF4-FFF2-40B4-BE49-F238E27FC236}">
                <a16:creationId xmlns:a16="http://schemas.microsoft.com/office/drawing/2014/main" id="{91CD7520-96AA-2929-5388-0BEB7AB06FE6}"/>
              </a:ext>
            </a:extLst>
          </p:cNvPr>
          <p:cNvSpPr>
            <a:spLocks/>
          </p:cNvSpPr>
          <p:nvPr/>
        </p:nvSpPr>
        <p:spPr bwMode="auto">
          <a:xfrm>
            <a:off x="7145338" y="4683125"/>
            <a:ext cx="190500" cy="263525"/>
          </a:xfrm>
          <a:custGeom>
            <a:avLst/>
            <a:gdLst>
              <a:gd name="T0" fmla="*/ 52 w 120"/>
              <a:gd name="T1" fmla="*/ 0 h 166"/>
              <a:gd name="T2" fmla="*/ 120 w 120"/>
              <a:gd name="T3" fmla="*/ 161 h 166"/>
              <a:gd name="T4" fmla="*/ 0 w 120"/>
              <a:gd name="T5" fmla="*/ 166 h 166"/>
              <a:gd name="T6" fmla="*/ 52 w 120"/>
              <a:gd name="T7" fmla="*/ 0 h 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0" h="166">
                <a:moveTo>
                  <a:pt x="52" y="0"/>
                </a:moveTo>
                <a:lnTo>
                  <a:pt x="120" y="161"/>
                </a:lnTo>
                <a:lnTo>
                  <a:pt x="0" y="166"/>
                </a:lnTo>
                <a:lnTo>
                  <a:pt x="52" y="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55FD3F8F-7629-E6AE-34EA-233CE5531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Copyright © 1998, </a:t>
            </a:r>
            <a:r>
              <a:rPr lang="en-US" altLang="en-US">
                <a:latin typeface="Comic Sans MS" panose="030F0902030302020204" pitchFamily="66" charset="0"/>
              </a:rPr>
              <a:t>L</a:t>
            </a:r>
            <a:r>
              <a:rPr lang="en-US" altLang="en-US" sz="900">
                <a:latin typeface="Comic Sans MS" panose="030F0902030302020204" pitchFamily="66" charset="0"/>
              </a:rPr>
              <a:t>ATITUDE </a:t>
            </a:r>
            <a:r>
              <a:rPr lang="en-US" altLang="en-US">
                <a:latin typeface="Comic Sans MS" panose="030F0902030302020204" pitchFamily="66" charset="0"/>
              </a:rPr>
              <a:t>I</a:t>
            </a:r>
            <a:r>
              <a:rPr lang="en-US" altLang="en-US" sz="900">
                <a:latin typeface="Comic Sans MS" panose="030F0902030302020204" pitchFamily="66" charset="0"/>
              </a:rPr>
              <a:t>NC.</a:t>
            </a:r>
          </a:p>
        </p:txBody>
      </p:sp>
      <p:sp>
        <p:nvSpPr>
          <p:cNvPr id="16386" name="Rectangle 2">
            <a:extLst>
              <a:ext uri="{FF2B5EF4-FFF2-40B4-BE49-F238E27FC236}">
                <a16:creationId xmlns:a16="http://schemas.microsoft.com/office/drawing/2014/main" id="{26A01A03-ABA1-0CCF-AB55-87E3743854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1524000"/>
            <a:ext cx="8534400" cy="552450"/>
          </a:xfrm>
        </p:spPr>
        <p:txBody>
          <a:bodyPr/>
          <a:lstStyle/>
          <a:p>
            <a:pPr algn="ctr"/>
            <a:r>
              <a:rPr lang="en-US" altLang="en-US"/>
              <a:t>The Java Core API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3DB913D3-1B2D-50D2-E89B-A1949D5361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APIs</a:t>
            </a:r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5DE0D84C-BEC0-E77D-1729-7EC34773CB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Java provides a huge class library</a:t>
            </a:r>
          </a:p>
          <a:p>
            <a:pPr lvl="1"/>
            <a:r>
              <a:rPr lang="en-US" altLang="en-US"/>
              <a:t>A set of frameworks for application development</a:t>
            </a:r>
          </a:p>
          <a:p>
            <a:pPr lvl="1"/>
            <a:endParaRPr lang="en-US" altLang="en-US"/>
          </a:p>
          <a:p>
            <a:r>
              <a:rPr lang="en-US" altLang="en-US"/>
              <a:t>Covered in this section</a:t>
            </a:r>
          </a:p>
          <a:p>
            <a:pPr lvl="1"/>
            <a:r>
              <a:rPr lang="en-US" altLang="en-US"/>
              <a:t>random numbers</a:t>
            </a:r>
          </a:p>
          <a:p>
            <a:pPr lvl="1"/>
            <a:r>
              <a:rPr lang="en-US" altLang="en-US"/>
              <a:t>data structures</a:t>
            </a:r>
          </a:p>
          <a:p>
            <a:pPr lvl="1"/>
            <a:r>
              <a:rPr lang="en-US" altLang="en-US"/>
              <a:t>properties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>
            <a:extLst>
              <a:ext uri="{FF2B5EF4-FFF2-40B4-BE49-F238E27FC236}">
                <a16:creationId xmlns:a16="http://schemas.microsoft.com/office/drawing/2014/main" id="{7952110D-5ADE-51B3-543C-F66A218E72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Random Numbers</a:t>
            </a:r>
          </a:p>
        </p:txBody>
      </p:sp>
      <p:sp>
        <p:nvSpPr>
          <p:cNvPr id="72707" name="Rectangle 3">
            <a:extLst>
              <a:ext uri="{FF2B5EF4-FFF2-40B4-BE49-F238E27FC236}">
                <a16:creationId xmlns:a16="http://schemas.microsoft.com/office/drawing/2014/main" id="{0C30A34A-E9E7-0444-3075-C2AA43326E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Provided by class java.util.Random</a:t>
            </a:r>
          </a:p>
          <a:p>
            <a:pPr lvl="1"/>
            <a:r>
              <a:rPr lang="en-US" altLang="en-US"/>
              <a:t>Produces random numbers based on a 48 bit seed</a:t>
            </a:r>
          </a:p>
          <a:p>
            <a:pPr lvl="1"/>
            <a:r>
              <a:rPr lang="en-US" altLang="en-US"/>
              <a:t>Identical seeds produce identical number sequences</a:t>
            </a:r>
          </a:p>
          <a:p>
            <a:pPr lvl="2"/>
            <a:r>
              <a:rPr lang="en-US" altLang="en-US"/>
              <a:t>Useful for testing</a:t>
            </a:r>
          </a:p>
          <a:p>
            <a:r>
              <a:rPr lang="en-US" altLang="en-US"/>
              <a:t>Also provided by java.lang.Math.random()</a:t>
            </a:r>
          </a:p>
          <a:p>
            <a:pPr lvl="1"/>
            <a:r>
              <a:rPr lang="en-US" altLang="en-US"/>
              <a:t>Returns a random number between 0 and 1</a:t>
            </a:r>
          </a:p>
          <a:p>
            <a:pPr lvl="2"/>
            <a:r>
              <a:rPr lang="en-US" altLang="en-US"/>
              <a:t>Includes 0 but not 1</a:t>
            </a:r>
          </a:p>
          <a:p>
            <a:pPr lvl="4"/>
            <a:endParaRPr lang="en-US" altLang="en-US"/>
          </a:p>
          <a:p>
            <a:pPr lvl="4"/>
            <a:r>
              <a:rPr lang="en-US" altLang="en-US"/>
              <a:t>int rand = (int) (Math.random() * 100); 	// 0..99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>
            <a:extLst>
              <a:ext uri="{FF2B5EF4-FFF2-40B4-BE49-F238E27FC236}">
                <a16:creationId xmlns:a16="http://schemas.microsoft.com/office/drawing/2014/main" id="{A749E487-ABEB-2979-2CD7-70EE8CE908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Random Number Example</a:t>
            </a:r>
          </a:p>
        </p:txBody>
      </p:sp>
      <p:sp>
        <p:nvSpPr>
          <p:cNvPr id="77827" name="Rectangle 3">
            <a:extLst>
              <a:ext uri="{FF2B5EF4-FFF2-40B4-BE49-F238E27FC236}">
                <a16:creationId xmlns:a16="http://schemas.microsoft.com/office/drawing/2014/main" id="{31DEB320-675B-C67B-3D2F-11F27F7EB1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4"/>
            <a:r>
              <a:rPr lang="en-US" altLang="en-US" sz="1400"/>
              <a:t>import java.util.*;</a:t>
            </a:r>
          </a:p>
          <a:p>
            <a:pPr lvl="4"/>
            <a:r>
              <a:rPr lang="en-US" altLang="en-US" sz="1400"/>
              <a:t>public class Main</a:t>
            </a:r>
          </a:p>
          <a:p>
            <a:pPr lvl="4"/>
            <a:r>
              <a:rPr lang="en-US" altLang="en-US" sz="1400"/>
              <a:t>{</a:t>
            </a:r>
          </a:p>
          <a:p>
            <a:pPr lvl="4"/>
            <a:r>
              <a:rPr lang="en-US" altLang="en-US" sz="1400"/>
              <a:t>	public static void main(String args[])</a:t>
            </a:r>
          </a:p>
          <a:p>
            <a:pPr lvl="4"/>
            <a:r>
              <a:rPr lang="en-US" altLang="en-US" sz="1400"/>
              <a:t>	{</a:t>
            </a:r>
          </a:p>
          <a:p>
            <a:pPr lvl="4"/>
            <a:r>
              <a:rPr lang="en-US" altLang="en-US" sz="1400"/>
              <a:t>		long seed = System.currentTimeMillis();	// random seed</a:t>
            </a:r>
          </a:p>
          <a:p>
            <a:pPr lvl="4"/>
            <a:r>
              <a:rPr lang="en-US" altLang="en-US" sz="1400"/>
              <a:t>		Random generator = new Random(seed);</a:t>
            </a:r>
          </a:p>
          <a:p>
            <a:pPr lvl="4"/>
            <a:endParaRPr lang="en-US" altLang="en-US" sz="1400"/>
          </a:p>
          <a:p>
            <a:pPr lvl="4"/>
            <a:r>
              <a:rPr lang="en-US" altLang="en-US" sz="1400"/>
              <a:t>		System.out.println(generator.nextInt());	// as an int</a:t>
            </a:r>
          </a:p>
          <a:p>
            <a:pPr lvl="4"/>
            <a:r>
              <a:rPr lang="en-US" altLang="en-US" sz="1400"/>
              <a:t>		System.out.println(generator.nextLong());	// as a long</a:t>
            </a:r>
          </a:p>
          <a:p>
            <a:pPr lvl="4"/>
            <a:r>
              <a:rPr lang="en-US" altLang="en-US" sz="1400"/>
              <a:t>		System.out.println(generator.nextDouble());	// as a double</a:t>
            </a:r>
          </a:p>
          <a:p>
            <a:pPr lvl="4"/>
            <a:r>
              <a:rPr lang="en-US" altLang="en-US" sz="1400"/>
              <a:t>		System.out.println();</a:t>
            </a:r>
          </a:p>
          <a:p>
            <a:pPr lvl="4"/>
            <a:endParaRPr lang="en-US" altLang="en-US" sz="1400"/>
          </a:p>
          <a:p>
            <a:pPr lvl="4"/>
            <a:r>
              <a:rPr lang="en-US" altLang="en-US" sz="1400"/>
              <a:t>		for (int i = 0; i &lt; 5; i++)			// print 5 numbers between 1..100</a:t>
            </a:r>
          </a:p>
          <a:p>
            <a:pPr lvl="4"/>
            <a:r>
              <a:rPr lang="en-US" altLang="en-US" sz="1400"/>
              <a:t>		{</a:t>
            </a:r>
          </a:p>
          <a:p>
            <a:pPr lvl="4"/>
            <a:r>
              <a:rPr lang="en-US" altLang="en-US" sz="1400"/>
              <a:t>			int rand = Math.abs(generator.nextInt() % 100) + 1;</a:t>
            </a:r>
          </a:p>
          <a:p>
            <a:pPr lvl="4"/>
            <a:r>
              <a:rPr lang="en-US" altLang="en-US" sz="1400"/>
              <a:t>			System.out.println(rand);</a:t>
            </a:r>
          </a:p>
          <a:p>
            <a:pPr lvl="4"/>
            <a:r>
              <a:rPr lang="en-US" altLang="en-US" sz="1400"/>
              <a:t>		}</a:t>
            </a:r>
          </a:p>
          <a:p>
            <a:pPr lvl="4"/>
            <a:r>
              <a:rPr lang="en-US" altLang="en-US" sz="1400"/>
              <a:t>	}</a:t>
            </a:r>
          </a:p>
          <a:p>
            <a:pPr lvl="4"/>
            <a:r>
              <a:rPr lang="en-US" altLang="en-US" sz="1400"/>
              <a:t>}</a:t>
            </a:r>
          </a:p>
          <a:p>
            <a:pPr lvl="4"/>
            <a:endParaRPr lang="en-US" altLang="en-US" sz="1400"/>
          </a:p>
          <a:p>
            <a:pPr lvl="4"/>
            <a:endParaRPr lang="en-US" altLang="en-US"/>
          </a:p>
          <a:p>
            <a:pPr lvl="4"/>
            <a:r>
              <a:rPr lang="en-US" altLang="en-US"/>
              <a:t>-</a:t>
            </a:r>
            <a:r>
              <a:rPr lang="en-US" altLang="en-US" sz="1400"/>
              <a:t>1109529104</a:t>
            </a:r>
          </a:p>
          <a:p>
            <a:pPr lvl="4"/>
            <a:r>
              <a:rPr lang="en-US" altLang="en-US" sz="1400"/>
              <a:t>6528047779011440772</a:t>
            </a:r>
          </a:p>
          <a:p>
            <a:pPr lvl="4"/>
            <a:r>
              <a:rPr lang="en-US" altLang="en-US" sz="1400"/>
              <a:t>0.8396168660025561</a:t>
            </a:r>
          </a:p>
          <a:p>
            <a:pPr lvl="4"/>
            <a:endParaRPr lang="en-US" altLang="en-US" sz="1400"/>
          </a:p>
          <a:p>
            <a:pPr lvl="4"/>
            <a:r>
              <a:rPr lang="en-US" altLang="en-US" sz="1400"/>
              <a:t>84</a:t>
            </a:r>
          </a:p>
          <a:p>
            <a:pPr lvl="4"/>
            <a:r>
              <a:rPr lang="en-US" altLang="en-US" sz="1400"/>
              <a:t>4</a:t>
            </a:r>
          </a:p>
          <a:p>
            <a:pPr lvl="4"/>
            <a:r>
              <a:rPr lang="en-US" altLang="en-US" sz="1400"/>
              <a:t>94</a:t>
            </a:r>
          </a:p>
          <a:p>
            <a:pPr lvl="4"/>
            <a:r>
              <a:rPr lang="en-US" altLang="en-US" sz="1400"/>
              <a:t>63</a:t>
            </a:r>
          </a:p>
          <a:p>
            <a:pPr lvl="4"/>
            <a:r>
              <a:rPr lang="en-US" altLang="en-US" sz="1400"/>
              <a:t>8</a:t>
            </a:r>
            <a:endParaRPr lang="en-US" altLang="en-US"/>
          </a:p>
          <a:p>
            <a:pPr lvl="4"/>
            <a:endParaRPr lang="en-US" altLang="en-US"/>
          </a:p>
        </p:txBody>
      </p:sp>
      <p:sp>
        <p:nvSpPr>
          <p:cNvPr id="77828" name="Rectangle 4">
            <a:extLst>
              <a:ext uri="{FF2B5EF4-FFF2-40B4-BE49-F238E27FC236}">
                <a16:creationId xmlns:a16="http://schemas.microsoft.com/office/drawing/2014/main" id="{2F9BCCA0-6F8C-7CF7-A802-0CF27339FD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1295400"/>
            <a:ext cx="6781800" cy="3352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29" name="Rectangle 5">
            <a:extLst>
              <a:ext uri="{FF2B5EF4-FFF2-40B4-BE49-F238E27FC236}">
                <a16:creationId xmlns:a16="http://schemas.microsoft.com/office/drawing/2014/main" id="{AFA2944F-19EF-76D3-B8F7-EFFE1A84CD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4800600"/>
            <a:ext cx="6781800" cy="1600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>
            <a:extLst>
              <a:ext uri="{FF2B5EF4-FFF2-40B4-BE49-F238E27FC236}">
                <a16:creationId xmlns:a16="http://schemas.microsoft.com/office/drawing/2014/main" id="{8CED0B9B-F712-E931-F618-5DE32AA764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System Properties</a:t>
            </a:r>
          </a:p>
        </p:txBody>
      </p:sp>
      <p:sp>
        <p:nvSpPr>
          <p:cNvPr id="68611" name="Rectangle 3">
            <a:extLst>
              <a:ext uri="{FF2B5EF4-FFF2-40B4-BE49-F238E27FC236}">
                <a16:creationId xmlns:a16="http://schemas.microsoft.com/office/drawing/2014/main" id="{68C77EFE-9ACB-EDA1-57D6-F58439D2B7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Systems define properties to configure programs</a:t>
            </a:r>
          </a:p>
          <a:p>
            <a:pPr lvl="1"/>
            <a:r>
              <a:rPr lang="en-US" altLang="en-US"/>
              <a:t>Where is the temp directory?</a:t>
            </a:r>
          </a:p>
          <a:p>
            <a:pPr lvl="1"/>
            <a:r>
              <a:rPr lang="en-US" altLang="en-US"/>
              <a:t>What version of the JDK is this machine running?</a:t>
            </a:r>
          </a:p>
          <a:p>
            <a:pPr lvl="1"/>
            <a:r>
              <a:rPr lang="en-US" altLang="en-US"/>
              <a:t>Where is the user's home directory?</a:t>
            </a:r>
          </a:p>
          <a:p>
            <a:r>
              <a:rPr lang="en-US" altLang="en-US"/>
              <a:t>Java applications can query system properties</a:t>
            </a:r>
          </a:p>
          <a:p>
            <a:pPr lvl="1"/>
            <a:r>
              <a:rPr lang="en-US" altLang="en-US"/>
              <a:t>Analogous to environment variables in Unix and DOS</a:t>
            </a:r>
          </a:p>
          <a:p>
            <a:r>
              <a:rPr lang="en-US" altLang="en-US"/>
              <a:t>Java.util.Properties abstracts system properties</a:t>
            </a:r>
          </a:p>
          <a:p>
            <a:r>
              <a:rPr lang="en-US" altLang="en-US"/>
              <a:t>Properties are </a:t>
            </a:r>
            <a:r>
              <a:rPr lang="en-US" altLang="en-US" u="sng"/>
              <a:t>not </a:t>
            </a:r>
            <a:r>
              <a:rPr lang="en-US" altLang="en-US"/>
              <a:t>environment variables</a:t>
            </a:r>
          </a:p>
          <a:p>
            <a:pPr lvl="1"/>
            <a:r>
              <a:rPr lang="en-US" altLang="en-US"/>
              <a:t>No access to environment variables that are not also properties</a:t>
            </a:r>
          </a:p>
          <a:p>
            <a:pPr lvl="1"/>
            <a:endParaRPr lang="en-US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>
            <a:extLst>
              <a:ext uri="{FF2B5EF4-FFF2-40B4-BE49-F238E27FC236}">
                <a16:creationId xmlns:a16="http://schemas.microsoft.com/office/drawing/2014/main" id="{C21B151E-98E2-1C7A-B1B4-BFEDAFAF14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Properties Example</a:t>
            </a:r>
          </a:p>
        </p:txBody>
      </p:sp>
      <p:sp>
        <p:nvSpPr>
          <p:cNvPr id="79875" name="Rectangle 3">
            <a:extLst>
              <a:ext uri="{FF2B5EF4-FFF2-40B4-BE49-F238E27FC236}">
                <a16:creationId xmlns:a16="http://schemas.microsoft.com/office/drawing/2014/main" id="{5AC21902-4A67-381E-61E4-F0CAC4C58E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4"/>
            <a:r>
              <a:rPr lang="en-US" altLang="en-US"/>
              <a:t>import java.util.*;</a:t>
            </a:r>
          </a:p>
          <a:p>
            <a:pPr lvl="4"/>
            <a:r>
              <a:rPr lang="en-US" altLang="en-US"/>
              <a:t>public class PropertiesExample</a:t>
            </a:r>
          </a:p>
          <a:p>
            <a:pPr lvl="4"/>
            <a:r>
              <a:rPr lang="en-US" altLang="en-US"/>
              <a:t>{</a:t>
            </a:r>
          </a:p>
          <a:p>
            <a:pPr lvl="4"/>
            <a:r>
              <a:rPr lang="en-US" altLang="en-US"/>
              <a:t>	public static void main(String args[])</a:t>
            </a:r>
          </a:p>
          <a:p>
            <a:pPr lvl="4"/>
            <a:r>
              <a:rPr lang="en-US" altLang="en-US"/>
              <a:t>	{</a:t>
            </a:r>
          </a:p>
          <a:p>
            <a:pPr lvl="4"/>
            <a:r>
              <a:rPr lang="en-US" altLang="en-US"/>
              <a:t>		Properties props = System.getProperties();</a:t>
            </a:r>
          </a:p>
          <a:p>
            <a:pPr lvl="4"/>
            <a:r>
              <a:rPr lang="en-US" altLang="en-US"/>
              <a:t>		System.out.println(props.getProperty("os.name"));</a:t>
            </a:r>
          </a:p>
          <a:p>
            <a:pPr lvl="4"/>
            <a:r>
              <a:rPr lang="en-US" altLang="en-US"/>
              <a:t>		System.out.println(props.getProperty("path.separator"));</a:t>
            </a:r>
          </a:p>
          <a:p>
            <a:pPr lvl="4"/>
            <a:r>
              <a:rPr lang="en-US" altLang="en-US"/>
              <a:t>		System.out.println(props.getProperty("file.separator"));</a:t>
            </a:r>
          </a:p>
          <a:p>
            <a:pPr lvl="4"/>
            <a:r>
              <a:rPr lang="en-US" altLang="en-US"/>
              <a:t>		</a:t>
            </a:r>
          </a:p>
          <a:p>
            <a:pPr lvl="4"/>
            <a:r>
              <a:rPr lang="en-US" altLang="en-US"/>
              <a:t>		Enumeration names = props.propertyNames();</a:t>
            </a:r>
          </a:p>
          <a:p>
            <a:pPr lvl="4"/>
            <a:endParaRPr lang="en-US" altLang="en-US"/>
          </a:p>
          <a:p>
            <a:pPr lvl="4"/>
            <a:r>
              <a:rPr lang="en-US" altLang="en-US"/>
              <a:t>		// print them all</a:t>
            </a:r>
          </a:p>
          <a:p>
            <a:pPr lvl="4"/>
            <a:r>
              <a:rPr lang="en-US" altLang="en-US"/>
              <a:t>		while (names.hasMoreElements())</a:t>
            </a:r>
          </a:p>
          <a:p>
            <a:pPr lvl="4"/>
            <a:r>
              <a:rPr lang="en-US" altLang="en-US"/>
              <a:t>		{</a:t>
            </a:r>
          </a:p>
          <a:p>
            <a:pPr lvl="4"/>
            <a:r>
              <a:rPr lang="en-US" altLang="en-US"/>
              <a:t>			String key = (String) names.nextElement();</a:t>
            </a:r>
          </a:p>
          <a:p>
            <a:pPr lvl="4"/>
            <a:r>
              <a:rPr lang="en-US" altLang="en-US"/>
              <a:t>			System.out.println(key + "\t:" + props.getProperty(key));</a:t>
            </a:r>
          </a:p>
          <a:p>
            <a:pPr lvl="4"/>
            <a:r>
              <a:rPr lang="en-US" altLang="en-US"/>
              <a:t>		}</a:t>
            </a:r>
          </a:p>
          <a:p>
            <a:pPr lvl="4"/>
            <a:r>
              <a:rPr lang="en-US" altLang="en-US"/>
              <a:t>	}</a:t>
            </a:r>
          </a:p>
          <a:p>
            <a:pPr lvl="4"/>
            <a:r>
              <a:rPr lang="en-US" altLang="en-US"/>
              <a:t>}</a:t>
            </a:r>
          </a:p>
          <a:p>
            <a:pPr lvl="4"/>
            <a:endParaRPr lang="en-US" altLang="en-US"/>
          </a:p>
          <a:p>
            <a:pPr lvl="4"/>
            <a:endParaRPr lang="en-US" altLang="en-US"/>
          </a:p>
          <a:p>
            <a:pPr lvl="4"/>
            <a:r>
              <a:rPr lang="en-US" altLang="en-US"/>
              <a:t>Windows 11</a:t>
            </a:r>
          </a:p>
          <a:p>
            <a:pPr lvl="4"/>
            <a:r>
              <a:rPr lang="en-US" altLang="en-US"/>
              <a:t>;</a:t>
            </a:r>
          </a:p>
          <a:p>
            <a:pPr lvl="4"/>
            <a:r>
              <a:rPr lang="en-US" altLang="en-US"/>
              <a:t>\</a:t>
            </a:r>
          </a:p>
          <a:p>
            <a:pPr lvl="4"/>
            <a:r>
              <a:rPr lang="en-US" altLang="en-US"/>
              <a:t>&lt;</a:t>
            </a:r>
            <a:r>
              <a:rPr lang="en-US" altLang="en-US" i="1"/>
              <a:t>list of all properties</a:t>
            </a:r>
            <a:r>
              <a:rPr lang="en-US" altLang="en-US"/>
              <a:t>&gt;</a:t>
            </a:r>
          </a:p>
        </p:txBody>
      </p:sp>
      <p:sp>
        <p:nvSpPr>
          <p:cNvPr id="79876" name="Rectangle 4">
            <a:extLst>
              <a:ext uri="{FF2B5EF4-FFF2-40B4-BE49-F238E27FC236}">
                <a16:creationId xmlns:a16="http://schemas.microsoft.com/office/drawing/2014/main" id="{5CEAB485-7589-E8C8-ABD3-041EE31270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1295400"/>
            <a:ext cx="6781800" cy="3886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77" name="Rectangle 5">
            <a:extLst>
              <a:ext uri="{FF2B5EF4-FFF2-40B4-BE49-F238E27FC236}">
                <a16:creationId xmlns:a16="http://schemas.microsoft.com/office/drawing/2014/main" id="{ECAF50A7-BB6F-B9D5-8843-23FF20E4B2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5334000"/>
            <a:ext cx="6781800" cy="990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>
            <a:extLst>
              <a:ext uri="{FF2B5EF4-FFF2-40B4-BE49-F238E27FC236}">
                <a16:creationId xmlns:a16="http://schemas.microsoft.com/office/drawing/2014/main" id="{5B7DE2F4-1104-0742-A279-5287981115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Data Structures: Vector</a:t>
            </a:r>
          </a:p>
        </p:txBody>
      </p:sp>
      <p:sp>
        <p:nvSpPr>
          <p:cNvPr id="66563" name="Rectangle 3">
            <a:extLst>
              <a:ext uri="{FF2B5EF4-FFF2-40B4-BE49-F238E27FC236}">
                <a16:creationId xmlns:a16="http://schemas.microsoft.com/office/drawing/2014/main" id="{02FBB4A6-9A27-CA74-6918-EF12CD884D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Arrays have limitations</a:t>
            </a:r>
          </a:p>
          <a:p>
            <a:pPr lvl="1"/>
            <a:r>
              <a:rPr lang="en-US" altLang="en-US"/>
              <a:t>Size constrained at creation time</a:t>
            </a:r>
          </a:p>
          <a:p>
            <a:pPr lvl="1"/>
            <a:r>
              <a:rPr lang="en-US" altLang="en-US"/>
              <a:t>Remove an element from the middle</a:t>
            </a:r>
          </a:p>
          <a:p>
            <a:r>
              <a:rPr lang="en-US" altLang="en-US"/>
              <a:t>Vectors group related objects like arrays</a:t>
            </a:r>
          </a:p>
          <a:p>
            <a:pPr lvl="1"/>
            <a:r>
              <a:rPr lang="en-US" altLang="en-US"/>
              <a:t>Grow automatically</a:t>
            </a:r>
          </a:p>
          <a:p>
            <a:pPr lvl="1"/>
            <a:r>
              <a:rPr lang="en-US" altLang="en-US"/>
              <a:t>Provide methods that are more useful than arrays</a:t>
            </a:r>
          </a:p>
          <a:p>
            <a:pPr lvl="1"/>
            <a:r>
              <a:rPr lang="en-US" altLang="en-US"/>
              <a:t>Only store objects</a:t>
            </a:r>
          </a:p>
          <a:p>
            <a:r>
              <a:rPr lang="en-US" altLang="en-US"/>
              <a:t>Comparison</a:t>
            </a:r>
          </a:p>
          <a:p>
            <a:pPr lvl="1"/>
            <a:r>
              <a:rPr lang="en-US" altLang="en-US"/>
              <a:t>Vectors and arrays are both themselves objects</a:t>
            </a:r>
          </a:p>
          <a:p>
            <a:pPr lvl="1"/>
            <a:r>
              <a:rPr lang="en-US" altLang="en-US"/>
              <a:t>Arrays manipulate primitive types more effectively</a:t>
            </a:r>
          </a:p>
          <a:p>
            <a:pPr lvl="1"/>
            <a:r>
              <a:rPr lang="en-US" altLang="en-US"/>
              <a:t>Vectors are easier to use and are </a:t>
            </a:r>
            <a:r>
              <a:rPr lang="en-US" altLang="en-US" i="1"/>
              <a:t>serializable</a:t>
            </a:r>
            <a:endParaRPr lang="en-US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FFD4F20A-BB64-A2D8-68E1-F412BA2409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Vector Example</a:t>
            </a:r>
          </a:p>
        </p:txBody>
      </p:sp>
      <p:sp>
        <p:nvSpPr>
          <p:cNvPr id="71683" name="Rectangle 3">
            <a:extLst>
              <a:ext uri="{FF2B5EF4-FFF2-40B4-BE49-F238E27FC236}">
                <a16:creationId xmlns:a16="http://schemas.microsoft.com/office/drawing/2014/main" id="{EED95C1C-1D37-D668-72A8-B469365992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4">
              <a:tabLst>
                <a:tab pos="1768475" algn="l"/>
                <a:tab pos="2054225" algn="l"/>
                <a:tab pos="2395538" algn="l"/>
                <a:tab pos="2681288" algn="l"/>
                <a:tab pos="2911475" algn="l"/>
                <a:tab pos="3143250" algn="l"/>
                <a:tab pos="5884863" algn="l"/>
              </a:tabLst>
            </a:pPr>
            <a:r>
              <a:rPr lang="en-US" altLang="en-US"/>
              <a:t>import java.util.Vector;	</a:t>
            </a:r>
          </a:p>
          <a:p>
            <a:pPr lvl="4">
              <a:tabLst>
                <a:tab pos="1768475" algn="l"/>
                <a:tab pos="2054225" algn="l"/>
                <a:tab pos="2395538" algn="l"/>
                <a:tab pos="2681288" algn="l"/>
                <a:tab pos="2911475" algn="l"/>
                <a:tab pos="3143250" algn="l"/>
                <a:tab pos="5884863" algn="l"/>
              </a:tabLst>
            </a:pPr>
            <a:endParaRPr lang="en-US" altLang="en-US"/>
          </a:p>
          <a:p>
            <a:pPr lvl="4">
              <a:tabLst>
                <a:tab pos="1768475" algn="l"/>
                <a:tab pos="2054225" algn="l"/>
                <a:tab pos="2395538" algn="l"/>
                <a:tab pos="2681288" algn="l"/>
                <a:tab pos="2911475" algn="l"/>
                <a:tab pos="3143250" algn="l"/>
                <a:tab pos="5884863" algn="l"/>
              </a:tabLst>
            </a:pPr>
            <a:r>
              <a:rPr lang="en-US" altLang="en-US"/>
              <a:t>class VectorExample</a:t>
            </a:r>
          </a:p>
          <a:p>
            <a:pPr lvl="4">
              <a:tabLst>
                <a:tab pos="1768475" algn="l"/>
                <a:tab pos="2054225" algn="l"/>
                <a:tab pos="2395538" algn="l"/>
                <a:tab pos="2681288" algn="l"/>
                <a:tab pos="2911475" algn="l"/>
                <a:tab pos="3143250" algn="l"/>
                <a:tab pos="5884863" algn="l"/>
              </a:tabLst>
            </a:pPr>
            <a:r>
              <a:rPr lang="en-US" altLang="en-US"/>
              <a:t>{</a:t>
            </a:r>
          </a:p>
          <a:p>
            <a:pPr lvl="4">
              <a:tabLst>
                <a:tab pos="1768475" algn="l"/>
                <a:tab pos="2054225" algn="l"/>
                <a:tab pos="2395538" algn="l"/>
                <a:tab pos="2681288" algn="l"/>
                <a:tab pos="2911475" algn="l"/>
                <a:tab pos="3143250" algn="l"/>
                <a:tab pos="5884863" algn="l"/>
              </a:tabLst>
            </a:pPr>
            <a:r>
              <a:rPr lang="en-US" altLang="en-US"/>
              <a:t>	public static void main(String args[])</a:t>
            </a:r>
          </a:p>
          <a:p>
            <a:pPr lvl="4">
              <a:tabLst>
                <a:tab pos="1768475" algn="l"/>
                <a:tab pos="2054225" algn="l"/>
                <a:tab pos="2395538" algn="l"/>
                <a:tab pos="2681288" algn="l"/>
                <a:tab pos="2911475" algn="l"/>
                <a:tab pos="3143250" algn="l"/>
                <a:tab pos="5884863" algn="l"/>
              </a:tabLst>
            </a:pPr>
            <a:r>
              <a:rPr lang="en-US" altLang="en-US"/>
              <a:t>	{</a:t>
            </a:r>
          </a:p>
          <a:p>
            <a:pPr lvl="4">
              <a:tabLst>
                <a:tab pos="1768475" algn="l"/>
                <a:tab pos="2054225" algn="l"/>
                <a:tab pos="2395538" algn="l"/>
                <a:tab pos="2681288" algn="l"/>
                <a:tab pos="2911475" algn="l"/>
                <a:tab pos="3143250" algn="l"/>
                <a:tab pos="5884863" algn="l"/>
              </a:tabLst>
            </a:pPr>
            <a:r>
              <a:rPr lang="en-US" altLang="en-US"/>
              <a:t>		Vector bank = new Vector(3);	// Create vector of 3</a:t>
            </a:r>
          </a:p>
          <a:p>
            <a:pPr lvl="4">
              <a:tabLst>
                <a:tab pos="1768475" algn="l"/>
                <a:tab pos="2054225" algn="l"/>
                <a:tab pos="2395538" algn="l"/>
                <a:tab pos="2681288" algn="l"/>
                <a:tab pos="2911475" algn="l"/>
                <a:tab pos="3143250" algn="l"/>
                <a:tab pos="5884863" algn="l"/>
              </a:tabLst>
            </a:pPr>
            <a:r>
              <a:rPr lang="en-US" altLang="en-US"/>
              <a:t>		</a:t>
            </a:r>
          </a:p>
          <a:p>
            <a:pPr lvl="4">
              <a:tabLst>
                <a:tab pos="1768475" algn="l"/>
                <a:tab pos="2054225" algn="l"/>
                <a:tab pos="2395538" algn="l"/>
                <a:tab pos="2681288" algn="l"/>
                <a:tab pos="2911475" algn="l"/>
                <a:tab pos="3143250" algn="l"/>
                <a:tab pos="5884863" algn="l"/>
              </a:tabLst>
            </a:pPr>
            <a:r>
              <a:rPr lang="en-US" altLang="en-US"/>
              <a:t>		bank.addElement(new Savings("Bob"));</a:t>
            </a:r>
          </a:p>
          <a:p>
            <a:pPr lvl="4">
              <a:tabLst>
                <a:tab pos="1768475" algn="l"/>
                <a:tab pos="2054225" algn="l"/>
                <a:tab pos="2395538" algn="l"/>
                <a:tab pos="2681288" algn="l"/>
                <a:tab pos="2911475" algn="l"/>
                <a:tab pos="3143250" algn="l"/>
                <a:tab pos="5884863" algn="l"/>
              </a:tabLst>
            </a:pPr>
            <a:r>
              <a:rPr lang="en-US" altLang="en-US"/>
              <a:t>		bank.addElement(new Checking("Sue"));	// Heterogeneous data</a:t>
            </a:r>
          </a:p>
          <a:p>
            <a:pPr lvl="4">
              <a:tabLst>
                <a:tab pos="1768475" algn="l"/>
                <a:tab pos="2054225" algn="l"/>
                <a:tab pos="2395538" algn="l"/>
                <a:tab pos="2681288" algn="l"/>
                <a:tab pos="2911475" algn="l"/>
                <a:tab pos="3143250" algn="l"/>
                <a:tab pos="5884863" algn="l"/>
              </a:tabLst>
            </a:pPr>
            <a:r>
              <a:rPr lang="en-US" altLang="en-US"/>
              <a:t>		bank.addElement(new Savings("Al"));</a:t>
            </a:r>
          </a:p>
          <a:p>
            <a:pPr lvl="4">
              <a:tabLst>
                <a:tab pos="1768475" algn="l"/>
                <a:tab pos="2054225" algn="l"/>
                <a:tab pos="2395538" algn="l"/>
                <a:tab pos="2681288" algn="l"/>
                <a:tab pos="2911475" algn="l"/>
                <a:tab pos="3143250" algn="l"/>
                <a:tab pos="5884863" algn="l"/>
              </a:tabLst>
            </a:pPr>
            <a:r>
              <a:rPr lang="en-US" altLang="en-US"/>
              <a:t>		bank.addElement(new Savings("Jill"));	// Overflow no problem</a:t>
            </a:r>
          </a:p>
          <a:p>
            <a:pPr lvl="4">
              <a:tabLst>
                <a:tab pos="1768475" algn="l"/>
                <a:tab pos="2054225" algn="l"/>
                <a:tab pos="2395538" algn="l"/>
                <a:tab pos="2681288" algn="l"/>
                <a:tab pos="2911475" algn="l"/>
                <a:tab pos="3143250" algn="l"/>
                <a:tab pos="5884863" algn="l"/>
              </a:tabLst>
            </a:pPr>
            <a:endParaRPr lang="en-US" altLang="en-US"/>
          </a:p>
          <a:p>
            <a:pPr lvl="4">
              <a:tabLst>
                <a:tab pos="1768475" algn="l"/>
                <a:tab pos="2054225" algn="l"/>
                <a:tab pos="2395538" algn="l"/>
                <a:tab pos="2681288" algn="l"/>
                <a:tab pos="2911475" algn="l"/>
                <a:tab pos="3143250" algn="l"/>
                <a:tab pos="5884863" algn="l"/>
              </a:tabLst>
            </a:pPr>
            <a:endParaRPr lang="en-US" altLang="en-US"/>
          </a:p>
          <a:p>
            <a:pPr lvl="4">
              <a:tabLst>
                <a:tab pos="1768475" algn="l"/>
                <a:tab pos="2054225" algn="l"/>
                <a:tab pos="2395538" algn="l"/>
                <a:tab pos="2681288" algn="l"/>
                <a:tab pos="2911475" algn="l"/>
                <a:tab pos="3143250" algn="l"/>
                <a:tab pos="5884863" algn="l"/>
              </a:tabLst>
            </a:pPr>
            <a:r>
              <a:rPr lang="en-US" altLang="en-US"/>
              <a:t>		for (int i=0; i &lt; bank.size(); i++)</a:t>
            </a:r>
          </a:p>
          <a:p>
            <a:pPr lvl="4">
              <a:tabLst>
                <a:tab pos="1768475" algn="l"/>
                <a:tab pos="2054225" algn="l"/>
                <a:tab pos="2395538" algn="l"/>
                <a:tab pos="2681288" algn="l"/>
                <a:tab pos="2911475" algn="l"/>
                <a:tab pos="3143250" algn="l"/>
                <a:tab pos="5884863" algn="l"/>
              </a:tabLst>
            </a:pPr>
            <a:r>
              <a:rPr lang="en-US" altLang="en-US"/>
              <a:t>		{</a:t>
            </a:r>
          </a:p>
          <a:p>
            <a:pPr lvl="4">
              <a:tabLst>
                <a:tab pos="1768475" algn="l"/>
                <a:tab pos="2054225" algn="l"/>
                <a:tab pos="2395538" algn="l"/>
                <a:tab pos="2681288" algn="l"/>
                <a:tab pos="2911475" algn="l"/>
                <a:tab pos="3143250" algn="l"/>
                <a:tab pos="5884863" algn="l"/>
              </a:tabLst>
            </a:pPr>
            <a:r>
              <a:rPr lang="en-US" altLang="en-US"/>
              <a:t>			Object temp = bank.elementAt(i);	// Vectors return Objects</a:t>
            </a:r>
          </a:p>
          <a:p>
            <a:pPr lvl="4">
              <a:tabLst>
                <a:tab pos="1768475" algn="l"/>
                <a:tab pos="2054225" algn="l"/>
                <a:tab pos="2395538" algn="l"/>
                <a:tab pos="2681288" algn="l"/>
                <a:tab pos="2911475" algn="l"/>
                <a:tab pos="3143250" algn="l"/>
                <a:tab pos="5884863" algn="l"/>
              </a:tabLst>
            </a:pPr>
            <a:endParaRPr lang="en-US" altLang="en-US"/>
          </a:p>
          <a:p>
            <a:pPr lvl="4">
              <a:tabLst>
                <a:tab pos="1768475" algn="l"/>
                <a:tab pos="2054225" algn="l"/>
                <a:tab pos="2395538" algn="l"/>
                <a:tab pos="2681288" algn="l"/>
                <a:tab pos="2911475" algn="l"/>
                <a:tab pos="3143250" algn="l"/>
                <a:tab pos="5884863" algn="l"/>
              </a:tabLst>
            </a:pPr>
            <a:r>
              <a:rPr lang="en-US" altLang="en-US"/>
              <a:t>			Account acc = (Account) temp;</a:t>
            </a:r>
          </a:p>
          <a:p>
            <a:pPr lvl="4">
              <a:tabLst>
                <a:tab pos="1768475" algn="l"/>
                <a:tab pos="2054225" algn="l"/>
                <a:tab pos="2395538" algn="l"/>
                <a:tab pos="2681288" algn="l"/>
                <a:tab pos="2911475" algn="l"/>
                <a:tab pos="3143250" algn="l"/>
                <a:tab pos="5884863" algn="l"/>
              </a:tabLst>
            </a:pPr>
            <a:r>
              <a:rPr lang="en-US" altLang="en-US"/>
              <a:t>			acc.deposit(100);</a:t>
            </a:r>
          </a:p>
          <a:p>
            <a:pPr lvl="4">
              <a:tabLst>
                <a:tab pos="1768475" algn="l"/>
                <a:tab pos="2054225" algn="l"/>
                <a:tab pos="2395538" algn="l"/>
                <a:tab pos="2681288" algn="l"/>
                <a:tab pos="2911475" algn="l"/>
                <a:tab pos="3143250" algn="l"/>
                <a:tab pos="5884863" algn="l"/>
              </a:tabLst>
            </a:pPr>
            <a:endParaRPr lang="en-US" altLang="en-US"/>
          </a:p>
          <a:p>
            <a:pPr lvl="4">
              <a:tabLst>
                <a:tab pos="1768475" algn="l"/>
                <a:tab pos="2054225" algn="l"/>
                <a:tab pos="2395538" algn="l"/>
                <a:tab pos="2681288" algn="l"/>
                <a:tab pos="2911475" algn="l"/>
                <a:tab pos="3143250" algn="l"/>
                <a:tab pos="5884863" algn="l"/>
              </a:tabLst>
            </a:pPr>
            <a:r>
              <a:rPr lang="en-US" altLang="en-US"/>
              <a:t>			if (temp instanceof Savings)</a:t>
            </a:r>
          </a:p>
          <a:p>
            <a:pPr lvl="4">
              <a:tabLst>
                <a:tab pos="1768475" algn="l"/>
                <a:tab pos="2054225" algn="l"/>
                <a:tab pos="2395538" algn="l"/>
                <a:tab pos="2681288" algn="l"/>
                <a:tab pos="2911475" algn="l"/>
                <a:tab pos="3143250" algn="l"/>
                <a:tab pos="5884863" algn="l"/>
              </a:tabLst>
            </a:pPr>
            <a:r>
              <a:rPr lang="en-US" altLang="en-US"/>
              <a:t>				((Savings) temp).computeInterest();</a:t>
            </a:r>
          </a:p>
          <a:p>
            <a:pPr lvl="4">
              <a:tabLst>
                <a:tab pos="1768475" algn="l"/>
                <a:tab pos="2054225" algn="l"/>
                <a:tab pos="2395538" algn="l"/>
                <a:tab pos="2681288" algn="l"/>
                <a:tab pos="2911475" algn="l"/>
                <a:tab pos="3143250" algn="l"/>
                <a:tab pos="5884863" algn="l"/>
              </a:tabLst>
            </a:pPr>
            <a:r>
              <a:rPr lang="en-US" altLang="en-US"/>
              <a:t>		}</a:t>
            </a:r>
          </a:p>
          <a:p>
            <a:pPr lvl="4">
              <a:tabLst>
                <a:tab pos="1768475" algn="l"/>
                <a:tab pos="2054225" algn="l"/>
                <a:tab pos="2395538" algn="l"/>
                <a:tab pos="2681288" algn="l"/>
                <a:tab pos="2911475" algn="l"/>
                <a:tab pos="3143250" algn="l"/>
                <a:tab pos="5884863" algn="l"/>
              </a:tabLst>
            </a:pPr>
            <a:r>
              <a:rPr lang="en-US" altLang="en-US"/>
              <a:t>	}</a:t>
            </a:r>
          </a:p>
          <a:p>
            <a:pPr lvl="4">
              <a:tabLst>
                <a:tab pos="1768475" algn="l"/>
                <a:tab pos="2054225" algn="l"/>
                <a:tab pos="2395538" algn="l"/>
                <a:tab pos="2681288" algn="l"/>
                <a:tab pos="2911475" algn="l"/>
                <a:tab pos="3143250" algn="l"/>
                <a:tab pos="5884863" algn="l"/>
              </a:tabLst>
            </a:pPr>
            <a:r>
              <a:rPr lang="en-US" altLang="en-US"/>
              <a:t>}</a:t>
            </a:r>
          </a:p>
        </p:txBody>
      </p:sp>
      <p:sp>
        <p:nvSpPr>
          <p:cNvPr id="71684" name="Rectangle 4">
            <a:extLst>
              <a:ext uri="{FF2B5EF4-FFF2-40B4-BE49-F238E27FC236}">
                <a16:creationId xmlns:a16="http://schemas.microsoft.com/office/drawing/2014/main" id="{4CC01B1B-CB8B-7F21-07C8-C132249544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1295400"/>
            <a:ext cx="6781800" cy="4953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>
            <a:extLst>
              <a:ext uri="{FF2B5EF4-FFF2-40B4-BE49-F238E27FC236}">
                <a16:creationId xmlns:a16="http://schemas.microsoft.com/office/drawing/2014/main" id="{12EADC35-06C8-1E00-27E5-B1A5092196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Other Data Structures</a:t>
            </a:r>
          </a:p>
        </p:txBody>
      </p:sp>
      <p:sp>
        <p:nvSpPr>
          <p:cNvPr id="67587" name="Rectangle 3">
            <a:extLst>
              <a:ext uri="{FF2B5EF4-FFF2-40B4-BE49-F238E27FC236}">
                <a16:creationId xmlns:a16="http://schemas.microsoft.com/office/drawing/2014/main" id="{5A803155-DAB1-F941-D052-51D6D51181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Java provides other data structures</a:t>
            </a:r>
          </a:p>
          <a:p>
            <a:pPr lvl="1"/>
            <a:r>
              <a:rPr lang="en-US" altLang="en-US"/>
              <a:t>Contain typical semantics and methods</a:t>
            </a:r>
          </a:p>
          <a:p>
            <a:r>
              <a:rPr lang="en-US" altLang="en-US"/>
              <a:t>Data structures include</a:t>
            </a:r>
          </a:p>
          <a:p>
            <a:pPr lvl="1"/>
            <a:r>
              <a:rPr lang="en-US" altLang="en-US" sz="1800"/>
              <a:t>Stack			First-In-First-Out (FIFO) list of objects</a:t>
            </a:r>
          </a:p>
          <a:p>
            <a:pPr lvl="1"/>
            <a:r>
              <a:rPr lang="en-US" altLang="en-US" sz="1800"/>
              <a:t>HashTable		efficient storage and retrieval structure which maps			keys (Strings) to values (objects)</a:t>
            </a:r>
          </a:p>
          <a:p>
            <a:pPr lvl="1"/>
            <a:r>
              <a:rPr lang="en-US" altLang="en-US" sz="1800"/>
              <a:t>List			Alternative to Vectors and Arrays, various impls</a:t>
            </a:r>
          </a:p>
          <a:p>
            <a:pPr lvl="1"/>
            <a:r>
              <a:rPr lang="en-US" altLang="en-US" sz="1800"/>
              <a:t>Map			Key-Value mapping</a:t>
            </a:r>
          </a:p>
          <a:p>
            <a:pPr lvl="1"/>
            <a:r>
              <a:rPr lang="en-US" altLang="en-US" sz="1800"/>
              <a:t>Enumeration	A series of elements available through nextElement() 			and hasMoreElements() interface</a:t>
            </a:r>
          </a:p>
          <a:p>
            <a:pPr lvl="1"/>
            <a:r>
              <a:rPr lang="en-US" altLang="en-US" sz="1800"/>
              <a:t>BitSet			a sequence of extensible bits that may be ANDed and			ORed with other BitSets</a:t>
            </a:r>
          </a:p>
          <a:p>
            <a:r>
              <a:rPr lang="en-US" altLang="en-US" sz="2200"/>
              <a:t>These are collectively called </a:t>
            </a:r>
            <a:r>
              <a:rPr lang="en-US" altLang="en-US" sz="2200" i="1"/>
              <a:t>Collections</a:t>
            </a:r>
            <a:endParaRPr lang="en-US" altLang="en-US" sz="2200"/>
          </a:p>
          <a:p>
            <a:pPr lvl="1"/>
            <a:endParaRPr lang="en-US" altLang="en-US"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35BBA15A-35C0-0C99-D2A9-DA656FE63E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1371600"/>
            <a:ext cx="8534400" cy="552450"/>
          </a:xfrm>
        </p:spPr>
        <p:txBody>
          <a:bodyPr/>
          <a:lstStyle/>
          <a:p>
            <a:pPr algn="ctr"/>
            <a:r>
              <a:rPr lang="en-US" altLang="en-US"/>
              <a:t>Exceptions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630B222C-5B07-9B0D-A87A-B21C58153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.</a:t>
            </a:r>
          </a:p>
        </p:txBody>
      </p:sp>
      <p:sp>
        <p:nvSpPr>
          <p:cNvPr id="95234" name="Rectangle 2">
            <a:extLst>
              <a:ext uri="{FF2B5EF4-FFF2-40B4-BE49-F238E27FC236}">
                <a16:creationId xmlns:a16="http://schemas.microsoft.com/office/drawing/2014/main" id="{3554BE13-CD4A-5AC4-8C95-94E0D6D4F0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Collections Example</a:t>
            </a:r>
          </a:p>
        </p:txBody>
      </p:sp>
      <p:sp>
        <p:nvSpPr>
          <p:cNvPr id="95235" name="Rectangle 3">
            <a:extLst>
              <a:ext uri="{FF2B5EF4-FFF2-40B4-BE49-F238E27FC236}">
                <a16:creationId xmlns:a16="http://schemas.microsoft.com/office/drawing/2014/main" id="{9431EDD4-B4B8-8F19-96F5-64C04D584F8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4"/>
            <a:r>
              <a:rPr lang="en-US" altLang="en-US"/>
              <a:t>import java.util.*;</a:t>
            </a:r>
          </a:p>
          <a:p>
            <a:pPr lvl="4"/>
            <a:endParaRPr lang="en-US" altLang="en-US"/>
          </a:p>
          <a:p>
            <a:pPr lvl="4"/>
            <a:r>
              <a:rPr lang="en-US" altLang="en-US"/>
              <a:t>class SimpleCollection {</a:t>
            </a:r>
          </a:p>
          <a:p>
            <a:pPr lvl="4"/>
            <a:endParaRPr lang="en-US" altLang="en-US"/>
          </a:p>
          <a:p>
            <a:pPr lvl="4"/>
            <a:r>
              <a:rPr lang="en-US" altLang="en-US"/>
              <a:t>	public static void main(String args[]) {</a:t>
            </a:r>
          </a:p>
          <a:p>
            <a:pPr lvl="4"/>
            <a:r>
              <a:rPr lang="en-US" altLang="en-US"/>
              <a:t>		List bank = new ArrayList(3);		// List of initial size 3</a:t>
            </a:r>
          </a:p>
          <a:p>
            <a:pPr lvl="4"/>
            <a:r>
              <a:rPr lang="en-US" altLang="en-US"/>
              <a:t>		</a:t>
            </a:r>
          </a:p>
          <a:p>
            <a:pPr lvl="4"/>
            <a:r>
              <a:rPr lang="en-US" altLang="en-US"/>
              <a:t>		bank.add(new Savings("A"));</a:t>
            </a:r>
          </a:p>
          <a:p>
            <a:pPr lvl="4"/>
            <a:r>
              <a:rPr lang="en-US" altLang="en-US"/>
              <a:t>		bank.add(new Checking("B"));		// Heterogeneous data</a:t>
            </a:r>
          </a:p>
          <a:p>
            <a:pPr lvl="4"/>
            <a:r>
              <a:rPr lang="en-US" altLang="en-US"/>
              <a:t>		bank.add(new Savings("C"));</a:t>
            </a:r>
          </a:p>
          <a:p>
            <a:pPr lvl="4"/>
            <a:r>
              <a:rPr lang="en-US" altLang="en-US"/>
              <a:t>		bank.add(new Savings("D"));		// Overflow not a problem</a:t>
            </a:r>
          </a:p>
          <a:p>
            <a:pPr lvl="4"/>
            <a:endParaRPr lang="en-US" altLang="en-US"/>
          </a:p>
          <a:p>
            <a:pPr lvl="4"/>
            <a:r>
              <a:rPr lang="en-US" altLang="en-US"/>
              <a:t>		for (int i=0; i &lt; bank.size(); i++) {</a:t>
            </a:r>
          </a:p>
          <a:p>
            <a:pPr lvl="4"/>
            <a:r>
              <a:rPr lang="en-US" altLang="en-US"/>
              <a:t>			Account temp = (Account) bank.get(i);</a:t>
            </a:r>
          </a:p>
          <a:p>
            <a:pPr lvl="4"/>
            <a:r>
              <a:rPr lang="en-US" altLang="en-US"/>
              <a:t>		}</a:t>
            </a:r>
          </a:p>
          <a:p>
            <a:pPr lvl="4"/>
            <a:endParaRPr lang="en-US" altLang="en-US"/>
          </a:p>
          <a:p>
            <a:pPr lvl="4"/>
            <a:r>
              <a:rPr lang="en-US" altLang="en-US"/>
              <a:t>		// Using an iterator</a:t>
            </a:r>
          </a:p>
          <a:p>
            <a:pPr lvl="4"/>
            <a:r>
              <a:rPr lang="en-US" altLang="en-US"/>
              <a:t>		Iterator iter = bank.iterator();</a:t>
            </a:r>
          </a:p>
          <a:p>
            <a:pPr lvl="4"/>
            <a:r>
              <a:rPr lang="en-US" altLang="en-US"/>
              <a:t>		while (iter.hasNext()) {</a:t>
            </a:r>
          </a:p>
          <a:p>
            <a:pPr lvl="4"/>
            <a:r>
              <a:rPr lang="en-US" altLang="en-US"/>
              <a:t>			Account temp = (Account) iter.next();</a:t>
            </a:r>
          </a:p>
          <a:p>
            <a:pPr lvl="4"/>
            <a:r>
              <a:rPr lang="en-US" altLang="en-US"/>
              <a:t>		}</a:t>
            </a:r>
          </a:p>
          <a:p>
            <a:pPr lvl="4"/>
            <a:endParaRPr lang="en-US" altLang="en-US"/>
          </a:p>
          <a:p>
            <a:pPr lvl="4"/>
            <a:r>
              <a:rPr lang="en-US" altLang="en-US"/>
              <a:t>		// As an array</a:t>
            </a:r>
          </a:p>
          <a:p>
            <a:pPr lvl="4"/>
            <a:r>
              <a:rPr lang="en-US" altLang="en-US"/>
              <a:t>		Object array[] = bank.toArray();</a:t>
            </a:r>
          </a:p>
          <a:p>
            <a:pPr lvl="4"/>
            <a:r>
              <a:rPr lang="en-US" altLang="en-US"/>
              <a:t>	}</a:t>
            </a:r>
          </a:p>
          <a:p>
            <a:pPr lvl="4"/>
            <a:r>
              <a:rPr lang="en-US" altLang="en-US"/>
              <a:t>}</a:t>
            </a:r>
          </a:p>
        </p:txBody>
      </p:sp>
      <p:sp>
        <p:nvSpPr>
          <p:cNvPr id="95236" name="Rectangle 4">
            <a:extLst>
              <a:ext uri="{FF2B5EF4-FFF2-40B4-BE49-F238E27FC236}">
                <a16:creationId xmlns:a16="http://schemas.microsoft.com/office/drawing/2014/main" id="{88B5C158-C6B1-4EFF-23FA-FC2E5F1CF3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1295400"/>
            <a:ext cx="6477000" cy="4953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1A537F1A-FDCC-CE54-44CE-6AA031B90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.</a:t>
            </a:r>
          </a:p>
        </p:txBody>
      </p:sp>
      <p:sp>
        <p:nvSpPr>
          <p:cNvPr id="93186" name="Rectangle 1026">
            <a:extLst>
              <a:ext uri="{FF2B5EF4-FFF2-40B4-BE49-F238E27FC236}">
                <a16:creationId xmlns:a16="http://schemas.microsoft.com/office/drawing/2014/main" id="{2385AE14-F89B-930E-48EC-AC6910C57B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Collections Interfaces</a:t>
            </a:r>
          </a:p>
        </p:txBody>
      </p:sp>
      <p:sp>
        <p:nvSpPr>
          <p:cNvPr id="93187" name="Rectangle 1027">
            <a:extLst>
              <a:ext uri="{FF2B5EF4-FFF2-40B4-BE49-F238E27FC236}">
                <a16:creationId xmlns:a16="http://schemas.microsoft.com/office/drawing/2014/main" id="{C30B9E77-D12F-353E-A087-101B67C95B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Collections (or containers) group other objects </a:t>
            </a:r>
          </a:p>
          <a:p>
            <a:pPr lvl="1"/>
            <a:r>
              <a:rPr lang="en-US" altLang="en-US"/>
              <a:t>Collection implementations separate from interfaces</a:t>
            </a:r>
          </a:p>
          <a:p>
            <a:r>
              <a:rPr lang="en-US" altLang="en-US"/>
              <a:t>Java defines several kinds of collections</a:t>
            </a:r>
          </a:p>
        </p:txBody>
      </p:sp>
      <p:sp>
        <p:nvSpPr>
          <p:cNvPr id="93189" name="Rectangle 1029">
            <a:extLst>
              <a:ext uri="{FF2B5EF4-FFF2-40B4-BE49-F238E27FC236}">
                <a16:creationId xmlns:a16="http://schemas.microsoft.com/office/drawing/2014/main" id="{CAB97AD7-C613-0E16-5817-A7395B2549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2971800"/>
            <a:ext cx="5334000" cy="32004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dist="35921" dir="2700000" algn="ctr" rotWithShape="0">
              <a:srgbClr val="000000"/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93188" name="Picture 1028">
            <a:extLst>
              <a:ext uri="{FF2B5EF4-FFF2-40B4-BE49-F238E27FC236}">
                <a16:creationId xmlns:a16="http://schemas.microsoft.com/office/drawing/2014/main" id="{BF181232-7D2B-9CD5-A7CE-9B8EBCE405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895600"/>
            <a:ext cx="5029200" cy="3228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7A71A538-2D8E-EB7B-B29C-01FEFBD73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.</a:t>
            </a:r>
          </a:p>
        </p:txBody>
      </p:sp>
      <p:sp>
        <p:nvSpPr>
          <p:cNvPr id="94210" name="Rectangle 2">
            <a:extLst>
              <a:ext uri="{FF2B5EF4-FFF2-40B4-BE49-F238E27FC236}">
                <a16:creationId xmlns:a16="http://schemas.microsoft.com/office/drawing/2014/main" id="{071B9F7C-9980-6A38-B3E3-67AD772CA5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Collection Algorithms</a:t>
            </a:r>
          </a:p>
        </p:txBody>
      </p:sp>
      <p:sp>
        <p:nvSpPr>
          <p:cNvPr id="94211" name="Rectangle 3">
            <a:extLst>
              <a:ext uri="{FF2B5EF4-FFF2-40B4-BE49-F238E27FC236}">
                <a16:creationId xmlns:a16="http://schemas.microsoft.com/office/drawing/2014/main" id="{CFFBE21B-6EE3-B26E-8BF4-788E77D892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Implementations support different algorithms</a:t>
            </a:r>
          </a:p>
          <a:p>
            <a:pPr lvl="1"/>
            <a:endParaRPr lang="en-US" altLang="en-US"/>
          </a:p>
          <a:p>
            <a:endParaRPr lang="en-US" altLang="en-US"/>
          </a:p>
        </p:txBody>
      </p:sp>
      <p:sp>
        <p:nvSpPr>
          <p:cNvPr id="94212" name="Rectangle 4">
            <a:extLst>
              <a:ext uri="{FF2B5EF4-FFF2-40B4-BE49-F238E27FC236}">
                <a16:creationId xmlns:a16="http://schemas.microsoft.com/office/drawing/2014/main" id="{A1B80A2C-1CAE-8FD9-CDFF-B4F9A86DA9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2057400"/>
            <a:ext cx="5715000" cy="25146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dist="35921" dir="2700000" algn="ctr" rotWithShape="0">
              <a:srgbClr val="000000"/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94213" name="Picture 5">
            <a:extLst>
              <a:ext uri="{FF2B5EF4-FFF2-40B4-BE49-F238E27FC236}">
                <a16:creationId xmlns:a16="http://schemas.microsoft.com/office/drawing/2014/main" id="{407103A8-4BFB-73F5-A04A-8323DC86B7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438400"/>
            <a:ext cx="5867400" cy="2103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583C8119-6804-336F-9C86-ED0E85471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.</a:t>
            </a:r>
          </a:p>
        </p:txBody>
      </p:sp>
      <p:sp>
        <p:nvSpPr>
          <p:cNvPr id="100354" name="Rectangle 2">
            <a:extLst>
              <a:ext uri="{FF2B5EF4-FFF2-40B4-BE49-F238E27FC236}">
                <a16:creationId xmlns:a16="http://schemas.microsoft.com/office/drawing/2014/main" id="{C731301B-A3FF-D062-6728-D254953389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Map Example</a:t>
            </a:r>
          </a:p>
        </p:txBody>
      </p:sp>
      <p:sp>
        <p:nvSpPr>
          <p:cNvPr id="100355" name="Rectangle 3">
            <a:extLst>
              <a:ext uri="{FF2B5EF4-FFF2-40B4-BE49-F238E27FC236}">
                <a16:creationId xmlns:a16="http://schemas.microsoft.com/office/drawing/2014/main" id="{46C897AC-9577-8327-4879-AFCD05190E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Maps store objects based on a key</a:t>
            </a:r>
          </a:p>
          <a:p>
            <a:pPr lvl="4">
              <a:lnSpc>
                <a:spcPct val="65000"/>
              </a:lnSpc>
            </a:pPr>
            <a:r>
              <a:rPr lang="en-US" altLang="en-US"/>
              <a:t>Map	map = new HashMap();</a:t>
            </a:r>
          </a:p>
          <a:p>
            <a:pPr lvl="4">
              <a:lnSpc>
                <a:spcPct val="65000"/>
              </a:lnSpc>
            </a:pPr>
            <a:r>
              <a:rPr lang="en-US" altLang="en-US"/>
              <a:t>map.put("Bob", new Account(20, "Bob"));</a:t>
            </a:r>
          </a:p>
          <a:p>
            <a:pPr lvl="4">
              <a:lnSpc>
                <a:spcPct val="65000"/>
              </a:lnSpc>
            </a:pPr>
            <a:r>
              <a:rPr lang="en-US" altLang="en-US"/>
              <a:t>map.put("Sue", new Account(30, "Sue"));</a:t>
            </a:r>
          </a:p>
          <a:p>
            <a:pPr lvl="4">
              <a:lnSpc>
                <a:spcPct val="65000"/>
              </a:lnSpc>
            </a:pPr>
            <a:r>
              <a:rPr lang="en-US" altLang="en-US"/>
              <a:t>map.put("Joe", new Account(10, "Joe"));</a:t>
            </a:r>
          </a:p>
          <a:p>
            <a:pPr lvl="4">
              <a:lnSpc>
                <a:spcPct val="65000"/>
              </a:lnSpc>
            </a:pPr>
            <a:endParaRPr lang="en-US" altLang="en-US"/>
          </a:p>
          <a:p>
            <a:pPr lvl="4">
              <a:lnSpc>
                <a:spcPct val="65000"/>
              </a:lnSpc>
            </a:pPr>
            <a:r>
              <a:rPr lang="en-US" altLang="en-US"/>
              <a:t>System.out.println("Map is: " + map);</a:t>
            </a:r>
          </a:p>
          <a:p>
            <a:pPr lvl="4">
              <a:lnSpc>
                <a:spcPct val="65000"/>
              </a:lnSpc>
            </a:pPr>
            <a:r>
              <a:rPr lang="en-US" altLang="en-US"/>
              <a:t>System.out.println("Find Joe: " + map.get("Joe"));</a:t>
            </a:r>
          </a:p>
          <a:p>
            <a:pPr lvl="4">
              <a:lnSpc>
                <a:spcPct val="65000"/>
              </a:lnSpc>
            </a:pPr>
            <a:r>
              <a:rPr lang="en-US" altLang="en-US"/>
              <a:t>System.out.println("Find xyz: " + map.get("xyz"));</a:t>
            </a:r>
          </a:p>
          <a:p>
            <a:pPr lvl="4">
              <a:lnSpc>
                <a:spcPct val="65000"/>
              </a:lnSpc>
            </a:pPr>
            <a:endParaRPr lang="en-US" altLang="en-US"/>
          </a:p>
          <a:p>
            <a:pPr lvl="4">
              <a:lnSpc>
                <a:spcPct val="65000"/>
              </a:lnSpc>
            </a:pPr>
            <a:r>
              <a:rPr lang="en-US" altLang="en-US"/>
              <a:t>// Must synchronize collection use as they are not thread-safe</a:t>
            </a:r>
          </a:p>
          <a:p>
            <a:pPr lvl="4">
              <a:lnSpc>
                <a:spcPct val="65000"/>
              </a:lnSpc>
            </a:pPr>
            <a:r>
              <a:rPr lang="en-US" altLang="en-US"/>
              <a:t>// (except Hashtable and Vector).  Iterator usage may throw an</a:t>
            </a:r>
          </a:p>
          <a:p>
            <a:pPr lvl="4">
              <a:lnSpc>
                <a:spcPct val="65000"/>
              </a:lnSpc>
            </a:pPr>
            <a:r>
              <a:rPr lang="en-US" altLang="en-US"/>
              <a:t>// exception if the underlying collection is modified while the</a:t>
            </a:r>
          </a:p>
          <a:p>
            <a:pPr lvl="4">
              <a:lnSpc>
                <a:spcPct val="65000"/>
              </a:lnSpc>
            </a:pPr>
            <a:r>
              <a:rPr lang="en-US" altLang="en-US"/>
              <a:t>// iterator is in use.</a:t>
            </a:r>
          </a:p>
          <a:p>
            <a:pPr lvl="4">
              <a:lnSpc>
                <a:spcPct val="65000"/>
              </a:lnSpc>
            </a:pPr>
            <a:r>
              <a:rPr lang="en-US" altLang="en-US"/>
              <a:t>synchronized (map) {</a:t>
            </a:r>
          </a:p>
          <a:p>
            <a:pPr lvl="4">
              <a:lnSpc>
                <a:spcPct val="65000"/>
              </a:lnSpc>
            </a:pPr>
            <a:r>
              <a:rPr lang="en-US" altLang="en-US"/>
              <a:t>	Iterator i = map.values().iterator();</a:t>
            </a:r>
          </a:p>
          <a:p>
            <a:pPr lvl="4">
              <a:lnSpc>
                <a:spcPct val="65000"/>
              </a:lnSpc>
            </a:pPr>
            <a:r>
              <a:rPr lang="en-US" altLang="en-US"/>
              <a:t>	while (i.hasNext())</a:t>
            </a:r>
          </a:p>
          <a:p>
            <a:pPr lvl="4">
              <a:lnSpc>
                <a:spcPct val="65000"/>
              </a:lnSpc>
            </a:pPr>
            <a:r>
              <a:rPr lang="en-US" altLang="en-US"/>
              <a:t>		System.out.println(i.next());</a:t>
            </a:r>
          </a:p>
          <a:p>
            <a:pPr lvl="4">
              <a:lnSpc>
                <a:spcPct val="65000"/>
              </a:lnSpc>
            </a:pPr>
            <a:r>
              <a:rPr lang="en-US" altLang="en-US"/>
              <a:t>}</a:t>
            </a:r>
          </a:p>
          <a:p>
            <a:pPr lvl="4">
              <a:lnSpc>
                <a:spcPct val="65000"/>
              </a:lnSpc>
            </a:pPr>
            <a:endParaRPr lang="en-US" altLang="en-US"/>
          </a:p>
          <a:p>
            <a:pPr lvl="4">
              <a:lnSpc>
                <a:spcPct val="65000"/>
              </a:lnSpc>
            </a:pPr>
            <a:endParaRPr lang="en-US" altLang="en-US"/>
          </a:p>
          <a:p>
            <a:pPr lvl="4">
              <a:lnSpc>
                <a:spcPct val="65000"/>
              </a:lnSpc>
            </a:pPr>
            <a:r>
              <a:rPr lang="en-US" altLang="en-US"/>
              <a:t>Map is: {Joe=(10:Joe), Bob=(20:Bob), Sue=(30:Sue)}</a:t>
            </a:r>
          </a:p>
          <a:p>
            <a:pPr lvl="4">
              <a:lnSpc>
                <a:spcPct val="65000"/>
              </a:lnSpc>
            </a:pPr>
            <a:r>
              <a:rPr lang="en-US" altLang="en-US"/>
              <a:t>Find Joe: (10:Joe)</a:t>
            </a:r>
          </a:p>
          <a:p>
            <a:pPr lvl="4">
              <a:lnSpc>
                <a:spcPct val="65000"/>
              </a:lnSpc>
            </a:pPr>
            <a:r>
              <a:rPr lang="en-US" altLang="en-US"/>
              <a:t>Find xyz: null</a:t>
            </a:r>
          </a:p>
          <a:p>
            <a:pPr lvl="4">
              <a:lnSpc>
                <a:spcPct val="65000"/>
              </a:lnSpc>
            </a:pPr>
            <a:r>
              <a:rPr lang="en-US" altLang="en-US"/>
              <a:t>(10:Joe)</a:t>
            </a:r>
          </a:p>
          <a:p>
            <a:pPr lvl="4">
              <a:lnSpc>
                <a:spcPct val="65000"/>
              </a:lnSpc>
            </a:pPr>
            <a:r>
              <a:rPr lang="en-US" altLang="en-US"/>
              <a:t>(20:Bob)</a:t>
            </a:r>
          </a:p>
          <a:p>
            <a:pPr lvl="4">
              <a:lnSpc>
                <a:spcPct val="65000"/>
              </a:lnSpc>
            </a:pPr>
            <a:r>
              <a:rPr lang="en-US" altLang="en-US"/>
              <a:t>(30:Sue)</a:t>
            </a:r>
          </a:p>
        </p:txBody>
      </p:sp>
      <p:sp>
        <p:nvSpPr>
          <p:cNvPr id="100357" name="Rectangle 5">
            <a:extLst>
              <a:ext uri="{FF2B5EF4-FFF2-40B4-BE49-F238E27FC236}">
                <a16:creationId xmlns:a16="http://schemas.microsoft.com/office/drawing/2014/main" id="{E36BE787-9ECD-C464-AF8A-B26B86BDC3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1752600"/>
            <a:ext cx="6172200" cy="2971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0358" name="Rectangle 6">
            <a:extLst>
              <a:ext uri="{FF2B5EF4-FFF2-40B4-BE49-F238E27FC236}">
                <a16:creationId xmlns:a16="http://schemas.microsoft.com/office/drawing/2014/main" id="{DC486F05-A852-49B2-3C5F-0553E833DD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4876800"/>
            <a:ext cx="6172200" cy="1143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6F6751E7-0051-E370-D5E9-84F54BF39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.</a:t>
            </a:r>
          </a:p>
        </p:txBody>
      </p:sp>
      <p:sp>
        <p:nvSpPr>
          <p:cNvPr id="96258" name="Rectangle 2">
            <a:extLst>
              <a:ext uri="{FF2B5EF4-FFF2-40B4-BE49-F238E27FC236}">
                <a16:creationId xmlns:a16="http://schemas.microsoft.com/office/drawing/2014/main" id="{2F1BD75B-DC27-C341-C423-A846CF8313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Order-able Objects</a:t>
            </a:r>
          </a:p>
        </p:txBody>
      </p:sp>
      <p:sp>
        <p:nvSpPr>
          <p:cNvPr id="96259" name="Rectangle 3">
            <a:extLst>
              <a:ext uri="{FF2B5EF4-FFF2-40B4-BE49-F238E27FC236}">
                <a16:creationId xmlns:a16="http://schemas.microsoft.com/office/drawing/2014/main" id="{8D59C94C-5AFA-4F51-EE55-7A2902D89B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534400" cy="5257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Java defines a Comparable interface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compareTo() defines object's natural ordering</a:t>
            </a:r>
          </a:p>
          <a:p>
            <a:pPr lvl="4">
              <a:lnSpc>
                <a:spcPct val="65000"/>
              </a:lnSpc>
            </a:pPr>
            <a:endParaRPr lang="en-US" altLang="en-US"/>
          </a:p>
          <a:p>
            <a:pPr lvl="4">
              <a:lnSpc>
                <a:spcPct val="65000"/>
              </a:lnSpc>
            </a:pPr>
            <a:r>
              <a:rPr lang="en-US" altLang="en-US"/>
              <a:t>class Account implements Comparable {</a:t>
            </a:r>
          </a:p>
          <a:p>
            <a:pPr lvl="4">
              <a:lnSpc>
                <a:spcPct val="65000"/>
              </a:lnSpc>
            </a:pPr>
            <a:r>
              <a:rPr lang="en-US" altLang="en-US"/>
              <a:t>	protected int		id;</a:t>
            </a:r>
          </a:p>
          <a:p>
            <a:pPr lvl="4">
              <a:lnSpc>
                <a:spcPct val="65000"/>
              </a:lnSpc>
            </a:pPr>
            <a:r>
              <a:rPr lang="en-US" altLang="en-US"/>
              <a:t>	protected String	name;</a:t>
            </a:r>
          </a:p>
          <a:p>
            <a:pPr lvl="4">
              <a:lnSpc>
                <a:spcPct val="65000"/>
              </a:lnSpc>
            </a:pPr>
            <a:endParaRPr lang="en-US" altLang="en-US"/>
          </a:p>
          <a:p>
            <a:pPr lvl="4">
              <a:lnSpc>
                <a:spcPct val="65000"/>
              </a:lnSpc>
            </a:pPr>
            <a:r>
              <a:rPr lang="en-US" altLang="en-US"/>
              <a:t>	public Account (int id, String name) {</a:t>
            </a:r>
          </a:p>
          <a:p>
            <a:pPr lvl="4">
              <a:lnSpc>
                <a:spcPct val="65000"/>
              </a:lnSpc>
            </a:pPr>
            <a:r>
              <a:rPr lang="en-US" altLang="en-US"/>
              <a:t>		this.id = id;</a:t>
            </a:r>
          </a:p>
          <a:p>
            <a:pPr lvl="4">
              <a:lnSpc>
                <a:spcPct val="65000"/>
              </a:lnSpc>
            </a:pPr>
            <a:r>
              <a:rPr lang="en-US" altLang="en-US"/>
              <a:t>		this.name = name;</a:t>
            </a:r>
          </a:p>
          <a:p>
            <a:pPr lvl="4">
              <a:lnSpc>
                <a:spcPct val="65000"/>
              </a:lnSpc>
            </a:pPr>
            <a:r>
              <a:rPr lang="en-US" altLang="en-US"/>
              <a:t>	}</a:t>
            </a:r>
          </a:p>
          <a:p>
            <a:pPr lvl="4">
              <a:lnSpc>
                <a:spcPct val="65000"/>
              </a:lnSpc>
            </a:pPr>
            <a:endParaRPr lang="en-US" altLang="en-US"/>
          </a:p>
          <a:p>
            <a:pPr lvl="4">
              <a:lnSpc>
                <a:spcPct val="65000"/>
              </a:lnSpc>
            </a:pPr>
            <a:r>
              <a:rPr lang="en-US" altLang="en-US"/>
              <a:t>	public String toString() {return "(" + id + ":" + name + ")";}</a:t>
            </a:r>
          </a:p>
          <a:p>
            <a:pPr lvl="4">
              <a:lnSpc>
                <a:spcPct val="65000"/>
              </a:lnSpc>
            </a:pPr>
            <a:endParaRPr lang="en-US" altLang="en-US"/>
          </a:p>
          <a:p>
            <a:pPr lvl="4">
              <a:lnSpc>
                <a:spcPct val="65000"/>
              </a:lnSpc>
            </a:pPr>
            <a:r>
              <a:rPr lang="en-US" altLang="en-US"/>
              <a:t>	// compareTo, equals, and hashCode must be compatable (based on id)</a:t>
            </a:r>
          </a:p>
          <a:p>
            <a:pPr lvl="4">
              <a:lnSpc>
                <a:spcPct val="65000"/>
              </a:lnSpc>
            </a:pPr>
            <a:endParaRPr lang="en-US" altLang="en-US"/>
          </a:p>
          <a:p>
            <a:pPr lvl="4">
              <a:lnSpc>
                <a:spcPct val="65000"/>
              </a:lnSpc>
            </a:pPr>
            <a:r>
              <a:rPr lang="en-US" altLang="en-US"/>
              <a:t>	public boolean equals(Object x) {</a:t>
            </a:r>
          </a:p>
          <a:p>
            <a:pPr lvl="4">
              <a:lnSpc>
                <a:spcPct val="65000"/>
              </a:lnSpc>
            </a:pPr>
            <a:r>
              <a:rPr lang="en-US" altLang="en-US"/>
              <a:t>		if (x instanceof Account)</a:t>
            </a:r>
          </a:p>
          <a:p>
            <a:pPr lvl="4">
              <a:lnSpc>
                <a:spcPct val="65000"/>
              </a:lnSpc>
            </a:pPr>
            <a:r>
              <a:rPr lang="en-US" altLang="en-US"/>
              <a:t>			return ((Account)x).id == id;</a:t>
            </a:r>
          </a:p>
          <a:p>
            <a:pPr lvl="4">
              <a:lnSpc>
                <a:spcPct val="65000"/>
              </a:lnSpc>
            </a:pPr>
            <a:r>
              <a:rPr lang="en-US" altLang="en-US"/>
              <a:t>		else</a:t>
            </a:r>
          </a:p>
          <a:p>
            <a:pPr lvl="4">
              <a:lnSpc>
                <a:spcPct val="65000"/>
              </a:lnSpc>
            </a:pPr>
            <a:r>
              <a:rPr lang="en-US" altLang="en-US"/>
              <a:t>			return false;</a:t>
            </a:r>
          </a:p>
          <a:p>
            <a:pPr lvl="4">
              <a:lnSpc>
                <a:spcPct val="65000"/>
              </a:lnSpc>
            </a:pPr>
            <a:r>
              <a:rPr lang="en-US" altLang="en-US"/>
              <a:t>	}</a:t>
            </a:r>
          </a:p>
          <a:p>
            <a:pPr lvl="4">
              <a:lnSpc>
                <a:spcPct val="65000"/>
              </a:lnSpc>
            </a:pPr>
            <a:endParaRPr lang="en-US" altLang="en-US"/>
          </a:p>
          <a:p>
            <a:pPr lvl="4">
              <a:lnSpc>
                <a:spcPct val="65000"/>
              </a:lnSpc>
            </a:pPr>
            <a:r>
              <a:rPr lang="en-US" altLang="en-US"/>
              <a:t>	public int hashCode() {return id;}</a:t>
            </a:r>
          </a:p>
          <a:p>
            <a:pPr lvl="4">
              <a:lnSpc>
                <a:spcPct val="65000"/>
              </a:lnSpc>
            </a:pPr>
            <a:endParaRPr lang="en-US" altLang="en-US"/>
          </a:p>
          <a:p>
            <a:pPr lvl="4">
              <a:lnSpc>
                <a:spcPct val="65000"/>
              </a:lnSpc>
            </a:pPr>
            <a:r>
              <a:rPr lang="en-US" altLang="en-US"/>
              <a:t>	public int compareTo(Object obj) {</a:t>
            </a:r>
          </a:p>
          <a:p>
            <a:pPr lvl="4">
              <a:lnSpc>
                <a:spcPct val="65000"/>
              </a:lnSpc>
            </a:pPr>
            <a:r>
              <a:rPr lang="en-US" altLang="en-US"/>
              <a:t>		return ((Account)this).id - ((Account)obj).id;</a:t>
            </a:r>
          </a:p>
          <a:p>
            <a:pPr lvl="4">
              <a:lnSpc>
                <a:spcPct val="65000"/>
              </a:lnSpc>
            </a:pPr>
            <a:r>
              <a:rPr lang="en-US" altLang="en-US"/>
              <a:t>	}</a:t>
            </a:r>
          </a:p>
          <a:p>
            <a:pPr lvl="4">
              <a:lnSpc>
                <a:spcPct val="65000"/>
              </a:lnSpc>
            </a:pPr>
            <a:r>
              <a:rPr lang="en-US" altLang="en-US"/>
              <a:t>}</a:t>
            </a:r>
          </a:p>
          <a:p>
            <a:pPr lvl="4">
              <a:lnSpc>
                <a:spcPct val="65000"/>
              </a:lnSpc>
            </a:pPr>
            <a:endParaRPr lang="en-US" altLang="en-US"/>
          </a:p>
          <a:p>
            <a:pPr lvl="4">
              <a:lnSpc>
                <a:spcPct val="65000"/>
              </a:lnSpc>
            </a:pPr>
            <a:endParaRPr lang="en-US" altLang="en-US"/>
          </a:p>
        </p:txBody>
      </p:sp>
      <p:sp>
        <p:nvSpPr>
          <p:cNvPr id="96260" name="Rectangle 4">
            <a:extLst>
              <a:ext uri="{FF2B5EF4-FFF2-40B4-BE49-F238E27FC236}">
                <a16:creationId xmlns:a16="http://schemas.microsoft.com/office/drawing/2014/main" id="{1DB0F359-D7BC-C85B-19F5-8B8E2EA10D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2209800"/>
            <a:ext cx="6553200" cy="4343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0C9851ED-EFDA-0C20-13F9-6F74E5F6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.</a:t>
            </a:r>
          </a:p>
        </p:txBody>
      </p:sp>
      <p:sp>
        <p:nvSpPr>
          <p:cNvPr id="99330" name="Rectangle 2">
            <a:extLst>
              <a:ext uri="{FF2B5EF4-FFF2-40B4-BE49-F238E27FC236}">
                <a16:creationId xmlns:a16="http://schemas.microsoft.com/office/drawing/2014/main" id="{849C9284-4CEE-0548-773B-8A1220534C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Using Comparable Objects</a:t>
            </a:r>
          </a:p>
        </p:txBody>
      </p:sp>
      <p:sp>
        <p:nvSpPr>
          <p:cNvPr id="99331" name="Rectangle 3">
            <a:extLst>
              <a:ext uri="{FF2B5EF4-FFF2-40B4-BE49-F238E27FC236}">
                <a16:creationId xmlns:a16="http://schemas.microsoft.com/office/drawing/2014/main" id="{05FCAFFE-1B35-C1ED-7D59-B247FFA718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All objects in an ordered collection must be comparable</a:t>
            </a:r>
          </a:p>
          <a:p>
            <a:pPr lvl="4">
              <a:lnSpc>
                <a:spcPct val="65000"/>
              </a:lnSpc>
            </a:pPr>
            <a:endParaRPr lang="en-US" altLang="en-US"/>
          </a:p>
          <a:p>
            <a:pPr lvl="4">
              <a:lnSpc>
                <a:spcPct val="65000"/>
              </a:lnSpc>
            </a:pPr>
            <a:r>
              <a:rPr lang="en-US" altLang="en-US"/>
              <a:t>List list = new ArrayList(map.values());</a:t>
            </a:r>
          </a:p>
          <a:p>
            <a:pPr lvl="4">
              <a:lnSpc>
                <a:spcPct val="65000"/>
              </a:lnSpc>
            </a:pPr>
            <a:r>
              <a:rPr lang="en-US" altLang="en-US"/>
              <a:t>System.out.println("\nList is : " + list);</a:t>
            </a:r>
          </a:p>
          <a:p>
            <a:pPr lvl="4">
              <a:lnSpc>
                <a:spcPct val="65000"/>
              </a:lnSpc>
            </a:pPr>
            <a:endParaRPr lang="en-US" altLang="en-US"/>
          </a:p>
          <a:p>
            <a:pPr lvl="4">
              <a:lnSpc>
                <a:spcPct val="65000"/>
              </a:lnSpc>
            </a:pPr>
            <a:r>
              <a:rPr lang="en-US" altLang="en-US"/>
              <a:t>Collections.sort(list);		// all elements must be comparable</a:t>
            </a:r>
          </a:p>
          <a:p>
            <a:pPr lvl="4">
              <a:lnSpc>
                <a:spcPct val="65000"/>
              </a:lnSpc>
            </a:pPr>
            <a:r>
              <a:rPr lang="en-US" altLang="en-US"/>
              <a:t>System.out.println("List sorted by id   : " + list);</a:t>
            </a:r>
          </a:p>
          <a:p>
            <a:pPr lvl="4">
              <a:lnSpc>
                <a:spcPct val="65000"/>
              </a:lnSpc>
            </a:pPr>
            <a:endParaRPr lang="en-US" altLang="en-US"/>
          </a:p>
          <a:p>
            <a:pPr lvl="4">
              <a:lnSpc>
                <a:spcPct val="65000"/>
              </a:lnSpc>
            </a:pPr>
            <a:r>
              <a:rPr lang="en-US" altLang="en-US"/>
              <a:t>Collections.shuffle(list);</a:t>
            </a:r>
          </a:p>
          <a:p>
            <a:pPr lvl="4">
              <a:lnSpc>
                <a:spcPct val="65000"/>
              </a:lnSpc>
            </a:pPr>
            <a:r>
              <a:rPr lang="en-US" altLang="en-US"/>
              <a:t>System.out.println("List shuffled       : " + list);</a:t>
            </a:r>
          </a:p>
          <a:p>
            <a:pPr lvl="4">
              <a:lnSpc>
                <a:spcPct val="65000"/>
              </a:lnSpc>
            </a:pPr>
            <a:r>
              <a:rPr lang="en-US" altLang="en-US"/>
              <a:t>Collections.shuffle(list);</a:t>
            </a:r>
          </a:p>
          <a:p>
            <a:pPr lvl="4">
              <a:lnSpc>
                <a:spcPct val="65000"/>
              </a:lnSpc>
            </a:pPr>
            <a:r>
              <a:rPr lang="en-US" altLang="en-US"/>
              <a:t>System.out.println("Shuffled again      : " + list);</a:t>
            </a:r>
          </a:p>
          <a:p>
            <a:pPr lvl="4">
              <a:lnSpc>
                <a:spcPct val="65000"/>
              </a:lnSpc>
            </a:pPr>
            <a:r>
              <a:rPr lang="en-US" altLang="en-US"/>
              <a:t>Collections.reverse(list);</a:t>
            </a:r>
          </a:p>
          <a:p>
            <a:pPr lvl="4">
              <a:lnSpc>
                <a:spcPct val="65000"/>
              </a:lnSpc>
            </a:pPr>
            <a:r>
              <a:rPr lang="en-US" altLang="en-US"/>
              <a:t>System.out.println("List reversed       : " + list);</a:t>
            </a:r>
          </a:p>
          <a:p>
            <a:pPr lvl="4">
              <a:lnSpc>
                <a:spcPct val="65000"/>
              </a:lnSpc>
            </a:pPr>
            <a:endParaRPr lang="en-US" altLang="en-US"/>
          </a:p>
          <a:p>
            <a:pPr lvl="4">
              <a:lnSpc>
                <a:spcPct val="65000"/>
              </a:lnSpc>
            </a:pPr>
            <a:endParaRPr lang="en-US" altLang="en-US"/>
          </a:p>
          <a:p>
            <a:pPr lvl="4">
              <a:lnSpc>
                <a:spcPct val="65000"/>
              </a:lnSpc>
            </a:pPr>
            <a:endParaRPr lang="en-US" altLang="en-US"/>
          </a:p>
          <a:p>
            <a:pPr lvl="4">
              <a:lnSpc>
                <a:spcPct val="65000"/>
              </a:lnSpc>
            </a:pPr>
            <a:r>
              <a:rPr lang="en-US" altLang="en-US"/>
              <a:t>List is : [(10:Joe), (20:Bob), (30:Sue)]</a:t>
            </a:r>
          </a:p>
          <a:p>
            <a:pPr lvl="4">
              <a:lnSpc>
                <a:spcPct val="65000"/>
              </a:lnSpc>
            </a:pPr>
            <a:endParaRPr lang="en-US" altLang="en-US"/>
          </a:p>
          <a:p>
            <a:pPr lvl="4">
              <a:lnSpc>
                <a:spcPct val="65000"/>
              </a:lnSpc>
            </a:pPr>
            <a:r>
              <a:rPr lang="en-US" altLang="en-US"/>
              <a:t>List sorted by id	: [(10:Joe), (20:Bob), (30:Sue)]</a:t>
            </a:r>
          </a:p>
          <a:p>
            <a:pPr lvl="4">
              <a:lnSpc>
                <a:spcPct val="65000"/>
              </a:lnSpc>
            </a:pPr>
            <a:r>
              <a:rPr lang="en-US" altLang="en-US"/>
              <a:t>List shuffled  	     : [(10:Joe), (20:Bob), (30:Sue)]</a:t>
            </a:r>
          </a:p>
          <a:p>
            <a:pPr lvl="4">
              <a:lnSpc>
                <a:spcPct val="65000"/>
              </a:lnSpc>
            </a:pPr>
            <a:r>
              <a:rPr lang="en-US" altLang="en-US"/>
              <a:t>Shuffled again      	: [(30:Sue), (20:Bob), (10:Joe)]</a:t>
            </a:r>
          </a:p>
          <a:p>
            <a:pPr lvl="4">
              <a:lnSpc>
                <a:spcPct val="65000"/>
              </a:lnSpc>
            </a:pPr>
            <a:r>
              <a:rPr lang="en-US" altLang="en-US"/>
              <a:t>List reversed       	: [(10:Joe), (20:Bob), (30:Sue)]</a:t>
            </a:r>
          </a:p>
          <a:p>
            <a:pPr lvl="4">
              <a:lnSpc>
                <a:spcPct val="65000"/>
              </a:lnSpc>
            </a:pPr>
            <a:r>
              <a:rPr lang="en-US" altLang="en-US"/>
              <a:t>Min value is 			: (10:Joe)</a:t>
            </a:r>
          </a:p>
          <a:p>
            <a:pPr lvl="4">
              <a:lnSpc>
                <a:spcPct val="65000"/>
              </a:lnSpc>
            </a:pPr>
            <a:r>
              <a:rPr lang="en-US" altLang="en-US"/>
              <a:t>Max value is 		: (30:Sue)</a:t>
            </a:r>
          </a:p>
        </p:txBody>
      </p:sp>
      <p:sp>
        <p:nvSpPr>
          <p:cNvPr id="99332" name="Rectangle 4">
            <a:extLst>
              <a:ext uri="{FF2B5EF4-FFF2-40B4-BE49-F238E27FC236}">
                <a16:creationId xmlns:a16="http://schemas.microsoft.com/office/drawing/2014/main" id="{9BF44A1C-9B24-038F-24EB-4E172FED11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2209800"/>
            <a:ext cx="6477000" cy="2133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333" name="Rectangle 5">
            <a:extLst>
              <a:ext uri="{FF2B5EF4-FFF2-40B4-BE49-F238E27FC236}">
                <a16:creationId xmlns:a16="http://schemas.microsoft.com/office/drawing/2014/main" id="{EB725BDA-6393-8196-C67B-56E8B08D77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4572000"/>
            <a:ext cx="6477000" cy="1447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DEBA00E6-8988-E276-20F7-D1D1C9E343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Exceptions</a:t>
            </a:r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A85A99E6-E66F-A1BF-EF2B-14EB47A032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Signal that an abnormal event occurred</a:t>
            </a:r>
          </a:p>
          <a:p>
            <a:pPr lvl="1"/>
            <a:r>
              <a:rPr lang="en-US" altLang="en-US"/>
              <a:t>Current method cannot continue processing</a:t>
            </a:r>
          </a:p>
          <a:p>
            <a:pPr lvl="1"/>
            <a:r>
              <a:rPr lang="en-US" altLang="en-US"/>
              <a:t>Exception process:</a:t>
            </a:r>
          </a:p>
          <a:p>
            <a:pPr lvl="1">
              <a:buFont typeface="Wingdings" pitchFamily="2" charset="2"/>
              <a:buNone/>
            </a:pPr>
            <a:r>
              <a:rPr lang="en-US" altLang="en-US" sz="1600"/>
              <a:t>	1 A method </a:t>
            </a:r>
            <a:r>
              <a:rPr lang="en-US" altLang="en-US" sz="1600" i="1"/>
              <a:t>throws</a:t>
            </a:r>
            <a:r>
              <a:rPr lang="en-US" altLang="en-US" sz="1600"/>
              <a:t> an exception object, completing the method</a:t>
            </a:r>
          </a:p>
          <a:p>
            <a:pPr lvl="1">
              <a:buFont typeface="Wingdings" pitchFamily="2" charset="2"/>
              <a:buNone/>
            </a:pPr>
            <a:r>
              <a:rPr lang="en-US" altLang="en-US" sz="1600"/>
              <a:t>	2 Control returns to the caller at point of the call</a:t>
            </a:r>
          </a:p>
          <a:p>
            <a:pPr lvl="1">
              <a:buFont typeface="Wingdings" pitchFamily="2" charset="2"/>
              <a:buNone/>
            </a:pPr>
            <a:r>
              <a:rPr lang="en-US" altLang="en-US" sz="1600"/>
              <a:t>	3 If the caller </a:t>
            </a:r>
            <a:r>
              <a:rPr lang="en-US" altLang="en-US" sz="1600" i="1"/>
              <a:t>catches</a:t>
            </a:r>
            <a:r>
              <a:rPr lang="en-US" altLang="en-US" sz="1600"/>
              <a:t> the exception, processing continues within the caller</a:t>
            </a:r>
          </a:p>
          <a:p>
            <a:pPr lvl="1">
              <a:buFont typeface="Wingdings" pitchFamily="2" charset="2"/>
              <a:buNone/>
            </a:pPr>
            <a:r>
              <a:rPr lang="en-US" altLang="en-US" sz="1600"/>
              <a:t>	4Otherwise, the exception </a:t>
            </a:r>
            <a:r>
              <a:rPr lang="en-US" altLang="en-US" sz="1600" i="1"/>
              <a:t>propagates</a:t>
            </a:r>
            <a:r>
              <a:rPr lang="en-US" altLang="en-US" sz="1600"/>
              <a:t> to the caller's caller</a:t>
            </a:r>
          </a:p>
        </p:txBody>
      </p:sp>
      <p:sp>
        <p:nvSpPr>
          <p:cNvPr id="43028" name="Text Box 20">
            <a:extLst>
              <a:ext uri="{FF2B5EF4-FFF2-40B4-BE49-F238E27FC236}">
                <a16:creationId xmlns:a16="http://schemas.microsoft.com/office/drawing/2014/main" id="{A5EF032C-60CF-1116-B2F7-EC4810BC4C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3886200"/>
            <a:ext cx="1077913" cy="5937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1600" b="1"/>
              <a:t>caller's caller</a:t>
            </a:r>
          </a:p>
        </p:txBody>
      </p:sp>
      <p:sp>
        <p:nvSpPr>
          <p:cNvPr id="43029" name="Text Box 21">
            <a:extLst>
              <a:ext uri="{FF2B5EF4-FFF2-40B4-BE49-F238E27FC236}">
                <a16:creationId xmlns:a16="http://schemas.microsoft.com/office/drawing/2014/main" id="{9B2CF56B-A516-49F0-4B2C-28C91F9225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83000" y="4800600"/>
            <a:ext cx="1039813" cy="5937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1600" b="1"/>
              <a:t>    caller   </a:t>
            </a:r>
          </a:p>
          <a:p>
            <a:pPr algn="ctr"/>
            <a:endParaRPr lang="en-US" altLang="en-US" sz="1600"/>
          </a:p>
        </p:txBody>
      </p:sp>
      <p:sp>
        <p:nvSpPr>
          <p:cNvPr id="43030" name="Text Box 22">
            <a:extLst>
              <a:ext uri="{FF2B5EF4-FFF2-40B4-BE49-F238E27FC236}">
                <a16:creationId xmlns:a16="http://schemas.microsoft.com/office/drawing/2014/main" id="{20F321EA-5FBC-F351-C8A3-3D202DD1B1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65538" y="5715000"/>
            <a:ext cx="1055687" cy="5937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1600" b="1"/>
              <a:t>  method  </a:t>
            </a:r>
          </a:p>
          <a:p>
            <a:pPr algn="ctr"/>
            <a:endParaRPr lang="en-US" altLang="en-US" sz="1600"/>
          </a:p>
        </p:txBody>
      </p:sp>
      <p:sp>
        <p:nvSpPr>
          <p:cNvPr id="43031" name="Line 23">
            <a:extLst>
              <a:ext uri="{FF2B5EF4-FFF2-40B4-BE49-F238E27FC236}">
                <a16:creationId xmlns:a16="http://schemas.microsoft.com/office/drawing/2014/main" id="{C282BF2F-7D14-515F-864E-6478DFECDC24}"/>
              </a:ext>
            </a:extLst>
          </p:cNvPr>
          <p:cNvSpPr>
            <a:spLocks noChangeShapeType="1"/>
          </p:cNvSpPr>
          <p:nvPr/>
        </p:nvSpPr>
        <p:spPr bwMode="auto">
          <a:xfrm>
            <a:off x="4191000" y="44958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32" name="Line 24">
            <a:extLst>
              <a:ext uri="{FF2B5EF4-FFF2-40B4-BE49-F238E27FC236}">
                <a16:creationId xmlns:a16="http://schemas.microsoft.com/office/drawing/2014/main" id="{39C36DDA-7BBD-8B26-E583-CDD783F4E9BF}"/>
              </a:ext>
            </a:extLst>
          </p:cNvPr>
          <p:cNvSpPr>
            <a:spLocks noChangeShapeType="1"/>
          </p:cNvSpPr>
          <p:nvPr/>
        </p:nvSpPr>
        <p:spPr bwMode="auto">
          <a:xfrm>
            <a:off x="4191000" y="54102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33" name="AutoShape 25">
            <a:extLst>
              <a:ext uri="{FF2B5EF4-FFF2-40B4-BE49-F238E27FC236}">
                <a16:creationId xmlns:a16="http://schemas.microsoft.com/office/drawing/2014/main" id="{FF5B2D51-1C3D-1A35-E997-E5B8C20490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5943600"/>
            <a:ext cx="381000" cy="457200"/>
          </a:xfrm>
          <a:prstGeom prst="irregularSeal1">
            <a:avLst/>
          </a:prstGeom>
          <a:solidFill>
            <a:srgbClr val="FF3300"/>
          </a:solidFill>
          <a:ln>
            <a:noFill/>
          </a:ln>
          <a:effectLst>
            <a:outerShdw dist="35921" dir="2700000" algn="ctr" rotWithShape="0">
              <a:srgbClr val="000000"/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altLang="en-US" sz="1600"/>
              <a:t>1</a:t>
            </a:r>
          </a:p>
        </p:txBody>
      </p:sp>
      <p:sp>
        <p:nvSpPr>
          <p:cNvPr id="43034" name="Freeform 26">
            <a:extLst>
              <a:ext uri="{FF2B5EF4-FFF2-40B4-BE49-F238E27FC236}">
                <a16:creationId xmlns:a16="http://schemas.microsoft.com/office/drawing/2014/main" id="{83112034-384D-3FE9-3F00-737ADBDE3400}"/>
              </a:ext>
            </a:extLst>
          </p:cNvPr>
          <p:cNvSpPr>
            <a:spLocks/>
          </p:cNvSpPr>
          <p:nvPr/>
        </p:nvSpPr>
        <p:spPr bwMode="auto">
          <a:xfrm>
            <a:off x="4724400" y="5105400"/>
            <a:ext cx="393700" cy="990600"/>
          </a:xfrm>
          <a:custGeom>
            <a:avLst/>
            <a:gdLst>
              <a:gd name="T0" fmla="*/ 0 w 248"/>
              <a:gd name="T1" fmla="*/ 576 h 624"/>
              <a:gd name="T2" fmla="*/ 48 w 248"/>
              <a:gd name="T3" fmla="*/ 576 h 624"/>
              <a:gd name="T4" fmla="*/ 240 w 248"/>
              <a:gd name="T5" fmla="*/ 288 h 624"/>
              <a:gd name="T6" fmla="*/ 0 w 248"/>
              <a:gd name="T7" fmla="*/ 0 h 6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48" h="624">
                <a:moveTo>
                  <a:pt x="0" y="576"/>
                </a:moveTo>
                <a:cubicBezTo>
                  <a:pt x="4" y="600"/>
                  <a:pt x="8" y="624"/>
                  <a:pt x="48" y="576"/>
                </a:cubicBezTo>
                <a:cubicBezTo>
                  <a:pt x="88" y="528"/>
                  <a:pt x="248" y="384"/>
                  <a:pt x="240" y="288"/>
                </a:cubicBezTo>
                <a:cubicBezTo>
                  <a:pt x="232" y="192"/>
                  <a:pt x="116" y="96"/>
                  <a:pt x="0" y="0"/>
                </a:cubicBez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35" name="Text Box 27">
            <a:extLst>
              <a:ext uri="{FF2B5EF4-FFF2-40B4-BE49-F238E27FC236}">
                <a16:creationId xmlns:a16="http://schemas.microsoft.com/office/drawing/2014/main" id="{B38D66C4-D360-28A6-F483-D02E326443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5334000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b="1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43036" name="Freeform 28">
            <a:extLst>
              <a:ext uri="{FF2B5EF4-FFF2-40B4-BE49-F238E27FC236}">
                <a16:creationId xmlns:a16="http://schemas.microsoft.com/office/drawing/2014/main" id="{F92B43DC-ECD6-F7EE-A0C3-65832F121450}"/>
              </a:ext>
            </a:extLst>
          </p:cNvPr>
          <p:cNvSpPr>
            <a:spLocks/>
          </p:cNvSpPr>
          <p:nvPr/>
        </p:nvSpPr>
        <p:spPr bwMode="auto">
          <a:xfrm>
            <a:off x="4724400" y="4191000"/>
            <a:ext cx="393700" cy="990600"/>
          </a:xfrm>
          <a:custGeom>
            <a:avLst/>
            <a:gdLst>
              <a:gd name="T0" fmla="*/ 0 w 248"/>
              <a:gd name="T1" fmla="*/ 576 h 624"/>
              <a:gd name="T2" fmla="*/ 48 w 248"/>
              <a:gd name="T3" fmla="*/ 576 h 624"/>
              <a:gd name="T4" fmla="*/ 240 w 248"/>
              <a:gd name="T5" fmla="*/ 288 h 624"/>
              <a:gd name="T6" fmla="*/ 0 w 248"/>
              <a:gd name="T7" fmla="*/ 0 h 6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48" h="624">
                <a:moveTo>
                  <a:pt x="0" y="576"/>
                </a:moveTo>
                <a:cubicBezTo>
                  <a:pt x="4" y="600"/>
                  <a:pt x="8" y="624"/>
                  <a:pt x="48" y="576"/>
                </a:cubicBezTo>
                <a:cubicBezTo>
                  <a:pt x="88" y="528"/>
                  <a:pt x="248" y="384"/>
                  <a:pt x="240" y="288"/>
                </a:cubicBezTo>
                <a:cubicBezTo>
                  <a:pt x="232" y="192"/>
                  <a:pt x="116" y="96"/>
                  <a:pt x="0" y="0"/>
                </a:cubicBez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37" name="Text Box 29">
            <a:extLst>
              <a:ext uri="{FF2B5EF4-FFF2-40B4-BE49-F238E27FC236}">
                <a16:creationId xmlns:a16="http://schemas.microsoft.com/office/drawing/2014/main" id="{433EC1DF-0830-3920-DAD3-9730B40059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4495800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b="1">
                <a:solidFill>
                  <a:schemeClr val="tx2"/>
                </a:solidFill>
              </a:rPr>
              <a:t>4</a:t>
            </a:r>
          </a:p>
        </p:txBody>
      </p:sp>
      <p:sp>
        <p:nvSpPr>
          <p:cNvPr id="43038" name="Text Box 30">
            <a:extLst>
              <a:ext uri="{FF2B5EF4-FFF2-40B4-BE49-F238E27FC236}">
                <a16:creationId xmlns:a16="http://schemas.microsoft.com/office/drawing/2014/main" id="{11645129-BA33-14EA-BBF4-9FE1D35E1D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57650" y="5029200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b="1">
                <a:solidFill>
                  <a:schemeClr val="tx2"/>
                </a:solidFill>
              </a:rPr>
              <a:t>3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id="{10BBA7C3-9624-9593-A2DA-F9EC7D8F14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Handling Exceptions</a:t>
            </a:r>
          </a:p>
        </p:txBody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7B5A7443-DD08-6DC1-BD4C-99A776C588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Java methods must advertise exception they throw</a:t>
            </a:r>
          </a:p>
          <a:p>
            <a:pPr lvl="4"/>
            <a:endParaRPr lang="en-US" altLang="en-US"/>
          </a:p>
          <a:p>
            <a:pPr lvl="4"/>
            <a:r>
              <a:rPr lang="en-US" altLang="en-US"/>
              <a:t>void push(int value) throws StackOverflow</a:t>
            </a:r>
          </a:p>
          <a:p>
            <a:pPr lvl="4"/>
            <a:r>
              <a:rPr lang="en-US" altLang="en-US"/>
              <a:t>{</a:t>
            </a:r>
          </a:p>
          <a:p>
            <a:pPr lvl="4"/>
            <a:r>
              <a:rPr lang="en-US" altLang="en-US"/>
              <a:t>	…</a:t>
            </a:r>
          </a:p>
          <a:p>
            <a:pPr lvl="4"/>
            <a:r>
              <a:rPr lang="en-US" altLang="en-US"/>
              <a:t>}</a:t>
            </a:r>
          </a:p>
          <a:p>
            <a:pPr lvl="4"/>
            <a:endParaRPr lang="en-US" altLang="en-US"/>
          </a:p>
          <a:p>
            <a:pPr lvl="4"/>
            <a:endParaRPr lang="en-US" altLang="en-US"/>
          </a:p>
          <a:p>
            <a:pPr lvl="1"/>
            <a:r>
              <a:rPr lang="en-US" altLang="en-US"/>
              <a:t>Requires the caller either</a:t>
            </a:r>
          </a:p>
          <a:p>
            <a:pPr lvl="2">
              <a:buFont typeface="Wingdings" pitchFamily="2" charset="2"/>
              <a:buNone/>
            </a:pPr>
            <a:r>
              <a:rPr lang="en-US" altLang="en-US"/>
              <a:t>1) Handle the exception with a try block, or</a:t>
            </a:r>
          </a:p>
          <a:p>
            <a:pPr lvl="2">
              <a:buFont typeface="Wingdings" pitchFamily="2" charset="2"/>
              <a:buNone/>
            </a:pPr>
            <a:r>
              <a:rPr lang="en-US" altLang="en-US"/>
              <a:t>2) State their method can generate the same exception</a:t>
            </a:r>
          </a:p>
          <a:p>
            <a:pPr lvl="1">
              <a:lnSpc>
                <a:spcPct val="130000"/>
              </a:lnSpc>
            </a:pPr>
            <a:r>
              <a:rPr lang="en-US" altLang="en-US"/>
              <a:t>Compiler enforces the requirement</a:t>
            </a:r>
          </a:p>
        </p:txBody>
      </p:sp>
      <p:sp>
        <p:nvSpPr>
          <p:cNvPr id="50180" name="Rectangle 4">
            <a:extLst>
              <a:ext uri="{FF2B5EF4-FFF2-40B4-BE49-F238E27FC236}">
                <a16:creationId xmlns:a16="http://schemas.microsoft.com/office/drawing/2014/main" id="{643083B2-76AF-2EFF-7307-E71F1A66E3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1905000"/>
            <a:ext cx="4038600" cy="990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026">
            <a:extLst>
              <a:ext uri="{FF2B5EF4-FFF2-40B4-BE49-F238E27FC236}">
                <a16:creationId xmlns:a16="http://schemas.microsoft.com/office/drawing/2014/main" id="{D6BA7D8B-8497-F0ED-964F-28FC1050A2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Handling Exceptions Example</a:t>
            </a:r>
          </a:p>
        </p:txBody>
      </p:sp>
      <p:sp>
        <p:nvSpPr>
          <p:cNvPr id="53251" name="Rectangle 1027">
            <a:extLst>
              <a:ext uri="{FF2B5EF4-FFF2-40B4-BE49-F238E27FC236}">
                <a16:creationId xmlns:a16="http://schemas.microsoft.com/office/drawing/2014/main" id="{B19C0AFF-00F7-AD32-3D3C-742F9687193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4"/>
            <a:r>
              <a:rPr lang="en-US" altLang="en-US" sz="1400"/>
              <a:t>class Stack</a:t>
            </a:r>
          </a:p>
          <a:p>
            <a:pPr lvl="4"/>
            <a:r>
              <a:rPr lang="en-US" altLang="en-US" sz="1400"/>
              <a:t>{</a:t>
            </a:r>
          </a:p>
          <a:p>
            <a:pPr lvl="4"/>
            <a:r>
              <a:rPr lang="en-US" altLang="en-US" sz="1400"/>
              <a:t>	public void push(int value) throws StackOverflow</a:t>
            </a:r>
          </a:p>
          <a:p>
            <a:pPr lvl="4"/>
            <a:r>
              <a:rPr lang="en-US" altLang="en-US" sz="1400"/>
              <a:t>	{</a:t>
            </a:r>
          </a:p>
          <a:p>
            <a:pPr lvl="4"/>
            <a:r>
              <a:rPr lang="en-US" altLang="en-US" sz="1400"/>
              <a:t>		 …</a:t>
            </a:r>
          </a:p>
          <a:p>
            <a:pPr lvl="4"/>
            <a:r>
              <a:rPr lang="en-US" altLang="en-US" sz="1400"/>
              <a:t>	}</a:t>
            </a:r>
          </a:p>
          <a:p>
            <a:pPr lvl="4"/>
            <a:r>
              <a:rPr lang="en-US" altLang="en-US" sz="1400"/>
              <a:t>}</a:t>
            </a:r>
          </a:p>
          <a:p>
            <a:pPr lvl="4"/>
            <a:endParaRPr lang="en-US" altLang="en-US" sz="1400"/>
          </a:p>
          <a:p>
            <a:pPr lvl="4"/>
            <a:endParaRPr lang="en-US" altLang="en-US" sz="1400"/>
          </a:p>
          <a:p>
            <a:pPr lvl="4"/>
            <a:r>
              <a:rPr lang="en-US" altLang="en-US" sz="1400"/>
              <a:t>class StackFiller</a:t>
            </a:r>
          </a:p>
          <a:p>
            <a:pPr lvl="4"/>
            <a:r>
              <a:rPr lang="en-US" altLang="en-US" sz="1400"/>
              <a:t>{</a:t>
            </a:r>
          </a:p>
          <a:p>
            <a:pPr lvl="4"/>
            <a:r>
              <a:rPr lang="en-US" altLang="en-US" sz="1400"/>
              <a:t>	void safeFillStack (Stack stk)</a:t>
            </a:r>
          </a:p>
          <a:p>
            <a:pPr lvl="4"/>
            <a:r>
              <a:rPr lang="en-US" altLang="en-US" sz="1400"/>
              <a:t>	{</a:t>
            </a:r>
          </a:p>
          <a:p>
            <a:pPr lvl="4"/>
            <a:r>
              <a:rPr lang="en-US" altLang="en-US" sz="1400"/>
              <a:t>		try</a:t>
            </a:r>
          </a:p>
          <a:p>
            <a:pPr lvl="4"/>
            <a:r>
              <a:rPr lang="en-US" altLang="en-US" sz="1400"/>
              <a:t>		{</a:t>
            </a:r>
          </a:p>
          <a:p>
            <a:pPr lvl="4"/>
            <a:r>
              <a:rPr lang="en-US" altLang="en-US" sz="1400"/>
              <a:t>			for (i = 0; i &lt; 100; i++)</a:t>
            </a:r>
          </a:p>
          <a:p>
            <a:pPr lvl="4"/>
            <a:r>
              <a:rPr lang="en-US" altLang="en-US" sz="1400"/>
              <a:t>				stk.push(i);</a:t>
            </a:r>
          </a:p>
          <a:p>
            <a:pPr lvl="4"/>
            <a:r>
              <a:rPr lang="en-US" altLang="en-US" sz="1400"/>
              <a:t>		}</a:t>
            </a:r>
          </a:p>
          <a:p>
            <a:pPr lvl="4"/>
            <a:r>
              <a:rPr lang="en-US" altLang="en-US" sz="1400"/>
              <a:t>		catch (StackOverflow error)</a:t>
            </a:r>
          </a:p>
          <a:p>
            <a:pPr lvl="4"/>
            <a:r>
              <a:rPr lang="en-US" altLang="en-US" sz="1400"/>
              <a:t>			{System.out.println("Warning: could not fill entire stack.");}</a:t>
            </a:r>
          </a:p>
          <a:p>
            <a:pPr lvl="4"/>
            <a:r>
              <a:rPr lang="en-US" altLang="en-US" sz="1400"/>
              <a:t>	}</a:t>
            </a:r>
          </a:p>
          <a:p>
            <a:pPr lvl="4"/>
            <a:endParaRPr lang="en-US" altLang="en-US" sz="1400"/>
          </a:p>
          <a:p>
            <a:pPr lvl="4"/>
            <a:r>
              <a:rPr lang="en-US" altLang="en-US" sz="1400"/>
              <a:t>	void unsafeFillStack (Stack stk) throws StackOverflow</a:t>
            </a:r>
          </a:p>
          <a:p>
            <a:pPr lvl="4"/>
            <a:r>
              <a:rPr lang="en-US" altLang="en-US" sz="1400"/>
              <a:t>	{</a:t>
            </a:r>
          </a:p>
          <a:p>
            <a:pPr lvl="4"/>
            <a:r>
              <a:rPr lang="en-US" altLang="en-US" sz="1400"/>
              <a:t>		for (int i = 0; i &lt; 100; i++)</a:t>
            </a:r>
          </a:p>
          <a:p>
            <a:pPr lvl="4"/>
            <a:r>
              <a:rPr lang="en-US" altLang="en-US" sz="1400"/>
              <a:t>			stk.push(i);</a:t>
            </a:r>
          </a:p>
          <a:p>
            <a:pPr lvl="4"/>
            <a:r>
              <a:rPr lang="en-US" altLang="en-US" sz="1400"/>
              <a:t>	}</a:t>
            </a:r>
          </a:p>
          <a:p>
            <a:pPr lvl="4"/>
            <a:r>
              <a:rPr lang="en-US" altLang="en-US" sz="1400"/>
              <a:t>}</a:t>
            </a:r>
          </a:p>
        </p:txBody>
      </p:sp>
      <p:sp>
        <p:nvSpPr>
          <p:cNvPr id="53253" name="Rectangle 1029">
            <a:extLst>
              <a:ext uri="{FF2B5EF4-FFF2-40B4-BE49-F238E27FC236}">
                <a16:creationId xmlns:a16="http://schemas.microsoft.com/office/drawing/2014/main" id="{EB70EC9A-D514-0FAB-D951-9CE30AD0D2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1295400"/>
            <a:ext cx="5791200" cy="1219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54" name="Rectangle 1030">
            <a:extLst>
              <a:ext uri="{FF2B5EF4-FFF2-40B4-BE49-F238E27FC236}">
                <a16:creationId xmlns:a16="http://schemas.microsoft.com/office/drawing/2014/main" id="{A34E8F9E-13D9-A601-036E-9AC3DA78DE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2667000"/>
            <a:ext cx="5791200" cy="3276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E1F907A9-CBF7-58A1-7658-AC5D2C7082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Exception Anatomy</a:t>
            </a:r>
          </a:p>
        </p:txBody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D3930557-2165-D631-F3BD-357E6E3B76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The exception object thrown</a:t>
            </a:r>
          </a:p>
          <a:p>
            <a:pPr lvl="4"/>
            <a:r>
              <a:rPr lang="en-US" altLang="en-US"/>
              <a:t>class StackOverflow extends Exception</a:t>
            </a:r>
          </a:p>
          <a:p>
            <a:pPr lvl="4"/>
            <a:r>
              <a:rPr lang="en-US" altLang="en-US"/>
              <a:t>{</a:t>
            </a:r>
          </a:p>
          <a:p>
            <a:pPr lvl="4"/>
            <a:r>
              <a:rPr lang="en-US" altLang="en-US"/>
              <a:t>	…</a:t>
            </a:r>
          </a:p>
          <a:p>
            <a:pPr lvl="4"/>
            <a:r>
              <a:rPr lang="en-US" altLang="en-US"/>
              <a:t>}</a:t>
            </a:r>
          </a:p>
          <a:p>
            <a:r>
              <a:rPr lang="en-US" altLang="en-US"/>
              <a:t>Throw signals an error has occurred</a:t>
            </a:r>
          </a:p>
          <a:p>
            <a:pPr lvl="4"/>
            <a:r>
              <a:rPr lang="en-US" altLang="en-US"/>
              <a:t>class Stack</a:t>
            </a:r>
          </a:p>
          <a:p>
            <a:pPr lvl="4"/>
            <a:r>
              <a:rPr lang="en-US" altLang="en-US"/>
              <a:t>{</a:t>
            </a:r>
          </a:p>
          <a:p>
            <a:pPr lvl="4"/>
            <a:r>
              <a:rPr lang="en-US" altLang="en-US"/>
              <a:t>	public boolean  full() { … }</a:t>
            </a:r>
          </a:p>
          <a:p>
            <a:pPr lvl="4"/>
            <a:endParaRPr lang="en-US" altLang="en-US"/>
          </a:p>
          <a:p>
            <a:pPr lvl="4"/>
            <a:endParaRPr lang="en-US" altLang="en-US"/>
          </a:p>
          <a:p>
            <a:pPr lvl="4"/>
            <a:r>
              <a:rPr lang="en-US" altLang="en-US"/>
              <a:t>	public void push(int value) throws StackOverflow</a:t>
            </a:r>
          </a:p>
          <a:p>
            <a:pPr lvl="4"/>
            <a:r>
              <a:rPr lang="en-US" altLang="en-US"/>
              <a:t>	{</a:t>
            </a:r>
          </a:p>
          <a:p>
            <a:pPr lvl="4"/>
            <a:r>
              <a:rPr lang="en-US" altLang="en-US"/>
              <a:t>		if (full())</a:t>
            </a:r>
          </a:p>
          <a:p>
            <a:pPr lvl="4"/>
            <a:r>
              <a:rPr lang="en-US" altLang="en-US"/>
              <a:t>			throw new StackOverflow();</a:t>
            </a:r>
          </a:p>
          <a:p>
            <a:pPr lvl="4"/>
            <a:endParaRPr lang="en-US" altLang="en-US"/>
          </a:p>
          <a:p>
            <a:pPr lvl="4"/>
            <a:r>
              <a:rPr lang="en-US" altLang="en-US"/>
              <a:t>		else</a:t>
            </a:r>
          </a:p>
          <a:p>
            <a:pPr lvl="4"/>
            <a:r>
              <a:rPr lang="en-US" altLang="en-US"/>
              <a:t>		{</a:t>
            </a:r>
          </a:p>
          <a:p>
            <a:pPr lvl="4"/>
            <a:r>
              <a:rPr lang="en-US" altLang="en-US"/>
              <a:t>			stackSize++;</a:t>
            </a:r>
          </a:p>
          <a:p>
            <a:pPr lvl="4"/>
            <a:r>
              <a:rPr lang="en-US" altLang="en-US"/>
              <a:t>			elements[stackSize] = value;</a:t>
            </a:r>
          </a:p>
          <a:p>
            <a:pPr lvl="4"/>
            <a:r>
              <a:rPr lang="en-US" altLang="en-US"/>
              <a:t>		}</a:t>
            </a:r>
          </a:p>
          <a:p>
            <a:pPr lvl="4"/>
            <a:r>
              <a:rPr lang="en-US" altLang="en-US"/>
              <a:t>	}</a:t>
            </a:r>
          </a:p>
          <a:p>
            <a:pPr lvl="4"/>
            <a:r>
              <a:rPr lang="en-US" altLang="en-US"/>
              <a:t>}</a:t>
            </a:r>
          </a:p>
        </p:txBody>
      </p:sp>
      <p:sp>
        <p:nvSpPr>
          <p:cNvPr id="57348" name="Rectangle 4">
            <a:extLst>
              <a:ext uri="{FF2B5EF4-FFF2-40B4-BE49-F238E27FC236}">
                <a16:creationId xmlns:a16="http://schemas.microsoft.com/office/drawing/2014/main" id="{F4A98DEA-1282-EAAA-C95C-06C1CC6F12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1752600"/>
            <a:ext cx="4800600" cy="914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49" name="Rectangle 5">
            <a:extLst>
              <a:ext uri="{FF2B5EF4-FFF2-40B4-BE49-F238E27FC236}">
                <a16:creationId xmlns:a16="http://schemas.microsoft.com/office/drawing/2014/main" id="{C5652B85-E817-A7B1-7DB2-50FFB4DDDF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3200400"/>
            <a:ext cx="4876800" cy="3276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53326145-FEF1-FA45-F01A-0F2D72CE70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Exception Anatomy (cont'd)</a:t>
            </a:r>
          </a:p>
        </p:txBody>
      </p:sp>
      <p:sp>
        <p:nvSpPr>
          <p:cNvPr id="71683" name="Rectangle 3">
            <a:extLst>
              <a:ext uri="{FF2B5EF4-FFF2-40B4-BE49-F238E27FC236}">
                <a16:creationId xmlns:a16="http://schemas.microsoft.com/office/drawing/2014/main" id="{20C4E8AE-FA0E-738A-157E-29677BD6D7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Catch indicates a desire to recover from the error</a:t>
            </a:r>
          </a:p>
          <a:p>
            <a:pPr lvl="4"/>
            <a:endParaRPr lang="en-US" altLang="en-US" sz="1400"/>
          </a:p>
          <a:p>
            <a:pPr lvl="4"/>
            <a:r>
              <a:rPr lang="en-US" altLang="en-US" sz="1400"/>
              <a:t>try</a:t>
            </a:r>
          </a:p>
          <a:p>
            <a:pPr lvl="4"/>
            <a:r>
              <a:rPr lang="en-US" altLang="en-US" sz="1400"/>
              <a:t>{</a:t>
            </a:r>
          </a:p>
          <a:p>
            <a:pPr lvl="4"/>
            <a:r>
              <a:rPr lang="en-US" altLang="en-US" sz="1400"/>
              <a:t>	for (i = 0; i &lt; 100; i++)</a:t>
            </a:r>
          </a:p>
          <a:p>
            <a:pPr lvl="4"/>
            <a:r>
              <a:rPr lang="en-US" altLang="en-US" sz="1400"/>
              <a:t>		stk.push(i);</a:t>
            </a:r>
          </a:p>
          <a:p>
            <a:pPr lvl="4"/>
            <a:r>
              <a:rPr lang="en-US" altLang="en-US" sz="1400"/>
              <a:t>}</a:t>
            </a:r>
          </a:p>
          <a:p>
            <a:pPr lvl="4"/>
            <a:r>
              <a:rPr lang="en-US" altLang="en-US" sz="1400"/>
              <a:t>catch (StackOverflow error)</a:t>
            </a:r>
          </a:p>
          <a:p>
            <a:pPr lvl="4"/>
            <a:r>
              <a:rPr lang="en-US" altLang="en-US" sz="1400"/>
              <a:t>	{System.out.println("Warning: could not fill entire stack.");}</a:t>
            </a:r>
          </a:p>
          <a:p>
            <a:pPr lvl="4"/>
            <a:endParaRPr lang="en-US" altLang="en-US"/>
          </a:p>
          <a:p>
            <a:pPr lvl="4"/>
            <a:endParaRPr lang="en-US" altLang="en-US"/>
          </a:p>
          <a:p>
            <a:pPr lvl="4"/>
            <a:endParaRPr lang="en-US" altLang="en-US"/>
          </a:p>
        </p:txBody>
      </p:sp>
      <p:sp>
        <p:nvSpPr>
          <p:cNvPr id="71684" name="Rectangle 4">
            <a:extLst>
              <a:ext uri="{FF2B5EF4-FFF2-40B4-BE49-F238E27FC236}">
                <a16:creationId xmlns:a16="http://schemas.microsoft.com/office/drawing/2014/main" id="{6E6498B8-0E42-9675-6B39-4AE31EAE02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1981200"/>
            <a:ext cx="5029200" cy="1295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>
            <a:extLst>
              <a:ext uri="{FF2B5EF4-FFF2-40B4-BE49-F238E27FC236}">
                <a16:creationId xmlns:a16="http://schemas.microsoft.com/office/drawing/2014/main" id="{B0CAC0D0-DC1C-2976-F251-914ADAD9F3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</a:t>
            </a:r>
            <a:r>
              <a:rPr lang="en-US" altLang="en-US" i="1"/>
              <a:t>try</a:t>
            </a:r>
            <a:r>
              <a:rPr lang="en-US" altLang="en-US"/>
              <a:t> Block</a:t>
            </a:r>
          </a:p>
        </p:txBody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id="{08C77B6A-542D-7E54-BA1D-41BD896664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Syntax</a:t>
            </a:r>
          </a:p>
          <a:p>
            <a:pPr lvl="1">
              <a:buFont typeface="Wingdings" pitchFamily="2" charset="2"/>
              <a:buNone/>
            </a:pPr>
            <a:r>
              <a:rPr lang="en-US" altLang="en-US" sz="1800" u="sng"/>
              <a:t>try</a:t>
            </a:r>
            <a:endParaRPr lang="en-US" altLang="en-US" sz="1800"/>
          </a:p>
          <a:p>
            <a:pPr lvl="1">
              <a:buFont typeface="Wingdings" pitchFamily="2" charset="2"/>
              <a:buNone/>
            </a:pPr>
            <a:r>
              <a:rPr lang="en-US" altLang="en-US" sz="1800"/>
              <a:t>{</a:t>
            </a:r>
          </a:p>
          <a:p>
            <a:pPr lvl="1">
              <a:buFont typeface="Wingdings" pitchFamily="2" charset="2"/>
              <a:buNone/>
            </a:pPr>
            <a:r>
              <a:rPr lang="en-US" altLang="en-US" sz="1800"/>
              <a:t>	&lt;</a:t>
            </a:r>
            <a:r>
              <a:rPr lang="en-US" altLang="en-US" sz="1800" i="1"/>
              <a:t>statements</a:t>
            </a:r>
            <a:r>
              <a:rPr lang="en-US" altLang="en-US" sz="1800"/>
              <a:t>&gt;</a:t>
            </a:r>
          </a:p>
          <a:p>
            <a:pPr lvl="1">
              <a:buFont typeface="Wingdings" pitchFamily="2" charset="2"/>
              <a:buNone/>
            </a:pPr>
            <a:r>
              <a:rPr lang="en-US" altLang="en-US" sz="1800"/>
              <a:t>}</a:t>
            </a:r>
          </a:p>
          <a:p>
            <a:pPr lvl="1">
              <a:buFont typeface="Wingdings" pitchFamily="2" charset="2"/>
              <a:buNone/>
            </a:pPr>
            <a:r>
              <a:rPr lang="en-US" altLang="en-US" sz="1800" u="sng"/>
              <a:t>catch</a:t>
            </a:r>
            <a:r>
              <a:rPr lang="en-US" altLang="en-US" sz="1800"/>
              <a:t> (</a:t>
            </a:r>
            <a:r>
              <a:rPr lang="en-US" altLang="en-US" sz="1800" i="1"/>
              <a:t>ExceptionClass</a:t>
            </a:r>
            <a:r>
              <a:rPr lang="en-US" altLang="en-US" sz="1800"/>
              <a:t> </a:t>
            </a:r>
            <a:r>
              <a:rPr lang="en-US" altLang="en-US" sz="1800" i="1"/>
              <a:t>identifier</a:t>
            </a:r>
            <a:r>
              <a:rPr lang="en-US" altLang="en-US" sz="1800"/>
              <a:t>) &lt;</a:t>
            </a:r>
            <a:r>
              <a:rPr lang="en-US" altLang="en-US" sz="1800" i="1"/>
              <a:t>exception handler code</a:t>
            </a:r>
            <a:r>
              <a:rPr lang="en-US" altLang="en-US" sz="1800"/>
              <a:t>&gt;</a:t>
            </a:r>
          </a:p>
          <a:p>
            <a:pPr lvl="1">
              <a:buFont typeface="Wingdings" pitchFamily="2" charset="2"/>
              <a:buNone/>
            </a:pPr>
            <a:r>
              <a:rPr lang="en-US" altLang="en-US" sz="1800" u="sng"/>
              <a:t>catch</a:t>
            </a:r>
            <a:r>
              <a:rPr lang="en-US" altLang="en-US" sz="1800"/>
              <a:t> (</a:t>
            </a:r>
            <a:r>
              <a:rPr lang="en-US" altLang="en-US" sz="1800" i="1"/>
              <a:t>ExceptionClass</a:t>
            </a:r>
            <a:r>
              <a:rPr lang="en-US" altLang="en-US" sz="1800"/>
              <a:t> </a:t>
            </a:r>
            <a:r>
              <a:rPr lang="en-US" altLang="en-US" sz="1800" i="1"/>
              <a:t>identifier</a:t>
            </a:r>
            <a:r>
              <a:rPr lang="en-US" altLang="en-US" sz="1800"/>
              <a:t>) &lt;</a:t>
            </a:r>
            <a:r>
              <a:rPr lang="en-US" altLang="en-US" sz="1800" i="1"/>
              <a:t>exception handler code&gt;</a:t>
            </a:r>
          </a:p>
          <a:p>
            <a:pPr lvl="1">
              <a:buFont typeface="Wingdings" pitchFamily="2" charset="2"/>
              <a:buNone/>
            </a:pPr>
            <a:r>
              <a:rPr lang="en-US" altLang="en-US" sz="1800" u="sng"/>
              <a:t>finally</a:t>
            </a:r>
            <a:r>
              <a:rPr lang="en-US" altLang="en-US" sz="1800"/>
              <a:t> &lt;</a:t>
            </a:r>
            <a:r>
              <a:rPr lang="en-US" altLang="en-US" sz="1800" i="1"/>
              <a:t>code always executed</a:t>
            </a:r>
            <a:r>
              <a:rPr lang="en-US" altLang="en-US" sz="1800"/>
              <a:t>&gt;</a:t>
            </a:r>
            <a:endParaRPr lang="en-US" altLang="en-US"/>
          </a:p>
          <a:p>
            <a:pPr lvl="1"/>
            <a:endParaRPr lang="en-US" altLang="en-US"/>
          </a:p>
          <a:p>
            <a:pPr lvl="1"/>
            <a:r>
              <a:rPr lang="en-US" altLang="en-US"/>
              <a:t>Thrown exception executes first matching class</a:t>
            </a:r>
          </a:p>
          <a:p>
            <a:pPr lvl="2"/>
            <a:r>
              <a:rPr lang="en-US" altLang="en-US"/>
              <a:t>Catching parent also catches children (stay tuned…)</a:t>
            </a:r>
          </a:p>
          <a:p>
            <a:pPr lvl="1"/>
            <a:r>
              <a:rPr lang="en-US" altLang="en-US"/>
              <a:t>Exception handler code may be any Java statements</a:t>
            </a:r>
          </a:p>
          <a:p>
            <a:pPr lvl="1"/>
            <a:r>
              <a:rPr lang="en-US" altLang="en-US"/>
              <a:t>Finally clause always executes, exception or no exception</a:t>
            </a:r>
          </a:p>
          <a:p>
            <a:pPr lvl="1">
              <a:buFont typeface="Wingdings" pitchFamily="2" charset="2"/>
              <a:buNone/>
            </a:pPr>
            <a:endParaRPr lang="en-US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>
            <a:extLst>
              <a:ext uri="{FF2B5EF4-FFF2-40B4-BE49-F238E27FC236}">
                <a16:creationId xmlns:a16="http://schemas.microsoft.com/office/drawing/2014/main" id="{20404B5F-741D-3078-02DB-B29FEE4FF7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Java Exceptions</a:t>
            </a:r>
          </a:p>
        </p:txBody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75EA9250-1EEE-565C-869B-B0688C85BA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Two categories of Java exceptions</a:t>
            </a:r>
          </a:p>
          <a:p>
            <a:pPr lvl="1">
              <a:buFont typeface="Wingdings" pitchFamily="2" charset="2"/>
              <a:buNone/>
            </a:pPr>
            <a:r>
              <a:rPr lang="en-US" altLang="en-US"/>
              <a:t>1) Generated by the JVM</a:t>
            </a:r>
          </a:p>
          <a:p>
            <a:pPr lvl="2"/>
            <a:r>
              <a:rPr lang="en-US" altLang="en-US"/>
              <a:t>Usually indicates a programming error (e.g. bounds error)</a:t>
            </a:r>
          </a:p>
          <a:p>
            <a:pPr lvl="2"/>
            <a:r>
              <a:rPr lang="en-US" altLang="en-US"/>
              <a:t>May be ignored by programmer</a:t>
            </a:r>
          </a:p>
          <a:p>
            <a:pPr lvl="2"/>
            <a:r>
              <a:rPr lang="en-US" altLang="en-US"/>
              <a:t>Defined in java.lang</a:t>
            </a:r>
          </a:p>
          <a:p>
            <a:pPr lvl="1">
              <a:lnSpc>
                <a:spcPct val="130000"/>
              </a:lnSpc>
              <a:buFont typeface="Wingdings" pitchFamily="2" charset="2"/>
              <a:buNone/>
            </a:pPr>
            <a:r>
              <a:rPr lang="en-US" altLang="en-US"/>
              <a:t>2) API method exceptions</a:t>
            </a:r>
          </a:p>
          <a:p>
            <a:pPr lvl="2"/>
            <a:r>
              <a:rPr lang="en-US" altLang="en-US"/>
              <a:t>Other erroneous executions (e.g. end of file)</a:t>
            </a:r>
          </a:p>
          <a:p>
            <a:pPr lvl="2"/>
            <a:r>
              <a:rPr lang="en-US" altLang="en-US"/>
              <a:t>Must be caught by programmer</a:t>
            </a:r>
          </a:p>
          <a:p>
            <a:pPr lvl="2"/>
            <a:r>
              <a:rPr lang="en-US" altLang="en-US"/>
              <a:t>Defined in java.* packages</a:t>
            </a:r>
          </a:p>
          <a:p>
            <a:r>
              <a:rPr lang="en-US" altLang="en-US"/>
              <a:t>All Java exceptions derive from </a:t>
            </a:r>
            <a:r>
              <a:rPr lang="en-US" altLang="en-US" i="1"/>
              <a:t>Exception</a:t>
            </a:r>
          </a:p>
          <a:p>
            <a:pPr lvl="1"/>
            <a:r>
              <a:rPr lang="en-US" altLang="en-US"/>
              <a:t>Catching Exception catches any Java exception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00.pot">
  <a:themeElements>
    <a:clrScheme name="">
      <a:dk1>
        <a:srgbClr val="919191"/>
      </a:dk1>
      <a:lt1>
        <a:srgbClr val="FFFFFF"/>
      </a:lt1>
      <a:dk2>
        <a:srgbClr val="3333CC"/>
      </a:dk2>
      <a:lt2>
        <a:srgbClr val="FAFD00"/>
      </a:lt2>
      <a:accent1>
        <a:srgbClr val="00B7A5"/>
      </a:accent1>
      <a:accent2>
        <a:srgbClr val="C0FEF9"/>
      </a:accent2>
      <a:accent3>
        <a:srgbClr val="ADADE2"/>
      </a:accent3>
      <a:accent4>
        <a:srgbClr val="DADADA"/>
      </a:accent4>
      <a:accent5>
        <a:srgbClr val="AAD8CF"/>
      </a:accent5>
      <a:accent6>
        <a:srgbClr val="AEE6E2"/>
      </a:accent6>
      <a:hlink>
        <a:srgbClr val="B760F9"/>
      </a:hlink>
      <a:folHlink>
        <a:srgbClr val="A2C1FE"/>
      </a:folHlink>
    </a:clrScheme>
    <a:fontScheme name="00.po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>
          <a:noFill/>
        </a:ln>
        <a:effectLst>
          <a:outerShdw dist="35921" dir="2700000" algn="ctr" rotWithShape="0">
            <a:srgbClr val="000000"/>
          </a:outerShdw>
        </a:effectLst>
        <a:extLst>
          <a:ext uri="{91240B29-F687-4F45-9708-019B960494DF}">
            <a14:hiddenLine xmlns:a14="http://schemas.microsoft.com/office/drawing/2010/main"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14:hiddenLine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>
          <a:noFill/>
        </a:ln>
        <a:effectLst>
          <a:outerShdw dist="35921" dir="2700000" algn="ctr" rotWithShape="0">
            <a:srgbClr val="000000"/>
          </a:outerShdw>
        </a:effectLst>
        <a:extLst>
          <a:ext uri="{91240B29-F687-4F45-9708-019B960494DF}">
            <a14:hiddenLine xmlns:a14="http://schemas.microsoft.com/office/drawing/2010/main"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14:hiddenLine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00.pot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.pot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0.pot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.pot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.pot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.pot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.pot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C:\users\courses\FundJava\ppt\00.pot</Template>
  <TotalTime>1235</TotalTime>
  <Words>2323</Words>
  <Application>Microsoft Macintosh PowerPoint</Application>
  <PresentationFormat>On-screen Show (4:3)</PresentationFormat>
  <Paragraphs>405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Times New Roman</vt:lpstr>
      <vt:lpstr>Arial</vt:lpstr>
      <vt:lpstr>Wingdings</vt:lpstr>
      <vt:lpstr>Helvetica</vt:lpstr>
      <vt:lpstr>Comic Sans MS</vt:lpstr>
      <vt:lpstr>Rational Logo</vt:lpstr>
      <vt:lpstr>00.pot</vt:lpstr>
      <vt:lpstr>Java Basics  Part 4</vt:lpstr>
      <vt:lpstr>Exceptions</vt:lpstr>
      <vt:lpstr>Exceptions</vt:lpstr>
      <vt:lpstr>Handling Exceptions</vt:lpstr>
      <vt:lpstr>Handling Exceptions Example</vt:lpstr>
      <vt:lpstr>Exception Anatomy</vt:lpstr>
      <vt:lpstr>Exception Anatomy (cont'd)</vt:lpstr>
      <vt:lpstr>The try Block</vt:lpstr>
      <vt:lpstr>Java Exceptions</vt:lpstr>
      <vt:lpstr>Some Java Exceptions</vt:lpstr>
      <vt:lpstr>The Java Core API</vt:lpstr>
      <vt:lpstr>APIs</vt:lpstr>
      <vt:lpstr>Random Numbers</vt:lpstr>
      <vt:lpstr>Random Number Example</vt:lpstr>
      <vt:lpstr>System Properties</vt:lpstr>
      <vt:lpstr>Properties Example</vt:lpstr>
      <vt:lpstr>Data Structures: Vector</vt:lpstr>
      <vt:lpstr>Vector Example</vt:lpstr>
      <vt:lpstr>Other Data Structures</vt:lpstr>
      <vt:lpstr>Collections Example</vt:lpstr>
      <vt:lpstr>Collections Interfaces</vt:lpstr>
      <vt:lpstr>Collection Algorithms</vt:lpstr>
      <vt:lpstr>Map Example</vt:lpstr>
      <vt:lpstr>Order-able Objects</vt:lpstr>
      <vt:lpstr>Using Comparable Objects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SECTION 1: JAVA BACKGROUND</dc:title>
  <dc:creator>Harry Koehnemann</dc:creator>
  <cp:lastModifiedBy>Kevin Gary</cp:lastModifiedBy>
  <cp:revision>125</cp:revision>
  <cp:lastPrinted>1998-03-17T05:49:57Z</cp:lastPrinted>
  <dcterms:created xsi:type="dcterms:W3CDTF">1997-08-20T16:16:52Z</dcterms:created>
  <dcterms:modified xsi:type="dcterms:W3CDTF">2024-08-27T01:46:04Z</dcterms:modified>
</cp:coreProperties>
</file>