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CA27FF-C8DA-417F-83E0-9A911B068BB5}">
  <a:tblStyle styleId="{F7CA27FF-C8DA-417F-83E0-9A911B068BB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dd1b06c8_02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dd1b06c8_0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18e19267c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818e1926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818e19267c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18e19267c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818e19267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818e19267c_0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dd1b06c8_02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dd1b06c8_0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8c73e3771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8c73e377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c73e3771_1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c73e377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58c73e3771_1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dd61eb5f_0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dd61eb5f_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89add4b2_1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89add4b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689add4b2_1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18e19267c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18e19267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818e19267c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3"/>
            <a:ext cx="11328385" cy="5189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Google Shape;40;p2"/>
          <p:cNvGrpSpPr/>
          <p:nvPr/>
        </p:nvGrpSpPr>
        <p:grpSpPr>
          <a:xfrm>
            <a:off x="22" y="3555094"/>
            <a:ext cx="7314320" cy="876772"/>
            <a:chOff x="-11" y="1378677"/>
            <a:chExt cx="7314320" cy="4116300"/>
          </a:xfrm>
        </p:grpSpPr>
        <p:sp>
          <p:nvSpPr>
            <p:cNvPr id="41" name="Google Shape;41;p2"/>
            <p:cNvSpPr/>
            <p:nvPr/>
          </p:nvSpPr>
          <p:spPr>
            <a:xfrm flipH="1">
              <a:off x="-11" y="1378677"/>
              <a:ext cx="187800" cy="41163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187809" y="1378677"/>
              <a:ext cx="7126500" cy="41163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2"/>
          <p:cNvSpPr txBox="1"/>
          <p:nvPr>
            <p:ph type="ctrTitle"/>
          </p:nvPr>
        </p:nvSpPr>
        <p:spPr>
          <a:xfrm>
            <a:off x="414375" y="3631832"/>
            <a:ext cx="6400800" cy="7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46" name="Google Shape;46;p3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3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/>
          <p:nvPr>
            <p:ph idx="1" type="body"/>
          </p:nvPr>
        </p:nvSpPr>
        <p:spPr>
          <a:xfrm>
            <a:off x="456245" y="1278514"/>
            <a:ext cx="4038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2" type="body"/>
          </p:nvPr>
        </p:nvSpPr>
        <p:spPr>
          <a:xfrm>
            <a:off x="4648200" y="1278514"/>
            <a:ext cx="4038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grpSp>
        <p:nvGrpSpPr>
          <p:cNvPr id="53" name="Google Shape;53;p4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54" name="Google Shape;54;p4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4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5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59" name="Google Shape;59;p5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 flipH="1">
            <a:off x="8964666" y="4623761"/>
            <a:ext cx="187800" cy="521400"/>
          </a:xfrm>
          <a:prstGeom prst="rect">
            <a:avLst/>
          </a:prstGeom>
          <a:solidFill>
            <a:srgbClr val="E670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/>
          <p:nvPr/>
        </p:nvSpPr>
        <p:spPr>
          <a:xfrm flipH="1">
            <a:off x="3866778" y="4623761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"/>
          <p:cNvSpPr txBox="1"/>
          <p:nvPr>
            <p:ph idx="1" type="body"/>
          </p:nvPr>
        </p:nvSpPr>
        <p:spPr>
          <a:xfrm>
            <a:off x="3866813" y="4623761"/>
            <a:ext cx="5097900" cy="521400"/>
          </a:xfrm>
          <a:prstGeom prst="rect">
            <a:avLst/>
          </a:prstGeom>
          <a:solidFill>
            <a:srgbClr val="E6703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Font typeface="Calibri"/>
              <a:buNone/>
              <a:defRPr b="1" sz="3000">
                <a:solidFill>
                  <a:srgbClr val="E6703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b="1" sz="3000">
                <a:solidFill>
                  <a:srgbClr val="E6703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b="1" sz="3000">
                <a:solidFill>
                  <a:srgbClr val="E6703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b="1" sz="3000">
                <a:solidFill>
                  <a:srgbClr val="E6703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b="1" sz="3000">
                <a:solidFill>
                  <a:srgbClr val="E6703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b="1" sz="3000">
                <a:solidFill>
                  <a:srgbClr val="E6703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b="1" sz="3000">
                <a:solidFill>
                  <a:srgbClr val="E6703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b="1" sz="3000">
                <a:solidFill>
                  <a:srgbClr val="E6703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b="1" sz="3000">
                <a:solidFill>
                  <a:srgbClr val="E67032"/>
                </a:solidFill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1pPr>
            <a:lvl2pPr indent="-3429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/>
            </a:lvl2pPr>
            <a:lvl3pPr indent="-3429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3pPr>
            <a:lvl4pPr indent="-3429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/>
            </a:lvl4pPr>
            <a:lvl5pPr indent="-3429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/>
            </a:lvl5pPr>
            <a:lvl6pPr indent="-3429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indent="-3429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indent="-3429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indent="-3429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esson-plan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33868" y="-71"/>
            <a:ext cx="3409813" cy="2107677"/>
            <a:chOff x="0" y="1494"/>
            <a:chExt cx="3409813" cy="2810236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0" y="245543"/>
              <a:ext cx="32511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0" y="474143"/>
              <a:ext cx="26670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0" y="931343"/>
              <a:ext cx="18627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0" y="1159943"/>
              <a:ext cx="14901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0" y="1388543"/>
              <a:ext cx="12192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0" y="1617143"/>
              <a:ext cx="9906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0" y="1845743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0" y="2074343"/>
              <a:ext cx="5334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0" y="2302944"/>
              <a:ext cx="2625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 rot="-5400000">
              <a:off x="-814261" y="1238115"/>
              <a:ext cx="24684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 rot="-5400000">
              <a:off x="-357712" y="1014528"/>
              <a:ext cx="20181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 rot="-5400000">
              <a:off x="-853" y="887577"/>
              <a:ext cx="17640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 rot="-5400000">
              <a:off x="636517" y="709727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 rot="-5400000">
              <a:off x="972229" y="603962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 rot="-5400000">
              <a:off x="1278237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 rot="-5400000">
              <a:off x="1590398" y="440777"/>
              <a:ext cx="8796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1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1"/>
            <p:cNvCxnSpPr/>
            <p:nvPr/>
          </p:nvCxnSpPr>
          <p:spPr>
            <a:xfrm rot="-5400000">
              <a:off x="2198067" y="292494"/>
              <a:ext cx="5835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" name="Google Shape;32;p1"/>
            <p:cNvCxnSpPr/>
            <p:nvPr/>
          </p:nvCxnSpPr>
          <p:spPr>
            <a:xfrm rot="-5400000">
              <a:off x="2521028" y="199377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" name="Google Shape;33;p1"/>
            <p:cNvCxnSpPr/>
            <p:nvPr/>
          </p:nvCxnSpPr>
          <p:spPr>
            <a:xfrm rot="-5400000">
              <a:off x="2801688" y="148627"/>
              <a:ext cx="2955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" name="Google Shape;34;p1"/>
            <p:cNvCxnSpPr/>
            <p:nvPr/>
          </p:nvCxnSpPr>
          <p:spPr>
            <a:xfrm rot="-5400000">
              <a:off x="3079243" y="102444"/>
              <a:ext cx="2016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" name="Google Shape;35;p1"/>
            <p:cNvCxnSpPr/>
            <p:nvPr/>
          </p:nvCxnSpPr>
          <p:spPr>
            <a:xfrm rot="-5400000">
              <a:off x="3324763" y="85077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EFEFEF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6" name="Google Shape;3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ctrTitle"/>
          </p:nvPr>
        </p:nvSpPr>
        <p:spPr>
          <a:xfrm>
            <a:off x="457200" y="3836550"/>
            <a:ext cx="7037100" cy="4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Data Science: Introduction - CS133</a:t>
            </a:r>
            <a:endParaRPr sz="3000"/>
          </a:p>
        </p:txBody>
      </p:sp>
      <p:sp>
        <p:nvSpPr>
          <p:cNvPr id="78" name="Google Shape;78;p9"/>
          <p:cNvSpPr txBox="1"/>
          <p:nvPr>
            <p:ph type="ctrTitle"/>
          </p:nvPr>
        </p:nvSpPr>
        <p:spPr>
          <a:xfrm>
            <a:off x="232125" y="4500150"/>
            <a:ext cx="7037100" cy="4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TA: Saladi Pravallika, PhD, PMRF, IISc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707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0"/>
            <a:ext cx="731281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ctrTitle"/>
          </p:nvPr>
        </p:nvSpPr>
        <p:spPr>
          <a:xfrm>
            <a:off x="414375" y="3631832"/>
            <a:ext cx="6400800" cy="7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AutoNum type="arabicPeriod"/>
            </a:pPr>
            <a:r>
              <a:rPr lang="en-US">
                <a:solidFill>
                  <a:srgbClr val="FFFFFF"/>
                </a:solidFill>
              </a:rPr>
              <a:t>Introduction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Data Science</a:t>
            </a:r>
            <a:endParaRPr/>
          </a:p>
        </p:txBody>
      </p:sp>
      <p:pic>
        <p:nvPicPr>
          <p:cNvPr id="89" name="Google Shape;8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200" y="930301"/>
            <a:ext cx="657225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Models</a:t>
            </a:r>
            <a:endParaRPr/>
          </a:p>
        </p:txBody>
      </p:sp>
      <p:pic>
        <p:nvPicPr>
          <p:cNvPr id="95" name="Google Shape;9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425" y="1005776"/>
            <a:ext cx="60388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450" y="1221451"/>
            <a:ext cx="65436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Data Science</a:t>
            </a:r>
            <a:endParaRPr/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750" y="930326"/>
            <a:ext cx="747712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Google Shape;113;p15"/>
          <p:cNvGraphicFramePr/>
          <p:nvPr/>
        </p:nvGraphicFramePr>
        <p:xfrm>
          <a:off x="433750" y="7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{F7CA27FF-C8DA-417F-83E0-9A911B068BB5}</a:tableStyleId>
              </a:tblPr>
              <a:tblGrid>
                <a:gridCol w="1518725"/>
                <a:gridCol w="2099750"/>
                <a:gridCol w="1678950"/>
                <a:gridCol w="2452075"/>
              </a:tblGrid>
              <a:tr h="289650"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Tasks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Description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Algorithms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Examples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887500"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Classification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Predict if a data point belongs to one of predefined classes. The prediction will be based on learning from known data set.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Decision Trees, Neural networks, Bayesian models, Induction rules, K nearest neighbors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classifying votes </a:t>
                      </a:r>
                      <a:r>
                        <a:rPr lang="en-US" sz="1000"/>
                        <a:t>among</a:t>
                      </a:r>
                      <a:r>
                        <a:rPr lang="en-US" sz="1000"/>
                        <a:t> 3 parties.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5825"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Regression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Predict the numeric target label of a data point. The prediction will be based on learning from known data set.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Linear regression, Logistic regression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Predicting unemployment rate for next year. </a:t>
                      </a:r>
                      <a:endParaRPr sz="1000"/>
                    </a:p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Estimating insurance premium. 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625"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Anomaly detection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Predict if a data point is an outlier compared to other data points in the data set.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Distance based, Density based, LOF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Fraud transaction detection in credit cards. Network intrusion detection.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2250"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Time series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Predict if the value of the target variable for future time frame based on history values.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Exponential smoothing, ARIMA, regression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Sales forecasting, production forecasting, virtually any growth phenomenon that needs to be extrapolated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000"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Clustering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Identify natural clusters within the data set based on inherit properties within the data set.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K means, density based clustering - DBSCAN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Finding customer segments in a company based on transaction, web and customer call data.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475"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Association analysis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Identify relationships within an itemset based on transaction data.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FP Growth, Apriori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Find cross selling opportunities for a retailor based on transaction purchase history.</a:t>
                      </a:r>
                      <a:endParaRPr sz="1000"/>
                    </a:p>
                  </a:txBody>
                  <a:tcPr marT="63500" marB="6350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>
            <a:off x="786025" y="2391275"/>
            <a:ext cx="1770900" cy="1094100"/>
          </a:xfrm>
          <a:prstGeom prst="roundRect">
            <a:avLst>
              <a:gd fmla="val 6187" name="adj"/>
            </a:avLst>
          </a:prstGeom>
          <a:solidFill>
            <a:srgbClr val="FCE5CD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31F20"/>
                </a:solidFill>
              </a:rPr>
              <a:t>Data Science Process</a:t>
            </a:r>
            <a:endParaRPr b="1" sz="1200">
              <a:solidFill>
                <a:srgbClr val="231F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31F20"/>
                </a:solidFill>
              </a:rPr>
              <a:t>Data Exploration</a:t>
            </a:r>
            <a:endParaRPr b="1" sz="1200">
              <a:solidFill>
                <a:srgbClr val="231F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231F20"/>
                </a:solidFill>
              </a:rPr>
              <a:t>Model Evaluation</a:t>
            </a:r>
            <a:endParaRPr b="1" sz="1200">
              <a:solidFill>
                <a:srgbClr val="231F20"/>
              </a:solidFill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2842475" y="685800"/>
            <a:ext cx="2914800" cy="4455300"/>
          </a:xfrm>
          <a:prstGeom prst="roundRect">
            <a:avLst>
              <a:gd fmla="val 6187" name="adj"/>
            </a:avLst>
          </a:prstGeom>
          <a:solidFill>
            <a:srgbClr val="CFE2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31F20"/>
                </a:solidFill>
              </a:rPr>
              <a:t>Classification</a:t>
            </a:r>
            <a:endParaRPr b="1" sz="12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Decision Trees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Rule Induction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k-Nearest Neighbors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Naïve Bayesian 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Artificial Neural Networks 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Support Vector Machines 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Ensemble Learners 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31F20"/>
                </a:solidFill>
              </a:rPr>
              <a:t>Regression</a:t>
            </a:r>
            <a:endParaRPr b="1" sz="1200">
              <a:solidFill>
                <a:srgbClr val="231F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Linear Regression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Logistic Regression 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31F20"/>
                </a:solidFill>
              </a:rPr>
              <a:t>Association Analysis</a:t>
            </a:r>
            <a:endParaRPr b="1" sz="12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Apriori 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FP-Growth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31F20"/>
                </a:solidFill>
              </a:rPr>
              <a:t>Clustering</a:t>
            </a:r>
            <a:endParaRPr b="1" sz="12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k-Means 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DBSCAN</a:t>
            </a:r>
            <a:endParaRPr sz="1000">
              <a:solidFill>
                <a:srgbClr val="231F2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1000">
                <a:solidFill>
                  <a:srgbClr val="231F20"/>
                </a:solidFill>
              </a:rPr>
              <a:t>Self-Organizing Maps </a:t>
            </a:r>
            <a:endParaRPr b="1" sz="1200">
              <a:solidFill>
                <a:srgbClr val="231F20"/>
              </a:solidFill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6042825" y="2391275"/>
            <a:ext cx="2492700" cy="1376100"/>
          </a:xfrm>
          <a:prstGeom prst="roundRect">
            <a:avLst>
              <a:gd fmla="val 6187" name="adj"/>
            </a:avLst>
          </a:prstGeom>
          <a:solidFill>
            <a:srgbClr val="D9EAD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31F20"/>
                </a:solidFill>
              </a:rPr>
              <a:t>Text Mining </a:t>
            </a:r>
            <a:endParaRPr b="1" sz="1200">
              <a:solidFill>
                <a:srgbClr val="231F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31F20"/>
                </a:solidFill>
              </a:rPr>
              <a:t>Time Series Forecasting </a:t>
            </a:r>
            <a:endParaRPr b="1" sz="1200">
              <a:solidFill>
                <a:srgbClr val="231F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31F20"/>
                </a:solidFill>
              </a:rPr>
              <a:t>Anomaly Detection </a:t>
            </a:r>
            <a:endParaRPr b="1" sz="1200">
              <a:solidFill>
                <a:srgbClr val="231F2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b="1" lang="en-US" sz="1200">
                <a:solidFill>
                  <a:srgbClr val="231F20"/>
                </a:solidFill>
              </a:rPr>
              <a:t>Feature Selection</a:t>
            </a:r>
            <a:endParaRPr b="1" sz="1200">
              <a:solidFill>
                <a:srgbClr val="231F20"/>
              </a:solidFill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786025" y="1985200"/>
            <a:ext cx="17709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B7B7B7"/>
                </a:solidFill>
              </a:rPr>
              <a:t>Process Basics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2968750" y="344075"/>
            <a:ext cx="1770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B7B7B7"/>
                </a:solidFill>
              </a:rPr>
              <a:t>Core Algorithms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6042825" y="1917725"/>
            <a:ext cx="23802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B7B7B7"/>
                </a:solidFill>
              </a:rPr>
              <a:t>Common Applications</a:t>
            </a:r>
            <a:endParaRPr b="1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707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sson 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