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d8pPQ6ONZXIyrEMXOg1hXR84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venir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31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1A4C83"/>
              </a:gs>
              <a:gs pos="30000">
                <a:srgbClr val="1A4C83"/>
              </a:gs>
              <a:gs pos="40000">
                <a:srgbClr val="2468B4"/>
              </a:gs>
              <a:gs pos="60000">
                <a:srgbClr val="1A4C83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31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174373"/>
              </a:gs>
              <a:gs pos="50000">
                <a:srgbClr val="174373"/>
              </a:gs>
              <a:gs pos="100000">
                <a:srgbClr val="1A4C8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31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5C9BDD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" name="Google Shape;24;p31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5" name="Google Shape;25;p31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5C9BDD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1A4C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1A4C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type="title"/>
          </p:nvPr>
        </p:nvSpPr>
        <p:spPr>
          <a:xfrm>
            <a:off x="550862" y="503906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 rot="5400000">
            <a:off x="4107182" y="-1442457"/>
            <a:ext cx="3978963" cy="1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3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35" name="Google Shape;35;p33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33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1A4C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33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1A4C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33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5C9BD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9" name="Google Shape;39;p3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4"/>
          <p:cNvGrpSpPr/>
          <p:nvPr/>
        </p:nvGrpSpPr>
        <p:grpSpPr>
          <a:xfrm>
            <a:off x="242406" y="748159"/>
            <a:ext cx="897877" cy="934082"/>
            <a:chOff x="5129684" y="1232940"/>
            <a:chExt cx="897877" cy="934082"/>
          </a:xfrm>
        </p:grpSpPr>
        <p:sp>
          <p:nvSpPr>
            <p:cNvPr id="46" name="Google Shape;46;p3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3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3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9" name="Google Shape;49;p34"/>
          <p:cNvSpPr txBox="1"/>
          <p:nvPr>
            <p:ph type="title"/>
          </p:nvPr>
        </p:nvSpPr>
        <p:spPr>
          <a:xfrm>
            <a:off x="563563" y="474345"/>
            <a:ext cx="110775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venir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566271" y="3629772"/>
            <a:ext cx="11074866" cy="2678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4"/>
          <p:cNvSpPr/>
          <p:nvPr/>
        </p:nvSpPr>
        <p:spPr>
          <a:xfrm rot="-2700000">
            <a:off x="11209132" y="4448189"/>
            <a:ext cx="999200" cy="1262947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1A4C83"/>
              </a:gs>
              <a:gs pos="30000">
                <a:srgbClr val="1A4C83"/>
              </a:gs>
              <a:gs pos="40000">
                <a:srgbClr val="2468B4"/>
              </a:gs>
              <a:gs pos="60000">
                <a:srgbClr val="1A4C83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34"/>
          <p:cNvSpPr/>
          <p:nvPr/>
        </p:nvSpPr>
        <p:spPr>
          <a:xfrm rot="2700000">
            <a:off x="11686937" y="4853516"/>
            <a:ext cx="540000" cy="978284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1A4C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5C9BDD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8" name="Google Shape;58;p35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59" name="Google Shape;59;p35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A4C83"/>
                </a:gs>
                <a:gs pos="30000">
                  <a:srgbClr val="1A4C83"/>
                </a:gs>
                <a:gs pos="40000">
                  <a:srgbClr val="2468B4"/>
                </a:gs>
                <a:gs pos="60000">
                  <a:srgbClr val="1A4C83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35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174373"/>
                </a:gs>
                <a:gs pos="50000">
                  <a:srgbClr val="174373"/>
                </a:gs>
                <a:gs pos="100000">
                  <a:srgbClr val="1A4C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1" name="Google Shape;61;p35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5C9BDD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36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36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>
            <a:off x="550864" y="18812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6"/>
          <p:cNvSpPr txBox="1"/>
          <p:nvPr>
            <p:ph idx="2" type="body"/>
          </p:nvPr>
        </p:nvSpPr>
        <p:spPr>
          <a:xfrm>
            <a:off x="550863" y="25772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3" type="body"/>
          </p:nvPr>
        </p:nvSpPr>
        <p:spPr>
          <a:xfrm>
            <a:off x="6212024" y="18812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4" type="body"/>
          </p:nvPr>
        </p:nvSpPr>
        <p:spPr>
          <a:xfrm>
            <a:off x="6212023" y="25772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3359149" y="550799"/>
            <a:ext cx="8283313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37"/>
          <p:cNvSpPr/>
          <p:nvPr/>
        </p:nvSpPr>
        <p:spPr>
          <a:xfrm flipH="1" rot="8100000">
            <a:off x="-410727" y="3958416"/>
            <a:ext cx="3536330" cy="1853969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1A4C83"/>
              </a:gs>
              <a:gs pos="31000">
                <a:srgbClr val="1A4C83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37"/>
          <p:cNvSpPr/>
          <p:nvPr/>
        </p:nvSpPr>
        <p:spPr>
          <a:xfrm flipH="1" rot="8100000">
            <a:off x="-481151" y="3649708"/>
            <a:ext cx="3478701" cy="2164843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5C9BD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p37"/>
          <p:cNvSpPr/>
          <p:nvPr/>
        </p:nvSpPr>
        <p:spPr>
          <a:xfrm flipH="1" rot="2700000">
            <a:off x="1512277" y="2840042"/>
            <a:ext cx="214196" cy="933178"/>
          </a:xfrm>
          <a:prstGeom prst="ellipse">
            <a:avLst/>
          </a:prstGeom>
          <a:solidFill>
            <a:srgbClr val="1A4C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37"/>
          <p:cNvSpPr/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0">
                <a:srgbClr val="143A63"/>
              </a:gs>
              <a:gs pos="60000">
                <a:srgbClr val="143A63"/>
              </a:gs>
              <a:gs pos="100000">
                <a:srgbClr val="5C9BDD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7" name="Google Shape;87;p37"/>
          <p:cNvGrpSpPr/>
          <p:nvPr/>
        </p:nvGrpSpPr>
        <p:grpSpPr>
          <a:xfrm>
            <a:off x="509106" y="1383159"/>
            <a:ext cx="897877" cy="934082"/>
            <a:chOff x="5129684" y="1232940"/>
            <a:chExt cx="897877" cy="934082"/>
          </a:xfrm>
        </p:grpSpPr>
        <p:sp>
          <p:nvSpPr>
            <p:cNvPr id="88" name="Google Shape;88;p3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8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93" name="Google Shape;93;p38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A4C83"/>
                </a:gs>
                <a:gs pos="30000">
                  <a:srgbClr val="1A4C83"/>
                </a:gs>
                <a:gs pos="40000">
                  <a:srgbClr val="2468B4"/>
                </a:gs>
                <a:gs pos="60000">
                  <a:srgbClr val="1A4C83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38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174373"/>
                </a:gs>
                <a:gs pos="50000">
                  <a:srgbClr val="174373"/>
                </a:gs>
                <a:gs pos="100000">
                  <a:srgbClr val="1A4C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95" name="Google Shape;95;p38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7" name="Google Shape;97;p38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9"/>
          <p:cNvGrpSpPr/>
          <p:nvPr/>
        </p:nvGrpSpPr>
        <p:grpSpPr>
          <a:xfrm>
            <a:off x="220889" y="4984670"/>
            <a:ext cx="897877" cy="934082"/>
            <a:chOff x="5129684" y="1232940"/>
            <a:chExt cx="897877" cy="934082"/>
          </a:xfrm>
        </p:grpSpPr>
        <p:sp>
          <p:nvSpPr>
            <p:cNvPr id="103" name="Google Shape;103;p3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3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p3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1A4C83">
                    <a:alpha val="20000"/>
                  </a:srgbClr>
                </a:gs>
                <a:gs pos="20000">
                  <a:srgbClr val="1A4C83">
                    <a:alpha val="20000"/>
                  </a:srgbClr>
                </a:gs>
                <a:gs pos="100000">
                  <a:srgbClr val="56A9F3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6" name="Google Shape;106;p39"/>
          <p:cNvSpPr txBox="1"/>
          <p:nvPr>
            <p:ph type="title"/>
          </p:nvPr>
        </p:nvSpPr>
        <p:spPr>
          <a:xfrm>
            <a:off x="550863" y="575409"/>
            <a:ext cx="450056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/>
          <p:nvPr>
            <p:ph idx="2" type="pic"/>
          </p:nvPr>
        </p:nvSpPr>
        <p:spPr>
          <a:xfrm>
            <a:off x="5267324" y="575409"/>
            <a:ext cx="6373813" cy="573331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550863" y="1776195"/>
            <a:ext cx="4500562" cy="45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3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1"/>
          <p:cNvSpPr txBox="1"/>
          <p:nvPr>
            <p:ph type="ctrTitle"/>
          </p:nvPr>
        </p:nvSpPr>
        <p:spPr>
          <a:xfrm>
            <a:off x="55086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NPTEL </a:t>
            </a:r>
            <a:br>
              <a:rPr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CS133</a:t>
            </a:r>
            <a:br>
              <a:rPr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Science for Engineers</a:t>
            </a:r>
            <a:br>
              <a:rPr b="0" i="0"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4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550863" y="3569008"/>
            <a:ext cx="3565525" cy="1731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By 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Prof. Ragunathan Rengasamy, Prof. Shankar Narasimhan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IIT Madras</a:t>
            </a:r>
            <a:endParaRPr/>
          </a:p>
        </p:txBody>
      </p:sp>
      <p:grpSp>
        <p:nvGrpSpPr>
          <p:cNvPr id="131" name="Google Shape;131;p1"/>
          <p:cNvGrpSpPr/>
          <p:nvPr/>
        </p:nvGrpSpPr>
        <p:grpSpPr>
          <a:xfrm>
            <a:off x="325472" y="346234"/>
            <a:ext cx="828358" cy="828358"/>
            <a:chOff x="10462536" y="1408249"/>
            <a:chExt cx="828358" cy="828358"/>
          </a:xfrm>
        </p:grpSpPr>
        <p:sp>
          <p:nvSpPr>
            <p:cNvPr id="132" name="Google Shape;132;p1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A4C83"/>
                </a:gs>
                <a:gs pos="30000">
                  <a:srgbClr val="1A4C83"/>
                </a:gs>
                <a:gs pos="40000">
                  <a:srgbClr val="215FA3"/>
                </a:gs>
                <a:gs pos="60000">
                  <a:srgbClr val="1A4C83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1A4C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descr="A blue and black background&#10;&#10;Description automatically generated" id="134" name="Google Shape;134;p1"/>
          <p:cNvPicPr preferRelativeResize="0"/>
          <p:nvPr/>
        </p:nvPicPr>
        <p:blipFill rotWithShape="1">
          <a:blip r:embed="rId3">
            <a:alphaModFix/>
          </a:blip>
          <a:srcRect b="-1" l="18591" r="8909" t="0"/>
          <a:stretch/>
        </p:blipFill>
        <p:spPr>
          <a:xfrm>
            <a:off x="4743450" y="10"/>
            <a:ext cx="7448551" cy="6857990"/>
          </a:xfrm>
          <a:custGeom>
            <a:rect b="b" l="l" r="r" t="t"/>
            <a:pathLst>
              <a:path extrusionOk="0" h="6858000" w="7448551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53A63">
                  <a:alpha val="0"/>
                </a:srgbClr>
              </a:gs>
              <a:gs pos="28000">
                <a:srgbClr val="153A63">
                  <a:alpha val="0"/>
                </a:srgbClr>
              </a:gs>
              <a:gs pos="90000">
                <a:srgbClr val="153A63">
                  <a:alpha val="60000"/>
                </a:srgbClr>
              </a:gs>
              <a:gs pos="100000">
                <a:srgbClr val="153A63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121219" y="5433223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5C9BDD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699497" y="520222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TA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Saladi Pravallika, 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Prime Minister’s Research Fellow, PhD,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Indian Institute of Science, Bangalore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Which of the following command is used to access the value “Shyam”?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print(patient_list[3][2])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print(patient_list[[3]][1])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print(patient_list[[3]][2])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print(patient_list[[2]][2])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722" y="2117681"/>
            <a:ext cx="5868415" cy="157577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Which of the following command is used to access the value “Shyam”?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print(patient_list[3][2])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print(patient_list[[3]][1])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</a:t>
            </a:r>
            <a:r>
              <a:rPr lang="en-GB">
                <a:solidFill>
                  <a:srgbClr val="FFFF00"/>
                </a:solidFill>
              </a:rPr>
              <a:t>print(patient_list[[3]][2])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print(patient_list[[2]][2])</a:t>
            </a:r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722" y="2117681"/>
            <a:ext cx="5868415" cy="1575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The output of the code given below is</a:t>
            </a:r>
            <a:endParaRPr/>
          </a:p>
        </p:txBody>
      </p:sp>
      <p:pic>
        <p:nvPicPr>
          <p:cNvPr id="212" name="Google Shape;21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59" y="1339461"/>
            <a:ext cx="2839120" cy="417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2722" y="1325310"/>
            <a:ext cx="5868415" cy="157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1530" y="2958773"/>
            <a:ext cx="3340351" cy="1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The output of the code given below is</a:t>
            </a:r>
            <a:endParaRPr/>
          </a:p>
        </p:txBody>
      </p:sp>
      <p:pic>
        <p:nvPicPr>
          <p:cNvPr id="221" name="Google Shape;22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59" y="1339461"/>
            <a:ext cx="2839120" cy="417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2722" y="1325310"/>
            <a:ext cx="5868415" cy="157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1530" y="2958773"/>
            <a:ext cx="3340351" cy="1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550862" y="3025798"/>
            <a:ext cx="699247" cy="806403"/>
          </a:xfrm>
          <a:prstGeom prst="star4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What is the output of following code?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double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integer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list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81275"/>
            <a:ext cx="4282895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What is the output of following code?</a:t>
            </a:r>
            <a:endParaRPr/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</a:t>
            </a:r>
            <a:r>
              <a:rPr lang="en-GB">
                <a:solidFill>
                  <a:srgbClr val="FFFF00"/>
                </a:solidFill>
              </a:rPr>
              <a:t>double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integer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list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81275"/>
            <a:ext cx="4282895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GB" sz="3600"/>
              <a:t>State whether the given statement is True or False.</a:t>
            </a:r>
            <a:br>
              <a:rPr lang="en-GB" sz="3600"/>
            </a:br>
            <a:r>
              <a:rPr lang="en-GB" sz="3600"/>
              <a:t>The library reshape2 is based around two key functions named melt and cast.</a:t>
            </a:r>
            <a:endParaRPr sz="3600"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550863" y="2474259"/>
            <a:ext cx="11090274" cy="3618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True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False</a:t>
            </a:r>
            <a:endParaRPr/>
          </a:p>
        </p:txBody>
      </p:sp>
      <p:sp>
        <p:nvSpPr>
          <p:cNvPr id="248" name="Google Shape;248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GB" sz="3600"/>
              <a:t>State whether the given statement is True or False.</a:t>
            </a:r>
            <a:br>
              <a:rPr lang="en-GB" sz="3600"/>
            </a:br>
            <a:r>
              <a:rPr lang="en-GB" sz="3600"/>
              <a:t>The library reshape2 is based around two key functions named melt and cast.</a:t>
            </a:r>
            <a:endParaRPr sz="3600"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550863" y="2474259"/>
            <a:ext cx="11090274" cy="3618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True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False</a:t>
            </a:r>
            <a:endParaRPr/>
          </a:p>
        </p:txBody>
      </p:sp>
      <p:sp>
        <p:nvSpPr>
          <p:cNvPr id="255" name="Google Shape;255;p2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What is the output of following code?</a:t>
            </a:r>
            <a:endParaRPr/>
          </a:p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6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4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2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8</a:t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5736" y="1836981"/>
            <a:ext cx="4209783" cy="14963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What is the output of following code?</a:t>
            </a:r>
            <a:endParaRPr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6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 4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2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8</a:t>
            </a:r>
            <a:endParaRPr/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5736" y="1836981"/>
            <a:ext cx="4209783" cy="149636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5E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855050" y="515545"/>
            <a:ext cx="1118191" cy="36933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Week-01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Create the data frame using the code given below and answer questions 8 and 9.</a:t>
            </a:r>
            <a:endParaRPr/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student_data = data.frame(student_id=c(1:4), student_name=c(‘Ram’,‘Harish’,‘Pradeep’,‘Rajesh’))</a:t>
            </a:r>
            <a:endParaRPr/>
          </a:p>
        </p:txBody>
      </p:sp>
      <p:sp>
        <p:nvSpPr>
          <p:cNvPr id="278" name="Google Shape;278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GB" sz="3600"/>
              <a:t>Choose the correct command to add a column named student_dept to the dataframe student_data.</a:t>
            </a:r>
            <a:endParaRPr sz="3600"/>
          </a:p>
        </p:txBody>
      </p:sp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550863" y="3567953"/>
            <a:ext cx="11090274" cy="2524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student_datastudent_dept=c(“Commerce”, “Biology”, “English”, “Tamil”)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student_data[“student_dept”]= c(“Commerce”,“Biology”, “English”,“Tamil”)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student_dept= student_data[c(“Commerce”,“Biology”,“English”,“Tamil”)]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student_data = data.frame(student_id=c(1:4), student_name=c(‘Ram’,‘Harish’,‘Pradeep’,‘Rajesh’))</a:t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412376" y="3245219"/>
            <a:ext cx="1143896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7" name="Google Shape;287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GB" sz="3600"/>
              <a:t>Choose the correct command to add a column named student_dept to the dataframe student_data.</a:t>
            </a:r>
            <a:endParaRPr sz="3600"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550863" y="3567953"/>
            <a:ext cx="11090274" cy="2524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student_datastudent_dept=c(“Commerce”, “Biology”, “English”, “Tamil”)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 student_data[“student_dept”]= c(“Commerce”,“Biology”, “English”,“Tamil”)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student_dept= student_data[c(“Commerce”,“Biology”,“English”,“Tamil”)]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student_data = data.frame(student_id=c(1:4), student_name=c(‘Ram’,‘Harish’,‘Pradeep’,‘Rajesh’))</a:t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5" name="Google Shape;295;p25"/>
          <p:cNvCxnSpPr/>
          <p:nvPr/>
        </p:nvCxnSpPr>
        <p:spPr>
          <a:xfrm>
            <a:off x="412376" y="3245219"/>
            <a:ext cx="1143896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6" name="Google Shape;296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GB" sz="3600"/>
              <a:t>Choose the correct command to access the element Tamil in the dataframe student_data.</a:t>
            </a:r>
            <a:endParaRPr sz="3600"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550863" y="3567953"/>
            <a:ext cx="11090274" cy="2524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student_data[[4]]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student_data[[4]][3]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student_data[[3]][4]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student_data = data.frame(student_id=c(1:4), student_name=c(‘Ram’,‘Harish’,‘Pradeep’,‘Rajesh’))</a:t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>
            <a:off x="412376" y="3245219"/>
            <a:ext cx="1143896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5" name="Google Shape;305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1587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student_data[[4]]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student_data[[4]][3]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student_data[[3]][4]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None of the above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1587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student_data[[4]]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student_data[[4]][3]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student_data[[3]][4]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None of the above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en-GB" sz="3600"/>
              <a:t>Choose the correct command to access the element Tamil in the dataframe student_data.</a:t>
            </a:r>
            <a:endParaRPr sz="3600"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550863" y="3567953"/>
            <a:ext cx="11090274" cy="2524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student_data[[4]]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student_data[[4]][3]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</a:t>
            </a:r>
            <a:r>
              <a:rPr lang="en-GB">
                <a:solidFill>
                  <a:srgbClr val="FFFF00"/>
                </a:solidFill>
              </a:rPr>
              <a:t>student_data[[3]][4]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student_data = data.frame(student_id=c(1:4), student_name=c(‘Ram’,‘Harish’,‘Pradeep’,‘Rajesh’))</a:t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5" name="Google Shape;315;p27"/>
          <p:cNvCxnSpPr/>
          <p:nvPr/>
        </p:nvCxnSpPr>
        <p:spPr>
          <a:xfrm>
            <a:off x="412376" y="3245219"/>
            <a:ext cx="1143896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6" name="Google Shape;316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1587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student_data[[4]]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student_data[[4]][3]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student_data[[3]][4]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None of the above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1587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student_data[[4]]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student_data[[4]][3]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student_data[[3]][4]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</a:pPr>
            <a:r>
              <a:rPr b="0" i="0" lang="en-GB" sz="9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None of the above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The command to check if a value is of numeric data type is ____.</a:t>
            </a:r>
            <a:endParaRPr/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typeof()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is.numeric()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as.numeric()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325" name="Google Shape;325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The command to check if a value is of numeric data type is ____.</a:t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typeof()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 is.numeric()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as.numeric()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332" name="Google Shape;332;p2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5E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25" y="1385841"/>
            <a:ext cx="3660477" cy="41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8118" y="1385549"/>
            <a:ext cx="3670300" cy="416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7585" t="0"/>
          <a:stretch/>
        </p:blipFill>
        <p:spPr>
          <a:xfrm>
            <a:off x="8044934" y="1346200"/>
            <a:ext cx="3925941" cy="41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2462981" y="1976284"/>
            <a:ext cx="78018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Let’s try some hands-on session on R Studio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Later we can check on some example questions and questions from the forum.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Which of the following variable names are INVALID in R?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1_variable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variable_1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_variable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variable@</a:t>
            </a:r>
            <a:endParaRPr/>
          </a:p>
        </p:txBody>
      </p:sp>
      <p:sp>
        <p:nvSpPr>
          <p:cNvPr id="169" name="Google Shape;169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GB"/>
              <a:t>Which of the following variable names are INVALID in R?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 1_variable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variable_1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</a:t>
            </a:r>
            <a:r>
              <a:rPr lang="en-GB">
                <a:solidFill>
                  <a:srgbClr val="FFFF00"/>
                </a:solidFill>
              </a:rPr>
              <a:t>_variable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 variable@</a:t>
            </a:r>
            <a:endParaRPr/>
          </a:p>
        </p:txBody>
      </p:sp>
      <p:sp>
        <p:nvSpPr>
          <p:cNvPr id="176" name="Google Shape;176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The function ls() in R will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set a new working directory path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list all objects in our working environment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display the path to our working directory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183" name="Google Shape;183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GB"/>
              <a:t>The function ls() in R will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set a new working directory path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GB">
                <a:solidFill>
                  <a:srgbClr val="FFFF00"/>
                </a:solidFill>
              </a:rPr>
              <a:t> list all objects in our working environment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display the path to our working directory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/>
              <a:t> None of the above</a:t>
            </a:r>
            <a:endParaRPr/>
          </a:p>
        </p:txBody>
      </p:sp>
      <p:sp>
        <p:nvSpPr>
          <p:cNvPr id="190" name="Google Shape;190;p12"/>
          <p:cNvSpPr txBox="1"/>
          <p:nvPr>
            <p:ph idx="11" type="ftr"/>
          </p:nvPr>
        </p:nvSpPr>
        <p:spPr>
          <a:xfrm>
            <a:off x="3359150" y="6516737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for Engineers CS133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2024-07-05T09:42:22Z</dcterms:created>
  <dc:creator>Saladi Pravallika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0x0101009D170D33EAB7F84797FAD5ACC59AB259</vt:lpwstr>
  </property>
  <property fmtid="{D5CDD505-2E9C-101B-9397-08002B2CF9AE}" pid="3" name="MediaServiceImageTags">
    <vt:lpwstr/>
  </property>
</Properties>
</file>