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47" r:id="rId3"/>
    <p:sldId id="294" r:id="rId4"/>
    <p:sldId id="349" r:id="rId5"/>
    <p:sldId id="350" r:id="rId6"/>
    <p:sldId id="352" r:id="rId7"/>
    <p:sldId id="338" r:id="rId8"/>
    <p:sldId id="339" r:id="rId9"/>
    <p:sldId id="340" r:id="rId10"/>
    <p:sldId id="342" r:id="rId11"/>
    <p:sldId id="343" r:id="rId12"/>
    <p:sldId id="344" r:id="rId13"/>
    <p:sldId id="353" r:id="rId14"/>
    <p:sldId id="354" r:id="rId15"/>
    <p:sldId id="345" r:id="rId16"/>
    <p:sldId id="346" r:id="rId17"/>
    <p:sldId id="355" r:id="rId18"/>
    <p:sldId id="358" r:id="rId19"/>
    <p:sldId id="359" r:id="rId20"/>
    <p:sldId id="360" r:id="rId21"/>
    <p:sldId id="356" r:id="rId22"/>
    <p:sldId id="357" r:id="rId23"/>
    <p:sldId id="3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700086-7057-4092-BA8B-199A4B30B8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DD52E1-67C4-4305-B101-D5238E9F70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09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00086-7057-4092-BA8B-199A4B30B8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32291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00086-7057-4092-BA8B-199A4B30B8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80134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00086-7057-4092-BA8B-199A4B30B8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374150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700086-7057-4092-BA8B-199A4B30B809}"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DD52E1-67C4-4305-B101-D5238E9F70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36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700086-7057-4092-BA8B-199A4B30B809}"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174341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700086-7057-4092-BA8B-199A4B30B809}"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166236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700086-7057-4092-BA8B-199A4B30B809}"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147209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700086-7057-4092-BA8B-199A4B30B809}" type="datetimeFigureOut">
              <a:rPr lang="en-IN" smtClean="0"/>
              <a:t>01-02-2023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374830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700086-7057-4092-BA8B-199A4B30B809}" type="datetimeFigureOut">
              <a:rPr lang="en-IN" smtClean="0"/>
              <a:t>01-02-2023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DD52E1-67C4-4305-B101-D5238E9F7027}" type="slidenum">
              <a:rPr lang="en-IN" smtClean="0"/>
              <a:t>‹#›</a:t>
            </a:fld>
            <a:endParaRPr lang="en-IN"/>
          </a:p>
        </p:txBody>
      </p:sp>
    </p:spTree>
    <p:extLst>
      <p:ext uri="{BB962C8B-B14F-4D97-AF65-F5344CB8AC3E}">
        <p14:creationId xmlns:p14="http://schemas.microsoft.com/office/powerpoint/2010/main" val="32415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700086-7057-4092-BA8B-199A4B30B809}"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DD52E1-67C4-4305-B101-D5238E9F7027}" type="slidenum">
              <a:rPr lang="en-IN" smtClean="0"/>
              <a:t>‹#›</a:t>
            </a:fld>
            <a:endParaRPr lang="en-IN"/>
          </a:p>
        </p:txBody>
      </p:sp>
    </p:spTree>
    <p:extLst>
      <p:ext uri="{BB962C8B-B14F-4D97-AF65-F5344CB8AC3E}">
        <p14:creationId xmlns:p14="http://schemas.microsoft.com/office/powerpoint/2010/main" val="97623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700086-7057-4092-BA8B-199A4B30B809}" type="datetimeFigureOut">
              <a:rPr lang="en-IN" smtClean="0"/>
              <a:t>01-02-2023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DD52E1-67C4-4305-B101-D5238E9F702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00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392D1C-B9F5-8503-4CDB-C96C414B7E2D}"/>
              </a:ext>
            </a:extLst>
          </p:cNvPr>
          <p:cNvSpPr>
            <a:spLocks noGrp="1"/>
          </p:cNvSpPr>
          <p:nvPr>
            <p:ph type="ctrTitle"/>
          </p:nvPr>
        </p:nvSpPr>
        <p:spPr>
          <a:xfrm>
            <a:off x="1259205" y="1447800"/>
            <a:ext cx="10058400" cy="2134362"/>
          </a:xfrm>
        </p:spPr>
        <p:txBody>
          <a:bodyPr>
            <a:normAutofit fontScale="90000"/>
          </a:bodyPr>
          <a:lstStyle/>
          <a:p>
            <a:r>
              <a:rPr lang="en-IN" dirty="0"/>
              <a:t>Unit - III</a:t>
            </a:r>
            <a:br>
              <a:rPr lang="en-IN" dirty="0"/>
            </a:br>
            <a:r>
              <a:rPr lang="en-IN" dirty="0"/>
              <a:t>Graphs</a:t>
            </a:r>
          </a:p>
        </p:txBody>
      </p:sp>
      <p:sp>
        <p:nvSpPr>
          <p:cNvPr id="5" name="Subtitle 4">
            <a:extLst>
              <a:ext uri="{FF2B5EF4-FFF2-40B4-BE49-F238E27FC236}">
                <a16:creationId xmlns:a16="http://schemas.microsoft.com/office/drawing/2014/main" id="{1C2765FB-B902-EB98-3754-5DB4F1133C29}"/>
              </a:ext>
            </a:extLst>
          </p:cNvPr>
          <p:cNvSpPr>
            <a:spLocks noGrp="1"/>
          </p:cNvSpPr>
          <p:nvPr>
            <p:ph type="subTitle" idx="1"/>
          </p:nvPr>
        </p:nvSpPr>
        <p:spPr>
          <a:xfrm>
            <a:off x="1097280" y="4455620"/>
            <a:ext cx="10058400" cy="1143000"/>
          </a:xfrm>
        </p:spPr>
        <p:txBody>
          <a:bodyPr>
            <a:normAutofit/>
          </a:bodyPr>
          <a:lstStyle/>
          <a:p>
            <a:r>
              <a:rPr lang="en-IN" sz="2800" b="1" dirty="0">
                <a:effectLst/>
                <a:latin typeface="Times New Roman" panose="02020603050405020304" pitchFamily="18" charset="0"/>
                <a:ea typeface="Times New Roman" panose="02020603050405020304" pitchFamily="18" charset="0"/>
              </a:rPr>
              <a:t>Course Code: 21AI33</a:t>
            </a:r>
            <a:endParaRPr lang="en-IN" sz="3600" dirty="0"/>
          </a:p>
        </p:txBody>
      </p:sp>
    </p:spTree>
    <p:extLst>
      <p:ext uri="{BB962C8B-B14F-4D97-AF65-F5344CB8AC3E}">
        <p14:creationId xmlns:p14="http://schemas.microsoft.com/office/powerpoint/2010/main" val="375263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Graph Representations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49" y="1845733"/>
            <a:ext cx="10791825" cy="4297891"/>
          </a:xfrm>
        </p:spPr>
        <p:txBody>
          <a:bodyPr>
            <a:normAutofit/>
          </a:bodyPr>
          <a:lstStyle/>
          <a:p>
            <a:pPr algn="just"/>
            <a:r>
              <a:rPr lang="en-US" sz="4000" dirty="0"/>
              <a:t>T</a:t>
            </a:r>
            <a:r>
              <a:rPr lang="en-US" sz="4000" b="0" i="0" u="none" strike="noStrike" baseline="0" dirty="0"/>
              <a:t>he memory required to store a graph of </a:t>
            </a:r>
            <a:r>
              <a:rPr lang="en-US" sz="4000" b="0" i="1" u="none" strike="noStrike" baseline="0" dirty="0"/>
              <a:t>n </a:t>
            </a:r>
            <a:r>
              <a:rPr lang="en-US" sz="4000" b="0" i="0" u="none" strike="noStrike" baseline="0" dirty="0"/>
              <a:t>vertices in the form of adjacency matrix is </a:t>
            </a:r>
            <a:r>
              <a:rPr lang="en-US" sz="4000" b="0" i="1" u="none" strike="noStrike" baseline="0" dirty="0"/>
              <a:t>O</a:t>
            </a:r>
            <a:r>
              <a:rPr lang="en-US" sz="4000" b="0" i="0" u="none" strike="noStrike" baseline="0" dirty="0"/>
              <a:t>(</a:t>
            </a:r>
            <a:r>
              <a:rPr lang="en-US" sz="4000" b="0" i="1" u="none" strike="noStrike" baseline="0" dirty="0"/>
              <a:t>n</a:t>
            </a:r>
            <a:r>
              <a:rPr lang="en-US" sz="4000" b="0" i="0" u="none" strike="noStrike" baseline="30000" dirty="0"/>
              <a:t>2</a:t>
            </a:r>
            <a:r>
              <a:rPr lang="en-US" sz="4000" b="0" i="0" u="none" strike="noStrike" baseline="0" dirty="0"/>
              <a:t>),</a:t>
            </a:r>
          </a:p>
          <a:p>
            <a:pPr algn="just"/>
            <a:r>
              <a:rPr lang="en-US" sz="4000" b="0" i="0" u="none" strike="noStrike" baseline="0" dirty="0"/>
              <a:t>whereas for storing it in the form of its adjacency lists is </a:t>
            </a:r>
            <a:r>
              <a:rPr lang="en-US" sz="4000" b="0" i="1" u="none" strike="noStrike" baseline="0" dirty="0"/>
              <a:t>O</a:t>
            </a:r>
            <a:r>
              <a:rPr lang="en-US" sz="4000" b="0" i="0" u="none" strike="noStrike" baseline="0" dirty="0"/>
              <a:t>(</a:t>
            </a:r>
            <a:r>
              <a:rPr lang="en-US" sz="4000" b="0" i="1" u="none" strike="noStrike" baseline="0" dirty="0"/>
              <a:t>m </a:t>
            </a:r>
            <a:r>
              <a:rPr lang="en-US" sz="4000" b="0" i="0" u="none" strike="noStrike" baseline="0" dirty="0"/>
              <a:t>+ </a:t>
            </a:r>
            <a:r>
              <a:rPr lang="en-US" sz="4000" b="0" i="1" u="none" strike="noStrike" baseline="0" dirty="0"/>
              <a:t>n</a:t>
            </a:r>
            <a:r>
              <a:rPr lang="en-US" sz="4000" b="0" i="0" u="none" strike="noStrike" baseline="0" dirty="0"/>
              <a:t>). </a:t>
            </a:r>
            <a:endParaRPr lang="en-IN" sz="6600" dirty="0">
              <a:cs typeface="Times New Roman" panose="02020603050405020304" pitchFamily="18" charset="0"/>
            </a:endParaRPr>
          </a:p>
        </p:txBody>
      </p:sp>
    </p:spTree>
    <p:extLst>
      <p:ext uri="{BB962C8B-B14F-4D97-AF65-F5344CB8AC3E}">
        <p14:creationId xmlns:p14="http://schemas.microsoft.com/office/powerpoint/2010/main" val="187478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935E-204E-2F28-B434-BC56BDBAD263}"/>
              </a:ext>
            </a:extLst>
          </p:cNvPr>
          <p:cNvSpPr>
            <a:spLocks noGrp="1"/>
          </p:cNvSpPr>
          <p:nvPr>
            <p:ph type="title"/>
          </p:nvPr>
        </p:nvSpPr>
        <p:spPr/>
        <p:txBody>
          <a:bodyPr/>
          <a:lstStyle/>
          <a:p>
            <a:r>
              <a:rPr lang="en-IN" dirty="0"/>
              <a:t>Weighted Graph Representation</a:t>
            </a:r>
          </a:p>
        </p:txBody>
      </p:sp>
      <p:sp>
        <p:nvSpPr>
          <p:cNvPr id="7" name="Content Placeholder 6">
            <a:extLst>
              <a:ext uri="{FF2B5EF4-FFF2-40B4-BE49-F238E27FC236}">
                <a16:creationId xmlns:a16="http://schemas.microsoft.com/office/drawing/2014/main" id="{7C305590-B8FB-8985-D2D8-22C947F62729}"/>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D9B499F7-6941-B94A-2960-E498F34D5CB8}"/>
              </a:ext>
            </a:extLst>
          </p:cNvPr>
          <p:cNvPicPr>
            <a:picLocks noChangeAspect="1"/>
          </p:cNvPicPr>
          <p:nvPr/>
        </p:nvPicPr>
        <p:blipFill>
          <a:blip r:embed="rId2"/>
          <a:stretch>
            <a:fillRect/>
          </a:stretch>
        </p:blipFill>
        <p:spPr>
          <a:xfrm>
            <a:off x="2419349" y="1737360"/>
            <a:ext cx="7229475" cy="4654320"/>
          </a:xfrm>
          <a:prstGeom prst="rect">
            <a:avLst/>
          </a:prstGeom>
        </p:spPr>
      </p:pic>
    </p:spTree>
    <p:extLst>
      <p:ext uri="{BB962C8B-B14F-4D97-AF65-F5344CB8AC3E}">
        <p14:creationId xmlns:p14="http://schemas.microsoft.com/office/powerpoint/2010/main" val="326248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935E-204E-2F28-B434-BC56BDBAD263}"/>
              </a:ext>
            </a:extLst>
          </p:cNvPr>
          <p:cNvSpPr>
            <a:spLocks noGrp="1"/>
          </p:cNvSpPr>
          <p:nvPr>
            <p:ph type="title"/>
          </p:nvPr>
        </p:nvSpPr>
        <p:spPr/>
        <p:txBody>
          <a:bodyPr>
            <a:normAutofit/>
          </a:bodyPr>
          <a:lstStyle/>
          <a:p>
            <a:r>
              <a:rPr lang="en-US" sz="4400" b="1" i="0" u="none" strike="noStrike" baseline="0" dirty="0"/>
              <a:t>Connectivity, Distance, and Spanning Trees</a:t>
            </a:r>
            <a:endParaRPr lang="en-IN" sz="4400" dirty="0"/>
          </a:p>
        </p:txBody>
      </p:sp>
      <p:sp>
        <p:nvSpPr>
          <p:cNvPr id="7" name="Content Placeholder 6">
            <a:extLst>
              <a:ext uri="{FF2B5EF4-FFF2-40B4-BE49-F238E27FC236}">
                <a16:creationId xmlns:a16="http://schemas.microsoft.com/office/drawing/2014/main" id="{7C305590-B8FB-8985-D2D8-22C947F62729}"/>
              </a:ext>
            </a:extLst>
          </p:cNvPr>
          <p:cNvSpPr>
            <a:spLocks noGrp="1"/>
          </p:cNvSpPr>
          <p:nvPr>
            <p:ph idx="1"/>
          </p:nvPr>
        </p:nvSpPr>
        <p:spPr>
          <a:xfrm>
            <a:off x="495300" y="1845734"/>
            <a:ext cx="6076950" cy="4023360"/>
          </a:xfrm>
        </p:spPr>
        <p:txBody>
          <a:bodyPr>
            <a:normAutofit/>
          </a:bodyPr>
          <a:lstStyle/>
          <a:p>
            <a:pPr algn="just">
              <a:buFont typeface="Wingdings" panose="05000000000000000000" pitchFamily="2" charset="2"/>
              <a:buChar char="q"/>
            </a:pPr>
            <a:r>
              <a:rPr lang="en-IN" dirty="0"/>
              <a:t> </a:t>
            </a:r>
            <a:r>
              <a:rPr lang="en-US" sz="2400" b="0" i="0" u="none" strike="noStrike" baseline="0" dirty="0"/>
              <a:t>A </a:t>
            </a:r>
            <a:r>
              <a:rPr lang="en-US" sz="2400" b="1" i="1" u="none" strike="noStrike" baseline="0" dirty="0">
                <a:solidFill>
                  <a:srgbClr val="FF0000"/>
                </a:solidFill>
              </a:rPr>
              <a:t>simple path</a:t>
            </a:r>
            <a:r>
              <a:rPr lang="en-US" sz="2400" b="0" i="0" u="none" strike="noStrike" baseline="0" dirty="0"/>
              <a:t>, or </a:t>
            </a:r>
            <a:r>
              <a:rPr lang="en-US" sz="2400" b="1" i="1" u="none" strike="noStrike" baseline="0" dirty="0">
                <a:solidFill>
                  <a:srgbClr val="FF0000"/>
                </a:solidFill>
              </a:rPr>
              <a:t>path</a:t>
            </a:r>
            <a:r>
              <a:rPr lang="en-US" sz="2400" b="0" i="1" u="none" strike="noStrike" baseline="0" dirty="0"/>
              <a:t> </a:t>
            </a:r>
            <a:r>
              <a:rPr lang="en-US" sz="2400" b="0" i="0" u="none" strike="noStrike" baseline="0" dirty="0"/>
              <a:t>for short, is a sequence of adjacent edges (</a:t>
            </a:r>
            <a:r>
              <a:rPr lang="en-US" sz="2400" b="0" i="1" u="none" strike="noStrike" baseline="0" dirty="0"/>
              <a:t>υ</a:t>
            </a:r>
            <a:r>
              <a:rPr lang="en-US" sz="2400" b="0" i="0" u="none" strike="noStrike" baseline="0" dirty="0"/>
              <a:t>1</a:t>
            </a:r>
            <a:r>
              <a:rPr lang="en-US" sz="2400" b="0" i="1" u="none" strike="noStrike" baseline="0" dirty="0"/>
              <a:t>, υ</a:t>
            </a:r>
            <a:r>
              <a:rPr lang="en-US" sz="2400" b="0" i="0" u="none" strike="noStrike" baseline="0" dirty="0"/>
              <a:t>2), (</a:t>
            </a:r>
            <a:r>
              <a:rPr lang="en-US" sz="2400" b="0" i="1" u="none" strike="noStrike" baseline="0" dirty="0"/>
              <a:t>υ</a:t>
            </a:r>
            <a:r>
              <a:rPr lang="en-US" sz="2400" b="0" i="0" u="none" strike="noStrike" baseline="0" dirty="0"/>
              <a:t>2</a:t>
            </a:r>
            <a:r>
              <a:rPr lang="en-US" sz="2400" b="0" i="1" u="none" strike="noStrike" baseline="0" dirty="0"/>
              <a:t>, υ</a:t>
            </a:r>
            <a:r>
              <a:rPr lang="en-US" sz="2400" b="0" i="0" u="none" strike="noStrike" baseline="0" dirty="0"/>
              <a:t>3), </a:t>
            </a:r>
            <a:r>
              <a:rPr lang="en-US" sz="2400" b="0" i="1" u="none" strike="noStrike" baseline="0" dirty="0"/>
              <a:t>. . .</a:t>
            </a:r>
            <a:r>
              <a:rPr lang="en-US" sz="2400" b="0" i="0" u="none" strike="noStrike" baseline="0" dirty="0"/>
              <a:t>, (</a:t>
            </a:r>
            <a:r>
              <a:rPr lang="en-US" sz="2400" b="0" i="1" u="none" strike="noStrike" baseline="0" dirty="0"/>
              <a:t>υk−</a:t>
            </a:r>
            <a:r>
              <a:rPr lang="en-US" sz="2400" b="0" i="0" u="none" strike="noStrike" baseline="0" dirty="0"/>
              <a:t>2</a:t>
            </a:r>
            <a:r>
              <a:rPr lang="en-US" sz="2400" b="0" i="1" u="none" strike="noStrike" baseline="0" dirty="0"/>
              <a:t>, υk−</a:t>
            </a:r>
            <a:r>
              <a:rPr lang="en-US" sz="2400" b="0" i="0" u="none" strike="noStrike" baseline="0" dirty="0"/>
              <a:t>1), (</a:t>
            </a:r>
            <a:r>
              <a:rPr lang="en-US" sz="2400" b="0" i="1" u="none" strike="noStrike" baseline="0" dirty="0"/>
              <a:t>υk−</a:t>
            </a:r>
            <a:r>
              <a:rPr lang="en-US" sz="2400" b="0" i="0" u="none" strike="noStrike" baseline="0" dirty="0"/>
              <a:t>1</a:t>
            </a:r>
            <a:r>
              <a:rPr lang="en-US" sz="2400" b="0" i="1" u="none" strike="noStrike" baseline="0" dirty="0"/>
              <a:t>, </a:t>
            </a:r>
            <a:r>
              <a:rPr lang="en-US" sz="2400" b="0" i="1" u="none" strike="noStrike" baseline="0" dirty="0" err="1"/>
              <a:t>υk</a:t>
            </a:r>
            <a:r>
              <a:rPr lang="en-US" sz="2400" b="0" i="0" u="none" strike="noStrike" baseline="0" dirty="0"/>
              <a:t>), sometimes written (</a:t>
            </a:r>
            <a:r>
              <a:rPr lang="en-US" sz="2400" b="0" i="1" u="none" strike="noStrike" baseline="0" dirty="0"/>
              <a:t>υ</a:t>
            </a:r>
            <a:r>
              <a:rPr lang="en-US" sz="2400" b="0" i="0" u="none" strike="noStrike" baseline="0" dirty="0"/>
              <a:t>1</a:t>
            </a:r>
            <a:r>
              <a:rPr lang="en-US" sz="2400" b="0" i="1" u="none" strike="noStrike" baseline="0" dirty="0"/>
              <a:t>, υ</a:t>
            </a:r>
            <a:r>
              <a:rPr lang="en-US" sz="2400" b="0" i="0" u="none" strike="noStrike" baseline="0" dirty="0"/>
              <a:t>2</a:t>
            </a:r>
            <a:r>
              <a:rPr lang="en-US" sz="2400" b="0" i="1" u="none" strike="noStrike" baseline="0" dirty="0"/>
              <a:t>, . . . , </a:t>
            </a:r>
            <a:r>
              <a:rPr lang="en-US" sz="2400" b="0" i="1" u="none" strike="noStrike" baseline="0" dirty="0" err="1"/>
              <a:t>υk</a:t>
            </a:r>
            <a:r>
              <a:rPr lang="en-US" sz="2400" b="0" i="0" u="none" strike="noStrike" baseline="0" dirty="0"/>
              <a:t>), in which all the vertices </a:t>
            </a:r>
            <a:r>
              <a:rPr lang="en-US" sz="2400" b="0" i="1" u="none" strike="noStrike" baseline="0" dirty="0"/>
              <a:t>υ</a:t>
            </a:r>
            <a:r>
              <a:rPr lang="en-US" sz="2400" b="0" i="0" u="none" strike="noStrike" baseline="0" dirty="0"/>
              <a:t>1</a:t>
            </a:r>
            <a:r>
              <a:rPr lang="en-US" sz="2400" b="0" i="1" u="none" strike="noStrike" baseline="0" dirty="0"/>
              <a:t>, υ</a:t>
            </a:r>
            <a:r>
              <a:rPr lang="en-US" sz="2400" b="0" i="0" u="none" strike="noStrike" baseline="0" dirty="0"/>
              <a:t>2</a:t>
            </a:r>
            <a:r>
              <a:rPr lang="en-US" sz="2400" b="0" i="1" u="none" strike="noStrike" baseline="0" dirty="0"/>
              <a:t>, . . . , </a:t>
            </a:r>
            <a:r>
              <a:rPr lang="en-US" sz="2400" b="0" i="1" u="none" strike="noStrike" baseline="0" dirty="0" err="1"/>
              <a:t>υk</a:t>
            </a:r>
            <a:r>
              <a:rPr lang="en-US" sz="2400" b="0" i="1" u="none" strike="noStrike" baseline="0" dirty="0"/>
              <a:t> </a:t>
            </a:r>
            <a:r>
              <a:rPr lang="en-US" sz="2400" b="0" i="0" u="none" strike="noStrike" baseline="0" dirty="0"/>
              <a:t>are distinct except possibly </a:t>
            </a:r>
            <a:r>
              <a:rPr lang="en-US" sz="2400" b="0" i="1" u="none" strike="noStrike" baseline="0" dirty="0"/>
              <a:t>υ</a:t>
            </a:r>
            <a:r>
              <a:rPr lang="en-US" sz="2400" b="0" i="0" u="none" strike="noStrike" baseline="0" dirty="0"/>
              <a:t>1 = </a:t>
            </a:r>
            <a:r>
              <a:rPr lang="en-US" sz="2400" b="0" i="1" u="none" strike="noStrike" baseline="0" dirty="0" err="1"/>
              <a:t>υk</a:t>
            </a:r>
            <a:r>
              <a:rPr lang="en-US" sz="2400" b="0" i="0" u="none" strike="noStrike" baseline="0" dirty="0"/>
              <a:t>.</a:t>
            </a:r>
          </a:p>
          <a:p>
            <a:pPr algn="just">
              <a:buFont typeface="Wingdings" panose="05000000000000000000" pitchFamily="2" charset="2"/>
              <a:buChar char="q"/>
            </a:pPr>
            <a:r>
              <a:rPr lang="en-US" sz="2400" i="1" dirty="0"/>
              <a:t>The number of edges in a path, in this case, k − 1, is called the length of the path. </a:t>
            </a:r>
          </a:p>
          <a:p>
            <a:pPr algn="just">
              <a:buFont typeface="Wingdings" panose="05000000000000000000" pitchFamily="2" charset="2"/>
              <a:buChar char="q"/>
            </a:pPr>
            <a:r>
              <a:rPr lang="en-US" sz="2400" i="1" dirty="0"/>
              <a:t>A cycle or circuit is a path in which the first and the last vertices are the same. </a:t>
            </a:r>
          </a:p>
          <a:p>
            <a:pPr algn="just">
              <a:buFont typeface="Wingdings" panose="05000000000000000000" pitchFamily="2" charset="2"/>
              <a:buChar char="q"/>
            </a:pPr>
            <a:endParaRPr lang="en-US" sz="2400" i="1" dirty="0"/>
          </a:p>
          <a:p>
            <a:pPr marL="0" indent="0" algn="just">
              <a:buNone/>
            </a:pPr>
            <a:endParaRPr lang="en-US" sz="2400" b="0" i="0" u="none" strike="noStrike" baseline="0" dirty="0"/>
          </a:p>
          <a:p>
            <a:pPr marL="0" indent="0" algn="just">
              <a:buNone/>
            </a:pPr>
            <a:endParaRPr lang="en-IN" dirty="0"/>
          </a:p>
        </p:txBody>
      </p:sp>
      <p:pic>
        <p:nvPicPr>
          <p:cNvPr id="4" name="Picture 3">
            <a:extLst>
              <a:ext uri="{FF2B5EF4-FFF2-40B4-BE49-F238E27FC236}">
                <a16:creationId xmlns:a16="http://schemas.microsoft.com/office/drawing/2014/main" id="{041B19F2-E4C1-88CF-F0CE-2D104A32D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877" y="3157537"/>
            <a:ext cx="4726823" cy="2862263"/>
          </a:xfrm>
          <a:prstGeom prst="rect">
            <a:avLst/>
          </a:prstGeom>
        </p:spPr>
      </p:pic>
    </p:spTree>
    <p:extLst>
      <p:ext uri="{BB962C8B-B14F-4D97-AF65-F5344CB8AC3E}">
        <p14:creationId xmlns:p14="http://schemas.microsoft.com/office/powerpoint/2010/main" val="103148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935E-204E-2F28-B434-BC56BDBAD263}"/>
              </a:ext>
            </a:extLst>
          </p:cNvPr>
          <p:cNvSpPr>
            <a:spLocks noGrp="1"/>
          </p:cNvSpPr>
          <p:nvPr>
            <p:ph type="title"/>
          </p:nvPr>
        </p:nvSpPr>
        <p:spPr/>
        <p:txBody>
          <a:bodyPr>
            <a:normAutofit/>
          </a:bodyPr>
          <a:lstStyle/>
          <a:p>
            <a:r>
              <a:rPr lang="en-US" sz="4400" b="1" i="0" u="none" strike="noStrike" baseline="0" dirty="0"/>
              <a:t>Connectivity, Distance, and Spanning Trees</a:t>
            </a:r>
            <a:endParaRPr lang="en-IN" sz="4400" dirty="0"/>
          </a:p>
        </p:txBody>
      </p:sp>
      <p:sp>
        <p:nvSpPr>
          <p:cNvPr id="7" name="Content Placeholder 6">
            <a:extLst>
              <a:ext uri="{FF2B5EF4-FFF2-40B4-BE49-F238E27FC236}">
                <a16:creationId xmlns:a16="http://schemas.microsoft.com/office/drawing/2014/main" id="{7C305590-B8FB-8985-D2D8-22C947F62729}"/>
              </a:ext>
            </a:extLst>
          </p:cNvPr>
          <p:cNvSpPr>
            <a:spLocks noGrp="1"/>
          </p:cNvSpPr>
          <p:nvPr>
            <p:ph idx="1"/>
          </p:nvPr>
        </p:nvSpPr>
        <p:spPr>
          <a:xfrm>
            <a:off x="495300" y="1845734"/>
            <a:ext cx="5772150" cy="4023360"/>
          </a:xfrm>
        </p:spPr>
        <p:txBody>
          <a:bodyPr>
            <a:normAutofit/>
          </a:bodyPr>
          <a:lstStyle/>
          <a:p>
            <a:pPr algn="just">
              <a:buFont typeface="Wingdings" panose="05000000000000000000" pitchFamily="2" charset="2"/>
              <a:buChar char="q"/>
            </a:pPr>
            <a:r>
              <a:rPr lang="en-US" sz="2800" i="1" dirty="0"/>
              <a:t>A subgraph of a graph G = (V,E) is a graph whose vertices and edges are in G. </a:t>
            </a:r>
          </a:p>
          <a:p>
            <a:pPr lvl="1" algn="just">
              <a:buFont typeface="Wingdings" panose="05000000000000000000" pitchFamily="2" charset="2"/>
              <a:buChar char="q"/>
            </a:pPr>
            <a:r>
              <a:rPr lang="en-US" sz="2400" i="1" dirty="0"/>
              <a:t>A subgraph g of G is said to be induced by a subset of vertices S ⊆ V if g results when the vertices in V − S and all the edges incident on them are removed from G.</a:t>
            </a:r>
          </a:p>
          <a:p>
            <a:pPr algn="just"/>
            <a:endParaRPr lang="en-IN" sz="2400" dirty="0"/>
          </a:p>
        </p:txBody>
      </p:sp>
      <p:pic>
        <p:nvPicPr>
          <p:cNvPr id="4" name="Picture 3">
            <a:extLst>
              <a:ext uri="{FF2B5EF4-FFF2-40B4-BE49-F238E27FC236}">
                <a16:creationId xmlns:a16="http://schemas.microsoft.com/office/drawing/2014/main" id="{0A68C472-E332-1E6A-2CEA-C13D40C22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364" y="3924300"/>
            <a:ext cx="5910636" cy="2053168"/>
          </a:xfrm>
          <a:prstGeom prst="rect">
            <a:avLst/>
          </a:prstGeom>
        </p:spPr>
      </p:pic>
    </p:spTree>
    <p:extLst>
      <p:ext uri="{BB962C8B-B14F-4D97-AF65-F5344CB8AC3E}">
        <p14:creationId xmlns:p14="http://schemas.microsoft.com/office/powerpoint/2010/main" val="428959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935E-204E-2F28-B434-BC56BDBAD263}"/>
              </a:ext>
            </a:extLst>
          </p:cNvPr>
          <p:cNvSpPr>
            <a:spLocks noGrp="1"/>
          </p:cNvSpPr>
          <p:nvPr>
            <p:ph type="title"/>
          </p:nvPr>
        </p:nvSpPr>
        <p:spPr/>
        <p:txBody>
          <a:bodyPr>
            <a:normAutofit/>
          </a:bodyPr>
          <a:lstStyle/>
          <a:p>
            <a:r>
              <a:rPr lang="en-US" sz="4400" b="1" i="0" u="none" strike="noStrike" baseline="0" dirty="0"/>
              <a:t>Connectivity, Distance, and Spanning Trees</a:t>
            </a:r>
            <a:endParaRPr lang="en-IN" sz="4400" dirty="0"/>
          </a:p>
        </p:txBody>
      </p:sp>
      <p:sp>
        <p:nvSpPr>
          <p:cNvPr id="7" name="Content Placeholder 6">
            <a:extLst>
              <a:ext uri="{FF2B5EF4-FFF2-40B4-BE49-F238E27FC236}">
                <a16:creationId xmlns:a16="http://schemas.microsoft.com/office/drawing/2014/main" id="{7C305590-B8FB-8985-D2D8-22C947F62729}"/>
              </a:ext>
            </a:extLst>
          </p:cNvPr>
          <p:cNvSpPr>
            <a:spLocks noGrp="1"/>
          </p:cNvSpPr>
          <p:nvPr>
            <p:ph idx="1"/>
          </p:nvPr>
        </p:nvSpPr>
        <p:spPr>
          <a:xfrm>
            <a:off x="495300" y="1845734"/>
            <a:ext cx="6267450" cy="2326216"/>
          </a:xfrm>
        </p:spPr>
        <p:txBody>
          <a:bodyPr>
            <a:normAutofit/>
          </a:bodyPr>
          <a:lstStyle/>
          <a:p>
            <a:pPr algn="just">
              <a:buFont typeface="Wingdings" panose="05000000000000000000" pitchFamily="2" charset="2"/>
              <a:buChar char="q"/>
            </a:pPr>
            <a:r>
              <a:rPr lang="en-US" sz="2400" i="1" dirty="0"/>
              <a:t>An undirected graph G is said to be connected if there is at least one path between every pair of vertices </a:t>
            </a:r>
            <a:r>
              <a:rPr lang="en-US" sz="2400" i="1" dirty="0" err="1"/>
              <a:t>υi</a:t>
            </a:r>
            <a:r>
              <a:rPr lang="en-US" sz="2400" i="1" dirty="0"/>
              <a:t> and </a:t>
            </a:r>
            <a:r>
              <a:rPr lang="en-US" sz="2400" i="1" dirty="0" err="1"/>
              <a:t>υj</a:t>
            </a:r>
            <a:r>
              <a:rPr lang="en-US" sz="2400" i="1" dirty="0"/>
              <a:t> in G. </a:t>
            </a:r>
          </a:p>
          <a:p>
            <a:pPr algn="just">
              <a:buFont typeface="Wingdings" panose="05000000000000000000" pitchFamily="2" charset="2"/>
              <a:buChar char="q"/>
            </a:pPr>
            <a:r>
              <a:rPr lang="en-US" sz="2400" i="1" dirty="0"/>
              <a:t>Graph G is said to be disconnected if it has at least one pair of distinct vertices u and v such that there is no path between u and v.</a:t>
            </a:r>
          </a:p>
          <a:p>
            <a:pPr algn="just"/>
            <a:endParaRPr lang="en-IN" dirty="0"/>
          </a:p>
        </p:txBody>
      </p:sp>
      <p:pic>
        <p:nvPicPr>
          <p:cNvPr id="4" name="Picture 3">
            <a:extLst>
              <a:ext uri="{FF2B5EF4-FFF2-40B4-BE49-F238E27FC236}">
                <a16:creationId xmlns:a16="http://schemas.microsoft.com/office/drawing/2014/main" id="{FA94682B-E478-819F-94B7-8B5098DBA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175" y="1928812"/>
            <a:ext cx="4200525" cy="2215811"/>
          </a:xfrm>
          <a:prstGeom prst="rect">
            <a:avLst/>
          </a:prstGeom>
        </p:spPr>
      </p:pic>
      <p:pic>
        <p:nvPicPr>
          <p:cNvPr id="6" name="Picture 5">
            <a:extLst>
              <a:ext uri="{FF2B5EF4-FFF2-40B4-BE49-F238E27FC236}">
                <a16:creationId xmlns:a16="http://schemas.microsoft.com/office/drawing/2014/main" id="{11501DDF-37AA-445B-6EB2-C3593F621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120" y="4184704"/>
            <a:ext cx="3712633" cy="2386693"/>
          </a:xfrm>
          <a:prstGeom prst="rect">
            <a:avLst/>
          </a:prstGeom>
        </p:spPr>
      </p:pic>
    </p:spTree>
    <p:extLst>
      <p:ext uri="{BB962C8B-B14F-4D97-AF65-F5344CB8AC3E}">
        <p14:creationId xmlns:p14="http://schemas.microsoft.com/office/powerpoint/2010/main" val="16810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935E-204E-2F28-B434-BC56BDBAD263}"/>
              </a:ext>
            </a:extLst>
          </p:cNvPr>
          <p:cNvSpPr>
            <a:spLocks noGrp="1"/>
          </p:cNvSpPr>
          <p:nvPr>
            <p:ph type="title"/>
          </p:nvPr>
        </p:nvSpPr>
        <p:spPr>
          <a:xfrm>
            <a:off x="1066800" y="263526"/>
            <a:ext cx="10058400" cy="1450757"/>
          </a:xfrm>
        </p:spPr>
        <p:txBody>
          <a:bodyPr>
            <a:normAutofit/>
          </a:bodyPr>
          <a:lstStyle/>
          <a:p>
            <a:r>
              <a:rPr lang="en-US" sz="4400" b="1" i="0" u="none" strike="noStrike" baseline="0" dirty="0"/>
              <a:t>Connectivity, Distance, and Spanning Trees</a:t>
            </a:r>
            <a:endParaRPr lang="en-IN" sz="4400" dirty="0"/>
          </a:p>
        </p:txBody>
      </p:sp>
      <p:sp>
        <p:nvSpPr>
          <p:cNvPr id="7" name="Content Placeholder 6">
            <a:extLst>
              <a:ext uri="{FF2B5EF4-FFF2-40B4-BE49-F238E27FC236}">
                <a16:creationId xmlns:a16="http://schemas.microsoft.com/office/drawing/2014/main" id="{7C305590-B8FB-8985-D2D8-22C947F62729}"/>
              </a:ext>
            </a:extLst>
          </p:cNvPr>
          <p:cNvSpPr>
            <a:spLocks noGrp="1"/>
          </p:cNvSpPr>
          <p:nvPr>
            <p:ph idx="1"/>
          </p:nvPr>
        </p:nvSpPr>
        <p:spPr>
          <a:xfrm>
            <a:off x="495300" y="1845734"/>
            <a:ext cx="11487150" cy="4023360"/>
          </a:xfrm>
        </p:spPr>
        <p:txBody>
          <a:bodyPr>
            <a:normAutofit/>
          </a:bodyPr>
          <a:lstStyle/>
          <a:p>
            <a:pPr algn="l">
              <a:buFont typeface="Wingdings" panose="05000000000000000000" pitchFamily="2" charset="2"/>
              <a:buChar char="q"/>
            </a:pPr>
            <a:r>
              <a:rPr lang="en-IN" dirty="0"/>
              <a:t> </a:t>
            </a:r>
            <a:r>
              <a:rPr lang="en-IN" sz="2800" b="0" i="0" u="none" strike="noStrike" baseline="0" dirty="0"/>
              <a:t>A </a:t>
            </a:r>
            <a:r>
              <a:rPr lang="en-US" sz="2800" b="0" i="0" u="none" strike="noStrike" baseline="0" dirty="0"/>
              <a:t>connected graph consists of just one component, whereas a disconnected graph consists of </a:t>
            </a:r>
            <a:r>
              <a:rPr lang="en-IN" sz="2800" b="0" i="0" u="none" strike="noStrike" baseline="0" dirty="0"/>
              <a:t>several (connected) components.</a:t>
            </a:r>
          </a:p>
        </p:txBody>
      </p:sp>
      <p:pic>
        <p:nvPicPr>
          <p:cNvPr id="4" name="Picture 3">
            <a:extLst>
              <a:ext uri="{FF2B5EF4-FFF2-40B4-BE49-F238E27FC236}">
                <a16:creationId xmlns:a16="http://schemas.microsoft.com/office/drawing/2014/main" id="{BC6E991B-CD52-2E04-9755-30E500632688}"/>
              </a:ext>
            </a:extLst>
          </p:cNvPr>
          <p:cNvPicPr>
            <a:picLocks noChangeAspect="1"/>
          </p:cNvPicPr>
          <p:nvPr/>
        </p:nvPicPr>
        <p:blipFill>
          <a:blip r:embed="rId2"/>
          <a:stretch>
            <a:fillRect/>
          </a:stretch>
        </p:blipFill>
        <p:spPr>
          <a:xfrm>
            <a:off x="2657475" y="2946113"/>
            <a:ext cx="6572249" cy="2922982"/>
          </a:xfrm>
          <a:prstGeom prst="rect">
            <a:avLst/>
          </a:prstGeom>
        </p:spPr>
      </p:pic>
    </p:spTree>
    <p:extLst>
      <p:ext uri="{BB962C8B-B14F-4D97-AF65-F5344CB8AC3E}">
        <p14:creationId xmlns:p14="http://schemas.microsoft.com/office/powerpoint/2010/main" val="24884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49365-0917-734D-8B4A-78AE9B9921B5}"/>
              </a:ext>
            </a:extLst>
          </p:cNvPr>
          <p:cNvSpPr>
            <a:spLocks noGrp="1"/>
          </p:cNvSpPr>
          <p:nvPr>
            <p:ph idx="1"/>
          </p:nvPr>
        </p:nvSpPr>
        <p:spPr>
          <a:xfrm>
            <a:off x="304800" y="1874309"/>
            <a:ext cx="7019925" cy="4345516"/>
          </a:xfrm>
        </p:spPr>
        <p:txBody>
          <a:bodyPr>
            <a:normAutofit/>
          </a:bodyPr>
          <a:lstStyle/>
          <a:p>
            <a:pPr algn="l"/>
            <a:r>
              <a:rPr lang="en-US" sz="2400" b="0" i="0" u="none" strike="noStrike" baseline="0" dirty="0"/>
              <a:t>A directed graph is said to be </a:t>
            </a:r>
            <a:r>
              <a:rPr lang="en-US" sz="2400" b="0" i="1" u="none" strike="noStrike" baseline="0" dirty="0"/>
              <a:t>strongly connected </a:t>
            </a:r>
            <a:r>
              <a:rPr lang="en-US" sz="2400" b="0" i="0" u="none" strike="noStrike" baseline="0" dirty="0"/>
              <a:t>if for every pair of vertices </a:t>
            </a:r>
            <a:r>
              <a:rPr lang="en-US" sz="2400" b="0" i="1" u="none" strike="noStrike" baseline="0" dirty="0" err="1"/>
              <a:t>υi</a:t>
            </a:r>
            <a:r>
              <a:rPr lang="en-US" sz="2400" b="0" i="1" u="none" strike="noStrike" baseline="0" dirty="0"/>
              <a:t> </a:t>
            </a:r>
            <a:r>
              <a:rPr lang="en-US" sz="2400" b="0" i="0" u="none" strike="noStrike" baseline="0" dirty="0"/>
              <a:t>and </a:t>
            </a:r>
            <a:r>
              <a:rPr lang="en-US" sz="2400" b="0" i="1" u="none" strike="noStrike" baseline="0" dirty="0" err="1"/>
              <a:t>υj</a:t>
            </a:r>
            <a:r>
              <a:rPr lang="en-US" sz="2400" b="0" i="1" u="none" strike="noStrike" baseline="0" dirty="0"/>
              <a:t> </a:t>
            </a:r>
            <a:r>
              <a:rPr lang="en-US" sz="2400" b="0" i="0" u="none" strike="noStrike" baseline="0" dirty="0"/>
              <a:t>there exists at least one directed path from </a:t>
            </a:r>
            <a:r>
              <a:rPr lang="en-US" sz="2400" b="0" i="1" u="none" strike="noStrike" baseline="0" dirty="0" err="1"/>
              <a:t>υi</a:t>
            </a:r>
            <a:r>
              <a:rPr lang="en-US" sz="2400" b="0" i="1" u="none" strike="noStrike" baseline="0" dirty="0"/>
              <a:t> </a:t>
            </a:r>
            <a:r>
              <a:rPr lang="en-US" sz="2400" b="0" i="0" u="none" strike="noStrike" baseline="0" dirty="0"/>
              <a:t>to </a:t>
            </a:r>
            <a:r>
              <a:rPr lang="en-US" sz="2400" b="0" i="1" u="none" strike="noStrike" baseline="0" dirty="0" err="1"/>
              <a:t>υj</a:t>
            </a:r>
            <a:r>
              <a:rPr lang="en-US" sz="2400" b="0" i="1" u="none" strike="noStrike" baseline="0" dirty="0"/>
              <a:t> </a:t>
            </a:r>
            <a:r>
              <a:rPr lang="en-US" sz="2400" b="0" i="0" u="none" strike="noStrike" baseline="0" dirty="0"/>
              <a:t>and at least one from </a:t>
            </a:r>
            <a:r>
              <a:rPr lang="en-US" sz="2400" b="0" i="1" u="none" strike="noStrike" baseline="0" dirty="0" err="1"/>
              <a:t>υj</a:t>
            </a:r>
            <a:r>
              <a:rPr lang="en-US" sz="2400" b="0" i="1" u="none" strike="noStrike" baseline="0" dirty="0"/>
              <a:t> </a:t>
            </a:r>
            <a:r>
              <a:rPr lang="en-US" sz="2400" b="0" i="0" u="none" strike="noStrike" baseline="0" dirty="0"/>
              <a:t>to </a:t>
            </a:r>
            <a:r>
              <a:rPr lang="en-US" sz="2400" b="0" i="1" u="none" strike="noStrike" baseline="0" dirty="0" err="1"/>
              <a:t>υi</a:t>
            </a:r>
            <a:r>
              <a:rPr lang="en-US" sz="2400" b="0" i="0" u="none" strike="noStrike" baseline="0" dirty="0"/>
              <a:t>. </a:t>
            </a:r>
          </a:p>
          <a:p>
            <a:pPr algn="l"/>
            <a:r>
              <a:rPr lang="en-US" sz="2400" b="0" i="0" u="none" strike="noStrike" baseline="0" dirty="0"/>
              <a:t>A digraph which is connected but not strongly connected is called </a:t>
            </a:r>
            <a:r>
              <a:rPr lang="en-US" sz="2400" b="0" i="1" u="none" strike="noStrike" baseline="0" dirty="0"/>
              <a:t>weakly connected</a:t>
            </a:r>
            <a:r>
              <a:rPr lang="en-US" sz="2400" b="0" i="0" u="none" strike="noStrike" baseline="0" dirty="0"/>
              <a:t>.</a:t>
            </a:r>
          </a:p>
          <a:p>
            <a:pPr algn="l"/>
            <a:r>
              <a:rPr lang="en-IN" sz="2400" dirty="0"/>
              <a:t>The distance </a:t>
            </a:r>
            <a:r>
              <a:rPr lang="en-US" sz="2400" dirty="0"/>
              <a:t>from vertex a to b is the length of the shortest path (i.e., a path of the smallest length) from a to b, if such a path exists. </a:t>
            </a:r>
          </a:p>
          <a:p>
            <a:pPr algn="l"/>
            <a:r>
              <a:rPr lang="en-US" sz="2400" dirty="0"/>
              <a:t>If no path from a to b exists, the distance is undefined and is often set to ∞.</a:t>
            </a:r>
            <a:endParaRPr lang="en-IN" sz="2400" dirty="0"/>
          </a:p>
        </p:txBody>
      </p:sp>
      <p:sp>
        <p:nvSpPr>
          <p:cNvPr id="4" name="Title 1">
            <a:extLst>
              <a:ext uri="{FF2B5EF4-FFF2-40B4-BE49-F238E27FC236}">
                <a16:creationId xmlns:a16="http://schemas.microsoft.com/office/drawing/2014/main" id="{23346A4D-E7EC-D20B-C34B-84BBA888E02B}"/>
              </a:ext>
            </a:extLst>
          </p:cNvPr>
          <p:cNvSpPr>
            <a:spLocks noGrp="1"/>
          </p:cNvSpPr>
          <p:nvPr>
            <p:ph type="title"/>
          </p:nvPr>
        </p:nvSpPr>
        <p:spPr>
          <a:xfrm>
            <a:off x="1096963" y="287338"/>
            <a:ext cx="10058400" cy="1449387"/>
          </a:xfrm>
        </p:spPr>
        <p:txBody>
          <a:bodyPr>
            <a:normAutofit/>
          </a:bodyPr>
          <a:lstStyle/>
          <a:p>
            <a:r>
              <a:rPr lang="en-US" sz="4400" b="1" i="0" u="none" strike="noStrike" baseline="0" dirty="0"/>
              <a:t>Connectivity, Distance, and Spanning Trees</a:t>
            </a:r>
            <a:endParaRPr lang="en-IN" sz="4400" dirty="0"/>
          </a:p>
        </p:txBody>
      </p:sp>
      <p:pic>
        <p:nvPicPr>
          <p:cNvPr id="6" name="Picture 5">
            <a:extLst>
              <a:ext uri="{FF2B5EF4-FFF2-40B4-BE49-F238E27FC236}">
                <a16:creationId xmlns:a16="http://schemas.microsoft.com/office/drawing/2014/main" id="{E6203C2D-C100-08DC-C672-557D9F2FC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4" y="2205037"/>
            <a:ext cx="2695575" cy="3067821"/>
          </a:xfrm>
          <a:prstGeom prst="rect">
            <a:avLst/>
          </a:prstGeom>
        </p:spPr>
      </p:pic>
    </p:spTree>
    <p:extLst>
      <p:ext uri="{BB962C8B-B14F-4D97-AF65-F5344CB8AC3E}">
        <p14:creationId xmlns:p14="http://schemas.microsoft.com/office/powerpoint/2010/main" val="3867279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7314-B55E-6BDF-8050-A0BB2EF98722}"/>
              </a:ext>
            </a:extLst>
          </p:cNvPr>
          <p:cNvSpPr>
            <a:spLocks noGrp="1"/>
          </p:cNvSpPr>
          <p:nvPr>
            <p:ph type="title"/>
          </p:nvPr>
        </p:nvSpPr>
        <p:spPr/>
        <p:txBody>
          <a:bodyPr/>
          <a:lstStyle/>
          <a:p>
            <a:r>
              <a:rPr lang="en-IN" dirty="0"/>
              <a:t>Searching in a graph – 2 Types</a:t>
            </a:r>
          </a:p>
        </p:txBody>
      </p:sp>
      <p:sp>
        <p:nvSpPr>
          <p:cNvPr id="3" name="Content Placeholder 2">
            <a:extLst>
              <a:ext uri="{FF2B5EF4-FFF2-40B4-BE49-F238E27FC236}">
                <a16:creationId xmlns:a16="http://schemas.microsoft.com/office/drawing/2014/main" id="{68DE5D7C-55C4-8CA1-C4D0-2F868FE824B7}"/>
              </a:ext>
            </a:extLst>
          </p:cNvPr>
          <p:cNvSpPr>
            <a:spLocks noGrp="1"/>
          </p:cNvSpPr>
          <p:nvPr>
            <p:ph idx="1"/>
          </p:nvPr>
        </p:nvSpPr>
        <p:spPr>
          <a:xfrm>
            <a:off x="1097279" y="1845734"/>
            <a:ext cx="10304145" cy="4023360"/>
          </a:xfrm>
        </p:spPr>
        <p:txBody>
          <a:bodyPr>
            <a:normAutofit fontScale="92500" lnSpcReduction="10000"/>
          </a:bodyPr>
          <a:lstStyle/>
          <a:p>
            <a:pPr marL="0" indent="0" algn="just">
              <a:buNone/>
            </a:pPr>
            <a:r>
              <a:rPr lang="en-US" sz="2400" b="1" i="0" u="none" strike="noStrike" baseline="0" dirty="0">
                <a:solidFill>
                  <a:srgbClr val="FF0000"/>
                </a:solidFill>
              </a:rPr>
              <a:t>Breadth-First Search </a:t>
            </a:r>
          </a:p>
          <a:p>
            <a:pPr algn="just">
              <a:buFont typeface="Wingdings" panose="05000000000000000000" pitchFamily="2" charset="2"/>
              <a:buChar char="q"/>
            </a:pPr>
            <a:r>
              <a:rPr lang="en-US" sz="2400" b="0" i="0" u="none" strike="noStrike" baseline="0" dirty="0"/>
              <a:t>At a vertex </a:t>
            </a:r>
            <a:r>
              <a:rPr lang="en-US" sz="2400" b="0" i="1" u="none" strike="noStrike" baseline="0" dirty="0"/>
              <a:t>v </a:t>
            </a:r>
            <a:r>
              <a:rPr lang="en-US" sz="2400" b="0" i="0" u="none" strike="noStrike" baseline="0" dirty="0"/>
              <a:t>we scan all edges incident on </a:t>
            </a:r>
            <a:r>
              <a:rPr lang="en-US" sz="2400" b="0" i="1" u="none" strike="noStrike" baseline="0" dirty="0"/>
              <a:t>v </a:t>
            </a:r>
            <a:r>
              <a:rPr lang="en-US" sz="2400" b="0" i="0" u="none" strike="noStrike" baseline="0" dirty="0"/>
              <a:t>and then move to an adjacent vertex </a:t>
            </a:r>
            <a:r>
              <a:rPr lang="en-US" sz="2400" b="0" i="1" u="none" strike="noStrike" baseline="0" dirty="0"/>
              <a:t>w</a:t>
            </a:r>
            <a:r>
              <a:rPr lang="en-US" sz="2400" b="0" i="0" u="none" strike="noStrike" baseline="0" dirty="0"/>
              <a:t>, then from </a:t>
            </a:r>
            <a:r>
              <a:rPr lang="en-US" sz="2400" b="0" i="1" u="none" strike="noStrike" baseline="0" dirty="0"/>
              <a:t>w </a:t>
            </a:r>
            <a:r>
              <a:rPr lang="en-US" sz="2400" b="0" i="0" u="none" strike="noStrike" baseline="0" dirty="0"/>
              <a:t>we scan all edges incident on </a:t>
            </a:r>
            <a:r>
              <a:rPr lang="en-US" sz="2400" b="0" i="1" u="none" strike="noStrike" baseline="0" dirty="0"/>
              <a:t>w</a:t>
            </a:r>
            <a:r>
              <a:rPr lang="en-US" sz="2400" b="0" i="0" u="none" strike="noStrike" baseline="0" dirty="0"/>
              <a:t>. </a:t>
            </a:r>
          </a:p>
          <a:p>
            <a:pPr algn="just">
              <a:buFont typeface="Wingdings" panose="05000000000000000000" pitchFamily="2" charset="2"/>
              <a:buChar char="q"/>
            </a:pPr>
            <a:r>
              <a:rPr lang="en-US" sz="2400" b="0" i="0" u="none" strike="noStrike" baseline="0" dirty="0"/>
              <a:t> This process is continued till all the edges </a:t>
            </a:r>
            <a:r>
              <a:rPr lang="en-US" sz="2400" b="0" i="1" u="none" strike="noStrike" baseline="0" dirty="0"/>
              <a:t>reachable </a:t>
            </a:r>
            <a:r>
              <a:rPr lang="en-US" sz="2400" b="0" i="0" u="none" strike="noStrike" baseline="0" dirty="0"/>
              <a:t>from </a:t>
            </a:r>
            <a:r>
              <a:rPr lang="en-US" sz="2400" b="0" i="1" u="none" strike="noStrike" baseline="0" dirty="0"/>
              <a:t>v </a:t>
            </a:r>
            <a:r>
              <a:rPr lang="en-US" sz="2400" b="0" i="0" u="none" strike="noStrike" baseline="0" dirty="0"/>
              <a:t>are scanned. </a:t>
            </a:r>
          </a:p>
          <a:p>
            <a:pPr algn="just">
              <a:buFont typeface="Wingdings" panose="05000000000000000000" pitchFamily="2" charset="2"/>
              <a:buChar char="q"/>
            </a:pPr>
            <a:r>
              <a:rPr lang="en-US" sz="2400" dirty="0"/>
              <a:t> </a:t>
            </a:r>
            <a:r>
              <a:rPr lang="en-US" sz="2400" b="0" i="0" u="none" strike="noStrike" baseline="0" dirty="0"/>
              <a:t>This method of fanning out from a given vertex </a:t>
            </a:r>
            <a:r>
              <a:rPr lang="en-US" sz="2400" b="0" i="1" u="none" strike="noStrike" baseline="0" dirty="0"/>
              <a:t>v </a:t>
            </a:r>
            <a:r>
              <a:rPr lang="en-US" sz="2400" b="0" i="0" u="none" strike="noStrike" baseline="0" dirty="0"/>
              <a:t>and visiting all vertices reachable from </a:t>
            </a:r>
            <a:r>
              <a:rPr lang="en-US" sz="2400" b="0" i="1" u="none" strike="noStrike" baseline="0" dirty="0"/>
              <a:t>v </a:t>
            </a:r>
            <a:r>
              <a:rPr lang="en-US" sz="2400" b="0" i="0" u="none" strike="noStrike" baseline="0" dirty="0"/>
              <a:t>in order of their distances from </a:t>
            </a:r>
            <a:r>
              <a:rPr lang="en-US" sz="2400" b="0" i="1" u="none" strike="noStrike" baseline="0" dirty="0"/>
              <a:t>v </a:t>
            </a:r>
            <a:r>
              <a:rPr lang="en-US" sz="2400" b="0" i="0" u="none" strike="noStrike" baseline="0" dirty="0"/>
              <a:t>(</a:t>
            </a:r>
            <a:r>
              <a:rPr lang="en-US" sz="2400" b="0" i="1" u="none" strike="noStrike" baseline="0" dirty="0"/>
              <a:t>i.e. </a:t>
            </a:r>
            <a:r>
              <a:rPr lang="en-US" sz="2400" b="0" i="0" u="none" strike="noStrike" baseline="0" dirty="0"/>
              <a:t>first visit all vertices at a distance one from </a:t>
            </a:r>
            <a:r>
              <a:rPr lang="en-US" sz="2400" b="0" i="1" u="none" strike="noStrike" baseline="0" dirty="0"/>
              <a:t>v</a:t>
            </a:r>
            <a:r>
              <a:rPr lang="en-US" sz="2400" b="0" i="0" u="none" strike="noStrike" baseline="0" dirty="0"/>
              <a:t>, then all vertices at distances two from </a:t>
            </a:r>
            <a:r>
              <a:rPr lang="en-US" sz="2400" b="0" i="1" u="none" strike="noStrike" baseline="0" dirty="0"/>
              <a:t>v</a:t>
            </a:r>
            <a:r>
              <a:rPr lang="en-US" sz="2400" b="0" i="0" u="none" strike="noStrike" baseline="0" dirty="0"/>
              <a:t>, and so on) is referred to as the </a:t>
            </a:r>
            <a:r>
              <a:rPr lang="en-US" sz="2400" b="0" i="1" u="none" strike="noStrike" baseline="0" dirty="0"/>
              <a:t>breadth-first search </a:t>
            </a:r>
            <a:r>
              <a:rPr lang="en-US" sz="2400" b="0" i="0" u="none" strike="noStrike" baseline="0" dirty="0"/>
              <a:t>(BFS) of the graph.</a:t>
            </a:r>
          </a:p>
          <a:p>
            <a:pPr algn="just">
              <a:buFont typeface="Wingdings" panose="05000000000000000000" pitchFamily="2" charset="2"/>
              <a:buChar char="q"/>
            </a:pPr>
            <a:r>
              <a:rPr lang="en-US" sz="2400" dirty="0"/>
              <a:t> </a:t>
            </a:r>
            <a:r>
              <a:rPr lang="en-US" sz="2400" b="1" dirty="0">
                <a:solidFill>
                  <a:srgbClr val="002060"/>
                </a:solidFill>
              </a:rPr>
              <a:t>The Breadth First Search (BFS) is an algorithm for traversing or searching tree or graph data structures. It explores all the nodes at the present depth before moving on to the nodes at the next depth level.</a:t>
            </a:r>
            <a:endParaRPr lang="en-IN" sz="2800" b="1" dirty="0">
              <a:solidFill>
                <a:srgbClr val="002060"/>
              </a:solidFill>
            </a:endParaRPr>
          </a:p>
        </p:txBody>
      </p:sp>
    </p:spTree>
    <p:extLst>
      <p:ext uri="{BB962C8B-B14F-4D97-AF65-F5344CB8AC3E}">
        <p14:creationId xmlns:p14="http://schemas.microsoft.com/office/powerpoint/2010/main" val="322858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46E-00AD-B043-0151-B661E694E6A8}"/>
              </a:ext>
            </a:extLst>
          </p:cNvPr>
          <p:cNvSpPr>
            <a:spLocks noGrp="1"/>
          </p:cNvSpPr>
          <p:nvPr>
            <p:ph type="title"/>
          </p:nvPr>
        </p:nvSpPr>
        <p:spPr/>
        <p:txBody>
          <a:bodyPr/>
          <a:lstStyle/>
          <a:p>
            <a:r>
              <a:rPr lang="en-IN" dirty="0"/>
              <a:t>BFS Applications</a:t>
            </a:r>
          </a:p>
        </p:txBody>
      </p:sp>
      <p:sp>
        <p:nvSpPr>
          <p:cNvPr id="3" name="Content Placeholder 2">
            <a:extLst>
              <a:ext uri="{FF2B5EF4-FFF2-40B4-BE49-F238E27FC236}">
                <a16:creationId xmlns:a16="http://schemas.microsoft.com/office/drawing/2014/main" id="{D97EA5C0-14AC-8B5A-1BED-205D5D357EC7}"/>
              </a:ext>
            </a:extLst>
          </p:cNvPr>
          <p:cNvSpPr>
            <a:spLocks noGrp="1"/>
          </p:cNvSpPr>
          <p:nvPr>
            <p:ph idx="1"/>
          </p:nvPr>
        </p:nvSpPr>
        <p:spPr/>
        <p:txBody>
          <a:bodyPr/>
          <a:lstStyle/>
          <a:p>
            <a:pPr>
              <a:buFont typeface="Wingdings" panose="05000000000000000000" pitchFamily="2" charset="2"/>
              <a:buChar char="q"/>
            </a:pPr>
            <a:r>
              <a:rPr lang="en-IN" dirty="0"/>
              <a:t> </a:t>
            </a:r>
            <a:r>
              <a:rPr lang="en-US" dirty="0"/>
              <a:t>BFS can be used in web crawlers to create web page indexes.</a:t>
            </a:r>
          </a:p>
          <a:p>
            <a:pPr>
              <a:buFont typeface="Wingdings" panose="05000000000000000000" pitchFamily="2" charset="2"/>
              <a:buChar char="q"/>
            </a:pPr>
            <a:r>
              <a:rPr lang="en-US" dirty="0"/>
              <a:t> BFS can be used to find the neighboring locations from a given source location.</a:t>
            </a:r>
          </a:p>
          <a:p>
            <a:pPr>
              <a:buFont typeface="Wingdings" panose="05000000000000000000" pitchFamily="2" charset="2"/>
              <a:buChar char="q"/>
            </a:pPr>
            <a:r>
              <a:rPr lang="en-US" dirty="0"/>
              <a:t> In a peer-to-peer network, BFS algorithm can be used as a traversal method to find all the neighboring nodes.</a:t>
            </a:r>
          </a:p>
          <a:p>
            <a:pPr>
              <a:buFont typeface="Wingdings" panose="05000000000000000000" pitchFamily="2" charset="2"/>
              <a:buChar char="q"/>
            </a:pPr>
            <a:r>
              <a:rPr lang="en-US" dirty="0"/>
              <a:t> Time complexity of BFS depends upon the data structure used to represent the graph. The time complexity of BFS algorithm is </a:t>
            </a:r>
            <a:r>
              <a:rPr lang="en-US" b="1" dirty="0"/>
              <a:t>O(V+E)</a:t>
            </a:r>
            <a:r>
              <a:rPr lang="en-US" dirty="0"/>
              <a:t>, since in the worst case, BFS algorithm explores every node and edge. In a graph, the number of vertices is O(V), whereas the number of edges is O(E).</a:t>
            </a:r>
          </a:p>
          <a:p>
            <a:pPr>
              <a:buFont typeface="Wingdings" panose="05000000000000000000" pitchFamily="2" charset="2"/>
              <a:buChar char="q"/>
            </a:pPr>
            <a:r>
              <a:rPr lang="en-US" dirty="0"/>
              <a:t> BFS can traverse through a graph in the smallest number of iterations.</a:t>
            </a:r>
          </a:p>
          <a:p>
            <a:pPr>
              <a:buFont typeface="Wingdings" panose="05000000000000000000" pitchFamily="2" charset="2"/>
              <a:buChar char="q"/>
            </a:pPr>
            <a:r>
              <a:rPr lang="en-US" dirty="0"/>
              <a:t> There is no possibility of this algorithm getting caught up in an infinite loop problem.</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64490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004F-E02C-F939-FAC7-4C752C4FC3A3}"/>
              </a:ext>
            </a:extLst>
          </p:cNvPr>
          <p:cNvSpPr>
            <a:spLocks noGrp="1"/>
          </p:cNvSpPr>
          <p:nvPr>
            <p:ph type="title"/>
          </p:nvPr>
        </p:nvSpPr>
        <p:spPr/>
        <p:txBody>
          <a:bodyPr/>
          <a:lstStyle/>
          <a:p>
            <a:r>
              <a:rPr lang="en-IN" dirty="0"/>
              <a:t>BFS Algorithm</a:t>
            </a:r>
          </a:p>
        </p:txBody>
      </p:sp>
      <p:pic>
        <p:nvPicPr>
          <p:cNvPr id="7" name="Content Placeholder 6">
            <a:extLst>
              <a:ext uri="{FF2B5EF4-FFF2-40B4-BE49-F238E27FC236}">
                <a16:creationId xmlns:a16="http://schemas.microsoft.com/office/drawing/2014/main" id="{B667B2A4-74A8-3F5D-6BED-A1471DCDF112}"/>
              </a:ext>
            </a:extLst>
          </p:cNvPr>
          <p:cNvPicPr>
            <a:picLocks noGrp="1" noChangeAspect="1"/>
          </p:cNvPicPr>
          <p:nvPr>
            <p:ph idx="1"/>
          </p:nvPr>
        </p:nvPicPr>
        <p:blipFill>
          <a:blip r:embed="rId2"/>
          <a:stretch>
            <a:fillRect/>
          </a:stretch>
        </p:blipFill>
        <p:spPr>
          <a:xfrm>
            <a:off x="3495675" y="1737360"/>
            <a:ext cx="5829299" cy="4491990"/>
          </a:xfrm>
        </p:spPr>
      </p:pic>
    </p:spTree>
    <p:extLst>
      <p:ext uri="{BB962C8B-B14F-4D97-AF65-F5344CB8AC3E}">
        <p14:creationId xmlns:p14="http://schemas.microsoft.com/office/powerpoint/2010/main" val="185893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C7F0-30FC-2F81-1265-967C39772A47}"/>
              </a:ext>
            </a:extLst>
          </p:cNvPr>
          <p:cNvSpPr>
            <a:spLocks noGrp="1"/>
          </p:cNvSpPr>
          <p:nvPr>
            <p:ph type="title"/>
          </p:nvPr>
        </p:nvSpPr>
        <p:spPr/>
        <p:txBody>
          <a:bodyPr/>
          <a:lstStyle/>
          <a:p>
            <a:r>
              <a:rPr lang="en-IN" dirty="0"/>
              <a:t>Trees and Graphs</a:t>
            </a:r>
          </a:p>
        </p:txBody>
      </p:sp>
      <p:pic>
        <p:nvPicPr>
          <p:cNvPr id="5" name="Content Placeholder 4">
            <a:extLst>
              <a:ext uri="{FF2B5EF4-FFF2-40B4-BE49-F238E27FC236}">
                <a16:creationId xmlns:a16="http://schemas.microsoft.com/office/drawing/2014/main" id="{8FDBC63C-9B47-2E7D-1E08-220BA596E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207" y="1979556"/>
            <a:ext cx="9109586" cy="4059293"/>
          </a:xfrm>
        </p:spPr>
      </p:pic>
    </p:spTree>
    <p:extLst>
      <p:ext uri="{BB962C8B-B14F-4D97-AF65-F5344CB8AC3E}">
        <p14:creationId xmlns:p14="http://schemas.microsoft.com/office/powerpoint/2010/main" val="179924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1C64-8854-A684-3E43-3AAE0C832B51}"/>
              </a:ext>
            </a:extLst>
          </p:cNvPr>
          <p:cNvSpPr>
            <a:spLocks noGrp="1"/>
          </p:cNvSpPr>
          <p:nvPr>
            <p:ph type="title"/>
          </p:nvPr>
        </p:nvSpPr>
        <p:spPr/>
        <p:txBody>
          <a:bodyPr/>
          <a:lstStyle/>
          <a:p>
            <a:r>
              <a:rPr lang="en-IN" dirty="0"/>
              <a:t>Illustration of BFS</a:t>
            </a:r>
          </a:p>
        </p:txBody>
      </p:sp>
      <p:pic>
        <p:nvPicPr>
          <p:cNvPr id="5" name="Content Placeholder 4">
            <a:extLst>
              <a:ext uri="{FF2B5EF4-FFF2-40B4-BE49-F238E27FC236}">
                <a16:creationId xmlns:a16="http://schemas.microsoft.com/office/drawing/2014/main" id="{DBF7D050-517A-DC89-7C9E-E5CBE2650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00" y="1934848"/>
            <a:ext cx="6413716" cy="3780151"/>
          </a:xfrm>
        </p:spPr>
      </p:pic>
    </p:spTree>
    <p:extLst>
      <p:ext uri="{BB962C8B-B14F-4D97-AF65-F5344CB8AC3E}">
        <p14:creationId xmlns:p14="http://schemas.microsoft.com/office/powerpoint/2010/main" val="182342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4B78-3306-7315-6BD8-3B56534A0DC7}"/>
              </a:ext>
            </a:extLst>
          </p:cNvPr>
          <p:cNvSpPr>
            <a:spLocks noGrp="1"/>
          </p:cNvSpPr>
          <p:nvPr>
            <p:ph type="title"/>
          </p:nvPr>
        </p:nvSpPr>
        <p:spPr/>
        <p:txBody>
          <a:bodyPr/>
          <a:lstStyle/>
          <a:p>
            <a:r>
              <a:rPr lang="en-IN" dirty="0"/>
              <a:t>BFS</a:t>
            </a:r>
          </a:p>
        </p:txBody>
      </p:sp>
      <p:pic>
        <p:nvPicPr>
          <p:cNvPr id="5" name="Content Placeholder 4">
            <a:extLst>
              <a:ext uri="{FF2B5EF4-FFF2-40B4-BE49-F238E27FC236}">
                <a16:creationId xmlns:a16="http://schemas.microsoft.com/office/drawing/2014/main" id="{5427847A-6E57-BE97-F2FE-6B4876C875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43124"/>
            <a:ext cx="9940806" cy="3533775"/>
          </a:xfrm>
        </p:spPr>
      </p:pic>
    </p:spTree>
    <p:extLst>
      <p:ext uri="{BB962C8B-B14F-4D97-AF65-F5344CB8AC3E}">
        <p14:creationId xmlns:p14="http://schemas.microsoft.com/office/powerpoint/2010/main" val="329158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7314-B55E-6BDF-8050-A0BB2EF98722}"/>
              </a:ext>
            </a:extLst>
          </p:cNvPr>
          <p:cNvSpPr>
            <a:spLocks noGrp="1"/>
          </p:cNvSpPr>
          <p:nvPr>
            <p:ph type="title"/>
          </p:nvPr>
        </p:nvSpPr>
        <p:spPr/>
        <p:txBody>
          <a:bodyPr/>
          <a:lstStyle/>
          <a:p>
            <a:r>
              <a:rPr lang="en-IN" dirty="0"/>
              <a:t>DFS (Depth First Search)</a:t>
            </a:r>
          </a:p>
        </p:txBody>
      </p:sp>
      <p:sp>
        <p:nvSpPr>
          <p:cNvPr id="3" name="Content Placeholder 2">
            <a:extLst>
              <a:ext uri="{FF2B5EF4-FFF2-40B4-BE49-F238E27FC236}">
                <a16:creationId xmlns:a16="http://schemas.microsoft.com/office/drawing/2014/main" id="{68DE5D7C-55C4-8CA1-C4D0-2F868FE824B7}"/>
              </a:ext>
            </a:extLst>
          </p:cNvPr>
          <p:cNvSpPr>
            <a:spLocks noGrp="1"/>
          </p:cNvSpPr>
          <p:nvPr>
            <p:ph idx="1"/>
          </p:nvPr>
        </p:nvSpPr>
        <p:spPr>
          <a:xfrm>
            <a:off x="1097280" y="1845734"/>
            <a:ext cx="10304145" cy="4023360"/>
          </a:xfrm>
        </p:spPr>
        <p:txBody>
          <a:bodyPr>
            <a:normAutofit/>
          </a:bodyPr>
          <a:lstStyle/>
          <a:p>
            <a:r>
              <a:rPr lang="en-US" sz="2000" dirty="0"/>
              <a:t>Step 1: Create a stack with the total number of vertices in the graph as the size.</a:t>
            </a:r>
          </a:p>
          <a:p>
            <a:r>
              <a:rPr lang="en-US" sz="2000" dirty="0"/>
              <a:t>Step 2: Choose any vertex as the traversal's beginning point. Push a visit to that vertex and add it to the stack.</a:t>
            </a:r>
          </a:p>
          <a:p>
            <a:r>
              <a:rPr lang="en-US" sz="2000" dirty="0"/>
              <a:t>Step 3 - Push any non-visited adjacent vertices of a vertex at the top of the stack to the top of the stack.</a:t>
            </a:r>
          </a:p>
          <a:p>
            <a:r>
              <a:rPr lang="en-US" sz="2000" dirty="0"/>
              <a:t>Step 4 - Repeat steps 3 and 4 until there are no more vertices to visit from the vertex at the top of the stack.</a:t>
            </a:r>
          </a:p>
          <a:p>
            <a:r>
              <a:rPr lang="en-US" sz="2000" dirty="0"/>
              <a:t>Step 5 - If there are no new vertices to visit, go back and pop one from the stack using backtracking.</a:t>
            </a:r>
          </a:p>
          <a:p>
            <a:r>
              <a:rPr lang="en-US" sz="2000" dirty="0"/>
              <a:t>Step 6 - Continue using steps 3, 4, and 5 until the stack is empty.</a:t>
            </a:r>
          </a:p>
          <a:p>
            <a:pPr algn="just">
              <a:buFont typeface="Wingdings" panose="05000000000000000000" pitchFamily="2" charset="2"/>
              <a:buChar char="q"/>
            </a:pPr>
            <a:endParaRPr lang="en-US" sz="2400" b="0" i="0" u="none" strike="noStrike" baseline="0" dirty="0"/>
          </a:p>
          <a:p>
            <a:pPr algn="just"/>
            <a:endParaRPr lang="en-US" sz="3200" b="1" i="0" u="none" strike="noStrike" baseline="0" dirty="0">
              <a:solidFill>
                <a:srgbClr val="FF0000"/>
              </a:solidFill>
            </a:endParaRPr>
          </a:p>
        </p:txBody>
      </p:sp>
    </p:spTree>
    <p:extLst>
      <p:ext uri="{BB962C8B-B14F-4D97-AF65-F5344CB8AC3E}">
        <p14:creationId xmlns:p14="http://schemas.microsoft.com/office/powerpoint/2010/main" val="37351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2027-6C7E-F790-E79B-10ED2B9788ED}"/>
              </a:ext>
            </a:extLst>
          </p:cNvPr>
          <p:cNvSpPr>
            <a:spLocks noGrp="1"/>
          </p:cNvSpPr>
          <p:nvPr>
            <p:ph type="title"/>
          </p:nvPr>
        </p:nvSpPr>
        <p:spPr/>
        <p:txBody>
          <a:bodyPr/>
          <a:lstStyle/>
          <a:p>
            <a:r>
              <a:rPr lang="en-IN" dirty="0"/>
              <a:t>DFS</a:t>
            </a:r>
          </a:p>
        </p:txBody>
      </p:sp>
      <p:pic>
        <p:nvPicPr>
          <p:cNvPr id="7" name="Content Placeholder 6">
            <a:extLst>
              <a:ext uri="{FF2B5EF4-FFF2-40B4-BE49-F238E27FC236}">
                <a16:creationId xmlns:a16="http://schemas.microsoft.com/office/drawing/2014/main" id="{410F5173-F664-310E-4B55-726E63AB1B24}"/>
              </a:ext>
            </a:extLst>
          </p:cNvPr>
          <p:cNvPicPr>
            <a:picLocks noGrp="1" noChangeAspect="1"/>
          </p:cNvPicPr>
          <p:nvPr>
            <p:ph idx="1"/>
          </p:nvPr>
        </p:nvPicPr>
        <p:blipFill>
          <a:blip r:embed="rId2"/>
          <a:stretch>
            <a:fillRect/>
          </a:stretch>
        </p:blipFill>
        <p:spPr>
          <a:xfrm>
            <a:off x="5579741" y="2546694"/>
            <a:ext cx="6106313" cy="2773821"/>
          </a:xfrm>
        </p:spPr>
      </p:pic>
      <p:pic>
        <p:nvPicPr>
          <p:cNvPr id="5" name="Picture 4">
            <a:extLst>
              <a:ext uri="{FF2B5EF4-FFF2-40B4-BE49-F238E27FC236}">
                <a16:creationId xmlns:a16="http://schemas.microsoft.com/office/drawing/2014/main" id="{393464F7-028A-CCE4-7C85-C6C1D2EB4297}"/>
              </a:ext>
            </a:extLst>
          </p:cNvPr>
          <p:cNvPicPr>
            <a:picLocks noChangeAspect="1"/>
          </p:cNvPicPr>
          <p:nvPr/>
        </p:nvPicPr>
        <p:blipFill>
          <a:blip r:embed="rId3"/>
          <a:stretch>
            <a:fillRect/>
          </a:stretch>
        </p:blipFill>
        <p:spPr>
          <a:xfrm>
            <a:off x="752476" y="2231512"/>
            <a:ext cx="3665076" cy="3350196"/>
          </a:xfrm>
          <a:prstGeom prst="rect">
            <a:avLst/>
          </a:prstGeom>
        </p:spPr>
      </p:pic>
    </p:spTree>
    <p:extLst>
      <p:ext uri="{BB962C8B-B14F-4D97-AF65-F5344CB8AC3E}">
        <p14:creationId xmlns:p14="http://schemas.microsoft.com/office/powerpoint/2010/main" val="102928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Definitions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1" y="1845733"/>
            <a:ext cx="6781799" cy="1450757"/>
          </a:xfrm>
        </p:spPr>
        <p:style>
          <a:lnRef idx="1">
            <a:schemeClr val="accent1"/>
          </a:lnRef>
          <a:fillRef idx="2">
            <a:schemeClr val="accent1"/>
          </a:fillRef>
          <a:effectRef idx="1">
            <a:schemeClr val="accent1"/>
          </a:effectRef>
          <a:fontRef idx="minor">
            <a:schemeClr val="dk1"/>
          </a:fontRef>
        </p:style>
        <p:txBody>
          <a:bodyPr>
            <a:normAutofit/>
          </a:bodyPr>
          <a:lstStyle/>
          <a:p>
            <a:pPr algn="l">
              <a:buFont typeface="Wingdings" panose="05000000000000000000" pitchFamily="2" charset="2"/>
              <a:buChar char="q"/>
            </a:pPr>
            <a:r>
              <a:rPr lang="en-IN" sz="3600" dirty="0">
                <a:cs typeface="Times New Roman" panose="02020603050405020304" pitchFamily="18" charset="0"/>
              </a:rPr>
              <a:t> </a:t>
            </a:r>
            <a:r>
              <a:rPr lang="en-US" sz="2400" b="0" i="0" u="none" strike="noStrike" baseline="0" dirty="0"/>
              <a:t>A </a:t>
            </a:r>
            <a:r>
              <a:rPr lang="en-US" sz="2400" b="0" i="1" u="none" strike="noStrike" baseline="0" dirty="0"/>
              <a:t>graph G </a:t>
            </a:r>
            <a:r>
              <a:rPr lang="en-US" sz="2400" b="0" i="0" u="none" strike="noStrike" baseline="0" dirty="0"/>
              <a:t>= (</a:t>
            </a:r>
            <a:r>
              <a:rPr lang="en-US" sz="2400" b="0" i="1" u="none" strike="noStrike" baseline="0" dirty="0"/>
              <a:t>V,E</a:t>
            </a:r>
            <a:r>
              <a:rPr lang="en-US" sz="2400" b="0" i="0" u="none" strike="noStrike" baseline="0" dirty="0"/>
              <a:t>) consists of </a:t>
            </a:r>
          </a:p>
          <a:p>
            <a:pPr lvl="1">
              <a:buFont typeface="Wingdings" panose="05000000000000000000" pitchFamily="2" charset="2"/>
              <a:buChar char="q"/>
            </a:pPr>
            <a:r>
              <a:rPr lang="en-US" sz="2200" dirty="0"/>
              <a:t>A</a:t>
            </a:r>
            <a:r>
              <a:rPr lang="en-US" sz="2200" b="0" i="0" u="none" strike="noStrike" baseline="0" dirty="0"/>
              <a:t> finite set of </a:t>
            </a:r>
            <a:r>
              <a:rPr lang="en-US" sz="2200" b="0" i="1" u="none" strike="noStrike" baseline="0" dirty="0"/>
              <a:t>vertices V </a:t>
            </a:r>
            <a:r>
              <a:rPr lang="en-US" sz="2200" b="0" i="0" u="none" strike="noStrike" baseline="0" dirty="0"/>
              <a:t>= </a:t>
            </a:r>
            <a:r>
              <a:rPr lang="en-US" sz="2200" b="0" i="1" u="none" strike="noStrike" baseline="0" dirty="0"/>
              <a:t>{υ</a:t>
            </a:r>
            <a:r>
              <a:rPr lang="en-US" sz="2200" b="0" i="0" u="none" strike="noStrike" baseline="-25000" dirty="0"/>
              <a:t>1</a:t>
            </a:r>
            <a:r>
              <a:rPr lang="en-US" sz="2200" b="0" i="1" u="none" strike="noStrike" baseline="0" dirty="0"/>
              <a:t>, υ</a:t>
            </a:r>
            <a:r>
              <a:rPr lang="en-US" sz="2200" b="0" i="0" u="none" strike="noStrike" baseline="-25000" dirty="0"/>
              <a:t>2</a:t>
            </a:r>
            <a:r>
              <a:rPr lang="en-US" sz="2200" b="0" i="1" u="none" strike="noStrike" baseline="0" dirty="0"/>
              <a:t>, . . . , </a:t>
            </a:r>
            <a:r>
              <a:rPr lang="en-US" sz="2200" b="0" i="1" u="none" strike="noStrike" baseline="0" dirty="0" err="1"/>
              <a:t>υ</a:t>
            </a:r>
            <a:r>
              <a:rPr lang="en-US" sz="2200" b="0" i="1" u="none" strike="noStrike" baseline="-25000" dirty="0" err="1"/>
              <a:t>n</a:t>
            </a:r>
            <a:r>
              <a:rPr lang="en-US" sz="2200" b="0" i="1" u="none" strike="noStrike" baseline="0" dirty="0"/>
              <a:t>} </a:t>
            </a:r>
          </a:p>
          <a:p>
            <a:pPr lvl="1">
              <a:buFont typeface="Wingdings" panose="05000000000000000000" pitchFamily="2" charset="2"/>
              <a:buChar char="q"/>
            </a:pPr>
            <a:r>
              <a:rPr lang="en-US" sz="2200" b="0" i="0" u="none" strike="noStrike" baseline="0" dirty="0"/>
              <a:t> </a:t>
            </a:r>
            <a:r>
              <a:rPr lang="en-US" sz="2200" dirty="0"/>
              <a:t>A</a:t>
            </a:r>
            <a:r>
              <a:rPr lang="en-US" sz="2200" b="0" i="0" u="none" strike="noStrike" baseline="0" dirty="0"/>
              <a:t> finite </a:t>
            </a:r>
            <a:r>
              <a:rPr lang="pt-BR" sz="2200" b="0" i="0" u="none" strike="noStrike" baseline="0" dirty="0"/>
              <a:t>set </a:t>
            </a:r>
            <a:r>
              <a:rPr lang="pt-BR" sz="2200" b="0" i="1" u="none" strike="noStrike" baseline="0" dirty="0"/>
              <a:t>E </a:t>
            </a:r>
            <a:r>
              <a:rPr lang="pt-BR" sz="2200" b="0" i="0" u="none" strike="noStrike" baseline="0" dirty="0"/>
              <a:t>of </a:t>
            </a:r>
            <a:r>
              <a:rPr lang="pt-BR" sz="2200" b="0" i="1" u="none" strike="noStrike" baseline="0" dirty="0"/>
              <a:t>edges E </a:t>
            </a:r>
            <a:r>
              <a:rPr lang="pt-BR" sz="2200" b="0" i="0" u="none" strike="noStrike" baseline="0" dirty="0"/>
              <a:t>= </a:t>
            </a:r>
            <a:r>
              <a:rPr lang="pt-BR" sz="2200" b="0" i="1" u="none" strike="noStrike" baseline="0" dirty="0"/>
              <a:t>{e</a:t>
            </a:r>
            <a:r>
              <a:rPr lang="pt-BR" sz="2200" b="0" i="0" u="none" strike="noStrike" baseline="-25000" dirty="0"/>
              <a:t>1</a:t>
            </a:r>
            <a:r>
              <a:rPr lang="pt-BR" sz="2200" b="0" i="1" u="none" strike="noStrike" baseline="0" dirty="0"/>
              <a:t>, e</a:t>
            </a:r>
            <a:r>
              <a:rPr lang="pt-BR" sz="2200" b="0" i="0" u="none" strike="noStrike" baseline="-25000" dirty="0"/>
              <a:t>2</a:t>
            </a:r>
            <a:r>
              <a:rPr lang="pt-BR" sz="2200" b="0" i="1" u="none" strike="noStrike" baseline="0" dirty="0"/>
              <a:t>, . . . , e</a:t>
            </a:r>
            <a:r>
              <a:rPr lang="pt-BR" sz="2200" b="0" i="1" u="none" strike="noStrike" baseline="-25000" dirty="0"/>
              <a:t>m</a:t>
            </a:r>
            <a:r>
              <a:rPr lang="pt-BR" sz="2200" b="0" i="1" u="none" strike="noStrike" baseline="0" dirty="0"/>
              <a:t>}</a:t>
            </a:r>
          </a:p>
          <a:p>
            <a:pPr algn="l">
              <a:buFont typeface="Wingdings" panose="05000000000000000000" pitchFamily="2" charset="2"/>
              <a:buChar char="q"/>
            </a:pPr>
            <a:endParaRPr lang="pt-BR" sz="2400" dirty="0"/>
          </a:p>
          <a:p>
            <a:pPr marL="0" indent="0" algn="l">
              <a:buNone/>
            </a:pPr>
            <a:endParaRPr lang="pt-BR" sz="2400" b="0" i="1" u="none" strike="noStrike" baseline="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en-IN" sz="3600" dirty="0">
              <a:cs typeface="Times New Roman" panose="02020603050405020304" pitchFamily="18" charset="0"/>
            </a:endParaRPr>
          </a:p>
        </p:txBody>
      </p:sp>
      <p:pic>
        <p:nvPicPr>
          <p:cNvPr id="11" name="Picture 10">
            <a:extLst>
              <a:ext uri="{FF2B5EF4-FFF2-40B4-BE49-F238E27FC236}">
                <a16:creationId xmlns:a16="http://schemas.microsoft.com/office/drawing/2014/main" id="{A23C126E-C598-F73F-2D69-7E3D1CAB4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926" y="3561511"/>
            <a:ext cx="5048352" cy="2437408"/>
          </a:xfrm>
          <a:prstGeom prst="rect">
            <a:avLst/>
          </a:prstGeom>
        </p:spPr>
      </p:pic>
      <p:pic>
        <p:nvPicPr>
          <p:cNvPr id="13" name="Picture 12">
            <a:extLst>
              <a:ext uri="{FF2B5EF4-FFF2-40B4-BE49-F238E27FC236}">
                <a16:creationId xmlns:a16="http://schemas.microsoft.com/office/drawing/2014/main" id="{8F06AA92-3D5C-049A-A783-C7FDBE17D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530471"/>
            <a:ext cx="2952750" cy="2952750"/>
          </a:xfrm>
          <a:prstGeom prst="rect">
            <a:avLst/>
          </a:prstGeom>
        </p:spPr>
      </p:pic>
      <p:pic>
        <p:nvPicPr>
          <p:cNvPr id="15" name="Picture 14">
            <a:extLst>
              <a:ext uri="{FF2B5EF4-FFF2-40B4-BE49-F238E27FC236}">
                <a16:creationId xmlns:a16="http://schemas.microsoft.com/office/drawing/2014/main" id="{FF89CB5A-600C-373A-95BC-D494A272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38" y="435976"/>
            <a:ext cx="3938588" cy="3132810"/>
          </a:xfrm>
          <a:prstGeom prst="rect">
            <a:avLst/>
          </a:prstGeom>
        </p:spPr>
      </p:pic>
    </p:spTree>
    <p:extLst>
      <p:ext uri="{BB962C8B-B14F-4D97-AF65-F5344CB8AC3E}">
        <p14:creationId xmlns:p14="http://schemas.microsoft.com/office/powerpoint/2010/main" val="275601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Definitions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1" y="1845734"/>
            <a:ext cx="7058024" cy="128799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l">
              <a:buFont typeface="Wingdings" panose="05000000000000000000" pitchFamily="2" charset="2"/>
              <a:buChar char="q"/>
            </a:pPr>
            <a:r>
              <a:rPr lang="pt-BR" sz="2400" dirty="0"/>
              <a:t>Directed Graphs (DiGraph) and Undirected Graphs</a:t>
            </a:r>
          </a:p>
          <a:p>
            <a:pPr algn="l">
              <a:buFont typeface="Wingdings" panose="05000000000000000000" pitchFamily="2" charset="2"/>
              <a:buChar char="q"/>
            </a:pPr>
            <a:r>
              <a:rPr lang="pt-BR" sz="2400" dirty="0"/>
              <a:t> |V|  and |E| representations</a:t>
            </a:r>
          </a:p>
          <a:p>
            <a:pPr marL="0" indent="0" algn="l">
              <a:buNone/>
            </a:pPr>
            <a:endParaRPr lang="pt-BR" sz="240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en-IN" sz="3600" dirty="0">
              <a:cs typeface="Times New Roman" panose="02020603050405020304" pitchFamily="18" charset="0"/>
            </a:endParaRPr>
          </a:p>
        </p:txBody>
      </p:sp>
      <p:pic>
        <p:nvPicPr>
          <p:cNvPr id="5" name="Picture 4">
            <a:extLst>
              <a:ext uri="{FF2B5EF4-FFF2-40B4-BE49-F238E27FC236}">
                <a16:creationId xmlns:a16="http://schemas.microsoft.com/office/drawing/2014/main" id="{F704CBFB-1551-BF16-9D26-AC08EAD939F5}"/>
              </a:ext>
            </a:extLst>
          </p:cNvPr>
          <p:cNvPicPr>
            <a:picLocks noChangeAspect="1"/>
          </p:cNvPicPr>
          <p:nvPr/>
        </p:nvPicPr>
        <p:blipFill>
          <a:blip r:embed="rId2"/>
          <a:stretch>
            <a:fillRect/>
          </a:stretch>
        </p:blipFill>
        <p:spPr>
          <a:xfrm>
            <a:off x="485775" y="3480324"/>
            <a:ext cx="3047999" cy="2744877"/>
          </a:xfrm>
          <a:prstGeom prst="rect">
            <a:avLst/>
          </a:prstGeom>
        </p:spPr>
      </p:pic>
      <p:pic>
        <p:nvPicPr>
          <p:cNvPr id="7" name="Picture 6">
            <a:extLst>
              <a:ext uri="{FF2B5EF4-FFF2-40B4-BE49-F238E27FC236}">
                <a16:creationId xmlns:a16="http://schemas.microsoft.com/office/drawing/2014/main" id="{92D9E601-5997-5E04-0614-DB07436FE11D}"/>
              </a:ext>
            </a:extLst>
          </p:cNvPr>
          <p:cNvPicPr>
            <a:picLocks noChangeAspect="1"/>
          </p:cNvPicPr>
          <p:nvPr/>
        </p:nvPicPr>
        <p:blipFill>
          <a:blip r:embed="rId3"/>
          <a:stretch>
            <a:fillRect/>
          </a:stretch>
        </p:blipFill>
        <p:spPr>
          <a:xfrm>
            <a:off x="4457252" y="3480324"/>
            <a:ext cx="4200976" cy="2768837"/>
          </a:xfrm>
          <a:prstGeom prst="rect">
            <a:avLst/>
          </a:prstGeom>
        </p:spPr>
      </p:pic>
    </p:spTree>
    <p:extLst>
      <p:ext uri="{BB962C8B-B14F-4D97-AF65-F5344CB8AC3E}">
        <p14:creationId xmlns:p14="http://schemas.microsoft.com/office/powerpoint/2010/main" val="258381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Definitions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1" y="1845733"/>
            <a:ext cx="7419974" cy="4297891"/>
          </a:xfrm>
        </p:spPr>
        <p:txBody>
          <a:bodyPr>
            <a:normAutofit/>
          </a:bodyPr>
          <a:lstStyle/>
          <a:p>
            <a:pPr algn="l">
              <a:buFont typeface="Wingdings" panose="05000000000000000000" pitchFamily="2" charset="2"/>
              <a:buChar char="q"/>
            </a:pPr>
            <a:r>
              <a:rPr lang="pt-BR" sz="2400" dirty="0"/>
              <a:t>Multigraph -&gt; A graph with parallel edges/multi edges</a:t>
            </a:r>
          </a:p>
          <a:p>
            <a:pPr algn="l">
              <a:buFont typeface="Wingdings" panose="05000000000000000000" pitchFamily="2" charset="2"/>
              <a:buChar char="q"/>
            </a:pPr>
            <a:r>
              <a:rPr lang="pt-BR" sz="2400" dirty="0"/>
              <a:t> Self Loop -&gt; Same End vertices</a:t>
            </a:r>
          </a:p>
          <a:p>
            <a:pPr algn="l">
              <a:buFont typeface="Wingdings" panose="05000000000000000000" pitchFamily="2" charset="2"/>
              <a:buChar char="q"/>
            </a:pPr>
            <a:r>
              <a:rPr lang="pt-BR" sz="2400" dirty="0"/>
              <a:t> Simple Graph -&gt; No Loops or Parallel edges</a:t>
            </a:r>
          </a:p>
          <a:p>
            <a:pPr algn="l">
              <a:buFont typeface="Wingdings" panose="05000000000000000000" pitchFamily="2" charset="2"/>
              <a:buChar char="q"/>
            </a:pPr>
            <a:r>
              <a:rPr lang="pt-BR" sz="2400" dirty="0"/>
              <a:t> General/Pseudo Graph -&gt; includes Self loops and Parallel edges</a:t>
            </a:r>
          </a:p>
          <a:p>
            <a:pPr algn="l">
              <a:buFont typeface="Wingdings" panose="05000000000000000000" pitchFamily="2" charset="2"/>
              <a:buChar char="q"/>
            </a:pPr>
            <a:endParaRPr lang="pt-BR" sz="240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en-IN" sz="3600" dirty="0">
              <a:cs typeface="Times New Roman" panose="02020603050405020304" pitchFamily="18" charset="0"/>
            </a:endParaRPr>
          </a:p>
        </p:txBody>
      </p:sp>
      <p:pic>
        <p:nvPicPr>
          <p:cNvPr id="6" name="Picture 5">
            <a:extLst>
              <a:ext uri="{FF2B5EF4-FFF2-40B4-BE49-F238E27FC236}">
                <a16:creationId xmlns:a16="http://schemas.microsoft.com/office/drawing/2014/main" id="{A2D5F7A4-1B7E-3CBF-0E7D-E0B334162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381" y="3727872"/>
            <a:ext cx="4402544" cy="2524125"/>
          </a:xfrm>
          <a:prstGeom prst="rect">
            <a:avLst/>
          </a:prstGeom>
        </p:spPr>
      </p:pic>
      <p:pic>
        <p:nvPicPr>
          <p:cNvPr id="9" name="Picture 8">
            <a:extLst>
              <a:ext uri="{FF2B5EF4-FFF2-40B4-BE49-F238E27FC236}">
                <a16:creationId xmlns:a16="http://schemas.microsoft.com/office/drawing/2014/main" id="{FAD3FF18-D904-BC7F-ECE4-3BC61BC22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950" y="495564"/>
            <a:ext cx="2700337" cy="2700337"/>
          </a:xfrm>
          <a:prstGeom prst="rect">
            <a:avLst/>
          </a:prstGeom>
        </p:spPr>
      </p:pic>
    </p:spTree>
    <p:extLst>
      <p:ext uri="{BB962C8B-B14F-4D97-AF65-F5344CB8AC3E}">
        <p14:creationId xmlns:p14="http://schemas.microsoft.com/office/powerpoint/2010/main" val="298028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Definitions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1" y="1845732"/>
            <a:ext cx="6829424" cy="1792817"/>
          </a:xfrm>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20000"/>
          </a:bodyPr>
          <a:lstStyle/>
          <a:p>
            <a:pPr marL="0" indent="0" algn="l">
              <a:buNone/>
            </a:pPr>
            <a:r>
              <a:rPr lang="en-IN" sz="3200" dirty="0">
                <a:cs typeface="Times New Roman" panose="02020603050405020304" pitchFamily="18" charset="0"/>
              </a:rPr>
              <a:t>In-degree and Out-degree</a:t>
            </a:r>
          </a:p>
          <a:p>
            <a:pPr algn="l">
              <a:buFont typeface="Wingdings" panose="05000000000000000000" pitchFamily="2" charset="2"/>
              <a:buChar char="q"/>
            </a:pPr>
            <a:endParaRPr lang="en-IN" sz="3200" dirty="0">
              <a:cs typeface="Times New Roman" panose="02020603050405020304" pitchFamily="18" charset="0"/>
            </a:endParaRPr>
          </a:p>
          <a:p>
            <a:pPr>
              <a:buFont typeface="Wingdings" panose="05000000000000000000" pitchFamily="2" charset="2"/>
              <a:buChar char="q"/>
            </a:pPr>
            <a:r>
              <a:rPr lang="en-IN" sz="3200" dirty="0">
                <a:cs typeface="Times New Roman" panose="02020603050405020304" pitchFamily="18" charset="0"/>
              </a:rPr>
              <a:t>(</a:t>
            </a:r>
            <a:r>
              <a:rPr lang="en-IN" sz="3200" dirty="0" err="1">
                <a:cs typeface="Times New Roman" panose="02020603050405020304" pitchFamily="18" charset="0"/>
              </a:rPr>
              <a:t>x,y</a:t>
            </a:r>
            <a:r>
              <a:rPr lang="en-IN" sz="3200" dirty="0">
                <a:cs typeface="Times New Roman" panose="02020603050405020304" pitchFamily="18" charset="0"/>
              </a:rPr>
              <a:t>)-&gt; x is predecessor and y is successor (digraph)</a:t>
            </a:r>
          </a:p>
          <a:p>
            <a:pPr algn="l">
              <a:buFont typeface="Wingdings" panose="05000000000000000000" pitchFamily="2" charset="2"/>
              <a:buChar char="q"/>
            </a:pPr>
            <a:endParaRPr lang="en-IN" sz="3200" dirty="0">
              <a:cs typeface="Times New Roman" panose="02020603050405020304" pitchFamily="18" charset="0"/>
            </a:endParaRPr>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en-IN" sz="3600" dirty="0">
              <a:cs typeface="Times New Roman" panose="02020603050405020304" pitchFamily="18" charset="0"/>
            </a:endParaRPr>
          </a:p>
        </p:txBody>
      </p:sp>
      <p:pic>
        <p:nvPicPr>
          <p:cNvPr id="5" name="Picture 4">
            <a:extLst>
              <a:ext uri="{FF2B5EF4-FFF2-40B4-BE49-F238E27FC236}">
                <a16:creationId xmlns:a16="http://schemas.microsoft.com/office/drawing/2014/main" id="{21104C7E-8FC0-D74F-BD34-79BEF562D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753" y="2762250"/>
            <a:ext cx="3897972" cy="2996566"/>
          </a:xfrm>
          <a:prstGeom prst="rect">
            <a:avLst/>
          </a:prstGeom>
        </p:spPr>
      </p:pic>
    </p:spTree>
    <p:extLst>
      <p:ext uri="{BB962C8B-B14F-4D97-AF65-F5344CB8AC3E}">
        <p14:creationId xmlns:p14="http://schemas.microsoft.com/office/powerpoint/2010/main" val="392910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Definitions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0" y="1845733"/>
            <a:ext cx="7429499" cy="4297891"/>
          </a:xfrm>
        </p:spPr>
        <p:txBody>
          <a:bodyPr>
            <a:normAutofit fontScale="92500" lnSpcReduction="10000"/>
          </a:bodyPr>
          <a:lstStyle/>
          <a:p>
            <a:pPr algn="l">
              <a:buFont typeface="Wingdings" panose="05000000000000000000" pitchFamily="2" charset="2"/>
              <a:buChar char="q"/>
            </a:pPr>
            <a:r>
              <a:rPr lang="en-IN" sz="3200" dirty="0">
                <a:cs typeface="Times New Roman" panose="02020603050405020304" pitchFamily="18" charset="0"/>
              </a:rPr>
              <a:t>weighted graphs / networks </a:t>
            </a:r>
          </a:p>
          <a:p>
            <a:pPr algn="l">
              <a:buFont typeface="Wingdings" panose="05000000000000000000" pitchFamily="2" charset="2"/>
              <a:buChar char="q"/>
            </a:pPr>
            <a:r>
              <a:rPr lang="en-IN" sz="3200" dirty="0">
                <a:cs typeface="Times New Roman" panose="02020603050405020304" pitchFamily="18" charset="0"/>
              </a:rPr>
              <a:t> </a:t>
            </a:r>
            <a:r>
              <a:rPr lang="en-US" sz="3200" dirty="0">
                <a:cs typeface="Times New Roman" panose="02020603050405020304" pitchFamily="18" charset="0"/>
              </a:rPr>
              <a:t>Weight represent</a:t>
            </a:r>
          </a:p>
          <a:p>
            <a:pPr lvl="1"/>
            <a:r>
              <a:rPr lang="en-US" sz="3000" dirty="0">
                <a:solidFill>
                  <a:srgbClr val="FF0000"/>
                </a:solidFill>
                <a:cs typeface="Times New Roman" panose="02020603050405020304" pitchFamily="18" charset="0"/>
              </a:rPr>
              <a:t>the driving distance, </a:t>
            </a:r>
          </a:p>
          <a:p>
            <a:pPr lvl="1"/>
            <a:r>
              <a:rPr lang="en-US" sz="3000" dirty="0">
                <a:solidFill>
                  <a:srgbClr val="FF0000"/>
                </a:solidFill>
                <a:cs typeface="Times New Roman" panose="02020603050405020304" pitchFamily="18" charset="0"/>
              </a:rPr>
              <a:t>the construction cost, </a:t>
            </a:r>
          </a:p>
          <a:p>
            <a:pPr lvl="1"/>
            <a:r>
              <a:rPr lang="en-US" sz="3200" dirty="0">
                <a:solidFill>
                  <a:srgbClr val="FF0000"/>
                </a:solidFill>
                <a:cs typeface="Times New Roman" panose="02020603050405020304" pitchFamily="18" charset="0"/>
              </a:rPr>
              <a:t>the transit time, </a:t>
            </a:r>
          </a:p>
          <a:p>
            <a:pPr lvl="1"/>
            <a:r>
              <a:rPr lang="en-US" sz="3200" dirty="0">
                <a:solidFill>
                  <a:srgbClr val="FF0000"/>
                </a:solidFill>
                <a:cs typeface="Times New Roman" panose="02020603050405020304" pitchFamily="18" charset="0"/>
              </a:rPr>
              <a:t>the reliability, </a:t>
            </a:r>
          </a:p>
          <a:p>
            <a:pPr lvl="1"/>
            <a:r>
              <a:rPr lang="en-US" sz="3200" dirty="0">
                <a:solidFill>
                  <a:srgbClr val="FF0000"/>
                </a:solidFill>
                <a:cs typeface="Times New Roman" panose="02020603050405020304" pitchFamily="18" charset="0"/>
              </a:rPr>
              <a:t>the transition probability, </a:t>
            </a:r>
          </a:p>
          <a:p>
            <a:pPr lvl="1"/>
            <a:r>
              <a:rPr lang="en-US" sz="3200" dirty="0">
                <a:solidFill>
                  <a:srgbClr val="FF0000"/>
                </a:solidFill>
                <a:cs typeface="Times New Roman" panose="02020603050405020304" pitchFamily="18" charset="0"/>
              </a:rPr>
              <a:t>the carrying capacity, or any other such attribute of the edge</a:t>
            </a:r>
            <a:endParaRPr lang="pt-BR" sz="3200" dirty="0">
              <a:solidFill>
                <a:srgbClr val="FF0000"/>
              </a:solidFill>
              <a:cs typeface="Times New Roman" panose="02020603050405020304" pitchFamily="18" charset="0"/>
            </a:endParaRPr>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en-IN" sz="3600" dirty="0">
              <a:cs typeface="Times New Roman" panose="02020603050405020304" pitchFamily="18" charset="0"/>
            </a:endParaRPr>
          </a:p>
        </p:txBody>
      </p:sp>
      <p:pic>
        <p:nvPicPr>
          <p:cNvPr id="9" name="Picture 8">
            <a:extLst>
              <a:ext uri="{FF2B5EF4-FFF2-40B4-BE49-F238E27FC236}">
                <a16:creationId xmlns:a16="http://schemas.microsoft.com/office/drawing/2014/main" id="{64C290AE-1719-84F0-5D08-F3F0ADDF0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575" y="1962149"/>
            <a:ext cx="4449538" cy="2491741"/>
          </a:xfrm>
          <a:prstGeom prst="rect">
            <a:avLst/>
          </a:prstGeom>
        </p:spPr>
      </p:pic>
    </p:spTree>
    <p:extLst>
      <p:ext uri="{BB962C8B-B14F-4D97-AF65-F5344CB8AC3E}">
        <p14:creationId xmlns:p14="http://schemas.microsoft.com/office/powerpoint/2010/main" val="109634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Graph Representations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0" y="1845733"/>
            <a:ext cx="5210175" cy="4297891"/>
          </a:xfrm>
        </p:spPr>
        <p:txBody>
          <a:bodyPr>
            <a:normAutofit lnSpcReduction="10000"/>
          </a:bodyPr>
          <a:lstStyle/>
          <a:p>
            <a:pPr algn="l">
              <a:buFont typeface="Wingdings" panose="05000000000000000000" pitchFamily="2" charset="2"/>
              <a:buChar char="q"/>
            </a:pPr>
            <a:r>
              <a:rPr lang="en-IN" sz="3600" dirty="0">
                <a:cs typeface="Times New Roman" panose="02020603050405020304" pitchFamily="18" charset="0"/>
              </a:rPr>
              <a:t> </a:t>
            </a:r>
            <a:r>
              <a:rPr lang="en-IN" sz="2800" b="1" i="0" u="none" strike="noStrike" baseline="0" dirty="0">
                <a:solidFill>
                  <a:srgbClr val="FF0000"/>
                </a:solidFill>
              </a:rPr>
              <a:t>Adjacency Lists:</a:t>
            </a:r>
          </a:p>
          <a:p>
            <a:pPr lvl="1"/>
            <a:r>
              <a:rPr lang="en-US" sz="2800" i="0" u="none" strike="noStrike" baseline="0" dirty="0">
                <a:solidFill>
                  <a:schemeClr val="tx1"/>
                </a:solidFill>
              </a:rPr>
              <a:t>The adjacency lists representation of a graph </a:t>
            </a:r>
            <a:r>
              <a:rPr lang="en-US" sz="2800" i="1" u="none" strike="noStrike" baseline="0" dirty="0">
                <a:solidFill>
                  <a:schemeClr val="tx1"/>
                </a:solidFill>
              </a:rPr>
              <a:t>G </a:t>
            </a:r>
            <a:r>
              <a:rPr lang="en-US" sz="2800" i="0" u="none" strike="noStrike" baseline="0" dirty="0">
                <a:solidFill>
                  <a:schemeClr val="tx1"/>
                </a:solidFill>
              </a:rPr>
              <a:t>consists of an array </a:t>
            </a:r>
          </a:p>
          <a:p>
            <a:pPr lvl="1"/>
            <a:r>
              <a:rPr lang="en-US" sz="2800" i="1" u="none" strike="noStrike" baseline="0" dirty="0">
                <a:solidFill>
                  <a:schemeClr val="tx1"/>
                </a:solidFill>
              </a:rPr>
              <a:t>Adj </a:t>
            </a:r>
            <a:r>
              <a:rPr lang="en-US" sz="2800" i="0" u="none" strike="noStrike" baseline="0" dirty="0">
                <a:solidFill>
                  <a:schemeClr val="tx1"/>
                </a:solidFill>
              </a:rPr>
              <a:t>of </a:t>
            </a:r>
            <a:r>
              <a:rPr lang="en-US" sz="2800" i="1" u="none" strike="noStrike" baseline="0" dirty="0">
                <a:solidFill>
                  <a:schemeClr val="tx1"/>
                </a:solidFill>
              </a:rPr>
              <a:t>n </a:t>
            </a:r>
            <a:r>
              <a:rPr lang="en-US" sz="2800" i="0" u="none" strike="noStrike" baseline="0" dirty="0">
                <a:solidFill>
                  <a:schemeClr val="tx1"/>
                </a:solidFill>
              </a:rPr>
              <a:t>linked lists, </a:t>
            </a:r>
          </a:p>
          <a:p>
            <a:pPr lvl="1"/>
            <a:r>
              <a:rPr lang="en-US" sz="2800" i="0" u="none" strike="noStrike" baseline="0" dirty="0">
                <a:solidFill>
                  <a:schemeClr val="tx1"/>
                </a:solidFill>
              </a:rPr>
              <a:t>one for each vertex in </a:t>
            </a:r>
            <a:r>
              <a:rPr lang="en-US" sz="2800" i="1" u="none" strike="noStrike" baseline="0" dirty="0">
                <a:solidFill>
                  <a:schemeClr val="tx1"/>
                </a:solidFill>
              </a:rPr>
              <a:t>G</a:t>
            </a:r>
            <a:r>
              <a:rPr lang="en-US" sz="2800" i="0" u="none" strike="noStrike" baseline="0" dirty="0">
                <a:solidFill>
                  <a:schemeClr val="tx1"/>
                </a:solidFill>
              </a:rPr>
              <a:t>, such that </a:t>
            </a:r>
            <a:r>
              <a:rPr lang="en-US" sz="2800" i="1" u="none" strike="noStrike" baseline="0" dirty="0">
                <a:solidFill>
                  <a:schemeClr val="tx1"/>
                </a:solidFill>
              </a:rPr>
              <a:t>Adj</a:t>
            </a:r>
            <a:r>
              <a:rPr lang="en-US" sz="2800" i="0" u="none" strike="noStrike" baseline="0" dirty="0">
                <a:solidFill>
                  <a:schemeClr val="tx1"/>
                </a:solidFill>
              </a:rPr>
              <a:t>[</a:t>
            </a:r>
            <a:r>
              <a:rPr lang="en-US" sz="2800" i="1" u="none" strike="noStrike" baseline="0" dirty="0">
                <a:solidFill>
                  <a:schemeClr val="tx1"/>
                </a:solidFill>
              </a:rPr>
              <a:t>υ</a:t>
            </a:r>
            <a:r>
              <a:rPr lang="en-US" sz="2800" i="0" u="none" strike="noStrike" baseline="0" dirty="0">
                <a:solidFill>
                  <a:schemeClr val="tx1"/>
                </a:solidFill>
              </a:rPr>
              <a:t>] for vertex </a:t>
            </a:r>
            <a:r>
              <a:rPr lang="en-US" sz="2800" i="1" u="none" strike="noStrike" baseline="0" dirty="0">
                <a:solidFill>
                  <a:schemeClr val="tx1"/>
                </a:solidFill>
              </a:rPr>
              <a:t>υ </a:t>
            </a:r>
            <a:r>
              <a:rPr lang="en-US" sz="2800" i="0" u="none" strike="noStrike" baseline="0" dirty="0">
                <a:solidFill>
                  <a:schemeClr val="tx1"/>
                </a:solidFill>
              </a:rPr>
              <a:t>consists of all vertices adjacent to </a:t>
            </a:r>
            <a:r>
              <a:rPr lang="en-US" sz="2800" i="1" u="none" strike="noStrike" baseline="0" dirty="0">
                <a:solidFill>
                  <a:schemeClr val="tx1"/>
                </a:solidFill>
              </a:rPr>
              <a:t>υ</a:t>
            </a:r>
            <a:r>
              <a:rPr lang="en-US" sz="2800" i="0" u="none" strike="noStrike" baseline="0" dirty="0">
                <a:solidFill>
                  <a:schemeClr val="tx1"/>
                </a:solidFill>
              </a:rPr>
              <a:t>. </a:t>
            </a:r>
          </a:p>
          <a:p>
            <a:pPr lvl="1"/>
            <a:r>
              <a:rPr lang="en-US" sz="2800" i="0" u="none" strike="noStrike" baseline="0" dirty="0">
                <a:solidFill>
                  <a:schemeClr val="tx1"/>
                </a:solidFill>
              </a:rPr>
              <a:t>This list is often implemented as a linked list.</a:t>
            </a:r>
            <a:endParaRPr lang="pt-BR" sz="2800" i="1" u="none" strike="noStrike" baseline="0" dirty="0">
              <a:solidFill>
                <a:schemeClr val="tx1"/>
              </a:solidFill>
            </a:endParaRPr>
          </a:p>
          <a:p>
            <a:pPr algn="l">
              <a:buFont typeface="Wingdings" panose="05000000000000000000" pitchFamily="2" charset="2"/>
              <a:buChar char="q"/>
            </a:pPr>
            <a:endParaRPr lang="pt-BR" sz="2400" b="0" i="1" u="none" strike="noStrike" baseline="0" dirty="0"/>
          </a:p>
          <a:p>
            <a:pPr algn="l">
              <a:buFont typeface="Wingdings" panose="05000000000000000000" pitchFamily="2" charset="2"/>
              <a:buChar char="q"/>
            </a:pPr>
            <a:endParaRPr lang="en-IN" sz="3600" dirty="0">
              <a:cs typeface="Times New Roman" panose="02020603050405020304" pitchFamily="18" charset="0"/>
            </a:endParaRPr>
          </a:p>
        </p:txBody>
      </p:sp>
      <p:pic>
        <p:nvPicPr>
          <p:cNvPr id="8" name="Picture 7">
            <a:extLst>
              <a:ext uri="{FF2B5EF4-FFF2-40B4-BE49-F238E27FC236}">
                <a16:creationId xmlns:a16="http://schemas.microsoft.com/office/drawing/2014/main" id="{EB46D6A4-3F52-67DB-6E79-34175E3DA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325" y="2469716"/>
            <a:ext cx="5991225" cy="2162608"/>
          </a:xfrm>
          <a:prstGeom prst="rect">
            <a:avLst/>
          </a:prstGeom>
        </p:spPr>
      </p:pic>
    </p:spTree>
    <p:extLst>
      <p:ext uri="{BB962C8B-B14F-4D97-AF65-F5344CB8AC3E}">
        <p14:creationId xmlns:p14="http://schemas.microsoft.com/office/powerpoint/2010/main" val="104893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EE7B-00AA-4501-A230-77CFEB339E6D}"/>
              </a:ext>
            </a:extLst>
          </p:cNvPr>
          <p:cNvSpPr>
            <a:spLocks noGrp="1"/>
          </p:cNvSpPr>
          <p:nvPr>
            <p:ph type="title"/>
          </p:nvPr>
        </p:nvSpPr>
        <p:spPr>
          <a:xfrm>
            <a:off x="485775" y="286603"/>
            <a:ext cx="10669905" cy="1450757"/>
          </a:xfrm>
        </p:spPr>
        <p:txBody>
          <a:bodyPr/>
          <a:lstStyle/>
          <a:p>
            <a:r>
              <a:rPr lang="en-IN" dirty="0">
                <a:latin typeface="LM Roman 12" panose="00000500000000000000" pitchFamily="50" charset="0"/>
              </a:rPr>
              <a:t>Graph Representations</a:t>
            </a:r>
          </a:p>
        </p:txBody>
      </p:sp>
      <p:sp>
        <p:nvSpPr>
          <p:cNvPr id="4" name="Content Placeholder 3">
            <a:extLst>
              <a:ext uri="{FF2B5EF4-FFF2-40B4-BE49-F238E27FC236}">
                <a16:creationId xmlns:a16="http://schemas.microsoft.com/office/drawing/2014/main" id="{E58EA508-7FDF-B949-8AB9-00D04D1271D1}"/>
              </a:ext>
            </a:extLst>
          </p:cNvPr>
          <p:cNvSpPr>
            <a:spLocks noGrp="1"/>
          </p:cNvSpPr>
          <p:nvPr>
            <p:ph idx="1"/>
          </p:nvPr>
        </p:nvSpPr>
        <p:spPr>
          <a:xfrm>
            <a:off x="552450" y="1845733"/>
            <a:ext cx="5210175" cy="4297891"/>
          </a:xfrm>
        </p:spPr>
        <p:txBody>
          <a:bodyPr>
            <a:normAutofit/>
          </a:bodyPr>
          <a:lstStyle/>
          <a:p>
            <a:pPr algn="l">
              <a:buFont typeface="Wingdings" panose="05000000000000000000" pitchFamily="2" charset="2"/>
              <a:buChar char="q"/>
            </a:pPr>
            <a:r>
              <a:rPr lang="en-IN" sz="3600" dirty="0">
                <a:cs typeface="Times New Roman" panose="02020603050405020304" pitchFamily="18" charset="0"/>
              </a:rPr>
              <a:t> </a:t>
            </a:r>
            <a:r>
              <a:rPr lang="en-IN" sz="2400" b="1" i="0" u="none" strike="noStrike" baseline="0" dirty="0">
                <a:solidFill>
                  <a:srgbClr val="FF0000"/>
                </a:solidFill>
              </a:rPr>
              <a:t>Adjacency Matrix</a:t>
            </a:r>
            <a:r>
              <a:rPr lang="en-IN" sz="2400" b="0" i="0" u="none" strike="noStrike" baseline="0" dirty="0">
                <a:solidFill>
                  <a:srgbClr val="FF0000"/>
                </a:solidFill>
              </a:rPr>
              <a:t>:</a:t>
            </a:r>
            <a:endParaRPr lang="en-IN" sz="4400" dirty="0">
              <a:solidFill>
                <a:srgbClr val="FF0000"/>
              </a:solidFill>
              <a:cs typeface="Times New Roman" panose="02020603050405020304" pitchFamily="18" charset="0"/>
            </a:endParaRPr>
          </a:p>
          <a:p>
            <a:pPr algn="l"/>
            <a:r>
              <a:rPr lang="en-US" sz="2400" b="0" i="0" u="none" strike="noStrike" baseline="0" dirty="0"/>
              <a:t>The adjacency matrix of a graph </a:t>
            </a:r>
            <a:r>
              <a:rPr lang="en-US" sz="2400" b="0" i="1" u="none" strike="noStrike" baseline="0" dirty="0"/>
              <a:t>G </a:t>
            </a:r>
            <a:r>
              <a:rPr lang="en-US" sz="2400" b="0" i="0" u="none" strike="noStrike" baseline="0" dirty="0"/>
              <a:t>= (</a:t>
            </a:r>
            <a:r>
              <a:rPr lang="en-US" sz="2400" b="0" i="1" u="none" strike="noStrike" baseline="0" dirty="0"/>
              <a:t>V,E</a:t>
            </a:r>
            <a:r>
              <a:rPr lang="en-US" sz="2400" b="0" i="0" u="none" strike="noStrike" baseline="0" dirty="0"/>
              <a:t>) is an </a:t>
            </a:r>
            <a:r>
              <a:rPr lang="en-US" sz="2400" b="0" i="1" u="none" strike="noStrike" baseline="0" dirty="0"/>
              <a:t>n × n </a:t>
            </a:r>
            <a:r>
              <a:rPr lang="en-US" sz="2400" b="0" i="0" u="none" strike="noStrike" baseline="0" dirty="0"/>
              <a:t>matrix</a:t>
            </a:r>
          </a:p>
          <a:p>
            <a:pPr algn="l"/>
            <a:r>
              <a:rPr lang="en-US" sz="2400" b="0" i="1" u="none" strike="noStrike" baseline="0" dirty="0"/>
              <a:t>A </a:t>
            </a:r>
            <a:r>
              <a:rPr lang="en-US" sz="2400" b="0" i="0" u="none" strike="noStrike" baseline="0" dirty="0"/>
              <a:t>= [</a:t>
            </a:r>
            <a:r>
              <a:rPr lang="en-US" sz="2400" b="0" i="1" u="none" strike="noStrike" baseline="0" dirty="0" err="1"/>
              <a:t>aij</a:t>
            </a:r>
            <a:r>
              <a:rPr lang="en-US" sz="2400" b="0" i="0" u="none" strike="noStrike" baseline="0" dirty="0"/>
              <a:t>] in which </a:t>
            </a:r>
            <a:r>
              <a:rPr lang="en-US" sz="2400" b="0" i="1" u="none" strike="noStrike" baseline="0" dirty="0" err="1"/>
              <a:t>aij</a:t>
            </a:r>
            <a:r>
              <a:rPr lang="en-US" sz="2400" b="0" i="1" u="none" strike="noStrike" baseline="0" dirty="0"/>
              <a:t> </a:t>
            </a:r>
            <a:r>
              <a:rPr lang="en-US" sz="2400" b="0" i="0" u="none" strike="noStrike" baseline="0" dirty="0"/>
              <a:t>= 1 if there is an edge from vertex </a:t>
            </a:r>
            <a:r>
              <a:rPr lang="en-US" sz="2400" b="0" i="1" u="none" strike="noStrike" baseline="0" dirty="0" err="1"/>
              <a:t>i</a:t>
            </a:r>
            <a:r>
              <a:rPr lang="en-US" sz="2400" b="0" i="1" u="none" strike="noStrike" baseline="0" dirty="0"/>
              <a:t> </a:t>
            </a:r>
            <a:r>
              <a:rPr lang="en-US" sz="2400" b="0" i="0" u="none" strike="noStrike" baseline="0" dirty="0"/>
              <a:t>to vertex </a:t>
            </a:r>
            <a:r>
              <a:rPr lang="en-US" sz="2400" b="0" i="1" u="none" strike="noStrike" baseline="0" dirty="0"/>
              <a:t>j </a:t>
            </a:r>
            <a:r>
              <a:rPr lang="en-US" sz="2400" b="0" i="0" u="none" strike="noStrike" baseline="0" dirty="0"/>
              <a:t>in </a:t>
            </a:r>
            <a:r>
              <a:rPr lang="en-US" sz="2400" b="0" i="1" u="none" strike="noStrike" baseline="0" dirty="0"/>
              <a:t>G</a:t>
            </a:r>
            <a:r>
              <a:rPr lang="en-US" sz="2400" b="0" i="0" u="none" strike="noStrike" baseline="0" dirty="0"/>
              <a:t>; otherwise </a:t>
            </a:r>
            <a:r>
              <a:rPr lang="en-US" sz="2400" b="0" i="1" u="none" strike="noStrike" baseline="0" dirty="0" err="1"/>
              <a:t>aij</a:t>
            </a:r>
            <a:r>
              <a:rPr lang="en-US" sz="2400" b="0" i="1" u="none" strike="noStrike" baseline="0" dirty="0"/>
              <a:t> </a:t>
            </a:r>
            <a:r>
              <a:rPr lang="en-US" sz="2400" b="0" i="0" u="none" strike="noStrike" baseline="0" dirty="0"/>
              <a:t>= 0. </a:t>
            </a:r>
          </a:p>
          <a:p>
            <a:pPr algn="l"/>
            <a:r>
              <a:rPr lang="en-US" sz="2400" b="1" i="0" u="none" strike="noStrike" baseline="0" dirty="0">
                <a:solidFill>
                  <a:srgbClr val="0070C0"/>
                </a:solidFill>
              </a:rPr>
              <a:t>Note that in an adjacency matrix a self-loop can be represented by making the </a:t>
            </a:r>
            <a:r>
              <a:rPr lang="en-IN" sz="2400" b="1" i="0" u="none" strike="noStrike" baseline="0" dirty="0">
                <a:solidFill>
                  <a:srgbClr val="0070C0"/>
                </a:solidFill>
              </a:rPr>
              <a:t>corresponding diagonal entry 1.</a:t>
            </a:r>
            <a:endParaRPr lang="pt-BR" sz="2800" b="1" i="1" u="none" strike="noStrike" baseline="0" dirty="0">
              <a:solidFill>
                <a:srgbClr val="0070C0"/>
              </a:solidFill>
            </a:endParaRPr>
          </a:p>
          <a:p>
            <a:pPr algn="l">
              <a:buFont typeface="Wingdings" panose="05000000000000000000" pitchFamily="2" charset="2"/>
              <a:buChar char="q"/>
            </a:pPr>
            <a:endParaRPr lang="en-IN" sz="3600" dirty="0">
              <a:cs typeface="Times New Roman" panose="02020603050405020304" pitchFamily="18" charset="0"/>
            </a:endParaRPr>
          </a:p>
        </p:txBody>
      </p:sp>
      <p:pic>
        <p:nvPicPr>
          <p:cNvPr id="6" name="Picture 5">
            <a:extLst>
              <a:ext uri="{FF2B5EF4-FFF2-40B4-BE49-F238E27FC236}">
                <a16:creationId xmlns:a16="http://schemas.microsoft.com/office/drawing/2014/main" id="{31859903-4438-CC64-A6DB-5EF0B43A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727" y="2473325"/>
            <a:ext cx="6070600" cy="2311400"/>
          </a:xfrm>
          <a:prstGeom prst="rect">
            <a:avLst/>
          </a:prstGeom>
        </p:spPr>
      </p:pic>
    </p:spTree>
    <p:extLst>
      <p:ext uri="{BB962C8B-B14F-4D97-AF65-F5344CB8AC3E}">
        <p14:creationId xmlns:p14="http://schemas.microsoft.com/office/powerpoint/2010/main" val="15379552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7381</TotalTime>
  <Words>1227</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LM Roman 12</vt:lpstr>
      <vt:lpstr>Times New Roman</vt:lpstr>
      <vt:lpstr>Wingdings</vt:lpstr>
      <vt:lpstr>Retrospect</vt:lpstr>
      <vt:lpstr>Unit - III Graphs</vt:lpstr>
      <vt:lpstr>Trees and Graphs</vt:lpstr>
      <vt:lpstr>Definitions</vt:lpstr>
      <vt:lpstr>Definitions</vt:lpstr>
      <vt:lpstr>Definitions</vt:lpstr>
      <vt:lpstr>Definitions</vt:lpstr>
      <vt:lpstr>Definitions</vt:lpstr>
      <vt:lpstr>Graph Representations</vt:lpstr>
      <vt:lpstr>Graph Representations</vt:lpstr>
      <vt:lpstr>Graph Representations</vt:lpstr>
      <vt:lpstr>Weighted Graph Representation</vt:lpstr>
      <vt:lpstr>Connectivity, Distance, and Spanning Trees</vt:lpstr>
      <vt:lpstr>Connectivity, Distance, and Spanning Trees</vt:lpstr>
      <vt:lpstr>Connectivity, Distance, and Spanning Trees</vt:lpstr>
      <vt:lpstr>Connectivity, Distance, and Spanning Trees</vt:lpstr>
      <vt:lpstr>Connectivity, Distance, and Spanning Trees</vt:lpstr>
      <vt:lpstr>Searching in a graph – 2 Types</vt:lpstr>
      <vt:lpstr>BFS Applications</vt:lpstr>
      <vt:lpstr>BFS Algorithm</vt:lpstr>
      <vt:lpstr>Illustration of BFS</vt:lpstr>
      <vt:lpstr>BFS</vt:lpstr>
      <vt:lpstr>DFS (Depth First Search)</vt:lpstr>
      <vt:lpstr>DFS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Data Analysis (DSDA)</dc:title>
  <dc:creator>SATHISH BABU</dc:creator>
  <cp:lastModifiedBy>SATHISH BABU</cp:lastModifiedBy>
  <cp:revision>141</cp:revision>
  <dcterms:created xsi:type="dcterms:W3CDTF">2022-12-11T05:34:07Z</dcterms:created>
  <dcterms:modified xsi:type="dcterms:W3CDTF">2023-02-01T13:24:37Z</dcterms:modified>
</cp:coreProperties>
</file>