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2" r:id="rId3"/>
    <p:sldId id="363" r:id="rId4"/>
    <p:sldId id="348" r:id="rId5"/>
    <p:sldId id="364" r:id="rId6"/>
    <p:sldId id="371" r:id="rId7"/>
    <p:sldId id="372" r:id="rId8"/>
    <p:sldId id="365" r:id="rId9"/>
    <p:sldId id="366" r:id="rId10"/>
    <p:sldId id="367" r:id="rId11"/>
    <p:sldId id="368" r:id="rId12"/>
    <p:sldId id="369" r:id="rId13"/>
    <p:sldId id="380" r:id="rId14"/>
    <p:sldId id="370" r:id="rId15"/>
    <p:sldId id="375" r:id="rId16"/>
    <p:sldId id="373" r:id="rId17"/>
    <p:sldId id="374" r:id="rId18"/>
    <p:sldId id="376" r:id="rId19"/>
    <p:sldId id="377" r:id="rId20"/>
    <p:sldId id="378" r:id="rId21"/>
    <p:sldId id="379" r:id="rId22"/>
    <p:sldId id="3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ISH BABU" initials="SB" lastIdx="1" clrIdx="0">
    <p:extLst>
      <p:ext uri="{19B8F6BF-5375-455C-9EA6-DF929625EA0E}">
        <p15:presenceInfo xmlns:p15="http://schemas.microsoft.com/office/powerpoint/2012/main" userId="4459017e0c82eb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9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0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6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1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6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9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2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700086-7057-4092-BA8B-199A4B30B80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DD52E1-67C4-4305-B101-D5238E9F70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92D1C-B9F5-8503-4CDB-C96C414B7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205" y="1447800"/>
            <a:ext cx="10058400" cy="2134362"/>
          </a:xfrm>
        </p:spPr>
        <p:txBody>
          <a:bodyPr>
            <a:normAutofit fontScale="90000"/>
          </a:bodyPr>
          <a:lstStyle/>
          <a:p>
            <a:r>
              <a:rPr lang="en-IN" dirty="0"/>
              <a:t>Unit - III</a:t>
            </a:r>
            <a:br>
              <a:rPr lang="en-IN" dirty="0"/>
            </a:br>
            <a:r>
              <a:rPr lang="en-IN" dirty="0"/>
              <a:t>Hash Tables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2765FB-B902-EB98-3754-5DB4F1133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Code: 21AI33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5263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5211-AA2B-3648-EF5E-5BACCD14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Tables for Integer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CC2D-2F69-C90E-3043-921DED43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845733"/>
            <a:ext cx="10193655" cy="4069291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baseline="0" dirty="0"/>
              <a:t>A </a:t>
            </a:r>
            <a:r>
              <a:rPr lang="en-US" b="1" i="1" u="none" strike="noStrike" baseline="0" dirty="0"/>
              <a:t>hash function h </a:t>
            </a:r>
            <a:r>
              <a:rPr lang="en-US" b="1" i="0" u="none" strike="noStrike" baseline="0" dirty="0"/>
              <a:t>is a function whose domain is </a:t>
            </a:r>
            <a:r>
              <a:rPr lang="en-US" b="1" i="1" u="none" strike="noStrike" baseline="0" dirty="0"/>
              <a:t>U </a:t>
            </a:r>
            <a:r>
              <a:rPr lang="en-US" b="1" i="0" u="none" strike="noStrike" baseline="0" dirty="0"/>
              <a:t>and whose range is the set </a:t>
            </a:r>
            <a:r>
              <a:rPr lang="en-US" b="1" i="1" u="none" strike="noStrike" baseline="0" dirty="0"/>
              <a:t>{</a:t>
            </a:r>
            <a:r>
              <a:rPr lang="en-US" b="1" i="0" u="none" strike="noStrike" baseline="0" dirty="0"/>
              <a:t>0</a:t>
            </a:r>
            <a:r>
              <a:rPr lang="en-US" b="1" i="1" u="none" strike="noStrike" baseline="0" dirty="0"/>
              <a:t>, . . .,m − </a:t>
            </a:r>
            <a:r>
              <a:rPr lang="en-US" b="1" i="0" u="none" strike="noStrike" baseline="0" dirty="0"/>
              <a:t>1</a:t>
            </a:r>
            <a:r>
              <a:rPr lang="en-US" b="1" i="1" u="none" strike="noStrike" baseline="0" dirty="0"/>
              <a:t>}</a:t>
            </a:r>
            <a:r>
              <a:rPr lang="en-US" b="1" i="0" u="none" strike="noStrike" baseline="0" dirty="0"/>
              <a:t>, </a:t>
            </a:r>
            <a:r>
              <a:rPr lang="en-US" b="1" i="1" u="none" strike="noStrike" baseline="0" dirty="0"/>
              <a:t>m ≤ u</a:t>
            </a:r>
            <a:r>
              <a:rPr lang="en-US" b="1" i="0" u="none" strike="noStrike" baseline="0" dirty="0"/>
              <a:t>.; key values </a:t>
            </a:r>
            <a:r>
              <a:rPr lang="en-US" b="1" i="1" u="none" strike="noStrike" baseline="0" dirty="0"/>
              <a:t>x </a:t>
            </a:r>
            <a:r>
              <a:rPr lang="en-US" b="1" i="0" u="none" strike="noStrike" baseline="0" dirty="0"/>
              <a:t>come from the universe </a:t>
            </a:r>
            <a:r>
              <a:rPr lang="en-US" b="1" i="1" u="none" strike="noStrike" baseline="0" dirty="0"/>
              <a:t>U </a:t>
            </a:r>
            <a:r>
              <a:rPr lang="en-US" b="1" i="0" u="none" strike="noStrike" baseline="0" dirty="0"/>
              <a:t>= </a:t>
            </a:r>
            <a:r>
              <a:rPr lang="en-US" b="1" i="1" u="none" strike="noStrike" baseline="0" dirty="0"/>
              <a:t>{</a:t>
            </a:r>
            <a:r>
              <a:rPr lang="en-US" b="1" i="0" u="none" strike="noStrike" baseline="0" dirty="0"/>
              <a:t>0</a:t>
            </a:r>
            <a:r>
              <a:rPr lang="en-US" b="1" i="1" u="none" strike="noStrike" baseline="0" dirty="0"/>
              <a:t>, . . . , u − </a:t>
            </a:r>
            <a:r>
              <a:rPr lang="en-US" b="1" i="0" u="none" strike="noStrike" baseline="0" dirty="0"/>
              <a:t>1</a:t>
            </a:r>
            <a:r>
              <a:rPr lang="en-US" b="1" i="1" u="none" strike="noStrike" baseline="0" dirty="0"/>
              <a:t>}</a:t>
            </a:r>
            <a:r>
              <a:rPr lang="en-US" b="1" i="0" u="none" strike="noStrike" baseline="0" dirty="0"/>
              <a:t>.</a:t>
            </a:r>
            <a:endParaRPr lang="en-US" sz="2400" b="1" i="0" u="none" strike="noStrike" baseline="0" dirty="0"/>
          </a:p>
          <a:p>
            <a:pPr algn="l"/>
            <a:r>
              <a:rPr lang="en-US" b="1" i="0" u="none" strike="noStrike" baseline="0" dirty="0"/>
              <a:t>A hash function </a:t>
            </a:r>
            <a:r>
              <a:rPr lang="en-US" b="1" i="1" u="none" strike="noStrike" baseline="0" dirty="0"/>
              <a:t>h </a:t>
            </a:r>
            <a:r>
              <a:rPr lang="en-US" b="1" i="0" u="none" strike="noStrike" baseline="0" dirty="0"/>
              <a:t>is said to be a </a:t>
            </a:r>
            <a:r>
              <a:rPr lang="en-US" b="1" i="1" u="none" strike="noStrike" baseline="0" dirty="0"/>
              <a:t>perfect hash function </a:t>
            </a:r>
            <a:r>
              <a:rPr lang="en-US" b="1" i="0" u="none" strike="noStrike" baseline="0" dirty="0"/>
              <a:t>for a set </a:t>
            </a:r>
            <a:r>
              <a:rPr lang="en-US" b="1" i="1" u="none" strike="noStrike" baseline="0" dirty="0"/>
              <a:t>S ⊆ U </a:t>
            </a:r>
            <a:r>
              <a:rPr lang="en-US" b="1" i="0" u="none" strike="noStrike" baseline="0" dirty="0"/>
              <a:t>if, for every </a:t>
            </a:r>
            <a:r>
              <a:rPr lang="en-US" b="1" i="1" u="none" strike="noStrike" baseline="0" dirty="0"/>
              <a:t>x ∈ S</a:t>
            </a:r>
            <a:r>
              <a:rPr lang="en-US" b="1" i="0" u="none" strike="noStrike" baseline="0" dirty="0"/>
              <a:t>, </a:t>
            </a:r>
            <a:r>
              <a:rPr lang="en-US" b="1" i="1" u="none" strike="noStrike" baseline="0" dirty="0"/>
              <a:t>h</a:t>
            </a:r>
            <a:r>
              <a:rPr lang="en-US" b="1" i="0" u="none" strike="noStrike" baseline="0" dirty="0"/>
              <a:t>(</a:t>
            </a:r>
            <a:r>
              <a:rPr lang="en-US" b="1" i="1" u="none" strike="noStrike" baseline="0" dirty="0"/>
              <a:t>x</a:t>
            </a:r>
            <a:r>
              <a:rPr lang="en-US" b="1" i="0" u="none" strike="noStrike" baseline="0" dirty="0"/>
              <a:t>) is unique.</a:t>
            </a:r>
          </a:p>
          <a:p>
            <a:pPr algn="l"/>
            <a:r>
              <a:rPr lang="en-US" b="1" i="0" u="none" strike="noStrike" baseline="0" dirty="0"/>
              <a:t>A perfect hash function </a:t>
            </a:r>
            <a:r>
              <a:rPr lang="en-US" b="1" i="1" u="none" strike="noStrike" baseline="0" dirty="0"/>
              <a:t>h </a:t>
            </a:r>
            <a:r>
              <a:rPr lang="en-US" b="1" i="0" u="none" strike="noStrike" baseline="0" dirty="0"/>
              <a:t>for </a:t>
            </a:r>
            <a:r>
              <a:rPr lang="en-US" b="1" i="1" u="none" strike="noStrike" baseline="0" dirty="0"/>
              <a:t>S </a:t>
            </a:r>
            <a:r>
              <a:rPr lang="en-US" b="1" i="0" u="none" strike="noStrike" baseline="0" dirty="0"/>
              <a:t>is </a:t>
            </a:r>
            <a:r>
              <a:rPr lang="en-US" b="1" i="1" u="none" strike="noStrike" baseline="0" dirty="0"/>
              <a:t>minimal </a:t>
            </a:r>
            <a:r>
              <a:rPr lang="en-US" b="1" i="0" u="none" strike="noStrike" baseline="0" dirty="0"/>
              <a:t>if </a:t>
            </a:r>
            <a:r>
              <a:rPr lang="en-US" b="1" i="1" u="none" strike="noStrike" baseline="0" dirty="0"/>
              <a:t>m </a:t>
            </a:r>
            <a:r>
              <a:rPr lang="en-US" b="1" i="0" u="none" strike="noStrike" baseline="0" dirty="0"/>
              <a:t>= </a:t>
            </a:r>
            <a:r>
              <a:rPr lang="en-US" b="1" i="1" u="none" strike="noStrike" baseline="0" dirty="0"/>
              <a:t>|S|</a:t>
            </a:r>
            <a:r>
              <a:rPr lang="en-US" b="1" i="0" u="none" strike="noStrike" baseline="0" dirty="0"/>
              <a:t>, i.e., </a:t>
            </a:r>
            <a:r>
              <a:rPr lang="en-US" b="1" i="1" u="none" strike="noStrike" baseline="0" dirty="0"/>
              <a:t>h </a:t>
            </a:r>
            <a:r>
              <a:rPr lang="en-US" b="1" i="0" u="none" strike="noStrike" baseline="0" dirty="0"/>
              <a:t>is a bijection between </a:t>
            </a:r>
            <a:r>
              <a:rPr lang="en-US" b="1" i="1" u="none" strike="noStrike" baseline="0" dirty="0"/>
              <a:t>S </a:t>
            </a:r>
            <a:r>
              <a:rPr lang="en-US" b="1" i="0" u="none" strike="noStrike" baseline="0" dirty="0"/>
              <a:t>and </a:t>
            </a:r>
            <a:r>
              <a:rPr lang="en-US" b="1" i="1" u="none" strike="noStrike" baseline="0" dirty="0"/>
              <a:t>{</a:t>
            </a:r>
            <a:r>
              <a:rPr lang="en-US" b="1" i="0" u="none" strike="noStrike" baseline="0" dirty="0"/>
              <a:t>0</a:t>
            </a:r>
            <a:r>
              <a:rPr lang="en-US" b="1" i="1" u="none" strike="noStrike" baseline="0" dirty="0"/>
              <a:t>, . . .,m − </a:t>
            </a:r>
            <a:r>
              <a:rPr lang="en-US" b="1" i="0" u="none" strike="noStrike" baseline="0" dirty="0"/>
              <a:t>1</a:t>
            </a:r>
            <a:r>
              <a:rPr lang="en-US" b="1" i="1" u="none" strike="noStrike" baseline="0" dirty="0"/>
              <a:t>}</a:t>
            </a:r>
            <a:r>
              <a:rPr lang="en-US" b="1" i="0" u="none" strike="noStrike" baseline="0" dirty="0"/>
              <a:t>. </a:t>
            </a:r>
          </a:p>
          <a:p>
            <a:pPr algn="l"/>
            <a:r>
              <a:rPr lang="en-US" b="1" i="0" u="none" strike="noStrike" baseline="0" dirty="0"/>
              <a:t>A minimal perfect hash function for </a:t>
            </a:r>
            <a:r>
              <a:rPr lang="en-US" b="1" i="1" u="none" strike="noStrike" baseline="0" dirty="0"/>
              <a:t>S </a:t>
            </a:r>
            <a:r>
              <a:rPr lang="en-US" b="1" i="0" u="none" strike="noStrike" baseline="0" dirty="0"/>
              <a:t>is desirable since it </a:t>
            </a:r>
            <a:r>
              <a:rPr lang="en-US" b="1" dirty="0"/>
              <a:t>allows us to store all the elements of S in a single array of length n.</a:t>
            </a: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787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5211-AA2B-3648-EF5E-5BACCD14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 by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CC2D-2F69-C90E-3043-921DED43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845733"/>
            <a:ext cx="6019800" cy="4069291"/>
          </a:xfrm>
        </p:spPr>
        <p:txBody>
          <a:bodyPr>
            <a:normAutofit/>
          </a:bodyPr>
          <a:lstStyle/>
          <a:p>
            <a:pPr algn="l"/>
            <a:r>
              <a:rPr lang="en-US" sz="2400" i="0" u="none" strike="noStrike" baseline="0" dirty="0"/>
              <a:t>In </a:t>
            </a:r>
            <a:r>
              <a:rPr lang="en-US" sz="2400" i="1" u="none" strike="noStrike" baseline="0" dirty="0"/>
              <a:t>hashing by division</a:t>
            </a:r>
            <a:r>
              <a:rPr lang="en-US" sz="2400" i="0" u="none" strike="noStrike" baseline="0" dirty="0"/>
              <a:t>, we use the hash function</a:t>
            </a:r>
          </a:p>
          <a:p>
            <a:pPr algn="l"/>
            <a:r>
              <a:rPr lang="en-IN" sz="2400" b="1" i="1" u="none" strike="noStrike" baseline="0" dirty="0"/>
              <a:t>h</a:t>
            </a:r>
            <a:r>
              <a:rPr lang="en-IN" sz="2400" b="1" i="0" u="none" strike="noStrike" baseline="0" dirty="0"/>
              <a:t>(</a:t>
            </a:r>
            <a:r>
              <a:rPr lang="en-IN" sz="2400" b="1" i="1" u="none" strike="noStrike" baseline="0" dirty="0"/>
              <a:t>x</a:t>
            </a:r>
            <a:r>
              <a:rPr lang="en-IN" sz="2400" b="1" i="0" u="none" strike="noStrike" baseline="0" dirty="0"/>
              <a:t>) = </a:t>
            </a:r>
            <a:r>
              <a:rPr lang="en-IN" sz="2400" b="1" i="1" u="none" strike="noStrike" baseline="0" dirty="0"/>
              <a:t>x </a:t>
            </a:r>
            <a:r>
              <a:rPr lang="en-IN" sz="2400" b="1" i="0" u="none" strike="noStrike" baseline="0" dirty="0"/>
              <a:t>mod </a:t>
            </a:r>
            <a:r>
              <a:rPr lang="en-IN" sz="2400" b="1" i="1" u="none" strike="noStrike" baseline="0" dirty="0"/>
              <a:t>m .</a:t>
            </a:r>
          </a:p>
          <a:p>
            <a:pPr algn="l"/>
            <a:r>
              <a:rPr lang="en-US" sz="2400" i="0" u="none" strike="noStrike" baseline="0" dirty="0"/>
              <a:t>To use this hash function in a data structure, we maintain an array </a:t>
            </a:r>
            <a:r>
              <a:rPr lang="en-US" sz="2400" i="1" u="none" strike="noStrike" baseline="0" dirty="0"/>
              <a:t>A</a:t>
            </a:r>
            <a:r>
              <a:rPr lang="en-US" sz="2400" i="0" u="none" strike="noStrike" baseline="0" dirty="0"/>
              <a:t>[0]</a:t>
            </a:r>
            <a:r>
              <a:rPr lang="en-US" sz="2400" i="1" u="none" strike="noStrike" baseline="0" dirty="0"/>
              <a:t>, . . .,A</a:t>
            </a:r>
            <a:r>
              <a:rPr lang="en-US" sz="2400" i="0" u="none" strike="noStrike" baseline="0" dirty="0"/>
              <a:t>[</a:t>
            </a:r>
            <a:r>
              <a:rPr lang="en-US" sz="2400" i="1" u="none" strike="noStrike" baseline="0" dirty="0"/>
              <a:t>m−</a:t>
            </a:r>
            <a:r>
              <a:rPr lang="en-US" sz="2400" i="0" u="none" strike="noStrike" baseline="0" dirty="0"/>
              <a:t>1] where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each element of this array is a pointer to the head of a linked list. </a:t>
            </a:r>
          </a:p>
          <a:p>
            <a:pPr algn="l"/>
            <a:r>
              <a:rPr lang="en-US" sz="2400" i="0" u="none" strike="noStrike" baseline="0" dirty="0">
                <a:solidFill>
                  <a:srgbClr val="000000"/>
                </a:solidFill>
              </a:rPr>
              <a:t>The linked </a:t>
            </a:r>
            <a:r>
              <a:rPr lang="en-US" sz="2400" i="0" u="none" strike="noStrike" baseline="0" dirty="0"/>
              <a:t>list </a:t>
            </a:r>
            <a:r>
              <a:rPr lang="en-US" sz="2400" i="1" u="none" strike="noStrike" baseline="0" dirty="0"/>
              <a:t>Li </a:t>
            </a:r>
            <a:r>
              <a:rPr lang="en-US" sz="2400" i="0" u="none" strike="noStrike" baseline="0" dirty="0"/>
              <a:t>pointed to by the array element </a:t>
            </a:r>
            <a:r>
              <a:rPr lang="en-US" sz="2400" i="1" u="none" strike="noStrike" baseline="0" dirty="0"/>
              <a:t>A</a:t>
            </a:r>
            <a:r>
              <a:rPr lang="en-US" sz="2400" i="0" u="none" strike="noStrike" baseline="0" dirty="0"/>
              <a:t>[</a:t>
            </a:r>
            <a:r>
              <a:rPr lang="en-US" sz="2400" i="1" u="none" strike="noStrike" baseline="0" dirty="0" err="1"/>
              <a:t>i</a:t>
            </a:r>
            <a:r>
              <a:rPr lang="en-US" sz="2400" i="0" u="none" strike="noStrike" baseline="0" dirty="0"/>
              <a:t>] contains all the elements </a:t>
            </a:r>
            <a:r>
              <a:rPr lang="en-US" sz="2400" i="1" u="none" strike="noStrike" baseline="0" dirty="0"/>
              <a:t>x </a:t>
            </a:r>
            <a:r>
              <a:rPr lang="en-US" sz="2400" i="0" u="none" strike="noStrike" baseline="0" dirty="0"/>
              <a:t>such that </a:t>
            </a:r>
            <a:r>
              <a:rPr lang="en-US" sz="2400" i="1" u="none" strike="noStrike" baseline="0" dirty="0"/>
              <a:t>h</a:t>
            </a:r>
            <a:r>
              <a:rPr lang="en-US" sz="2400" i="0" u="none" strike="noStrike" baseline="0" dirty="0"/>
              <a:t>(</a:t>
            </a:r>
            <a:r>
              <a:rPr lang="en-US" sz="2400" i="1" u="none" strike="noStrike" baseline="0" dirty="0"/>
              <a:t>x</a:t>
            </a:r>
            <a:r>
              <a:rPr lang="en-US" sz="2400" i="0" u="none" strike="noStrike" baseline="0" dirty="0"/>
              <a:t>) = </a:t>
            </a:r>
            <a:r>
              <a:rPr lang="en-US" sz="2400" i="1" u="none" strike="noStrike" baseline="0" dirty="0" err="1"/>
              <a:t>i</a:t>
            </a:r>
            <a:r>
              <a:rPr lang="en-US" sz="2400" i="0" u="none" strike="noStrike" baseline="0" dirty="0"/>
              <a:t>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4845E-CC62-5774-779E-B5BFBE19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13" y="2252662"/>
            <a:ext cx="4901412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8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5211-AA2B-3648-EF5E-5BACCD14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 by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CC2D-2F69-C90E-3043-921DED43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845734"/>
            <a:ext cx="5038724" cy="397404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1800" b="0" i="0" u="none" strike="noStrike" baseline="0" dirty="0">
              <a:latin typeface="CMR10"/>
            </a:endParaRPr>
          </a:p>
          <a:p>
            <a:pPr algn="l"/>
            <a:r>
              <a:rPr lang="en-US" sz="2400" dirty="0"/>
              <a:t>I</a:t>
            </a:r>
            <a:r>
              <a:rPr lang="en-US" sz="2400" b="0" i="0" u="none" strike="noStrike" baseline="0" dirty="0"/>
              <a:t>f the elements of </a:t>
            </a:r>
            <a:r>
              <a:rPr lang="en-US" sz="2400" b="0" i="1" u="none" strike="noStrike" baseline="0" dirty="0"/>
              <a:t>S </a:t>
            </a:r>
            <a:r>
              <a:rPr lang="en-US" sz="2400" b="0" i="0" u="none" strike="noStrike" baseline="0" dirty="0"/>
              <a:t>are uniformly and independently distributed in </a:t>
            </a:r>
            <a:r>
              <a:rPr lang="en-US" sz="2400" b="0" i="1" u="none" strike="noStrike" baseline="0" dirty="0"/>
              <a:t>U </a:t>
            </a:r>
            <a:r>
              <a:rPr lang="en-US" sz="2400" b="0" i="0" u="none" strike="noStrike" baseline="0" dirty="0"/>
              <a:t>and </a:t>
            </a:r>
            <a:r>
              <a:rPr lang="en-US" sz="2400" b="0" i="1" u="none" strike="noStrike" baseline="0" dirty="0"/>
              <a:t>u </a:t>
            </a:r>
            <a:r>
              <a:rPr lang="en-US" sz="2400" b="0" i="0" u="none" strike="noStrike" baseline="0" dirty="0"/>
              <a:t>is a multiple of </a:t>
            </a:r>
            <a:r>
              <a:rPr lang="en-US" sz="2400" b="0" i="1" u="none" strike="noStrike" baseline="0" dirty="0"/>
              <a:t>m </a:t>
            </a:r>
            <a:r>
              <a:rPr lang="en-US" sz="2400" b="0" i="0" u="none" strike="noStrike" baseline="0" dirty="0"/>
              <a:t>then the expected size of any list </a:t>
            </a:r>
            <a:r>
              <a:rPr lang="en-US" sz="2400" b="0" i="1" u="none" strike="noStrike" baseline="0" dirty="0"/>
              <a:t>Li </a:t>
            </a:r>
            <a:r>
              <a:rPr lang="en-US" sz="2400" b="0" i="0" u="none" strike="noStrike" baseline="0" dirty="0"/>
              <a:t>is only </a:t>
            </a:r>
            <a:r>
              <a:rPr lang="en-US" sz="2400" b="0" i="1" u="none" strike="noStrike" baseline="0" dirty="0"/>
              <a:t>n/m</a:t>
            </a:r>
            <a:r>
              <a:rPr lang="en-US" sz="2400" b="0" i="0" u="none" strike="noStrike" baseline="0" dirty="0"/>
              <a:t>.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443E3-E3D8-C5E1-2833-778753BD6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50" y="2520684"/>
            <a:ext cx="5688749" cy="31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6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5211-AA2B-3648-EF5E-5BACCD14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 by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CC2D-2F69-C90E-3043-921DED43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845734"/>
            <a:ext cx="10800772" cy="397404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IN" sz="1800" b="0" i="0" u="none" strike="noStrike" baseline="0" dirty="0">
              <a:latin typeface="CMR1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/>
              <a:t> I</a:t>
            </a:r>
            <a:r>
              <a:rPr lang="en-US" sz="2400" b="0" i="0" u="none" strike="noStrike" baseline="0" dirty="0"/>
              <a:t>nserting an element </a:t>
            </a:r>
            <a:r>
              <a:rPr lang="en-US" sz="2400" b="0" i="1" u="none" strike="noStrike" baseline="0" dirty="0"/>
              <a:t>x </a:t>
            </a:r>
            <a:r>
              <a:rPr lang="en-US" sz="2400" b="0" i="0" u="none" strike="noStrike" baseline="0" dirty="0"/>
              <a:t>takes </a:t>
            </a:r>
            <a:r>
              <a:rPr lang="en-US" sz="2400" b="0" i="1" u="none" strike="noStrike" baseline="0" dirty="0"/>
              <a:t>O</a:t>
            </a:r>
            <a:r>
              <a:rPr lang="en-US" sz="2400" b="0" i="0" u="none" strike="noStrike" baseline="0" dirty="0"/>
              <a:t>(1) time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/>
              <a:t>  S</a:t>
            </a:r>
            <a:r>
              <a:rPr lang="en-US" sz="2400" b="0" i="0" u="none" strike="noStrike" baseline="0" dirty="0"/>
              <a:t>earching for and/or deleting an element </a:t>
            </a:r>
            <a:r>
              <a:rPr lang="en-US" sz="2400" b="0" i="1" u="none" strike="noStrike" baseline="0" dirty="0"/>
              <a:t>x </a:t>
            </a:r>
            <a:r>
              <a:rPr lang="en-US" sz="2400" b="0" i="0" u="none" strike="noStrike" baseline="0" dirty="0"/>
              <a:t>is not so easy. We have to compute </a:t>
            </a:r>
            <a:r>
              <a:rPr lang="en-US" sz="2400" b="0" i="1" u="none" strike="noStrike" baseline="0" dirty="0" err="1"/>
              <a:t>i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= </a:t>
            </a:r>
            <a:r>
              <a:rPr lang="en-US" sz="2400" b="0" i="1" u="none" strike="noStrike" baseline="0" dirty="0"/>
              <a:t>h</a:t>
            </a:r>
            <a:r>
              <a:rPr lang="en-US" sz="2400" b="0" i="0" u="none" strike="noStrike" baseline="0" dirty="0"/>
              <a:t>(</a:t>
            </a:r>
            <a:r>
              <a:rPr lang="en-US" sz="2400" b="0" i="1" u="none" strike="noStrike" baseline="0" dirty="0"/>
              <a:t>x</a:t>
            </a:r>
            <a:r>
              <a:rPr lang="en-US" sz="2400" b="0" i="0" u="none" strike="noStrike" baseline="0" dirty="0"/>
              <a:t>) and then traverse the list </a:t>
            </a:r>
            <a:r>
              <a:rPr lang="en-US" sz="2400" b="0" i="1" u="none" strike="noStrike" baseline="0" dirty="0"/>
              <a:t>Li </a:t>
            </a:r>
            <a:r>
              <a:rPr lang="en-US" sz="2400" b="0" i="0" u="none" strike="noStrike" baseline="0" dirty="0"/>
              <a:t>until we either find </a:t>
            </a:r>
            <a:r>
              <a:rPr lang="en-US" sz="2400" b="0" i="1" u="none" strike="noStrike" baseline="0" dirty="0"/>
              <a:t>x </a:t>
            </a:r>
            <a:r>
              <a:rPr lang="en-US" sz="2400" b="0" i="0" u="none" strike="noStrike" baseline="0" dirty="0"/>
              <a:t>or reach the end of the list.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/>
              <a:t> If S</a:t>
            </a:r>
            <a:r>
              <a:rPr lang="en-US" sz="2400" b="0" i="0" u="none" strike="noStrike" baseline="0" dirty="0"/>
              <a:t>et </a:t>
            </a:r>
            <a:r>
              <a:rPr lang="en-US" sz="2400" b="0" i="1" u="none" strike="noStrike" baseline="0" dirty="0"/>
              <a:t>S </a:t>
            </a:r>
            <a:r>
              <a:rPr lang="en-US" sz="2400" b="0" i="0" u="none" strike="noStrike" baseline="0" dirty="0"/>
              <a:t>consists of the elements 0</a:t>
            </a:r>
            <a:r>
              <a:rPr lang="en-US" sz="2400" b="0" i="1" u="none" strike="noStrike" baseline="0" dirty="0"/>
              <a:t>,m, </a:t>
            </a:r>
            <a:r>
              <a:rPr lang="en-US" sz="2400" b="0" i="0" u="none" strike="noStrike" baseline="0" dirty="0"/>
              <a:t>2</a:t>
            </a:r>
            <a:r>
              <a:rPr lang="en-US" sz="2400" b="0" i="1" u="none" strike="noStrike" baseline="0" dirty="0"/>
              <a:t>m, </a:t>
            </a:r>
            <a:r>
              <a:rPr lang="en-US" sz="2400" b="0" i="0" u="none" strike="noStrike" baseline="0" dirty="0"/>
              <a:t>3</a:t>
            </a:r>
            <a:r>
              <a:rPr lang="en-US" sz="2400" b="0" i="1" u="none" strike="noStrike" baseline="0" dirty="0"/>
              <a:t>m, . . ., nm </a:t>
            </a:r>
            <a:r>
              <a:rPr lang="en-US" sz="2400" b="0" i="0" u="none" strike="noStrike" baseline="0" dirty="0"/>
              <a:t>then all elements are stored in the list </a:t>
            </a:r>
            <a:r>
              <a:rPr lang="en-US" sz="2400" b="0" i="1" u="none" strike="noStrike" baseline="0" dirty="0"/>
              <a:t>L</a:t>
            </a:r>
            <a:r>
              <a:rPr lang="en-US" sz="2400" b="0" i="0" u="none" strike="noStrike" baseline="0" dirty="0"/>
              <a:t>0 and searches and deletions take linear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</a:t>
            </a:r>
            <a:r>
              <a:rPr lang="en-US" sz="2400" b="0" i="0" u="none" strike="noStrike" baseline="0" dirty="0"/>
              <a:t>f the elements of </a:t>
            </a:r>
            <a:r>
              <a:rPr lang="en-US" sz="2400" b="0" i="1" u="none" strike="noStrike" baseline="0" dirty="0"/>
              <a:t>S </a:t>
            </a:r>
            <a:r>
              <a:rPr lang="en-US" sz="2400" b="0" i="0" u="none" strike="noStrike" baseline="0" dirty="0"/>
              <a:t>are uniformly and independently distributed in </a:t>
            </a:r>
            <a:r>
              <a:rPr lang="en-US" sz="2400" b="0" i="1" u="none" strike="noStrike" baseline="0" dirty="0"/>
              <a:t>U </a:t>
            </a:r>
            <a:r>
              <a:rPr lang="en-US" sz="2400" b="0" i="0" u="none" strike="noStrike" baseline="0" dirty="0"/>
              <a:t>and </a:t>
            </a:r>
            <a:r>
              <a:rPr lang="en-US" sz="2400" b="0" i="1" u="none" strike="noStrike" baseline="0" dirty="0"/>
              <a:t>u </a:t>
            </a:r>
            <a:r>
              <a:rPr lang="en-US" sz="2400" b="0" i="0" u="none" strike="noStrike" baseline="0" dirty="0"/>
              <a:t>is a multiple of </a:t>
            </a:r>
            <a:r>
              <a:rPr lang="en-US" sz="2400" b="0" i="1" u="none" strike="noStrike" baseline="0" dirty="0"/>
              <a:t>m </a:t>
            </a:r>
            <a:r>
              <a:rPr lang="en-US" sz="2400" b="0" i="0" u="none" strike="noStrike" baseline="0" dirty="0"/>
              <a:t>then the expected size of any list </a:t>
            </a:r>
            <a:r>
              <a:rPr lang="en-US" sz="2400" b="0" i="1" u="none" strike="noStrike" baseline="0" dirty="0"/>
              <a:t>Li </a:t>
            </a:r>
            <a:r>
              <a:rPr lang="en-US" sz="2400" b="0" i="0" u="none" strike="noStrike" baseline="0" dirty="0"/>
              <a:t>is only </a:t>
            </a:r>
            <a:r>
              <a:rPr lang="en-US" sz="2400" b="0" i="1" u="none" strike="noStrike" baseline="0" dirty="0"/>
              <a:t>n/m</a:t>
            </a:r>
            <a:r>
              <a:rPr lang="en-US" sz="2400" b="0" i="0" u="none" strike="noStrike" baseline="0" dirty="0"/>
              <a:t>.</a:t>
            </a:r>
            <a:endParaRPr lang="en-IN" sz="2400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3600" dirty="0"/>
              <a:t> Choice of m plays important role; m≠2</a:t>
            </a:r>
            <a:r>
              <a:rPr lang="en-IN" sz="3600" baseline="300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3208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4007-373D-5A4D-4458-297F9078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 by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6374-8522-E3FA-7C13-F41340F4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94070" cy="4023360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T</a:t>
            </a:r>
            <a:r>
              <a:rPr lang="en-IN" sz="2400" b="0" i="0" u="none" strike="noStrike" baseline="0" dirty="0"/>
              <a:t>he hash function</a:t>
            </a:r>
          </a:p>
          <a:p>
            <a:pPr algn="l"/>
            <a:r>
              <a:rPr lang="pt-BR" sz="2400" b="0" i="1" u="none" strike="noStrike" baseline="0" dirty="0"/>
              <a:t>h</a:t>
            </a:r>
            <a:r>
              <a:rPr lang="pt-BR" sz="2400" b="0" i="0" u="none" strike="noStrike" baseline="0" dirty="0"/>
              <a:t>(</a:t>
            </a:r>
            <a:r>
              <a:rPr lang="pt-BR" sz="2400" b="0" i="1" u="none" strike="noStrike" baseline="0" dirty="0"/>
              <a:t>x</a:t>
            </a:r>
            <a:r>
              <a:rPr lang="pt-BR" sz="2400" b="0" i="0" u="none" strike="noStrike" baseline="0" dirty="0"/>
              <a:t>) = floor(</a:t>
            </a:r>
            <a:r>
              <a:rPr lang="pt-BR" sz="2400" b="0" i="1" u="none" strike="noStrike" baseline="0" dirty="0"/>
              <a:t>m*x*A) </a:t>
            </a:r>
            <a:r>
              <a:rPr lang="pt-BR" sz="2400" b="0" i="0" u="none" strike="noStrike" baseline="0" dirty="0"/>
              <a:t>mod </a:t>
            </a:r>
            <a:r>
              <a:rPr lang="pt-BR" sz="2400" b="0" i="1" u="none" strike="noStrike" baseline="0" dirty="0"/>
              <a:t>m</a:t>
            </a:r>
          </a:p>
          <a:p>
            <a:pPr algn="l"/>
            <a:r>
              <a:rPr lang="en-US" sz="2400" b="0" i="0" u="none" strike="noStrike" baseline="0" dirty="0"/>
              <a:t>Here </a:t>
            </a:r>
            <a:r>
              <a:rPr lang="en-US" sz="2400" b="0" i="1" u="none" strike="noStrike" baseline="0" dirty="0"/>
              <a:t>A </a:t>
            </a:r>
            <a:r>
              <a:rPr lang="en-US" sz="2400" b="0" i="0" u="none" strike="noStrike" baseline="0" dirty="0"/>
              <a:t>is a real-valued constant. </a:t>
            </a:r>
          </a:p>
          <a:p>
            <a:pPr algn="l"/>
            <a:r>
              <a:rPr lang="en-US" sz="2400" b="0" i="0" u="none" strike="noStrike" baseline="0" dirty="0"/>
              <a:t>The advantage of the multiplication method is that </a:t>
            </a:r>
            <a:r>
              <a:rPr lang="en-US" sz="2400" b="1" i="0" u="none" strike="noStrike" baseline="0" dirty="0">
                <a:solidFill>
                  <a:srgbClr val="FF0000"/>
                </a:solidFill>
              </a:rPr>
              <a:t>the value of </a:t>
            </a:r>
            <a:r>
              <a:rPr lang="en-US" sz="2400" b="1" i="1" u="none" strike="noStrike" baseline="0" dirty="0">
                <a:solidFill>
                  <a:srgbClr val="FF0000"/>
                </a:solidFill>
              </a:rPr>
              <a:t>m </a:t>
            </a:r>
            <a:r>
              <a:rPr lang="en-US" sz="2400" b="1" i="0" u="none" strike="noStrike" baseline="0" dirty="0">
                <a:solidFill>
                  <a:srgbClr val="FF0000"/>
                </a:solidFill>
              </a:rPr>
              <a:t>is not critical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We can take </a:t>
            </a:r>
            <a:r>
              <a:rPr lang="en-US" sz="2400" b="0" i="1" u="none" strike="noStrike" baseline="0" dirty="0"/>
              <a:t>m </a:t>
            </a:r>
            <a:r>
              <a:rPr lang="en-US" sz="2400" b="0" i="0" u="none" strike="noStrike" baseline="0" dirty="0"/>
              <a:t>to be a power of 2, which makes it convenient for use on binary computers.</a:t>
            </a:r>
          </a:p>
          <a:p>
            <a:pPr algn="l"/>
            <a:r>
              <a:rPr lang="en-US" sz="2400" dirty="0"/>
              <a:t>Use Golden Ratio for A (Knuth) (A=0.618…)</a:t>
            </a:r>
          </a:p>
          <a:p>
            <a:pPr algn="l"/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5E20E-09AB-51D5-BBD0-F84098E26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5" y="2571750"/>
            <a:ext cx="5080000" cy="57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044DC9-BA06-B88C-79AA-84C5678E08A3}"/>
              </a:ext>
            </a:extLst>
          </p:cNvPr>
          <p:cNvSpPr txBox="1"/>
          <p:nvPr/>
        </p:nvSpPr>
        <p:spPr>
          <a:xfrm>
            <a:off x="7267575" y="3156373"/>
            <a:ext cx="484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Choose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so that (</a:t>
            </a:r>
            <a:r>
              <a:rPr lang="en-US" i="1" dirty="0"/>
              <a:t>A</a:t>
            </a:r>
            <a:r>
              <a:rPr lang="en-US" dirty="0"/>
              <a:t>+</a:t>
            </a:r>
            <a:r>
              <a:rPr lang="en-US" i="1" dirty="0"/>
              <a:t>B</a:t>
            </a:r>
            <a:r>
              <a:rPr lang="en-US" dirty="0"/>
              <a:t>)/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/>
              <a:t>A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92D480-46B7-91D5-46C7-7042FA6D7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65" y="4262437"/>
            <a:ext cx="3317920" cy="8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5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ABBD01F-A6CE-0F30-F7AF-F19517F404E6}"/>
              </a:ext>
            </a:extLst>
          </p:cNvPr>
          <p:cNvSpPr txBox="1">
            <a:spLocks noChangeArrowheads="1"/>
          </p:cNvSpPr>
          <p:nvPr/>
        </p:nvSpPr>
        <p:spPr>
          <a:xfrm>
            <a:off x="1113864" y="453353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Universal Hashing</a:t>
            </a:r>
            <a:endParaRPr lang="en-US" altLang="en-US" baseline="30000" dirty="0">
              <a:solidFill>
                <a:schemeClr val="accent2"/>
              </a:solidFill>
            </a:endParaRPr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9F9F45-54D1-F026-1C02-0F9F40AAB47A}"/>
              </a:ext>
            </a:extLst>
          </p:cNvPr>
          <p:cNvSpPr txBox="1">
            <a:spLocks noChangeArrowheads="1"/>
          </p:cNvSpPr>
          <p:nvPr/>
        </p:nvSpPr>
        <p:spPr>
          <a:xfrm>
            <a:off x="1246533" y="2062799"/>
            <a:ext cx="10049540" cy="77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b="1" dirty="0"/>
              <a:t>Suppose we have a set K of possible keys, and a </a:t>
            </a:r>
            <a:r>
              <a:rPr lang="en-US" altLang="en-US" b="1" i="1" dirty="0"/>
              <a:t>finite</a:t>
            </a:r>
            <a:r>
              <a:rPr lang="en-US" altLang="en-US" b="1" dirty="0"/>
              <a:t> set H of hash functions that map keys to entries in a hash table of size m.</a:t>
            </a:r>
          </a:p>
        </p:txBody>
      </p:sp>
      <p:grpSp>
        <p:nvGrpSpPr>
          <p:cNvPr id="10" name="Group 41">
            <a:extLst>
              <a:ext uri="{FF2B5EF4-FFF2-40B4-BE49-F238E27FC236}">
                <a16:creationId xmlns:a16="http://schemas.microsoft.com/office/drawing/2014/main" id="{010CC184-844A-584B-31FA-10A134CD5645}"/>
              </a:ext>
            </a:extLst>
          </p:cNvPr>
          <p:cNvGrpSpPr>
            <a:grpSpLocks/>
          </p:cNvGrpSpPr>
          <p:nvPr/>
        </p:nvGrpSpPr>
        <p:grpSpPr bwMode="auto">
          <a:xfrm>
            <a:off x="3883889" y="3303547"/>
            <a:ext cx="4688337" cy="2523066"/>
            <a:chOff x="2880" y="960"/>
            <a:chExt cx="2544" cy="1354"/>
          </a:xfrm>
        </p:grpSpPr>
        <p:grpSp>
          <p:nvGrpSpPr>
            <p:cNvPr id="11" name="Group 37">
              <a:extLst>
                <a:ext uri="{FF2B5EF4-FFF2-40B4-BE49-F238E27FC236}">
                  <a16:creationId xmlns:a16="http://schemas.microsoft.com/office/drawing/2014/main" id="{F60F5DF4-3FBF-8FE3-9371-099E158CD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960"/>
              <a:ext cx="2544" cy="1354"/>
              <a:chOff x="2640" y="2688"/>
              <a:chExt cx="2544" cy="1354"/>
            </a:xfrm>
          </p:grpSpPr>
          <p:sp>
            <p:nvSpPr>
              <p:cNvPr id="14" name="Line 35">
                <a:extLst>
                  <a:ext uri="{FF2B5EF4-FFF2-40B4-BE49-F238E27FC236}">
                    <a16:creationId xmlns:a16="http://schemas.microsoft.com/office/drawing/2014/main" id="{F9BA4051-D5DC-B456-D1F5-C30C75AA6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3264"/>
                <a:ext cx="0" cy="432"/>
              </a:xfrm>
              <a:prstGeom prst="line">
                <a:avLst/>
              </a:prstGeom>
              <a:noFill/>
              <a:ln w="152400">
                <a:solidFill>
                  <a:srgbClr val="C0C0C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57CDBB41-7569-75D3-BAA0-FB6F1C386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688"/>
                <a:ext cx="384" cy="19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30B38D87-FA3F-73B5-EF46-05E330F4C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en-US" altLang="en-US" sz="1800"/>
                  <a:t>0</a:t>
                </a: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28694A7F-2A06-CE47-8982-45D029FF4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880"/>
                <a:ext cx="384" cy="19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0052E50A-0210-DF85-008F-8393BBB70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en-US" altLang="en-US" sz="1800"/>
                  <a:t>1</a:t>
                </a:r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F0AB2CEA-94BD-1739-0DBD-5C0F4FC52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384" cy="38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0" bIns="0" anchor="b"/>
              <a:lstStyle/>
              <a:p>
                <a:pPr algn="ctr"/>
                <a:r>
                  <a:rPr lang="en-US" altLang="en-US" sz="1400"/>
                  <a:t>.</a:t>
                </a:r>
              </a:p>
              <a:p>
                <a:pPr algn="ctr"/>
                <a:r>
                  <a:rPr lang="en-US" altLang="en-US" sz="1400"/>
                  <a:t>.</a:t>
                </a:r>
              </a:p>
              <a:p>
                <a:pPr algn="ctr"/>
                <a:r>
                  <a:rPr lang="en-US" altLang="en-US" sz="1400"/>
                  <a:t>.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F6A1092C-E3B5-5B2A-2016-F34D10CBE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456"/>
                <a:ext cx="384" cy="19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EC766FAA-B185-9E12-5E66-CAF36AFCB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45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en-US" altLang="en-US" sz="1800"/>
                  <a:t>m-1</a:t>
                </a:r>
              </a:p>
            </p:txBody>
          </p:sp>
          <p:sp>
            <p:nvSpPr>
              <p:cNvPr id="22" name="Oval 4">
                <a:extLst>
                  <a:ext uri="{FF2B5EF4-FFF2-40B4-BE49-F238E27FC236}">
                    <a16:creationId xmlns:a16="http://schemas.microsoft.com/office/drawing/2014/main" id="{FAADE55B-162B-2D9F-C32E-36F3DCC21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528" cy="72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69CA3D33-998C-091E-0CCE-8A23006C0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ADCBAF43-B9E4-AE95-4B11-FEEF17947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792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 b="1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639C743B-B260-9E85-E773-A83DFE691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800" b="1"/>
                  <a:t>h</a:t>
                </a:r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BED6FF01-82BD-88F9-D582-A84A1DD81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2928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2032759E-19DC-A3C4-601F-E13E456B6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DED14DFB-7F64-C914-E8B9-A71B02D6B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3120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418D80FE-F436-FD08-D580-002E5DA77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072"/>
                <a:ext cx="576" cy="0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pSp>
            <p:nvGrpSpPr>
              <p:cNvPr id="30" name="Group 32">
                <a:extLst>
                  <a:ext uri="{FF2B5EF4-FFF2-40B4-BE49-F238E27FC236}">
                    <a16:creationId xmlns:a16="http://schemas.microsoft.com/office/drawing/2014/main" id="{025CB9F7-98C6-ED6D-E48F-08FF698D64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3600"/>
                <a:ext cx="912" cy="432"/>
                <a:chOff x="192" y="3696"/>
                <a:chExt cx="912" cy="432"/>
              </a:xfrm>
            </p:grpSpPr>
            <p:sp>
              <p:nvSpPr>
                <p:cNvPr id="31" name="Oval 20">
                  <a:extLst>
                    <a:ext uri="{FF2B5EF4-FFF2-40B4-BE49-F238E27FC236}">
                      <a16:creationId xmlns:a16="http://schemas.microsoft.com/office/drawing/2014/main" id="{1682564F-756C-B9D1-6386-7D9B1EDF1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3696"/>
                  <a:ext cx="912" cy="432"/>
                </a:xfrm>
                <a:prstGeom prst="ellipse">
                  <a:avLst/>
                </a:prstGeom>
                <a:solidFill>
                  <a:schemeClr val="accent2">
                    <a:alpha val="5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2" name="Oval 27">
                  <a:extLst>
                    <a:ext uri="{FF2B5EF4-FFF2-40B4-BE49-F238E27FC236}">
                      <a16:creationId xmlns:a16="http://schemas.microsoft.com/office/drawing/2014/main" id="{75A4CFF5-64BD-2FC9-73CD-AE85D529D0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7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400"/>
                    <a:t>h</a:t>
                  </a:r>
                  <a:r>
                    <a:rPr lang="en-US" altLang="en-US" sz="1400" baseline="-25000"/>
                    <a:t>i</a:t>
                  </a:r>
                </a:p>
              </p:txBody>
            </p:sp>
            <p:sp>
              <p:nvSpPr>
                <p:cNvPr id="33" name="Oval 29">
                  <a:extLst>
                    <a:ext uri="{FF2B5EF4-FFF2-40B4-BE49-F238E27FC236}">
                      <a16:creationId xmlns:a16="http://schemas.microsoft.com/office/drawing/2014/main" id="{0DB6A05F-7D6A-666F-E42C-E4F20A4F6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3888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400"/>
                    <a:t>h</a:t>
                  </a:r>
                  <a:r>
                    <a:rPr lang="en-US" altLang="en-US" sz="1400" baseline="-25000"/>
                    <a:t>j</a:t>
                  </a:r>
                </a:p>
              </p:txBody>
            </p:sp>
          </p:grpSp>
        </p:grpSp>
        <p:sp>
          <p:nvSpPr>
            <p:cNvPr id="12" name="Text Box 39">
              <a:extLst>
                <a:ext uri="{FF2B5EF4-FFF2-40B4-BE49-F238E27FC236}">
                  <a16:creationId xmlns:a16="http://schemas.microsoft.com/office/drawing/2014/main" id="{C1EB21DE-40A4-762F-FF5B-44F8A438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44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chemeClr val="tx1"/>
                  </a:solidFill>
                </a:rPr>
                <a:t>k</a:t>
              </a:r>
              <a:r>
                <a:rPr lang="en-US" altLang="en-US" sz="160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Text Box 40">
              <a:extLst>
                <a:ext uri="{FF2B5EF4-FFF2-40B4-BE49-F238E27FC236}">
                  <a16:creationId xmlns:a16="http://schemas.microsoft.com/office/drawing/2014/main" id="{68013DB8-14D1-A265-8151-4BAC0A038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0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chemeClr val="tx1"/>
                  </a:solidFill>
                </a:rPr>
                <a:t>k</a:t>
              </a:r>
              <a:r>
                <a:rPr lang="en-US" altLang="en-US" sz="1600" baseline="-2500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04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3AD-5885-6BF6-8BC2-AC53B45B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AA5B-CC5A-053B-37DB-5A53F407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1845734"/>
            <a:ext cx="10366786" cy="4295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If the table size </a:t>
            </a: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 is much smaller than the universe size 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dirty="0"/>
              <a:t> then for any hash function there is some large (of size at least </a:t>
            </a:r>
            <a:r>
              <a:rPr lang="en-US" sz="2400" b="1" dirty="0">
                <a:solidFill>
                  <a:srgbClr val="FF0000"/>
                </a:solidFill>
              </a:rPr>
              <a:t>u/m</a:t>
            </a:r>
            <a:r>
              <a:rPr lang="en-US" sz="2400" dirty="0"/>
              <a:t>) subset of U that has the same hash value.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get around this difficulty we need a collection of hash functions from which we can choose one that works well for 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Let H be a collection of hash functions, i.e., functions from U onto {0, . . .,m − 1}.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We say that H is universal if, for each x, y ∈ U the number of h ∈ H such that h(x) = h(y) is at most |H|/m.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Consider some value x ∈ U. The probability that any key y ∈ S has the same hash value as x is only 1/m.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493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3AD-5885-6BF6-8BC2-AC53B45B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AA5B-CC5A-053B-37DB-5A53F407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1845734"/>
            <a:ext cx="6928374" cy="429509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b="0" i="0" u="none" strike="noStrike" baseline="0" dirty="0">
                <a:latin typeface="CMR10"/>
              </a:rPr>
              <a:t>The </a:t>
            </a:r>
            <a:r>
              <a:rPr lang="en-US" sz="1800" b="0" i="0" u="none" strike="noStrike" baseline="0" dirty="0">
                <a:latin typeface="CMR10"/>
              </a:rPr>
              <a:t>expected number of keys in </a:t>
            </a:r>
            <a:r>
              <a:rPr lang="en-US" sz="1800" b="0" i="1" u="none" strike="noStrike" baseline="0" dirty="0">
                <a:latin typeface="CMMI10"/>
              </a:rPr>
              <a:t>S</a:t>
            </a:r>
            <a:r>
              <a:rPr lang="en-US" sz="1800" b="0" i="0" u="none" strike="noStrike" baseline="0" dirty="0">
                <a:latin typeface="CMR10"/>
              </a:rPr>
              <a:t>, not equal to </a:t>
            </a:r>
            <a:r>
              <a:rPr lang="en-US" sz="1800" b="0" i="1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, that have the same hash value as </a:t>
            </a:r>
            <a:r>
              <a:rPr lang="en-US" sz="1800" b="0" i="1" u="none" strike="noStrike" baseline="0" dirty="0">
                <a:latin typeface="CMMI10"/>
              </a:rPr>
              <a:t>x </a:t>
            </a:r>
            <a:r>
              <a:rPr lang="en-US" sz="1800" b="0" i="0" u="none" strike="noStrike" baseline="0" dirty="0">
                <a:latin typeface="CMR10"/>
              </a:rPr>
              <a:t>is only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1800" dirty="0">
              <a:latin typeface="CMR1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US" sz="1800" b="0" i="0" u="none" strike="noStrike" baseline="0" dirty="0">
              <a:latin typeface="CMR1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US" sz="1800" dirty="0">
              <a:latin typeface="CMR1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CMR1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266BE-59C2-6F09-B2B4-CC528B1B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46" y="2743200"/>
            <a:ext cx="3489963" cy="823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41498-3D4E-6802-E9E2-CC2769E9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268" y="2309363"/>
            <a:ext cx="4313499" cy="35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FD88-86D6-A74F-854C-79E7CA73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rgbClr val="FF0000"/>
                </a:solidFill>
              </a:rPr>
              <a:t>Random Probing-Hashing with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2B8B-3EF3-67CC-67D2-E841E6A1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98" y="1908487"/>
            <a:ext cx="6056555" cy="4023360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CMR10"/>
              </a:rPr>
              <a:t>Allows more than one element to be stored </a:t>
            </a:r>
            <a:r>
              <a:rPr lang="en-IN" sz="2800" dirty="0">
                <a:latin typeface="CMR10"/>
              </a:rPr>
              <a:t>at each position </a:t>
            </a:r>
            <a:r>
              <a:rPr lang="en-IN" sz="2800" dirty="0">
                <a:solidFill>
                  <a:srgbClr val="FF0000"/>
                </a:solidFill>
                <a:latin typeface="CMR10"/>
              </a:rPr>
              <a:t>(it is a collision resolution technique)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CMR10"/>
              </a:rPr>
              <a:t>Each entry in the array A is a pointer to the head of a linked list.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CMR10"/>
              </a:rPr>
              <a:t>To insert the value x, we simply append it to the list A[x0].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CMR10"/>
              </a:rPr>
              <a:t>To search for the element x, we perform a linear search in the list A[x0].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CMR10"/>
              </a:rPr>
              <a:t>To delete the element x, we search for x in the list A[x0] and delete it out.</a:t>
            </a:r>
            <a:endParaRPr lang="en-IN" sz="2800" dirty="0">
              <a:latin typeface="CMR1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E3BB2-7DD4-D27D-391B-01CA9D32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73" y="2772334"/>
            <a:ext cx="4449538" cy="24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2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FD88-86D6-A74F-854C-79E7CA73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rgbClr val="FF0000"/>
                </a:solidFill>
              </a:rPr>
              <a:t>Random Probing-Hashing with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2B8B-3EF3-67CC-67D2-E841E6A1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rgbClr val="FF0000"/>
                </a:solidFill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Insertions take </a:t>
            </a:r>
            <a:r>
              <a:rPr lang="en-US" sz="2400" b="0" i="1" u="none" strike="noStrike" baseline="0" dirty="0">
                <a:latin typeface="CMMI10"/>
              </a:rPr>
              <a:t>O</a:t>
            </a:r>
            <a:r>
              <a:rPr lang="en-US" sz="2400" b="0" i="0" u="none" strike="noStrike" baseline="0" dirty="0">
                <a:latin typeface="CMR10"/>
              </a:rPr>
              <a:t>(1) time, even in the worst case.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CMR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For searching and deletion, the running time is proportional to a constant plus the length of the list stored at 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10"/>
              </a:rPr>
              <a:t>[</a:t>
            </a:r>
            <a:r>
              <a:rPr lang="en-US" sz="2400" b="0" i="1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CMR7"/>
              </a:rPr>
              <a:t>0</a:t>
            </a:r>
            <a:r>
              <a:rPr lang="en-US" sz="2400" b="0" i="0" u="none" strike="noStrike" baseline="0" dirty="0">
                <a:latin typeface="CMR10"/>
              </a:rPr>
              <a:t>].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CMR10"/>
              </a:rPr>
              <a:t>Each of the at most </a:t>
            </a:r>
            <a:r>
              <a:rPr lang="en-US" sz="2400" b="0" i="1" u="none" strike="noStrike" baseline="0" dirty="0">
                <a:latin typeface="CMMI10"/>
              </a:rPr>
              <a:t>n </a:t>
            </a:r>
            <a:r>
              <a:rPr lang="en-US" sz="2400" b="0" i="0" u="none" strike="noStrike" baseline="0" dirty="0">
                <a:latin typeface="CMR10"/>
              </a:rPr>
              <a:t>elements not equal to </a:t>
            </a:r>
            <a:r>
              <a:rPr lang="en-US" sz="2400" b="0" i="1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R10"/>
              </a:rPr>
              <a:t>is stored in 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10"/>
              </a:rPr>
              <a:t>[</a:t>
            </a:r>
            <a:r>
              <a:rPr lang="en-US" sz="2400" b="0" i="1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CMR7"/>
              </a:rPr>
              <a:t>0</a:t>
            </a:r>
            <a:r>
              <a:rPr lang="en-US" sz="2400" b="0" i="0" u="none" strike="noStrike" baseline="0" dirty="0">
                <a:latin typeface="CMR10"/>
              </a:rPr>
              <a:t>] with probability 1</a:t>
            </a:r>
            <a:r>
              <a:rPr lang="en-US" sz="2400" b="0" i="1" u="none" strike="noStrike" baseline="0" dirty="0">
                <a:latin typeface="CMMI10"/>
              </a:rPr>
              <a:t>/m</a:t>
            </a:r>
            <a:r>
              <a:rPr lang="en-US" sz="2400" b="0" i="0" u="none" strike="noStrike" baseline="0" dirty="0">
                <a:latin typeface="CMR10"/>
              </a:rPr>
              <a:t>, so the expected length of 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10"/>
              </a:rPr>
              <a:t>[</a:t>
            </a:r>
            <a:r>
              <a:rPr lang="en-US" sz="2400" b="0" i="1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CMR7"/>
              </a:rPr>
              <a:t>0</a:t>
            </a:r>
            <a:r>
              <a:rPr lang="en-US" sz="2400" b="0" i="0" u="none" strike="noStrike" baseline="0" dirty="0">
                <a:latin typeface="CMR10"/>
              </a:rPr>
              <a:t>] is either </a:t>
            </a:r>
            <a:r>
              <a:rPr lang="en-US" sz="2400" b="0" i="1" u="none" strike="noStrike" baseline="0" dirty="0">
                <a:latin typeface="CMMI10"/>
              </a:rPr>
              <a:t>α </a:t>
            </a:r>
            <a:r>
              <a:rPr lang="en-US" sz="2400" b="0" i="0" u="none" strike="noStrike" baseline="0" dirty="0">
                <a:latin typeface="CMR10"/>
              </a:rPr>
              <a:t>= </a:t>
            </a:r>
            <a:r>
              <a:rPr lang="en-US" sz="2400" b="0" i="1" u="none" strike="noStrike" baseline="0" dirty="0">
                <a:latin typeface="CMMI10"/>
              </a:rPr>
              <a:t>n/m </a:t>
            </a:r>
            <a:r>
              <a:rPr lang="en-US" sz="2400" b="0" i="0" u="none" strike="noStrike" baseline="0" dirty="0">
                <a:latin typeface="CMR10"/>
              </a:rPr>
              <a:t>(if </a:t>
            </a:r>
            <a:r>
              <a:rPr lang="en-US" sz="2400" b="0" i="1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R10"/>
              </a:rPr>
              <a:t>is not contained in the table) or 1 + (</a:t>
            </a:r>
            <a:r>
              <a:rPr lang="en-US" sz="2400" b="0" i="1" u="none" strike="noStrike" baseline="0" dirty="0">
                <a:latin typeface="CMMI10"/>
              </a:rPr>
              <a:t>n </a:t>
            </a:r>
            <a:r>
              <a:rPr lang="en-US" sz="2400" b="0" i="1" u="none" strike="noStrike" baseline="0" dirty="0">
                <a:latin typeface="CMSY10"/>
              </a:rPr>
              <a:t>− </a:t>
            </a:r>
            <a:r>
              <a:rPr lang="en-US" sz="2400" b="0" i="0" u="none" strike="noStrike" baseline="0" dirty="0">
                <a:latin typeface="CMR10"/>
              </a:rPr>
              <a:t>1)</a:t>
            </a:r>
            <a:r>
              <a:rPr lang="en-US" sz="2400" b="0" i="1" u="none" strike="noStrike" baseline="0" dirty="0">
                <a:latin typeface="CMMI10"/>
              </a:rPr>
              <a:t>/m </a:t>
            </a:r>
            <a:r>
              <a:rPr lang="en-US" sz="2400" b="0" i="0" u="none" strike="noStrike" baseline="0" dirty="0">
                <a:latin typeface="CMR10"/>
              </a:rPr>
              <a:t>(if </a:t>
            </a:r>
            <a:r>
              <a:rPr lang="en-US" sz="2400" b="0" i="1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R10"/>
              </a:rPr>
              <a:t>is contained in the table).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CMR10"/>
              </a:rPr>
              <a:t>Thus, the expected cost of searching for or deleting an element is </a:t>
            </a:r>
            <a:r>
              <a:rPr lang="en-US" sz="2400" b="0" i="1" u="none" strike="noStrike" baseline="0" dirty="0">
                <a:latin typeface="CMMI10"/>
              </a:rPr>
              <a:t>O</a:t>
            </a:r>
            <a:r>
              <a:rPr lang="en-US" sz="2400" b="0" i="0" u="none" strike="noStrike" baseline="0" dirty="0">
                <a:latin typeface="CMR10"/>
              </a:rPr>
              <a:t>(1 + </a:t>
            </a:r>
            <a:r>
              <a:rPr lang="en-US" sz="2400" b="0" i="1" u="none" strike="noStrike" baseline="0" dirty="0">
                <a:latin typeface="CMMI10"/>
              </a:rPr>
              <a:t>α</a:t>
            </a:r>
            <a:r>
              <a:rPr lang="en-US" sz="2400" b="0" i="0" u="none" strike="noStrike" baseline="0" dirty="0">
                <a:latin typeface="CMR10"/>
              </a:rPr>
              <a:t>).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CMR10"/>
              </a:rPr>
              <a:t> Hashing with chaining supports the set ADT operations in O(1) expected time per operation, as long as the occupancy, α, is a constant.</a:t>
            </a:r>
            <a:endParaRPr lang="en-IN" sz="24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122355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CB81-A4F7-30E6-D6FB-BD3599B5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Data Types (ADTs)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BFA3-6F39-EDB8-96F0-EF1BB488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1845734"/>
            <a:ext cx="6153150" cy="43541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Data and Operations are </a:t>
            </a:r>
            <a:r>
              <a:rPr lang="en-IN" dirty="0" err="1"/>
              <a:t>binded</a:t>
            </a: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dirty="0"/>
              <a:t>The definition of ADT only mentions what operations are to be performed but not how these operations will be implemented.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It does not specify how data will be organized in memory and what algorithms will be used for implementing the operations.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It is called “abstract” because it gives an implementation-independent view. 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Examples</a:t>
            </a:r>
            <a:r>
              <a:rPr lang="en-US" b="1" dirty="0">
                <a:solidFill>
                  <a:srgbClr val="FF0000"/>
                </a:solidFill>
              </a:rPr>
              <a:t>:  </a:t>
            </a:r>
            <a:r>
              <a:rPr lang="en-US" b="1" dirty="0">
                <a:solidFill>
                  <a:schemeClr val="tx1"/>
                </a:solidFill>
              </a:rPr>
              <a:t>List ADT, Stack ADT, Queue ADT, Vectors, Maps, Sets, etc.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F91B1-6505-4795-A26F-09C68D6A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20" y="2524283"/>
            <a:ext cx="4461510" cy="24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19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FD88-86D6-A74F-854C-79E7CA73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rgbClr val="FF0000"/>
                </a:solidFill>
              </a:rPr>
              <a:t>Random Probing-Hashing with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2B8B-3EF3-67CC-67D2-E841E6A1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CMR10"/>
              </a:rPr>
              <a:t> The </a:t>
            </a:r>
            <a:r>
              <a:rPr lang="en-US" sz="2400" b="0" i="1" u="none" strike="noStrike" baseline="0" dirty="0">
                <a:latin typeface="CMTI10"/>
              </a:rPr>
              <a:t>worst-case search time </a:t>
            </a:r>
            <a:r>
              <a:rPr lang="en-US" sz="2400" b="0" i="0" u="none" strike="noStrike" baseline="0" dirty="0">
                <a:latin typeface="CMR10"/>
              </a:rPr>
              <a:t>defined as</a:t>
            </a:r>
          </a:p>
          <a:p>
            <a:pPr algn="l"/>
            <a:r>
              <a:rPr lang="en-US" sz="2400" b="0" i="1" u="none" strike="noStrike" baseline="0" dirty="0">
                <a:latin typeface="CMMI10"/>
              </a:rPr>
              <a:t>W </a:t>
            </a:r>
            <a:r>
              <a:rPr lang="en-US" sz="2400" b="0" i="0" u="none" strike="noStrike" baseline="0" dirty="0">
                <a:latin typeface="CMR10"/>
              </a:rPr>
              <a:t>= max</a:t>
            </a:r>
            <a:r>
              <a:rPr lang="en-US" sz="2400" b="0" i="1" u="none" strike="noStrike" baseline="0" dirty="0">
                <a:latin typeface="CMSY10"/>
              </a:rPr>
              <a:t>{</a:t>
            </a:r>
            <a:r>
              <a:rPr lang="en-US" sz="2400" b="0" i="0" u="none" strike="noStrike" baseline="0" dirty="0">
                <a:latin typeface="CMR10"/>
              </a:rPr>
              <a:t>length of the list stored at 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10"/>
              </a:rPr>
              <a:t>[</a:t>
            </a:r>
            <a:r>
              <a:rPr lang="en-US" sz="2400" b="0" i="1" u="none" strike="noStrike" baseline="0" dirty="0" err="1">
                <a:latin typeface="CMMI10"/>
              </a:rPr>
              <a:t>i</a:t>
            </a:r>
            <a:r>
              <a:rPr lang="en-US" sz="2400" b="0" i="0" u="none" strike="noStrike" baseline="0" dirty="0">
                <a:latin typeface="CMR10"/>
              </a:rPr>
              <a:t>] : 0 </a:t>
            </a:r>
            <a:r>
              <a:rPr lang="en-US" sz="2400" b="0" i="1" u="none" strike="noStrike" baseline="0" dirty="0">
                <a:latin typeface="CMSY10"/>
              </a:rPr>
              <a:t>≤ </a:t>
            </a:r>
            <a:r>
              <a:rPr lang="en-US" sz="2400" b="0" i="1" u="none" strike="noStrike" baseline="0" dirty="0" err="1">
                <a:latin typeface="CMMI10"/>
              </a:rPr>
              <a:t>i</a:t>
            </a:r>
            <a:r>
              <a:rPr lang="en-US" sz="2400" b="0" i="1" u="none" strike="noStrike" baseline="0" dirty="0">
                <a:latin typeface="CMMI10"/>
              </a:rPr>
              <a:t> </a:t>
            </a:r>
            <a:r>
              <a:rPr lang="en-US" sz="2400" b="0" i="1" u="none" strike="noStrike" baseline="0" dirty="0">
                <a:latin typeface="CMSY10"/>
              </a:rPr>
              <a:t>≤ </a:t>
            </a:r>
            <a:r>
              <a:rPr lang="en-US" sz="2400" b="0" i="1" u="none" strike="noStrike" baseline="0" dirty="0">
                <a:latin typeface="CMMI10"/>
              </a:rPr>
              <a:t>m</a:t>
            </a:r>
            <a:r>
              <a:rPr lang="en-US" sz="2400" b="0" i="1" u="none" strike="noStrike" baseline="0" dirty="0">
                <a:latin typeface="CMSY10"/>
              </a:rPr>
              <a:t>− </a:t>
            </a:r>
            <a:r>
              <a:rPr lang="en-US" sz="2400" b="0" i="0" u="none" strike="noStrike" baseline="0" dirty="0">
                <a:latin typeface="CMR10"/>
              </a:rPr>
              <a:t>1</a:t>
            </a:r>
            <a:r>
              <a:rPr lang="en-US" sz="2400" b="0" i="1" u="none" strike="noStrike" baseline="0" dirty="0">
                <a:latin typeface="CMSY10"/>
              </a:rPr>
              <a:t>}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2400" i="1" dirty="0">
                <a:latin typeface="CMTI10"/>
              </a:rPr>
              <a:t> The length </a:t>
            </a:r>
            <a:r>
              <a:rPr lang="en-US" sz="2400" i="1" dirty="0">
                <a:latin typeface="CMTI10"/>
              </a:rPr>
              <a:t>of each list A[</a:t>
            </a:r>
            <a:r>
              <a:rPr lang="en-US" sz="2400" i="1" dirty="0" err="1">
                <a:latin typeface="CMTI10"/>
              </a:rPr>
              <a:t>i</a:t>
            </a:r>
            <a:r>
              <a:rPr lang="en-US" sz="2400" i="1" dirty="0">
                <a:latin typeface="CMTI10"/>
              </a:rPr>
              <a:t>] is a binomial(n, 1/m) random variable.</a:t>
            </a:r>
            <a:endParaRPr lang="en-IN" sz="2400" i="1" dirty="0">
              <a:latin typeface="CMTI10"/>
            </a:endParaRPr>
          </a:p>
        </p:txBody>
      </p:sp>
    </p:spTree>
    <p:extLst>
      <p:ext uri="{BB962C8B-B14F-4D97-AF65-F5344CB8AC3E}">
        <p14:creationId xmlns:p14="http://schemas.microsoft.com/office/powerpoint/2010/main" val="109825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FD88-86D6-A74F-854C-79E7CA73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Random Probing-Hashing with 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2B8B-3EF3-67CC-67D2-E841E6A1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6" y="1969994"/>
            <a:ext cx="6074485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CMR10"/>
              </a:rPr>
              <a:t>E</a:t>
            </a:r>
            <a:r>
              <a:rPr lang="en-IN" sz="2400" b="0" i="0" u="none" strike="noStrike" baseline="0" dirty="0">
                <a:latin typeface="CMR10"/>
              </a:rPr>
              <a:t>ach table position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10"/>
              </a:rPr>
              <a:t>[</a:t>
            </a:r>
            <a:r>
              <a:rPr lang="en-US" sz="2400" b="0" i="1" u="none" strike="noStrike" baseline="0" dirty="0" err="1">
                <a:latin typeface="CMMI10"/>
              </a:rPr>
              <a:t>i</a:t>
            </a:r>
            <a:r>
              <a:rPr lang="en-US" sz="2400" b="0" i="0" u="none" strike="noStrike" baseline="0" dirty="0">
                <a:latin typeface="CMR10"/>
              </a:rPr>
              <a:t>] is allowed to store only one value.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CMR10"/>
              </a:rPr>
              <a:t>When a collision occurs at table position </a:t>
            </a:r>
            <a:r>
              <a:rPr lang="en-US" sz="2400" b="0" i="1" u="none" strike="noStrike" baseline="0" dirty="0" err="1">
                <a:latin typeface="CMMI10"/>
              </a:rPr>
              <a:t>i</a:t>
            </a:r>
            <a:r>
              <a:rPr lang="en-US" sz="2400" b="0" i="0" u="none" strike="noStrike" baseline="0" dirty="0">
                <a:latin typeface="CMR10"/>
              </a:rPr>
              <a:t>, one of the two elements involved in the collision must move on to the next element in its probe </a:t>
            </a:r>
            <a:r>
              <a:rPr lang="en-IN" sz="2400" b="0" i="0" u="none" strike="noStrike" baseline="0" dirty="0">
                <a:latin typeface="CMR10"/>
              </a:rPr>
              <a:t>sequence.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FF0000"/>
                </a:solidFill>
                <a:latin typeface="CMR10"/>
              </a:rPr>
              <a:t> Working of insertion, deletion and </a:t>
            </a:r>
            <a:r>
              <a:rPr lang="en-IN" sz="2400" b="1">
                <a:solidFill>
                  <a:srgbClr val="FF0000"/>
                </a:solidFill>
                <a:latin typeface="CMR10"/>
              </a:rPr>
              <a:t>search 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IN" sz="2400" b="1" i="0" u="none" strike="noStrike" baseline="0" dirty="0">
              <a:solidFill>
                <a:srgbClr val="FF0000"/>
              </a:solidFill>
              <a:latin typeface="CMR10"/>
            </a:endParaRPr>
          </a:p>
          <a:p>
            <a:pPr marL="0" indent="0" algn="l">
              <a:buNone/>
            </a:pPr>
            <a:endParaRPr lang="en-IN" sz="3200" i="1" dirty="0">
              <a:latin typeface="CMTI1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7994A-E9EA-AB5F-0B97-AB487F3A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65" y="1969994"/>
            <a:ext cx="490079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18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FD88-86D6-A74F-854C-79E7CA73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Random Probing-Quadratic Probing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F0D90-A68E-20D8-FB6F-A3C64734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4D661A-72F9-EBE2-5036-027558CD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845734"/>
            <a:ext cx="6581775" cy="44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CB81-A4F7-30E6-D6FB-BD3599B5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Data Types (ADTs)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BFA3-6F39-EDB8-96F0-EF1BB488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1845734"/>
            <a:ext cx="6153150" cy="4354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ADT </a:t>
            </a:r>
            <a:r>
              <a:rPr lang="en-US" sz="2400" b="1" dirty="0"/>
              <a:t>has three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 set of required operations (with contracts)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 set of expected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59B45-DB76-CB74-E447-DD09EDDC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33413"/>
              </p:ext>
            </p:extLst>
          </p:nvPr>
        </p:nvGraphicFramePr>
        <p:xfrm>
          <a:off x="6905626" y="2030730"/>
          <a:ext cx="4999037" cy="3506682"/>
        </p:xfrm>
        <a:graphic>
          <a:graphicData uri="http://schemas.openxmlformats.org/drawingml/2006/table">
            <a:tbl>
              <a:tblPr/>
              <a:tblGrid>
                <a:gridCol w="4999037">
                  <a:extLst>
                    <a:ext uri="{9D8B030D-6E8A-4147-A177-3AD203B41FA5}">
                      <a16:colId xmlns:a16="http://schemas.microsoft.com/office/drawing/2014/main" val="386047400"/>
                    </a:ext>
                  </a:extLst>
                </a:gridCol>
              </a:tblGrid>
              <a:tr h="359622">
                <a:tc>
                  <a:txBody>
                    <a:bodyPr/>
                    <a:lstStyle/>
                    <a:p>
                      <a:r>
                        <a:rPr lang="en-IN"/>
                        <a:t>ADT Name: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0033"/>
                  </a:ext>
                </a:extLst>
              </a:tr>
              <a:tr h="359622">
                <a:tc>
                  <a:txBody>
                    <a:bodyPr/>
                    <a:lstStyle/>
                    <a:p>
                      <a:r>
                        <a:rPr lang="en-IN"/>
                        <a:t>ADT operations: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73810"/>
                  </a:ext>
                </a:extLst>
              </a:tr>
              <a:tr h="359622">
                <a:tc>
                  <a:txBody>
                    <a:bodyPr/>
                    <a:lstStyle/>
                    <a:p>
                      <a:r>
                        <a:rPr lang="en-IN"/>
                        <a:t>  addElt : Set element -&gt;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11463"/>
                  </a:ext>
                </a:extLst>
              </a:tr>
              <a:tr h="359622">
                <a:tc>
                  <a:txBody>
                    <a:bodyPr/>
                    <a:lstStyle/>
                    <a:p>
                      <a:r>
                        <a:rPr lang="en-IN"/>
                        <a:t>  remElt : Set element -&gt;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83411"/>
                  </a:ext>
                </a:extLst>
              </a:tr>
              <a:tr h="359622">
                <a:tc>
                  <a:txBody>
                    <a:bodyPr/>
                    <a:lstStyle/>
                    <a:p>
                      <a:r>
                        <a:rPr lang="en-IN"/>
                        <a:t>  size : Set -&gt; 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89584"/>
                  </a:ext>
                </a:extLst>
              </a:tr>
              <a:tr h="359622">
                <a:tc>
                  <a:txBody>
                    <a:bodyPr/>
                    <a:lstStyle/>
                    <a:p>
                      <a:r>
                        <a:rPr lang="en-IN"/>
                        <a:t>  hasElt : Set element -&gt; 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37514"/>
                  </a:ext>
                </a:extLst>
              </a:tr>
              <a:tr h="359622">
                <a:tc>
                  <a:txBody>
                    <a:bodyPr/>
                    <a:lstStyle/>
                    <a:p>
                      <a:r>
                        <a:rPr lang="en-IN" dirty="0"/>
                        <a:t>ADT properties (vague):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42335"/>
                  </a:ext>
                </a:extLst>
              </a:tr>
              <a:tr h="359622">
                <a:tc>
                  <a:txBody>
                    <a:bodyPr/>
                    <a:lstStyle/>
                    <a:p>
                      <a:r>
                        <a:rPr lang="en-US"/>
                        <a:t>  1. The set has no duplicates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90601"/>
                  </a:ext>
                </a:extLst>
              </a:tr>
              <a:tr h="580602">
                <a:tc>
                  <a:txBody>
                    <a:bodyPr/>
                    <a:lstStyle/>
                    <a:p>
                      <a:r>
                        <a:rPr lang="en-US" dirty="0"/>
                        <a:t>  2. The items within the set are unordered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10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9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C7F0-30FC-2F81-1265-967C3977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ADT (Abstract Data Type)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1C45C-11D5-1968-4FCB-808C9D53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</a:rPr>
              <a:t>set is </a:t>
            </a:r>
            <a:r>
              <a:rPr lang="en-US" sz="2400" b="1" i="1" dirty="0">
                <a:solidFill>
                  <a:schemeClr val="tx1"/>
                </a:solidFill>
              </a:rPr>
              <a:t>an abstract data type that can store unique values, without any particular order</a:t>
            </a:r>
            <a:endParaRPr lang="en-US" sz="2400" b="1" i="0" u="none" strike="noStrike" baseline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Ma</a:t>
            </a:r>
            <a:r>
              <a:rPr lang="en-US" sz="2400" b="1" i="0" u="none" strike="noStrike" baseline="0" dirty="0">
                <a:cs typeface="Times New Roman" panose="02020603050405020304" pitchFamily="18" charset="0"/>
              </a:rPr>
              <a:t>intains a set </a:t>
            </a:r>
            <a:r>
              <a:rPr lang="en-US" sz="2400" b="1" i="1" u="none" strike="noStrike" baseline="0" dirty="0">
                <a:cs typeface="Times New Roman" panose="02020603050405020304" pitchFamily="18" charset="0"/>
              </a:rPr>
              <a:t>S </a:t>
            </a:r>
            <a:r>
              <a:rPr lang="en-US" sz="2400" b="1" i="0" u="none" strike="noStrike" baseline="0" dirty="0">
                <a:cs typeface="Times New Roman" panose="02020603050405020304" pitchFamily="18" charset="0"/>
              </a:rPr>
              <a:t>under </a:t>
            </a:r>
            <a:r>
              <a:rPr lang="en-IN" sz="2400" b="1" i="0" u="none" strike="noStrike" baseline="0" dirty="0">
                <a:cs typeface="Times New Roman" panose="02020603050405020304" pitchFamily="18" charset="0"/>
              </a:rPr>
              <a:t>the following three operations:</a:t>
            </a:r>
          </a:p>
          <a:p>
            <a:pPr algn="just"/>
            <a:r>
              <a:rPr lang="en-US" sz="2400" b="1" i="0" u="none" strike="noStrike" baseline="0" dirty="0">
                <a:cs typeface="Times New Roman" panose="02020603050405020304" pitchFamily="18" charset="0"/>
              </a:rPr>
              <a:t>1. Insert(</a:t>
            </a:r>
            <a:r>
              <a:rPr lang="en-US" sz="2400" b="1" i="1" u="none" strike="noStrike" baseline="0" dirty="0">
                <a:cs typeface="Times New Roman" panose="02020603050405020304" pitchFamily="18" charset="0"/>
              </a:rPr>
              <a:t>x</a:t>
            </a:r>
            <a:r>
              <a:rPr lang="en-US" sz="2400" b="1" i="0" u="none" strike="noStrike" baseline="0" dirty="0">
                <a:cs typeface="Times New Roman" panose="02020603050405020304" pitchFamily="18" charset="0"/>
              </a:rPr>
              <a:t>): Add the key </a:t>
            </a:r>
            <a:r>
              <a:rPr lang="en-US" sz="2400" b="1" i="1" u="none" strike="noStrike" baseline="0" dirty="0">
                <a:cs typeface="Times New Roman" panose="02020603050405020304" pitchFamily="18" charset="0"/>
              </a:rPr>
              <a:t>x </a:t>
            </a:r>
            <a:r>
              <a:rPr lang="en-US" sz="2400" b="1" i="0" u="none" strike="noStrike" baseline="0" dirty="0">
                <a:cs typeface="Times New Roman" panose="02020603050405020304" pitchFamily="18" charset="0"/>
              </a:rPr>
              <a:t>to the set.</a:t>
            </a:r>
          </a:p>
          <a:p>
            <a:pPr algn="just"/>
            <a:r>
              <a:rPr lang="en-US" sz="2400" b="1" i="0" u="none" strike="noStrike" baseline="0" dirty="0">
                <a:cs typeface="Times New Roman" panose="02020603050405020304" pitchFamily="18" charset="0"/>
              </a:rPr>
              <a:t>2. Delete(</a:t>
            </a:r>
            <a:r>
              <a:rPr lang="en-US" sz="2400" b="1" i="1" u="none" strike="noStrike" baseline="0" dirty="0">
                <a:cs typeface="Times New Roman" panose="02020603050405020304" pitchFamily="18" charset="0"/>
              </a:rPr>
              <a:t>x</a:t>
            </a:r>
            <a:r>
              <a:rPr lang="en-US" sz="2400" b="1" i="0" u="none" strike="noStrike" baseline="0" dirty="0">
                <a:cs typeface="Times New Roman" panose="02020603050405020304" pitchFamily="18" charset="0"/>
              </a:rPr>
              <a:t>): Remove the key </a:t>
            </a:r>
            <a:r>
              <a:rPr lang="en-US" sz="2400" b="1" i="1" u="none" strike="noStrike" baseline="0" dirty="0">
                <a:cs typeface="Times New Roman" panose="02020603050405020304" pitchFamily="18" charset="0"/>
              </a:rPr>
              <a:t>x </a:t>
            </a:r>
            <a:r>
              <a:rPr lang="en-US" sz="2400" b="1" i="0" u="none" strike="noStrike" baseline="0" dirty="0">
                <a:cs typeface="Times New Roman" panose="02020603050405020304" pitchFamily="18" charset="0"/>
              </a:rPr>
              <a:t>from the set.</a:t>
            </a:r>
          </a:p>
          <a:p>
            <a:pPr algn="just"/>
            <a:r>
              <a:rPr lang="en-US" sz="2400" b="1" i="0" u="none" strike="noStrike" baseline="0" dirty="0">
                <a:cs typeface="Times New Roman" panose="02020603050405020304" pitchFamily="18" charset="0"/>
              </a:rPr>
              <a:t>3. Search(</a:t>
            </a:r>
            <a:r>
              <a:rPr lang="en-US" sz="2400" b="1" i="1" u="none" strike="noStrike" baseline="0" dirty="0">
                <a:cs typeface="Times New Roman" panose="02020603050405020304" pitchFamily="18" charset="0"/>
              </a:rPr>
              <a:t>x</a:t>
            </a:r>
            <a:r>
              <a:rPr lang="en-US" sz="2400" b="1" i="0" u="none" strike="noStrike" baseline="0" dirty="0">
                <a:cs typeface="Times New Roman" panose="02020603050405020304" pitchFamily="18" charset="0"/>
              </a:rPr>
              <a:t>): Determine if </a:t>
            </a:r>
            <a:r>
              <a:rPr lang="en-US" sz="2400" b="1" i="1" u="none" strike="noStrike" baseline="0" dirty="0">
                <a:cs typeface="Times New Roman" panose="02020603050405020304" pitchFamily="18" charset="0"/>
              </a:rPr>
              <a:t>x </a:t>
            </a:r>
            <a:r>
              <a:rPr lang="en-US" sz="2400" b="1" i="0" u="none" strike="noStrike" baseline="0" dirty="0">
                <a:cs typeface="Times New Roman" panose="02020603050405020304" pitchFamily="18" charset="0"/>
              </a:rPr>
              <a:t>is contained in the set, and if so, return a pointer to </a:t>
            </a:r>
            <a:r>
              <a:rPr lang="en-IN" sz="2400" b="1" i="1" u="none" strike="noStrike" baseline="0" dirty="0">
                <a:cs typeface="Times New Roman" panose="02020603050405020304" pitchFamily="18" charset="0"/>
              </a:rPr>
              <a:t>x</a:t>
            </a:r>
            <a:r>
              <a:rPr lang="en-IN" sz="2400" b="1" i="0" u="none" strike="noStrike" baseline="0" dirty="0"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b="1" dirty="0"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Hash Tables are used to implement set ADT</a:t>
            </a:r>
            <a:endParaRPr lang="en-I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4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9896-5580-F1FA-0952-3D30D43B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Tables Basics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0A5F0-4F5D-FE88-4547-C0F0E3F1D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20" y="2994236"/>
            <a:ext cx="9010650" cy="34575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F5D1C-E407-9D4C-A687-DDB3087A2983}"/>
              </a:ext>
            </a:extLst>
          </p:cNvPr>
          <p:cNvSpPr txBox="1"/>
          <p:nvPr/>
        </p:nvSpPr>
        <p:spPr>
          <a:xfrm>
            <a:off x="647700" y="1933575"/>
            <a:ext cx="6343650" cy="23083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A hash table is a data structure that is used to store keys/value pairs.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It uses a hash function to compute an index into an array in which an element will be inserted or searched.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Under reasonable assumptions, the average time required to search for an element in a hash table is </a:t>
            </a:r>
            <a:r>
              <a:rPr lang="en-US" b="1" dirty="0"/>
              <a:t>O(1)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58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9896-5580-F1FA-0952-3D30D43B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Tables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DE0C7-8A01-AB2B-617D-5C7DB1D8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479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Creating Message Digests in Cryptography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Password Verification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5BD59F-7044-9B10-2466-FE3484B45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45" y="1667792"/>
            <a:ext cx="4808989" cy="2736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AABE5-434F-302C-6B54-7A7D1A99D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50" y="4121829"/>
            <a:ext cx="6202654" cy="21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3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9896-5580-F1FA-0952-3D30D43B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Tables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DE0C7-8A01-AB2B-617D-5C7DB1D8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479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Rabin Karp Algorithm (Plagiarism Checking)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07F8A-3FF3-D294-36CD-238B5A33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16" y="1694758"/>
            <a:ext cx="5600700" cy="4543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0738E62-E2DE-D98A-25F0-9B8CA6E78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820" y="3966470"/>
            <a:ext cx="5486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2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19CB-01C6-BDEC-E1A8-1FF7D2C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Integer Universe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DB4D-9D50-F77B-AEAD-4F0B07A0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sz="2800" dirty="0"/>
              <a:t> </a:t>
            </a:r>
            <a:r>
              <a:rPr lang="en-US" sz="2400" b="0" i="0" u="none" strike="noStrike" baseline="0" dirty="0"/>
              <a:t>All elements stored in the hash table come from the universe </a:t>
            </a:r>
            <a:r>
              <a:rPr lang="en-US" sz="2400" b="0" i="1" u="none" strike="noStrike" baseline="0" dirty="0"/>
              <a:t>U </a:t>
            </a:r>
            <a:r>
              <a:rPr lang="en-US" sz="2400" b="0" i="0" u="none" strike="noStrike" baseline="0" dirty="0"/>
              <a:t>= </a:t>
            </a:r>
            <a:r>
              <a:rPr lang="en-US" sz="2400" b="0" i="1" u="none" strike="noStrike" baseline="0" dirty="0"/>
              <a:t>{</a:t>
            </a:r>
            <a:r>
              <a:rPr lang="en-US" sz="2400" b="0" i="0" u="none" strike="noStrike" baseline="0" dirty="0"/>
              <a:t>0</a:t>
            </a:r>
            <a:r>
              <a:rPr lang="en-US" sz="2400" b="0" i="1" u="none" strike="noStrike" baseline="0" dirty="0"/>
              <a:t>, . . . , u−</a:t>
            </a:r>
            <a:r>
              <a:rPr lang="en-US" sz="2400" b="0" i="0" u="none" strike="noStrike" baseline="0" dirty="0"/>
              <a:t>1</a:t>
            </a:r>
            <a:r>
              <a:rPr lang="en-US" sz="2400" b="0" i="1" u="none" strike="noStrike" baseline="0" dirty="0"/>
              <a:t>}</a:t>
            </a:r>
            <a:r>
              <a:rPr lang="en-US" sz="2400" b="0" i="0" u="none" strike="noStrike" baseline="0" dirty="0"/>
              <a:t>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0" i="0" u="none" strike="noStrike" baseline="0" dirty="0"/>
              <a:t>The goal is to design a hash function</a:t>
            </a:r>
          </a:p>
          <a:p>
            <a:pPr algn="l"/>
            <a:r>
              <a:rPr lang="en-US" sz="2400" b="0" i="1" u="none" strike="noStrike" baseline="0" dirty="0"/>
              <a:t>h </a:t>
            </a:r>
            <a:r>
              <a:rPr lang="en-US" sz="2400" b="0" i="0" u="none" strike="noStrike" baseline="0" dirty="0"/>
              <a:t>: </a:t>
            </a:r>
            <a:r>
              <a:rPr lang="en-US" sz="2400" b="0" i="1" u="none" strike="noStrike" baseline="0" dirty="0"/>
              <a:t>U → {</a:t>
            </a:r>
            <a:r>
              <a:rPr lang="en-US" sz="2400" b="0" i="0" u="none" strike="noStrike" baseline="0" dirty="0"/>
              <a:t>0</a:t>
            </a:r>
            <a:r>
              <a:rPr lang="en-US" sz="2400" b="0" i="1" u="none" strike="noStrike" baseline="0" dirty="0"/>
              <a:t>, . . .,m − </a:t>
            </a:r>
            <a:r>
              <a:rPr lang="en-US" sz="2400" b="0" i="0" u="none" strike="noStrike" baseline="0" dirty="0"/>
              <a:t>1</a:t>
            </a:r>
            <a:r>
              <a:rPr lang="en-US" sz="2400" b="0" i="1" u="none" strike="noStrike" baseline="0" dirty="0"/>
              <a:t>} </a:t>
            </a:r>
            <a:r>
              <a:rPr lang="en-US" sz="2400" b="0" i="0" u="none" strike="noStrike" baseline="0" dirty="0"/>
              <a:t>so that for each </a:t>
            </a:r>
            <a:r>
              <a:rPr lang="en-US" sz="2400" b="0" i="1" u="none" strike="noStrike" baseline="0" dirty="0" err="1"/>
              <a:t>i</a:t>
            </a:r>
            <a:r>
              <a:rPr lang="en-US" sz="2400" b="0" i="1" u="none" strike="noStrike" baseline="0" dirty="0"/>
              <a:t> ∈ {</a:t>
            </a:r>
            <a:r>
              <a:rPr lang="en-US" sz="2400" b="0" i="0" u="none" strike="noStrike" baseline="0" dirty="0"/>
              <a:t>0</a:t>
            </a:r>
            <a:r>
              <a:rPr lang="en-US" sz="2400" b="0" i="1" u="none" strike="noStrike" baseline="0" dirty="0"/>
              <a:t>, . . .,m − </a:t>
            </a:r>
            <a:r>
              <a:rPr lang="en-US" sz="2400" b="0" i="0" u="none" strike="noStrike" baseline="0" dirty="0"/>
              <a:t>1</a:t>
            </a:r>
            <a:r>
              <a:rPr lang="en-US" sz="2400" b="0" i="1" u="none" strike="noStrike" baseline="0" dirty="0"/>
              <a:t>}</a:t>
            </a:r>
            <a:r>
              <a:rPr lang="en-US" sz="2400" b="0" i="0" u="none" strike="noStrike" baseline="0" dirty="0"/>
              <a:t>, the number of elements </a:t>
            </a:r>
            <a:r>
              <a:rPr lang="en-US" sz="2400" b="0" i="1" u="none" strike="noStrike" baseline="0" dirty="0"/>
              <a:t>x ∈ S </a:t>
            </a:r>
            <a:r>
              <a:rPr lang="en-US" sz="2400" b="0" i="0" u="none" strike="noStrike" baseline="0" dirty="0"/>
              <a:t>such that </a:t>
            </a:r>
            <a:r>
              <a:rPr lang="en-US" sz="2400" b="0" i="1" u="none" strike="noStrike" baseline="0" dirty="0"/>
              <a:t>h</a:t>
            </a:r>
            <a:r>
              <a:rPr lang="en-US" sz="2400" b="0" i="0" u="none" strike="noStrike" baseline="0" dirty="0"/>
              <a:t>(</a:t>
            </a:r>
            <a:r>
              <a:rPr lang="en-US" sz="2400" b="0" i="1" u="none" strike="noStrike" baseline="0" dirty="0"/>
              <a:t>x</a:t>
            </a:r>
            <a:r>
              <a:rPr lang="en-US" sz="2400" b="0" i="0" u="none" strike="noStrike" baseline="0" dirty="0"/>
              <a:t>) = </a:t>
            </a:r>
            <a:r>
              <a:rPr lang="en-US" sz="2400" b="0" i="1" u="none" strike="noStrike" baseline="0" dirty="0" err="1"/>
              <a:t>i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is as small as possible.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/>
              <a:t>Ideally, the hash function </a:t>
            </a:r>
            <a:r>
              <a:rPr lang="en-US" sz="2400" b="0" i="1" u="none" strike="noStrike" baseline="0" dirty="0"/>
              <a:t>h </a:t>
            </a:r>
            <a:r>
              <a:rPr lang="en-US" sz="2400" b="0" i="0" u="none" strike="noStrike" baseline="0" dirty="0"/>
              <a:t>would be such that each element of </a:t>
            </a:r>
            <a:r>
              <a:rPr lang="en-US" sz="2400" b="0" i="1" u="none" strike="noStrike" baseline="0" dirty="0"/>
              <a:t>S </a:t>
            </a:r>
            <a:r>
              <a:rPr lang="en-US" sz="2400" b="0" i="0" u="none" strike="noStrike" baseline="0" dirty="0"/>
              <a:t>is mapped to a unique value in </a:t>
            </a:r>
            <a:r>
              <a:rPr lang="en-US" sz="2400" b="0" i="1" u="none" strike="noStrike" baseline="0" dirty="0"/>
              <a:t>{</a:t>
            </a:r>
            <a:r>
              <a:rPr lang="en-US" sz="2400" b="0" i="0" u="none" strike="noStrike" baseline="0" dirty="0"/>
              <a:t>0</a:t>
            </a:r>
            <a:r>
              <a:rPr lang="en-US" sz="2400" b="0" i="1" u="none" strike="noStrike" baseline="0" dirty="0"/>
              <a:t>, . . .,m−</a:t>
            </a:r>
            <a:r>
              <a:rPr lang="en-US" sz="2400" b="0" i="0" u="none" strike="noStrike" baseline="0" dirty="0"/>
              <a:t>1</a:t>
            </a:r>
            <a:r>
              <a:rPr lang="en-US" sz="2400" b="0" i="1" u="none" strike="noStrike" baseline="0" dirty="0"/>
              <a:t>}</a:t>
            </a:r>
            <a:r>
              <a:rPr lang="en-US" sz="2400" b="0" i="0" u="none" strike="noStrike" baseline="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6704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19CB-01C6-BDEC-E1A8-1FF7D2C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Probing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DB4D-9D50-F77B-AEAD-4F0B07A0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i="0" u="none" strike="noStrike" baseline="0" dirty="0"/>
              <a:t>Each element </a:t>
            </a:r>
            <a:r>
              <a:rPr lang="en-IN" sz="2800" i="1" u="none" strike="noStrike" baseline="0" dirty="0"/>
              <a:t>x </a:t>
            </a:r>
            <a:r>
              <a:rPr lang="en-US" sz="2800" i="0" u="none" strike="noStrike" baseline="0" dirty="0"/>
              <a:t>that is inserted into a hash table is a black box that comes with an infinite random </a:t>
            </a:r>
            <a:r>
              <a:rPr lang="en-US" sz="2800" i="1" u="none" strike="noStrike" baseline="0" dirty="0"/>
              <a:t>probe sequence x</a:t>
            </a:r>
            <a:r>
              <a:rPr lang="en-US" sz="2800" i="0" u="none" strike="noStrike" baseline="0" dirty="0"/>
              <a:t>0</a:t>
            </a:r>
            <a:r>
              <a:rPr lang="en-US" sz="2800" i="1" u="none" strike="noStrike" baseline="0" dirty="0"/>
              <a:t>, x</a:t>
            </a:r>
            <a:r>
              <a:rPr lang="en-US" sz="2800" i="0" u="none" strike="noStrike" baseline="0" dirty="0"/>
              <a:t>1</a:t>
            </a:r>
            <a:r>
              <a:rPr lang="en-US" sz="2800" i="1" u="none" strike="noStrike" baseline="0" dirty="0"/>
              <a:t>, x</a:t>
            </a:r>
            <a:r>
              <a:rPr lang="en-US" sz="2800" i="0" u="none" strike="noStrike" baseline="0" dirty="0"/>
              <a:t>2</a:t>
            </a:r>
            <a:r>
              <a:rPr lang="en-US" sz="2800" i="1" u="none" strike="noStrike" baseline="0" dirty="0"/>
              <a:t>, . . . </a:t>
            </a:r>
          </a:p>
          <a:p>
            <a:pPr algn="just"/>
            <a:r>
              <a:rPr lang="en-US" sz="2800" i="0" u="none" strike="noStrike" baseline="0" dirty="0"/>
              <a:t>where each of the </a:t>
            </a:r>
            <a:r>
              <a:rPr lang="en-US" sz="2800" i="1" u="none" strike="noStrike" baseline="0" dirty="0"/>
              <a:t>xi </a:t>
            </a:r>
            <a:r>
              <a:rPr lang="en-US" sz="2800" i="0" u="none" strike="noStrike" baseline="0" dirty="0"/>
              <a:t>is independently and uniformly distributed in </a:t>
            </a:r>
            <a:r>
              <a:rPr lang="en-IN" sz="2800" i="1" u="none" strike="noStrike" baseline="0" dirty="0"/>
              <a:t>{</a:t>
            </a:r>
            <a:r>
              <a:rPr lang="en-IN" sz="2800" i="0" u="none" strike="noStrike" baseline="0" dirty="0"/>
              <a:t>0</a:t>
            </a:r>
            <a:r>
              <a:rPr lang="en-IN" sz="2800" i="1" u="none" strike="noStrike" baseline="0" dirty="0"/>
              <a:t>, . . .,m − </a:t>
            </a:r>
            <a:r>
              <a:rPr lang="en-IN" sz="2800" i="0" u="none" strike="noStrike" baseline="0" dirty="0"/>
              <a:t>1</a:t>
            </a:r>
            <a:r>
              <a:rPr lang="en-IN" sz="2800" i="1" u="none" strike="noStrike" baseline="0" dirty="0"/>
              <a:t>}</a:t>
            </a:r>
            <a:r>
              <a:rPr lang="en-IN" sz="2800" i="0" u="none" strike="noStrike" baseline="0" dirty="0"/>
              <a:t>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844207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13323</TotalTime>
  <Words>1678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Calibri Light</vt:lpstr>
      <vt:lpstr>CMMI10</vt:lpstr>
      <vt:lpstr>CMR10</vt:lpstr>
      <vt:lpstr>CMR7</vt:lpstr>
      <vt:lpstr>CMSY10</vt:lpstr>
      <vt:lpstr>CMTI10</vt:lpstr>
      <vt:lpstr>Times New Roman</vt:lpstr>
      <vt:lpstr>Wingdings</vt:lpstr>
      <vt:lpstr>Retrospect</vt:lpstr>
      <vt:lpstr>Unit - III Hash Tables</vt:lpstr>
      <vt:lpstr>Abstract Data Types (ADTs)</vt:lpstr>
      <vt:lpstr>Abstract Data Types (ADTs)</vt:lpstr>
      <vt:lpstr>Set ADT (Abstract Data Type)</vt:lpstr>
      <vt:lpstr>Hash Tables Basics</vt:lpstr>
      <vt:lpstr>Hash Tables Applications</vt:lpstr>
      <vt:lpstr>Hash Tables Applications</vt:lpstr>
      <vt:lpstr>Integer Universe assumption</vt:lpstr>
      <vt:lpstr>Random Probing assumption</vt:lpstr>
      <vt:lpstr>Hash Tables for Integer Keys</vt:lpstr>
      <vt:lpstr>Hashing by Division</vt:lpstr>
      <vt:lpstr>Hashing by Division</vt:lpstr>
      <vt:lpstr>Hashing by Division</vt:lpstr>
      <vt:lpstr>Hashing by Multiplication</vt:lpstr>
      <vt:lpstr>PowerPoint Presentation</vt:lpstr>
      <vt:lpstr>Universal Hashing</vt:lpstr>
      <vt:lpstr>Universal Hashing</vt:lpstr>
      <vt:lpstr>Random Probing-Hashing with Chaining</vt:lpstr>
      <vt:lpstr>Random Probing-Hashing with Chaining</vt:lpstr>
      <vt:lpstr>Random Probing-Hashing with Chaining</vt:lpstr>
      <vt:lpstr>Random Probing-Hashing with Open Addressing</vt:lpstr>
      <vt:lpstr>Random Probing-Quadratic Probing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Data Analysis (DSDA)</dc:title>
  <dc:creator>SATHISH BABU</dc:creator>
  <cp:lastModifiedBy>SATHISH BABU</cp:lastModifiedBy>
  <cp:revision>185</cp:revision>
  <dcterms:created xsi:type="dcterms:W3CDTF">2022-12-11T05:34:07Z</dcterms:created>
  <dcterms:modified xsi:type="dcterms:W3CDTF">2023-02-11T14:03:31Z</dcterms:modified>
</cp:coreProperties>
</file>