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embeddedFontLst>
    <p:embeddedFont>
      <p:font typeface="Jos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gJ2rXmFf4vTy7Gc/gnzmr7MFHv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Jost-regular.fntdata"/><Relationship Id="rId47" Type="http://schemas.openxmlformats.org/officeDocument/2006/relationships/slide" Target="slides/slide43.xml"/><Relationship Id="rId49" Type="http://schemas.openxmlformats.org/officeDocument/2006/relationships/font" Target="fonts/Jos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Jost-boldItalic.fntdata"/><Relationship Id="rId50" Type="http://schemas.openxmlformats.org/officeDocument/2006/relationships/font" Target="fonts/Jost-italic.fntdata"/><Relationship Id="rId52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15950" y="1143000"/>
            <a:ext cx="5743575" cy="3230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15950" y="4770438"/>
            <a:ext cx="5813424" cy="323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 3d rendering  of futuristic blue circuit board" id="16" name="Google Shape;1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5"/>
          <p:cNvSpPr txBox="1"/>
          <p:nvPr/>
        </p:nvSpPr>
        <p:spPr>
          <a:xfrm>
            <a:off x="182880" y="5486400"/>
            <a:ext cx="339344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Prof. Narasimha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Swamy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RV College of Engineering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Bengaluru-59</a:t>
            </a:r>
            <a:endParaRPr/>
          </a:p>
        </p:txBody>
      </p:sp>
      <p:sp>
        <p:nvSpPr>
          <p:cNvPr id="18" name="Google Shape;18;p45"/>
          <p:cNvSpPr txBox="1"/>
          <p:nvPr/>
        </p:nvSpPr>
        <p:spPr>
          <a:xfrm>
            <a:off x="4017807" y="2589886"/>
            <a:ext cx="7887114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Cyber Physical Systems (CPS)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UNIT-3</a:t>
            </a:r>
            <a:endParaRPr/>
          </a:p>
        </p:txBody>
      </p:sp>
      <p:pic>
        <p:nvPicPr>
          <p:cNvPr id="19" name="Google Shape;19;p45"/>
          <p:cNvPicPr preferRelativeResize="0"/>
          <p:nvPr/>
        </p:nvPicPr>
        <p:blipFill rotWithShape="1">
          <a:blip r:embed="rId3">
            <a:alphaModFix/>
          </a:blip>
          <a:srcRect b="11062" l="0" r="0" t="12329"/>
          <a:stretch/>
        </p:blipFill>
        <p:spPr>
          <a:xfrm>
            <a:off x="9740094" y="257552"/>
            <a:ext cx="2196726" cy="345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20" name="Google Shape;2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855" y="140495"/>
            <a:ext cx="2744834" cy="92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/>
          <p:nvPr/>
        </p:nvSpPr>
        <p:spPr>
          <a:xfrm>
            <a:off x="3959353" y="6558284"/>
            <a:ext cx="8232647" cy="313530"/>
          </a:xfrm>
          <a:prstGeom prst="rect">
            <a:avLst/>
          </a:prstGeom>
          <a:solidFill>
            <a:srgbClr val="00BD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6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" type="body"/>
          </p:nvPr>
        </p:nvSpPr>
        <p:spPr>
          <a:xfrm>
            <a:off x="838200" y="855508"/>
            <a:ext cx="10515600" cy="56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1pPr>
            <a:lvl2pPr indent="-3746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indent="-3746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746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4pPr>
            <a:lvl5pPr indent="-3746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6"/>
          <p:cNvSpPr/>
          <p:nvPr/>
        </p:nvSpPr>
        <p:spPr>
          <a:xfrm>
            <a:off x="-20207" y="6558284"/>
            <a:ext cx="3979560" cy="306623"/>
          </a:xfrm>
          <a:prstGeom prst="rect">
            <a:avLst/>
          </a:prstGeom>
          <a:solidFill>
            <a:srgbClr val="0037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6"/>
          <p:cNvSpPr txBox="1"/>
          <p:nvPr/>
        </p:nvSpPr>
        <p:spPr>
          <a:xfrm>
            <a:off x="4485131" y="6540302"/>
            <a:ext cx="73728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Artificial Intelligence and Machine Learning</a:t>
            </a:r>
            <a:endParaRPr/>
          </a:p>
        </p:txBody>
      </p:sp>
      <p:sp>
        <p:nvSpPr>
          <p:cNvPr id="27" name="Google Shape;27;p46"/>
          <p:cNvSpPr txBox="1"/>
          <p:nvPr/>
        </p:nvSpPr>
        <p:spPr>
          <a:xfrm>
            <a:off x="128015" y="6557131"/>
            <a:ext cx="35295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21AI34 – Foundation of Cyber Physical Systems</a:t>
            </a:r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-37028"/>
            <a:ext cx="12192000" cy="107513"/>
          </a:xfrm>
          <a:prstGeom prst="rect">
            <a:avLst/>
          </a:prstGeom>
          <a:solidFill>
            <a:srgbClr val="0037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background with a black square&#10;&#10;Description automatically generated with medium confidence" id="29" name="Google Shape;2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775" y="169235"/>
            <a:ext cx="1264850" cy="5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4528" y="252568"/>
            <a:ext cx="1627149" cy="27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838200" y="127875"/>
            <a:ext cx="10515600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838200" y="855508"/>
            <a:ext cx="10515600" cy="566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6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1pPr>
            <a:lvl2pPr indent="-3746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indent="-3746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746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4pPr>
            <a:lvl5pPr indent="-3746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8"/>
          <p:cNvSpPr/>
          <p:nvPr/>
        </p:nvSpPr>
        <p:spPr>
          <a:xfrm>
            <a:off x="0" y="6614795"/>
            <a:ext cx="12192000" cy="243206"/>
          </a:xfrm>
          <a:prstGeom prst="rect">
            <a:avLst/>
          </a:prstGeom>
          <a:solidFill>
            <a:srgbClr val="0037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8"/>
          <p:cNvSpPr txBox="1"/>
          <p:nvPr/>
        </p:nvSpPr>
        <p:spPr>
          <a:xfrm>
            <a:off x="7051040" y="6577725"/>
            <a:ext cx="4582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Department of Artificial Intelligence and Machine Learning</a:t>
            </a:r>
            <a:endParaRPr/>
          </a:p>
        </p:txBody>
      </p:sp>
      <p:sp>
        <p:nvSpPr>
          <p:cNvPr id="41" name="Google Shape;41;p48"/>
          <p:cNvSpPr txBox="1"/>
          <p:nvPr/>
        </p:nvSpPr>
        <p:spPr>
          <a:xfrm>
            <a:off x="81280" y="6577726"/>
            <a:ext cx="5222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21AI33 – Foundation of Cyber Physical Systems</a:t>
            </a:r>
            <a:endParaRPr/>
          </a:p>
        </p:txBody>
      </p:sp>
      <p:sp>
        <p:nvSpPr>
          <p:cNvPr id="42" name="Google Shape;42;p48"/>
          <p:cNvSpPr/>
          <p:nvPr/>
        </p:nvSpPr>
        <p:spPr>
          <a:xfrm>
            <a:off x="0" y="-37028"/>
            <a:ext cx="12192000" cy="107513"/>
          </a:xfrm>
          <a:prstGeom prst="rect">
            <a:avLst/>
          </a:prstGeom>
          <a:solidFill>
            <a:srgbClr val="0037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840" y="132636"/>
            <a:ext cx="609601" cy="6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9.jpg"/><Relationship Id="rId5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0" y="925286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571502" y="1735754"/>
            <a:ext cx="10858500" cy="4570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1463" lvl="1" marL="2714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sensor always includes the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AFE,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may also include the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analog-to-digital encoding as well</a:t>
            </a:r>
            <a:endParaRPr/>
          </a:p>
          <a:p>
            <a:pPr indent="-271463" lvl="1" marL="271463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case of an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NTSC (National Television Standards Committee) camera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camera outputs an analog signal that encodes photo-intensity in an image field of view in an analog raster output</a:t>
            </a:r>
            <a:endParaRPr/>
          </a:p>
          <a:p>
            <a:pPr indent="-271463" lvl="1" marL="271463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NTSC analog signal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further encoded from the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NTSC signal into a digital image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an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array of alpha-RGB (Red, Green, Blue) pixels that indicate luminance and chrominance of subareas of the camera’s field of view—picture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or pixel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alpha-RGB values encoded using an ADC</a:t>
            </a:r>
            <a:endParaRPr/>
          </a:p>
          <a:p>
            <a:pPr indent="-271463" lvl="1" marL="271463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approach taken in the stereo-vision example. An alternative might employ a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CCD (Charge Coupled Device) camera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provides a more direct encoding of photo-intensity (photon flux) in terms of electrical charge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0" y="805540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593272" y="1458366"/>
            <a:ext cx="10858500" cy="346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Noto Sans Symbols"/>
              <a:buChar char="▪"/>
            </a:pPr>
            <a:r>
              <a:rPr lang="en-US" sz="22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ADC implementation has significant impact on  the encoding capability, including the following:</a:t>
            </a:r>
            <a:endParaRPr/>
          </a:p>
          <a:p>
            <a:pPr indent="-441325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70"/>
              <a:buFont typeface="Arial"/>
              <a:buChar char="•"/>
            </a:pPr>
            <a:r>
              <a:rPr b="0" i="0" lang="en-US" sz="227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Sampling frequency</a:t>
            </a:r>
            <a:endParaRPr/>
          </a:p>
          <a:p>
            <a:pPr indent="-441325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70"/>
              <a:buFont typeface="Arial"/>
              <a:buChar char="•"/>
            </a:pPr>
            <a:r>
              <a:rPr b="0" i="0" lang="en-US" sz="227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Sample accuracy</a:t>
            </a:r>
            <a:endParaRPr/>
          </a:p>
          <a:p>
            <a:pPr indent="-441325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70"/>
              <a:buFont typeface="Arial"/>
              <a:buChar char="•"/>
            </a:pPr>
            <a:r>
              <a:rPr b="0" i="0" lang="en-US" sz="227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Input range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Noto Sans Symbols"/>
              <a:buChar char="▪"/>
            </a:pPr>
            <a:r>
              <a:rPr lang="en-US" sz="22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27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ADC takes an analog input </a:t>
            </a:r>
            <a:r>
              <a:rPr lang="en-US" sz="22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(voltage or current) and converts </a:t>
            </a:r>
            <a:r>
              <a:rPr lang="en-US" sz="227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 into a digital word</a:t>
            </a:r>
            <a:r>
              <a:rPr lang="en-US" sz="22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most often from </a:t>
            </a:r>
            <a:r>
              <a:rPr lang="en-US" sz="227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8-bit to 16-bit</a:t>
            </a:r>
            <a:r>
              <a:rPr lang="en-US" sz="22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Noto Sans Symbols"/>
              <a:buChar char="▪"/>
            </a:pPr>
            <a:r>
              <a:rPr b="0" i="0" lang="en-US" sz="22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8-bit ADC can represent only </a:t>
            </a:r>
            <a:r>
              <a:rPr b="1" i="0" lang="en-US" sz="227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256</a:t>
            </a:r>
            <a:r>
              <a:rPr b="0" i="0" lang="en-US" sz="22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distinct values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Noto Sans Symbols"/>
              <a:buChar char="▪"/>
            </a:pPr>
            <a:r>
              <a:rPr b="0" i="0" lang="en-US" sz="22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16-bit ADC represents </a:t>
            </a:r>
            <a:r>
              <a:rPr b="1" i="0" lang="en-US" sz="227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i="0" lang="en-US" sz="227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b="0" i="0" lang="en-US" sz="22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i.e., 65656 distinct values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172" name="Google Shape;172;p12"/>
          <p:cNvSpPr/>
          <p:nvPr/>
        </p:nvSpPr>
        <p:spPr>
          <a:xfrm>
            <a:off x="0" y="925286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Actuators</a:t>
            </a:r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647700" y="1616008"/>
            <a:ext cx="108585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actuator is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 transducer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converts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electrical energy into some other form, such as sound, motion, heat, or electromagnetism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servomechanism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or servo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an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actuator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converts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electrical energy into mechanical rotation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using a motor and a control interface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heating elements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are simple resistors can be modulated to provide heat for a system that requires minimum operating temperatures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Likewise, for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systems that require active cooling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actuator subsystems can provide cooling using fans, louvers, or some other form of conductive, convective, or radiative cooling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digital values are decoded into analog signals through an analog back end (ABE) for actuation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a digitally encoded value drives the voltage in the ABE circuit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0" y="848303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Actuators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604160" y="1625333"/>
            <a:ext cx="10858500" cy="4670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Noto Sans Symbols"/>
              <a:buChar char="▪"/>
            </a:pP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most often done using either </a:t>
            </a:r>
            <a:r>
              <a:rPr lang="en-US" sz="23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PWM (Pulse-Width Modulation) </a:t>
            </a: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a DAC (Digital-to-Analog Converter) so that the amplitude in the </a:t>
            </a:r>
            <a:r>
              <a:rPr lang="en-US" sz="23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ABE</a:t>
            </a: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driven by a stream of digital encoded outputs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Noto Sans Symbols"/>
              <a:buChar char="▪"/>
            </a:pP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PWM, </a:t>
            </a:r>
            <a:r>
              <a:rPr lang="en-US" sz="235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 periodic digital pulse is driven out with a </a:t>
            </a:r>
            <a:r>
              <a:rPr lang="en-US" sz="23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duty cycle that is proportional to the desired amplitude of the signal at a given point in time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Noto Sans Symbols"/>
              <a:buChar char="▪"/>
            </a:pP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DAC provides the proportional output automatically based upon the last commanded digital output rather than decoding using a digital duty cycle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Noto Sans Symbols"/>
              <a:buChar char="▪"/>
            </a:pPr>
            <a:r>
              <a:rPr lang="en-US" sz="2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like ADC sensor interfaces, DAC actuator interfaces should be characterized by the following: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Type of actuation—on/off or DAC/PWM modulated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Speed of actuation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Accuracy of modulation</a:t>
            </a:r>
            <a:endParaRPr b="0" i="0" sz="2200" u="none" cap="none" strike="noStrike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0" y="826531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Actuators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604160" y="1549132"/>
            <a:ext cx="1085850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often for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accurate high-rate actuators, a DAC is required rather than relays or PWM.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audio output, PCM (Pulse Code Modulation) is used for input sampling and driving an output DAC for duration and at variable output levels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Actuators can be very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unstable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suffer overshoot or failure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settle without careful design and potential feedback from sensors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high-rate feedback control for such an actuator might be implemented as a traditional analog control circuit rather than relying upon the digital real-time embedded system to provide such control.</a:t>
            </a:r>
            <a:endParaRPr sz="22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0" y="782987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 Interfaces</a:t>
            </a:r>
            <a:endParaRPr/>
          </a:p>
        </p:txBody>
      </p:sp>
      <p:sp>
        <p:nvSpPr>
          <p:cNvPr id="194" name="Google Shape;194;p15"/>
          <p:cNvSpPr txBox="1"/>
          <p:nvPr/>
        </p:nvSpPr>
        <p:spPr>
          <a:xfrm>
            <a:off x="685801" y="1710227"/>
            <a:ext cx="10700657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 interfaces are the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communication mediums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used to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transfer the information from External device to internal devices and vice-versa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IO in general to and from a real-time embedded system can be classified first as either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analog or digital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case of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analog IO, an ADC is required to encode analog inputs and a DAC, PWM, or relay interface is required to decode digital outputs when analog IO is interfaced to a real-time embedded system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embedded systems may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actually be subsystems in a much larger system and therefore may not actually have direct analog IO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instead, many real-time embedded systems have digital IO only or in addition to analog IO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way, at some point,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IO becomes digital once encoded or prior to decode. So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prior to the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ABE or after the AFE, the embedded system simply sees digital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0" y="826531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 Interfaces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653143" y="1482712"/>
            <a:ext cx="10700657" cy="250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of the digital IO, however, can vary significantly and can be characterized as:</a:t>
            </a:r>
            <a:endParaRPr/>
          </a:p>
          <a:p>
            <a:pPr indent="-360363" lvl="0" marL="719138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Word-at-a-time IO</a:t>
            </a:r>
            <a:endParaRPr/>
          </a:p>
          <a:p>
            <a:pPr indent="-360363" lvl="0" marL="719138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Block IO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Furthermore, the method of interfacing word or block IO can be:</a:t>
            </a:r>
            <a:endParaRPr/>
          </a:p>
          <a:p>
            <a:pPr indent="-342900" lvl="0" marL="701675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Memory Mapped IO</a:t>
            </a:r>
            <a:endParaRPr/>
          </a:p>
          <a:p>
            <a:pPr indent="-342900" lvl="0" marL="701675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Port IO</a:t>
            </a:r>
            <a:endParaRPr sz="22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28" y="3251106"/>
            <a:ext cx="4844143" cy="317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0" y="826531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 Interfaces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49" y="1505586"/>
            <a:ext cx="6134874" cy="424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7"/>
          <p:cNvSpPr txBox="1"/>
          <p:nvPr/>
        </p:nvSpPr>
        <p:spPr>
          <a:xfrm>
            <a:off x="4321627" y="1217294"/>
            <a:ext cx="7032173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Figure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shows the components of the stereo-vision sensor subsystem for the stereo-vision tracker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sensor device consists of two NTSC cameras and two Peripheral Component Interconnect frame grabbers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acquisition is composed of an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NTSC signal encoding interface, a PCI bus data IO DMA channel, and a programmable DMA engine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6497604" y="4323412"/>
            <a:ext cx="5128337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encoding is performed at 30 frames per second for a selection of video-encoding formats, including the maximum resolution of 640x480 32-bit pixels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63468" y="5920679"/>
            <a:ext cx="6362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Figure. NTSC Vision Subsystem in Stereo-Vision Tracking System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0" y="826531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 Interfaces</a:t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5511140" y="1435813"/>
            <a:ext cx="6008915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DMA engine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simple processor with an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RISC instruction set that provides control over the encoding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well as the PCI DMA transfer and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generation of host interrupts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stereo-vision tracker also incorporates a low-rate actuation IO interface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enable the system to tilt and pan the stereo-vision sensor (cameras and baseline mount) to follow a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bright target that may be moving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order to keep the target in both camera fields of view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tilt/pan actuation subsystem uses two servos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tilt and pan rotational degrees of freedom</a:t>
            </a:r>
            <a:endParaRPr sz="23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55" y="1560652"/>
            <a:ext cx="4830363" cy="412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 txBox="1"/>
          <p:nvPr/>
        </p:nvSpPr>
        <p:spPr>
          <a:xfrm>
            <a:off x="394855" y="5775753"/>
            <a:ext cx="52947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Figure. Tilt/Pan Servo Subsystem in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Stereo-Vision Tracking System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0" y="826531"/>
            <a:ext cx="4103914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Processor Complex or SoC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740230" y="1747386"/>
            <a:ext cx="10657114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all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modern real-time embedded systems include a general purpose CPU to process firmware/software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provide updateable and flexible services by processing and linking sensor inputs to actuator outputs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services that a real-time embedded system must provide are so well known that they can be fully committed to a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hardware state machine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perhaps a processor complex (or set of interconnected CPUs or CPU cores) is not needed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processor complex may be composed of the following:</a:t>
            </a:r>
            <a:endParaRPr/>
          </a:p>
          <a:p>
            <a:pPr indent="-342900" lvl="1" marL="8001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CPU with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port IO and bus interface Memory Mapped IO (MMIO)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CPUs on an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internal bus with port/MMIO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CPUs with an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interconnection network and port/MMIO</a:t>
            </a:r>
            <a:endParaRPr/>
          </a:p>
          <a:p>
            <a:pPr indent="-342900" lvl="1" marL="8001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SoC (System on a Chip) with multiple CPU cores interconnected on-chip with memory, IO, flash, and any number of peripherals making it a single-chip solution</a:t>
            </a:r>
            <a:endParaRPr b="0" i="0" sz="2000" u="none" cap="none" strike="noStrike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730988" y="97397"/>
            <a:ext cx="10730023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Outline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6095999" y="817618"/>
            <a:ext cx="5270204" cy="5535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16045" y="628301"/>
            <a:ext cx="5179954" cy="584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100"/>
              <a:buFont typeface="Arial"/>
              <a:buChar char="→"/>
            </a:pPr>
            <a:r>
              <a:rPr b="1" i="0" lang="en-US" sz="21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342900" lvl="0" marL="342900" marR="0" rtl="0" algn="l">
              <a:spcBef>
                <a:spcPts val="300"/>
              </a:spcBef>
              <a:spcAft>
                <a:spcPts val="0"/>
              </a:spcAft>
              <a:buClr>
                <a:srgbClr val="FF0066"/>
              </a:buClr>
              <a:buSzPts val="2100"/>
              <a:buFont typeface="Arial"/>
              <a:buChar char="→"/>
            </a:pPr>
            <a:r>
              <a:rPr b="1" i="0" lang="en-US" sz="21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Hardware Components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Sensors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Actuators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IO Interfaces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Processor Complex or SoC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Processor and IO Interconnection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Bus Interconnection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High-Speed Serial Interconnection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Low-Speed Serial Interconnection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Interconnection Systems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Memory Subsystems</a:t>
            </a:r>
            <a:endParaRPr/>
          </a:p>
          <a:p>
            <a:pPr indent="-358775" lvl="0" marL="358775" marR="0" rtl="0" algn="l">
              <a:spcBef>
                <a:spcPts val="300"/>
              </a:spcBef>
              <a:spcAft>
                <a:spcPts val="0"/>
              </a:spcAft>
              <a:buClr>
                <a:srgbClr val="FF0066"/>
              </a:buClr>
              <a:buSzPts val="2100"/>
              <a:buFont typeface="Arial"/>
              <a:buChar char="→"/>
            </a:pPr>
            <a:r>
              <a:rPr b="1" i="0" lang="en-US" sz="21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Firmware Components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Boot Code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Device Drivers</a:t>
            </a:r>
            <a:endParaRPr/>
          </a:p>
          <a:p>
            <a:pPr indent="-273050" lvl="0" marL="631825" marR="0" rtl="0" algn="l"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Operating System Services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1010093" y="13604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0" y="772101"/>
            <a:ext cx="4103914" cy="473769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Processor Complex or SoC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739924" y="1284073"/>
            <a:ext cx="10657114" cy="5247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case of our working example, the stereo-vision system, a main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x86 CPU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an image processing platform to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compute the centroid of the target object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seen by the left and right cameras and encoded using the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Peripheral Component Interconnect-bus NTSC encoder subsystem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servo control is achieved using the Servo Controller, a Microchip PIC that commands multiple servos to tilt/pan the camera assembly using TTL logic-level PWM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upon a serial byte stream command to the controller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Figure shows the subsystems (Servo Control and Image Processing) that compose the overall stereo-vision system processing to provide the tracking and ranging services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Servo Control subsystem uses a digital control law based upon calculated centroid inputs to tilt/pan the stereo-vision sensors in real time to keep the target in the field of view and produces a series of servo commands as output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Image Processing subsystem uses alpha-RGB video frames at a maximum rate of 30 fps to compute the centroid of the target as seen by each camera and the range to the target based upon a triangulation calculation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0" y="826531"/>
            <a:ext cx="4103914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Processor Complex or SoC</a:t>
            </a:r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462" y="1435813"/>
            <a:ext cx="8194110" cy="50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-1" y="826531"/>
            <a:ext cx="5453744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Processor and IO Interconnection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468086" y="1625328"/>
            <a:ext cx="10885713" cy="4693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0" i="0" lang="en-US" sz="240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multi-CPU real-time embedded systems, an interconnection network is required to enable IO and processing to be distributed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interconnection network can be</a:t>
            </a:r>
            <a:endParaRPr/>
          </a:p>
          <a:p>
            <a:pPr indent="-265113" lvl="0" marL="627063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Simple bus  (e.g., PCI or VME)</a:t>
            </a:r>
            <a:endParaRPr/>
          </a:p>
          <a:p>
            <a:pPr indent="-265113" lvl="0" marL="627063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On-chip local bus with bus interface unit to back-plane IO bus</a:t>
            </a:r>
            <a:endParaRPr/>
          </a:p>
          <a:p>
            <a:pPr indent="-265113" lvl="0" marL="627063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 crossbar on-chip interconnection between CPUs</a:t>
            </a:r>
            <a:endParaRPr/>
          </a:p>
          <a:p>
            <a:pPr indent="-265113" lvl="0" marL="627063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An off-board network—for example, firewire, USB, Ethernet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b="0" i="0" lang="en-US" sz="2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shows </a:t>
            </a:r>
            <a:r>
              <a:rPr b="0" i="0" lang="en-US" sz="2400" u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taxonomy for interconnection strategies that can be used to integrate CPUs and IO interfaces in an embedded system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embedded systems are integrated with a </a:t>
            </a:r>
            <a:r>
              <a:rPr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scalable bus architecture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point-to-point serial links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sz="24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-1" y="826531"/>
            <a:ext cx="5453744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Processor and IO Interconnection</a:t>
            </a:r>
            <a:endParaRPr/>
          </a:p>
        </p:txBody>
      </p:sp>
      <p:pic>
        <p:nvPicPr>
          <p:cNvPr id="256" name="Google Shape;256;p23"/>
          <p:cNvPicPr preferRelativeResize="0"/>
          <p:nvPr/>
        </p:nvPicPr>
        <p:blipFill rotWithShape="1">
          <a:blip r:embed="rId3">
            <a:alphaModFix/>
          </a:blip>
          <a:srcRect b="11329" l="0" r="0" t="4251"/>
          <a:stretch/>
        </p:blipFill>
        <p:spPr>
          <a:xfrm>
            <a:off x="517431" y="1630374"/>
            <a:ext cx="10974762" cy="425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2209799" y="6013372"/>
            <a:ext cx="80663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Figure. Taxonomy of Processor-IO interconnection Strategies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-1" y="761216"/>
            <a:ext cx="3777344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 Interconnection </a:t>
            </a: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549728" y="1462044"/>
            <a:ext cx="10945585" cy="4978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BUS: A bus is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 high-speed internal connection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Buses are used to send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control signals and data between the processor and IO Devices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bus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architectures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been used and are being used for embedded systems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 (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Industry Standard Architecture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is one of the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oldest buses 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in use. Even though it’s been replaced with faster buses, ISA still has a lot of legacy devices that connect to it like cash registers, Computer Numerical Control (CNC) machines, and barcode scanners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PCI (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Peripheral Component Interconnect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bus, introduced as a replacement for the ISA 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goal of the first PCI standard, 2.1, was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to provide a bus where IO could be interfaced to processor complexes with plug-and-play integration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PCI bus was designed to integrate with the legacy ISA bus through an interface called the South Bus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-1" y="826531"/>
            <a:ext cx="3777344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 Interconnection 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593271" y="1450056"/>
            <a:ext cx="5655129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time that PCI was first introduced, many embedded systems were integrated using the VME bus (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Versa Local Bus Module Expansion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stereo-vision systems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implemented at the University of Colorado using </a:t>
            </a:r>
            <a:r>
              <a:rPr lang="en-US" sz="21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PCI 2.1 have had no problem making use of PCI 2.1 for this application with a 320 × 240 30 fps alpha-RGB encoding </a:t>
            </a:r>
            <a:endParaRPr/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029" y="756758"/>
            <a:ext cx="4988771" cy="5815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C Architecture. Chapter 24. Intro to the I/O system. A book by Michael B.  Karbo" id="273" name="Google Shape;27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906" y="4103914"/>
            <a:ext cx="4650065" cy="246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-1" y="826531"/>
            <a:ext cx="3777344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 Interconnection </a:t>
            </a:r>
            <a:endParaRPr/>
          </a:p>
        </p:txBody>
      </p:sp>
      <p:pic>
        <p:nvPicPr>
          <p:cNvPr id="280" name="Google Shape;280;p26"/>
          <p:cNvPicPr preferRelativeResize="0"/>
          <p:nvPr/>
        </p:nvPicPr>
        <p:blipFill rotWithShape="1">
          <a:blip r:embed="rId3">
            <a:alphaModFix/>
          </a:blip>
          <a:srcRect b="0" l="1299" r="0" t="6452"/>
          <a:stretch/>
        </p:blipFill>
        <p:spPr>
          <a:xfrm>
            <a:off x="2639785" y="1535630"/>
            <a:ext cx="6912429" cy="266869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2786742" y="4395694"/>
            <a:ext cx="69995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Figure. PCI Express Byte Lane Network Architecture </a:t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751114" y="4896109"/>
            <a:ext cx="6052457" cy="148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HDR- Header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Seq-Sequence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CRC- Cyclic Redundancy Check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PnP- Plug and Play Driver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-2" y="826531"/>
            <a:ext cx="5399315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Speed Serial Interconnection 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419099" y="1472928"/>
            <a:ext cx="11293930" cy="503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traditional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back-plane buses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become problematic as far as laying out signal traces and dealing with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high-speed signaling and skew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(rates above 100 MHz)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new high-speed serial interconnection standards were introduced, including:</a:t>
            </a:r>
            <a:endParaRPr/>
          </a:p>
          <a:p>
            <a:pPr indent="-360363" lvl="0" marL="631825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Universal Serial Bus (USB)</a:t>
            </a:r>
            <a:endParaRPr/>
          </a:p>
          <a:p>
            <a:pPr indent="0" lvl="1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USB is a plug and play interface that allows a computer to communicate 	with peripheral and other devices</a:t>
            </a:r>
            <a:endParaRPr/>
          </a:p>
          <a:p>
            <a:pPr indent="-360363" lvl="0" marL="631825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Firewire</a:t>
            </a:r>
            <a:endParaRPr/>
          </a:p>
          <a:p>
            <a:pPr indent="0" lvl="0" marL="631825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FireWire, also called IEEE 1394, high-speed computer data-transfer interface that was used to connect personal computers, audio and video devices, and other professional and consumer electronics</a:t>
            </a:r>
            <a:endParaRPr/>
          </a:p>
          <a:p>
            <a:pPr indent="-360363" lvl="0" marL="631825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PCI Express</a:t>
            </a:r>
            <a:endParaRPr/>
          </a:p>
          <a:p>
            <a:pPr indent="0" lvl="0" marL="271462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protocol called PCI Express (PCIe) eliminates a lot of these shortcomings, provides 	more bandwidth and is compatible with existing operating systems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0" y="756758"/>
            <a:ext cx="5399315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Speed Serial Interconnection </a:t>
            </a:r>
            <a:endParaRPr/>
          </a:p>
        </p:txBody>
      </p:sp>
      <p:pic>
        <p:nvPicPr>
          <p:cNvPr descr="Glossary of Terms – What Is FireWire" id="296" name="Google Shape;296;p28"/>
          <p:cNvPicPr preferRelativeResize="0"/>
          <p:nvPr/>
        </p:nvPicPr>
        <p:blipFill rotWithShape="1">
          <a:blip r:embed="rId3">
            <a:alphaModFix/>
          </a:blip>
          <a:srcRect b="16277" l="56700" r="0" t="7873"/>
          <a:stretch/>
        </p:blipFill>
        <p:spPr>
          <a:xfrm>
            <a:off x="8917238" y="756758"/>
            <a:ext cx="2825751" cy="2474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GREEN Mini USB Cable, A-Male to Mini-B Cord USB 2.0 Charger Cable  Compatible with GoPro Hero 3+, PS3 Controller, Digital Camera, Dash Cam,  MP3 Player, GPS Receiver, Garmin Nuvi GPS, SatNav, PDA" id="297" name="Google Shape;2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730" y="3703512"/>
            <a:ext cx="2825751" cy="2825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l You Need to Know about PCIe embedded computer hardware for medical and  rugged PCs - Global American" id="298" name="Google Shape;29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052" y="2886564"/>
            <a:ext cx="5859148" cy="35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8"/>
          <p:cNvSpPr txBox="1"/>
          <p:nvPr/>
        </p:nvSpPr>
        <p:spPr>
          <a:xfrm>
            <a:off x="342900" y="1397261"/>
            <a:ext cx="865958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0363" lvl="0" marL="631825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Gigabit Ethernet</a:t>
            </a:r>
            <a:endParaRPr/>
          </a:p>
          <a:p>
            <a:pPr indent="0" lvl="0" marL="6318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computer networks, Gigabit Ethernet (GbE) is the family of Ethernet technologies that achieve theoretical data rates of 1 gigabit per second (1 Gbps)</a:t>
            </a:r>
            <a:endParaRPr sz="22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-2" y="826531"/>
            <a:ext cx="5551715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High-Speed Serial Interconnection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549727" y="1549130"/>
            <a:ext cx="10934701" cy="272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important feature of PCI is that initiators can configure targets for a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maximum and minimum burst length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minimum serves as a method to reduce overhead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targets can’t transfer small blocks that would incur high overhead for each bus-arbitration and address cycle compared to fewer larger block transfers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maximum prevents a target from overusing the bus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provides some fairness in bus arbitration for multi-target systems.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010093" y="147476"/>
            <a:ext cx="10168447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Introduction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838200" y="1243786"/>
            <a:ext cx="10515600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System design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approached in a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bottom-up or a top-down fashion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bottom-up approach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determining the fundamental components that go into a system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top-down approach is a hierarchical breakdown of the system into subsystems and then into components (Macro Level)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top-down approach can be viewed as a concrete breakdown of the system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smaller parts as suggested (Micro Level)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abstract top-down approach is useful where the system is broken down by service and function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Real-time embedded system can be viewed as a hierarchy of subsystems, (real-time stereo-vision tracking system)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-2" y="826531"/>
            <a:ext cx="5551715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Low-Speed Serial Interconnection</a:t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549727" y="1516473"/>
            <a:ext cx="10934701" cy="4901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real-time embedded systems 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not only high-rate IO for services such as video or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network transport but also low-rate command/response or monitoring interfaces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in our stereo-vision system, the servos are commanded through a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low-rate multi-drop RS232 interface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RS232,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common serial, point-to-point data transmission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been used in real-time embedded systems since the advent of the industry and remains a common low-rate and debug interface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RS232 link normally tops out around 115,200 bits/second 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(about 12 KB/sec) and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is not capable of long-distance transmission due to line noise 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12-volt signaling levels it uses</a:t>
            </a:r>
            <a:endParaRPr/>
          </a:p>
          <a:p>
            <a:pPr indent="-285750" lvl="0" marL="28575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options have evolved that provide similar low- to medium-rate transmission with longer distance, multi-drop, and higher bit rates. These options are widely used in real-time embedded systems: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549727" y="1549130"/>
            <a:ext cx="10934701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1937" lvl="0" marL="533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RS422—a differential +/- 5v serial link capable of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1 megabit/sec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distances up to 1 km</a:t>
            </a:r>
            <a:endParaRPr/>
          </a:p>
          <a:p>
            <a:pPr indent="-261937" lvl="0" marL="5334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 (Inter Integrated Circuit)—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 medium-speed digital interconnection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typically used onboard to interconnect chips such as EEPROM to a processor</a:t>
            </a:r>
            <a:endParaRPr/>
          </a:p>
          <a:p>
            <a:pPr indent="-261937" lvl="0" marL="5334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 (Serial Peripheral Interface)—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 digital serial protocol capable of medium rates </a:t>
            </a:r>
            <a:endParaRPr sz="23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-2" y="826531"/>
            <a:ext cx="5551715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Low-Speed Serial Interconnection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0" y="831187"/>
            <a:ext cx="4212773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 Sub-Systems</a:t>
            </a:r>
            <a:endParaRPr/>
          </a:p>
        </p:txBody>
      </p:sp>
      <p:sp>
        <p:nvSpPr>
          <p:cNvPr id="327" name="Google Shape;327;p32"/>
          <p:cNvSpPr txBox="1"/>
          <p:nvPr/>
        </p:nvSpPr>
        <p:spPr>
          <a:xfrm>
            <a:off x="568399" y="1610594"/>
            <a:ext cx="10885082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embedded systems require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nonvolatile data storage to boot the system 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to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start services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 power-on, the processors in the processor complex each vector to a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hardware-defined starting address 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execute code after power-on reset, the processors in the processor complex each vector to a hardware-defined starting address to execute code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starting address, typically a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high address, such as 0xFFE0_0000</a:t>
            </a:r>
            <a:r>
              <a:rPr b="0" i="0" lang="en-US" sz="22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designed </a:t>
            </a:r>
            <a:r>
              <a:rPr b="0" i="0" lang="en-US" sz="225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to map a nonvolatile storage device, such as EEPROM or Flash memory</a:t>
            </a:r>
            <a:r>
              <a:rPr b="0" i="0" lang="en-US" sz="22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 that boot code can be stored permanently at this address and executed following a reset to initialize the system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boot code initializes all basic interfaces and normally loads a basic RTOS 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application services can be loaded and run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▪"/>
            </a:pP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(often called text segment), 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(initialized, uninitialized, and read-only</a:t>
            </a:r>
            <a:r>
              <a:rPr lang="en-US" sz="225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), heap, and stack segments must be created </a:t>
            </a:r>
            <a:r>
              <a:rPr lang="en-US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working memory by firmware.</a:t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0" y="764520"/>
            <a:ext cx="4212773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 Sub-Systems</a:t>
            </a:r>
            <a:endParaRPr/>
          </a:p>
        </p:txBody>
      </p: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004" y="1461735"/>
            <a:ext cx="8400856" cy="508160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3"/>
          <p:cNvSpPr txBox="1"/>
          <p:nvPr/>
        </p:nvSpPr>
        <p:spPr>
          <a:xfrm>
            <a:off x="4257833" y="916537"/>
            <a:ext cx="7442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Figure. Typical Memory Map for an Embedded System </a:t>
            </a:r>
            <a:endParaRPr b="1" sz="18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0" y="831187"/>
            <a:ext cx="4212773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 Sub-Systems</a:t>
            </a:r>
            <a:endParaRPr/>
          </a:p>
        </p:txBody>
      </p:sp>
      <p:sp>
        <p:nvSpPr>
          <p:cNvPr id="342" name="Google Shape;342;p34"/>
          <p:cNvSpPr txBox="1"/>
          <p:nvPr/>
        </p:nvSpPr>
        <p:spPr>
          <a:xfrm>
            <a:off x="478464" y="1514898"/>
            <a:ext cx="11145845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▪"/>
            </a:pPr>
            <a:r>
              <a:rPr b="0" i="0" lang="en-US" sz="23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memory map is really a logical view of memory from the viewpoint of address space through which firmware and software can access devices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▪"/>
            </a:pPr>
            <a:r>
              <a:rPr b="0" i="0" lang="en-US" sz="23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a hardware viewpoint, memory is better described as a hierarchy of storage devices, including:</a:t>
            </a:r>
            <a:endParaRPr/>
          </a:p>
          <a:p>
            <a:pPr indent="-342900" lvl="0" marL="704850" marR="0" rtl="0" algn="l"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Char char="•"/>
            </a:pPr>
            <a:r>
              <a:rPr b="0" i="0" lang="en-US" sz="230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Registers (CPU and memory mapped for device control)</a:t>
            </a:r>
            <a:endParaRPr/>
          </a:p>
          <a:p>
            <a:pPr indent="-342900" lvl="0" marL="704850" marR="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Char char="•"/>
            </a:pPr>
            <a:r>
              <a:rPr b="0" i="0" lang="en-US" sz="230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  <a:p>
            <a:pPr indent="-342900" lvl="0" marL="704850" marR="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Char char="•"/>
            </a:pPr>
            <a:r>
              <a:rPr b="0" i="0" lang="en-US" sz="230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Working Memory</a:t>
            </a:r>
            <a:endParaRPr/>
          </a:p>
          <a:p>
            <a:pPr indent="-342900" lvl="0" marL="704850" marR="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Char char="•"/>
            </a:pPr>
            <a:r>
              <a:rPr b="0" i="0" lang="en-US" sz="2300" u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Extended Memory</a:t>
            </a:r>
            <a:endParaRPr sz="23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1010093" y="13604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0" y="934057"/>
            <a:ext cx="4212773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 Sub-Systems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5"/>
          <p:cNvPicPr preferRelativeResize="0"/>
          <p:nvPr/>
        </p:nvPicPr>
        <p:blipFill rotWithShape="1">
          <a:blip r:embed="rId3">
            <a:alphaModFix/>
          </a:blip>
          <a:srcRect b="0" l="0" r="0" t="1637"/>
          <a:stretch/>
        </p:blipFill>
        <p:spPr>
          <a:xfrm>
            <a:off x="1746552" y="744551"/>
            <a:ext cx="8088570" cy="578076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/>
        </p:nvSpPr>
        <p:spPr>
          <a:xfrm>
            <a:off x="1638552" y="6134715"/>
            <a:ext cx="6644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Common Physical Memory Hierarchy for an Embedded System</a:t>
            </a:r>
            <a:endParaRPr b="1" sz="18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923262" y="115577"/>
            <a:ext cx="10644963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Firmware Components</a:t>
            </a:r>
            <a:endParaRPr/>
          </a:p>
        </p:txBody>
      </p:sp>
      <p:sp>
        <p:nvSpPr>
          <p:cNvPr id="356" name="Google Shape;356;p36"/>
          <p:cNvSpPr txBox="1"/>
          <p:nvPr/>
        </p:nvSpPr>
        <p:spPr>
          <a:xfrm>
            <a:off x="560438" y="1587696"/>
            <a:ext cx="11007787" cy="343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▪"/>
            </a:pPr>
            <a:r>
              <a:rPr b="0" i="0" lang="en-US" sz="230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Firmware is </a:t>
            </a:r>
            <a:r>
              <a:rPr b="0" i="0" lang="en-US" sz="2300">
                <a:solidFill>
                  <a:srgbClr val="3333FF"/>
                </a:solidFill>
                <a:latin typeface="Jost"/>
                <a:ea typeface="Jost"/>
                <a:cs typeface="Jost"/>
                <a:sym typeface="Jost"/>
              </a:rPr>
              <a:t>program</a:t>
            </a:r>
            <a:r>
              <a:rPr b="0" i="0" lang="en-US" sz="230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 that's embedded in a piece of </a:t>
            </a:r>
            <a:r>
              <a:rPr b="0" i="0" lang="en-US" sz="2300">
                <a:solidFill>
                  <a:srgbClr val="3333FF"/>
                </a:solidFill>
                <a:latin typeface="Jost"/>
                <a:ea typeface="Jost"/>
                <a:cs typeface="Jost"/>
                <a:sym typeface="Jost"/>
              </a:rPr>
              <a:t>hardware</a:t>
            </a:r>
            <a:r>
              <a:rPr b="0" i="0" lang="en-US" sz="230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. You can think of it simply as “</a:t>
            </a:r>
            <a:r>
              <a:rPr lang="en-US" sz="2300">
                <a:solidFill>
                  <a:srgbClr val="3333FF"/>
                </a:solidFill>
                <a:latin typeface="Jost"/>
                <a:ea typeface="Jost"/>
                <a:cs typeface="Jost"/>
                <a:sym typeface="Jost"/>
              </a:rPr>
              <a:t>S</a:t>
            </a:r>
            <a:r>
              <a:rPr b="0" i="0" lang="en-US" sz="2300">
                <a:solidFill>
                  <a:srgbClr val="3333FF"/>
                </a:solidFill>
                <a:latin typeface="Jost"/>
                <a:ea typeface="Jost"/>
                <a:cs typeface="Jost"/>
                <a:sym typeface="Jost"/>
              </a:rPr>
              <a:t>oftware for Hardware</a:t>
            </a:r>
            <a:r>
              <a:rPr b="0" i="0" lang="en-US" sz="230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." However, </a:t>
            </a:r>
            <a:r>
              <a:rPr b="0" i="0" lang="en-US" sz="2300">
                <a:solidFill>
                  <a:srgbClr val="3333FF"/>
                </a:solidFill>
                <a:latin typeface="Jost"/>
                <a:ea typeface="Jost"/>
                <a:cs typeface="Jost"/>
                <a:sym typeface="Jost"/>
              </a:rPr>
              <a:t>software is different from firmware</a:t>
            </a:r>
            <a:r>
              <a:rPr b="0" i="0" lang="en-US" sz="230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, so the two are not interchangeable 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components can be realized only in hardware, but many can be implemented with software or firmware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(noting that software interfacing directly to hardware is typically called firmware)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Furthermore, if 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real-time embedded system has any software-based services or even just management, firmware is needed to interface hardware resources to software applications</a:t>
            </a:r>
            <a:endParaRPr sz="23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Firmware Components (Contd.)</a:t>
            </a:r>
            <a:endParaRPr/>
          </a:p>
        </p:txBody>
      </p:sp>
      <p:grpSp>
        <p:nvGrpSpPr>
          <p:cNvPr id="362" name="Google Shape;362;p37"/>
          <p:cNvGrpSpPr/>
          <p:nvPr/>
        </p:nvGrpSpPr>
        <p:grpSpPr>
          <a:xfrm>
            <a:off x="610141" y="1295400"/>
            <a:ext cx="10743659" cy="4267200"/>
            <a:chOff x="610141" y="1295400"/>
            <a:chExt cx="10743659" cy="4267200"/>
          </a:xfrm>
        </p:grpSpPr>
        <p:pic>
          <p:nvPicPr>
            <p:cNvPr descr="Linux | ShareTechnote" id="363" name="Google Shape;363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0141" y="1295400"/>
              <a:ext cx="10743659" cy="426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37"/>
            <p:cNvSpPr/>
            <p:nvPr/>
          </p:nvSpPr>
          <p:spPr>
            <a:xfrm>
              <a:off x="3775587" y="4188543"/>
              <a:ext cx="1061884" cy="35396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BSP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Firmware Components (Contd.)</a:t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0" y="831187"/>
            <a:ext cx="3487479" cy="483263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 Code</a:t>
            </a:r>
            <a:endParaRPr/>
          </a:p>
        </p:txBody>
      </p:sp>
      <p:sp>
        <p:nvSpPr>
          <p:cNvPr id="371" name="Google Shape;371;p38"/>
          <p:cNvSpPr txBox="1"/>
          <p:nvPr/>
        </p:nvSpPr>
        <p:spPr>
          <a:xfrm>
            <a:off x="403771" y="1788154"/>
            <a:ext cx="11188109" cy="386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universal definition of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firmware is code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software that runs out of a nonvolatile device to make hardware resources available for the rest of the application software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Firmware providing this function is normally referred to in general as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Board Support Package (BSP)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firmware because traditionally this firmware has initialized and made available all onboard resources for a processor complex to software applications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the resources have been fully initialized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firmware boots the board by executing code out of a nonvolatile device so that one or more basic interfaces are made operable and the system can now download additional application software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BSP boot firmware might initialize an Ethernet interface and provide TFTP download of application code for execution</a:t>
            </a:r>
            <a:endParaRPr sz="230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0" y="756758"/>
            <a:ext cx="3349256" cy="48911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 Drivers</a:t>
            </a: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387867" y="1371910"/>
            <a:ext cx="5922777" cy="506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called as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Device Driver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software program that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manages hardware components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peripherals attached to a computer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enables them to function with the computer smoothly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interface drivers are most often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considered firmware because they directly interface to hardware resources and make those resources available to higher-level software applications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architecture of a device driver interface is depicted in </a:t>
            </a: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Figure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includes both an HW device interface and an SW application interface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5475" y="671697"/>
            <a:ext cx="4793321" cy="582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Introduction (Contd.)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771" y="633548"/>
            <a:ext cx="7812458" cy="592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3978729" y="6112720"/>
            <a:ext cx="61068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Fig. Subsystems in a Stereo-Vision Tracking System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0" y="798529"/>
            <a:ext cx="4646428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 System Services</a:t>
            </a:r>
            <a:endParaRPr/>
          </a:p>
        </p:txBody>
      </p:sp>
      <p:sp>
        <p:nvSpPr>
          <p:cNvPr id="386" name="Google Shape;386;p40"/>
          <p:cNvSpPr txBox="1"/>
          <p:nvPr/>
        </p:nvSpPr>
        <p:spPr>
          <a:xfrm>
            <a:off x="583015" y="1461737"/>
            <a:ext cx="10985207" cy="5001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all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real-time embedded systems require an operating system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RTOS implementations do provide a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layer of software that acts a single interface for all applications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gain access to system resources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Furthermore,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most real-time systems incorporate an RTOS, which provides a framework for resource management and for scheduling processor resources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RTOS also provides commonly needed services and libraries used by application services 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fundamental services and mechanisms provided include the following:</a:t>
            </a:r>
            <a:endParaRPr/>
          </a:p>
          <a:p>
            <a:pPr indent="-265113" lvl="0" marL="627063" marR="0" rtl="0" algn="just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Priority pre-emptive scheduler for threads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Thread control block management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Inter-thread synchronization and communication (e.g., semaphores and message queues)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Basic IO for system debug and bring-up (e.g., serial, Ethernet, LED)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Interrupt service routine installation on interrupt vectors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0" y="831187"/>
            <a:ext cx="4646428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Operating System Services</a:t>
            </a:r>
            <a:endParaRPr/>
          </a:p>
        </p:txBody>
      </p:sp>
      <p:sp>
        <p:nvSpPr>
          <p:cNvPr id="393" name="Google Shape;393;p41"/>
          <p:cNvSpPr txBox="1"/>
          <p:nvPr/>
        </p:nvSpPr>
        <p:spPr>
          <a:xfrm>
            <a:off x="583015" y="1568064"/>
            <a:ext cx="10985207" cy="386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Transition from boot to operational state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Timers for delays and blocked thread timeouts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Drivers for basic hardware devices (serial, Ethernet, timers, non-volatile memory)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services beyond these may be provided to assist development and debug of a system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Cross debug agent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Interactive shell to view control blocks and system context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Ability to dynamically load and execute code object files</a:t>
            </a:r>
            <a:endParaRPr/>
          </a:p>
          <a:p>
            <a:pPr indent="-265113" lvl="0" marL="627063" marR="0" rtl="0" algn="just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Interface to resource analysis tools (e.g., Wind View, now known as System Viewer)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Summary</a:t>
            </a:r>
            <a:endParaRPr/>
          </a:p>
        </p:txBody>
      </p:sp>
      <p:sp>
        <p:nvSpPr>
          <p:cNvPr id="399" name="Google Shape;399;p42"/>
          <p:cNvSpPr txBox="1"/>
          <p:nvPr/>
        </p:nvSpPr>
        <p:spPr>
          <a:xfrm>
            <a:off x="478971" y="1932417"/>
            <a:ext cx="11146971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real-time </a:t>
            </a:r>
            <a:r>
              <a:rPr b="0" i="0" lang="en-US" sz="2400" u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embedded system is composed of hardware, firmware, and software components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can be </a:t>
            </a:r>
            <a:r>
              <a:rPr b="0" i="0" lang="en-US" sz="2400" u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implemented in hardware, firmware, or software, or some combination of the three.</a:t>
            </a:r>
            <a:r>
              <a:rPr b="0" i="0" lang="en-US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</a:t>
            </a:r>
            <a:r>
              <a:rPr b="0" i="0" lang="en-US" sz="2400" u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design should be completed so that components can be tested as individual units and then integrated into a larger system design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/>
          <p:nvPr/>
        </p:nvSpPr>
        <p:spPr>
          <a:xfrm>
            <a:off x="7658" y="525638"/>
            <a:ext cx="12184342" cy="580672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1010093" y="13604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Introduction (Contd.)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838200" y="756758"/>
            <a:ext cx="10515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stereo-vision tracking system has a simple goal—keep a bright object in the field of view of both cameras even if the object moves and estimate the distance from the camera assembly to the object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more 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functional service view of the same stereo-vision tracking system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look much different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1818" r="0" t="0"/>
          <a:stretch/>
        </p:blipFill>
        <p:spPr>
          <a:xfrm>
            <a:off x="1337913" y="2695750"/>
            <a:ext cx="9516171" cy="302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3042557" y="5885798"/>
            <a:ext cx="61068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Fig. Services in a Stereo-Vision Tracking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092200" y="114818"/>
            <a:ext cx="10261600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756558" y="724100"/>
            <a:ext cx="10597242" cy="580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hardware components of a real-time embedded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will include a wide range of components that are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mechanical and electrical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in the stereo-vision tracking system we have:</a:t>
            </a:r>
            <a:endParaRPr/>
          </a:p>
          <a:p>
            <a:pPr indent="-273050" lvl="1" marL="631825" marR="0" rtl="0" algn="just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Structural and mechanical—camera assembly</a:t>
            </a:r>
            <a:endParaRPr/>
          </a:p>
          <a:p>
            <a:pPr indent="-273050" lvl="1" marL="631825" marR="0" rtl="0" algn="just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Electromechanical actuators—tilt and pan servos</a:t>
            </a:r>
            <a:endParaRPr/>
          </a:p>
          <a:p>
            <a:pPr indent="-273050" lvl="1" marL="631825" marR="0" rtl="0" algn="just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Electromechanical sensors (transducers)—none, but servo position sensors could be added</a:t>
            </a:r>
            <a:endParaRPr/>
          </a:p>
          <a:p>
            <a:pPr indent="-273050" lvl="1" marL="631825" marR="0" rtl="0" algn="just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Optical sensors—National Television Standard Committee (NTSC) cameras</a:t>
            </a:r>
            <a:endParaRPr b="0" i="0" sz="2100" u="none" cap="none" strike="noStrike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631825" marR="0" rtl="0" algn="just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Cabling—power, NTSC signal, RS232, CAT-5 twisted pairs</a:t>
            </a:r>
            <a:endParaRPr/>
          </a:p>
          <a:p>
            <a:pPr indent="-273050" lvl="1" marL="631825" marR="0" rtl="0" algn="just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Digital state machines, microcontrollers, and microprocessors—x86 microprocessor, PIC microcontroller</a:t>
            </a:r>
            <a:endParaRPr/>
          </a:p>
          <a:p>
            <a:pPr indent="-273050" lvl="1" marL="631825" marR="0" rtl="0" algn="just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Analog front-end (sensor) and back-end (actuator) circuits—NTSC, TTL pulse-width modulation</a:t>
            </a:r>
            <a:endParaRPr/>
          </a:p>
          <a:p>
            <a:pPr indent="-273050" lvl="1" marL="631825" marR="0" rtl="0" algn="just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Networks or bus interfaces—RS232 serial, Ethernet, PCI</a:t>
            </a:r>
            <a:endParaRPr/>
          </a:p>
          <a:p>
            <a:pPr indent="-273050" lvl="1" marL="631825" marR="0" rtl="0" algn="just"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Thermal management—CPU fan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740230" y="1009668"/>
            <a:ext cx="1051559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additional test equipment hardware may also require </a:t>
            </a: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including monitors, development computing environment, oscilloscope, digital multimeter, and a logic analyser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these are not part of the system, although required to fully implement and verify its proper implementation and operation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0" y="816428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604157" y="1507149"/>
            <a:ext cx="1074964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Sensors are devices that respond to physical stimulus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(light, heat, pressure, stress/strain, acceleration,  magnetism) by transforming the associated energy into electrical energy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360363" lvl="1" marL="719138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camera is a sensor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converts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photon energy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electrical charge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represents the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photon flux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picture element in an array</a:t>
            </a:r>
            <a:endParaRPr/>
          </a:p>
          <a:p>
            <a:pPr indent="-360363" lvl="1" marL="719138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thermistor is a resistor circuit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 resistance of the thermistor changes with temperature, and therefore so does the circuit current at a given voltage and voltage drop across the load</a:t>
            </a:r>
            <a:endParaRPr/>
          </a:p>
          <a:p>
            <a:pPr indent="-360363" lvl="1" marL="719138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sensor assembly may also interface this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analog front end to a digital encoding interface</a:t>
            </a:r>
            <a:endParaRPr/>
          </a:p>
          <a:p>
            <a:pPr indent="-360363" lvl="1" marL="719138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Analog-to-digital converters (ADCs)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used to sample and hold charge, thereby converting the analog circuit current/voltage into a digital value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1010093" y="147476"/>
            <a:ext cx="10249785" cy="60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Calibri"/>
              <a:buNone/>
            </a:pPr>
            <a:r>
              <a:rPr lang="en-US">
                <a:solidFill>
                  <a:srgbClr val="990033"/>
                </a:solidFill>
              </a:rPr>
              <a:t>Hardware Components (Contd.)</a:t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805540"/>
            <a:ext cx="3516086" cy="60928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582385" y="1488785"/>
            <a:ext cx="10858500" cy="5001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1463" lvl="1" marL="2714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Real-time embedded systems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 require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digital encoding of all sensor inputs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the exception of subsystems, which are all analog</a:t>
            </a:r>
            <a:endParaRPr/>
          </a:p>
          <a:p>
            <a:pPr indent="-271463" lvl="1" marL="271463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sensor AFE (Analog Front End)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involves physics that are very particular to the environmental phenomena being sensed and the method for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generating measurable changes in an analog circuit based upon physical stimulus</a:t>
            </a:r>
            <a:endParaRPr/>
          </a:p>
          <a:p>
            <a:pPr indent="-271463" lvl="1" marL="271463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sensors are electromechanical devices where mechanical stimulus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as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stress/strain, the force per unit area and resulting deformation, or motion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causes a change in analog circuit voltage/ current. </a:t>
            </a:r>
            <a:endParaRPr/>
          </a:p>
          <a:p>
            <a:pPr indent="-271463" lvl="1" marL="271463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Resistance in many materials is a function of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stress, strain, and/or temperature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thus these mechanical properties can be measured using the right material as a resistor in a circuit in the AFE</a:t>
            </a:r>
            <a:endParaRPr/>
          </a:p>
          <a:p>
            <a:pPr indent="-271463" lvl="1" marL="271463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can be sensed also with a variation of resistance through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potentiometers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3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where resistance is modified by mechanically varying the resistive path in a circuit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2022-11-14T04:33:36Z</dcterms:created>
  <dc:creator>Narasimha Swamy S</dc:creator>
</cp:coreProperties>
</file>