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72" r:id="rId3"/>
    <p:sldId id="273" r:id="rId4"/>
    <p:sldId id="332" r:id="rId5"/>
    <p:sldId id="274" r:id="rId6"/>
    <p:sldId id="275" r:id="rId7"/>
    <p:sldId id="276" r:id="rId8"/>
    <p:sldId id="277" r:id="rId9"/>
    <p:sldId id="278" r:id="rId10"/>
    <p:sldId id="279" r:id="rId11"/>
    <p:sldId id="280" r:id="rId12"/>
    <p:sldId id="281" r:id="rId13"/>
    <p:sldId id="282" r:id="rId14"/>
    <p:sldId id="284" r:id="rId15"/>
    <p:sldId id="285" r:id="rId16"/>
    <p:sldId id="286" r:id="rId17"/>
    <p:sldId id="287" r:id="rId18"/>
    <p:sldId id="288" r:id="rId19"/>
    <p:sldId id="289" r:id="rId20"/>
    <p:sldId id="290" r:id="rId21"/>
    <p:sldId id="291" r:id="rId22"/>
    <p:sldId id="293" r:id="rId23"/>
    <p:sldId id="294" r:id="rId24"/>
    <p:sldId id="296" r:id="rId25"/>
    <p:sldId id="295" r:id="rId26"/>
    <p:sldId id="297" r:id="rId27"/>
    <p:sldId id="298" r:id="rId28"/>
    <p:sldId id="299" r:id="rId29"/>
    <p:sldId id="300" r:id="rId30"/>
    <p:sldId id="302" r:id="rId31"/>
    <p:sldId id="303" r:id="rId32"/>
    <p:sldId id="304" r:id="rId33"/>
    <p:sldId id="305" r:id="rId34"/>
    <p:sldId id="306" r:id="rId35"/>
    <p:sldId id="307" r:id="rId36"/>
    <p:sldId id="308" r:id="rId37"/>
    <p:sldId id="309" r:id="rId38"/>
    <p:sldId id="316" r:id="rId39"/>
    <p:sldId id="311" r:id="rId40"/>
    <p:sldId id="310" r:id="rId41"/>
    <p:sldId id="312" r:id="rId42"/>
    <p:sldId id="314" r:id="rId43"/>
    <p:sldId id="313" r:id="rId44"/>
    <p:sldId id="317" r:id="rId45"/>
    <p:sldId id="318" r:id="rId46"/>
    <p:sldId id="319" r:id="rId47"/>
    <p:sldId id="320" r:id="rId48"/>
    <p:sldId id="321" r:id="rId49"/>
    <p:sldId id="323" r:id="rId50"/>
    <p:sldId id="326" r:id="rId51"/>
    <p:sldId id="324" r:id="rId52"/>
    <p:sldId id="325" r:id="rId53"/>
    <p:sldId id="327" r:id="rId54"/>
    <p:sldId id="328" r:id="rId55"/>
    <p:sldId id="329" r:id="rId56"/>
    <p:sldId id="330" r:id="rId57"/>
    <p:sldId id="331" r:id="rId58"/>
    <p:sldId id="27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565CB7-40A5-4E67-B67F-F73D03ED161E}">
          <p14:sldIdLst>
            <p14:sldId id="256"/>
            <p14:sldId id="272"/>
            <p14:sldId id="273"/>
            <p14:sldId id="332"/>
            <p14:sldId id="274"/>
            <p14:sldId id="275"/>
            <p14:sldId id="276"/>
            <p14:sldId id="277"/>
            <p14:sldId id="278"/>
            <p14:sldId id="279"/>
            <p14:sldId id="280"/>
            <p14:sldId id="281"/>
            <p14:sldId id="282"/>
            <p14:sldId id="284"/>
            <p14:sldId id="285"/>
            <p14:sldId id="286"/>
            <p14:sldId id="287"/>
            <p14:sldId id="288"/>
            <p14:sldId id="289"/>
            <p14:sldId id="290"/>
            <p14:sldId id="291"/>
            <p14:sldId id="293"/>
            <p14:sldId id="294"/>
            <p14:sldId id="296"/>
            <p14:sldId id="295"/>
            <p14:sldId id="297"/>
            <p14:sldId id="298"/>
            <p14:sldId id="299"/>
            <p14:sldId id="300"/>
            <p14:sldId id="302"/>
            <p14:sldId id="303"/>
            <p14:sldId id="304"/>
            <p14:sldId id="305"/>
            <p14:sldId id="306"/>
            <p14:sldId id="307"/>
            <p14:sldId id="308"/>
            <p14:sldId id="309"/>
            <p14:sldId id="316"/>
            <p14:sldId id="311"/>
            <p14:sldId id="310"/>
            <p14:sldId id="312"/>
            <p14:sldId id="314"/>
            <p14:sldId id="313"/>
            <p14:sldId id="317"/>
            <p14:sldId id="318"/>
            <p14:sldId id="319"/>
            <p14:sldId id="320"/>
            <p14:sldId id="321"/>
            <p14:sldId id="323"/>
            <p14:sldId id="326"/>
            <p14:sldId id="324"/>
            <p14:sldId id="325"/>
            <p14:sldId id="327"/>
            <p14:sldId id="328"/>
            <p14:sldId id="329"/>
            <p14:sldId id="330"/>
            <p14:sldId id="331"/>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91919"/>
    <a:srgbClr val="1B2D37"/>
    <a:srgbClr val="C6284A"/>
    <a:srgbClr val="CC0066"/>
    <a:srgbClr val="6600FF"/>
    <a:srgbClr val="0976C7"/>
    <a:srgbClr val="06538A"/>
    <a:srgbClr val="FF725C"/>
    <a:srgbClr val="0082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840" y="36"/>
      </p:cViewPr>
      <p:guideLst/>
    </p:cSldViewPr>
  </p:slideViewPr>
  <p:notesTextViewPr>
    <p:cViewPr>
      <p:scale>
        <a:sx n="1" d="1"/>
        <a:sy n="1" d="1"/>
      </p:scale>
      <p:origin x="0" y="0"/>
    </p:cViewPr>
  </p:notesTextViewPr>
  <p:sorterViewPr>
    <p:cViewPr>
      <p:scale>
        <a:sx n="100" d="100"/>
        <a:sy n="100" d="100"/>
      </p:scale>
      <p:origin x="0" y="-15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130B2-F024-4499-82AD-F284AC4C0D14}"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DD8C7-DD4D-4E1B-8952-8122967C2353}" type="slidenum">
              <a:rPr lang="en-IN" smtClean="0"/>
              <a:t>‹#›</a:t>
            </a:fld>
            <a:endParaRPr lang="en-IN"/>
          </a:p>
        </p:txBody>
      </p:sp>
    </p:spTree>
    <p:extLst>
      <p:ext uri="{BB962C8B-B14F-4D97-AF65-F5344CB8AC3E}">
        <p14:creationId xmlns:p14="http://schemas.microsoft.com/office/powerpoint/2010/main" val="94823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0DD8C7-DD4D-4E1B-8952-8122967C2353}" type="slidenum">
              <a:rPr lang="en-IN" smtClean="0"/>
              <a:t>1</a:t>
            </a:fld>
            <a:endParaRPr lang="en-IN"/>
          </a:p>
        </p:txBody>
      </p:sp>
    </p:spTree>
    <p:extLst>
      <p:ext uri="{BB962C8B-B14F-4D97-AF65-F5344CB8AC3E}">
        <p14:creationId xmlns:p14="http://schemas.microsoft.com/office/powerpoint/2010/main" val="918576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grey and white background with dots and lines&#10;&#10;Description automatically generated">
            <a:extLst>
              <a:ext uri="{FF2B5EF4-FFF2-40B4-BE49-F238E27FC236}">
                <a16:creationId xmlns:a16="http://schemas.microsoft.com/office/drawing/2014/main" id="{ABC7C0D9-4135-17CF-F2EE-BD965660EC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244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39D2D-0E67-4C87-AF22-A5934EAFBA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843C64-F535-4E53-85F7-F3AFD690EA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FEF1B-97F7-43B7-8F2D-6BF11E7BDDF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0CB7C5D-E0B1-44BE-A9BF-5694C9EE8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243CD-57AD-4F2C-9F0D-BDDC74B9F803}"/>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215352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2FBD-EC6A-4579-B584-306A12B5852F}"/>
              </a:ext>
            </a:extLst>
          </p:cNvPr>
          <p:cNvSpPr/>
          <p:nvPr userDrawn="1"/>
        </p:nvSpPr>
        <p:spPr>
          <a:xfrm>
            <a:off x="0" y="0"/>
            <a:ext cx="7799294" cy="814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lumMod val="60000"/>
                  <a:lumOff val="40000"/>
                </a:schemeClr>
              </a:solidFill>
            </a:endParaRPr>
          </a:p>
        </p:txBody>
      </p:sp>
      <p:sp>
        <p:nvSpPr>
          <p:cNvPr id="9" name="Rectangle 8">
            <a:extLst>
              <a:ext uri="{FF2B5EF4-FFF2-40B4-BE49-F238E27FC236}">
                <a16:creationId xmlns:a16="http://schemas.microsoft.com/office/drawing/2014/main" id="{8E9CD1DB-2949-49F6-9F9E-AC5B632AD128}"/>
              </a:ext>
            </a:extLst>
          </p:cNvPr>
          <p:cNvSpPr/>
          <p:nvPr userDrawn="1"/>
        </p:nvSpPr>
        <p:spPr>
          <a:xfrm>
            <a:off x="7799294" y="-335"/>
            <a:ext cx="4392705" cy="81474"/>
          </a:xfrm>
          <a:prstGeom prst="rect">
            <a:avLst/>
          </a:prstGeom>
          <a:solidFill>
            <a:srgbClr val="065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73C40C77-60A9-4C1E-BC0F-998FCA0DD78B}"/>
              </a:ext>
            </a:extLst>
          </p:cNvPr>
          <p:cNvSpPr>
            <a:spLocks noGrp="1"/>
          </p:cNvSpPr>
          <p:nvPr>
            <p:ph type="title"/>
          </p:nvPr>
        </p:nvSpPr>
        <p:spPr>
          <a:xfrm>
            <a:off x="838199" y="165697"/>
            <a:ext cx="10660381" cy="618581"/>
          </a:xfrm>
        </p:spPr>
        <p:txBody>
          <a:bodyPr>
            <a:normAutofit/>
          </a:bodyPr>
          <a:lstStyle>
            <a:lvl1pPr algn="ctr">
              <a:defRPr sz="3200" b="1">
                <a:solidFill>
                  <a:srgbClr val="CC0066"/>
                </a:solidFill>
                <a:latin typeface="+mn-lt"/>
              </a:defRPr>
            </a:lvl1pPr>
          </a:lstStyle>
          <a:p>
            <a:r>
              <a:rPr lang="en-US" dirty="0"/>
              <a:t>Click to edit Master title style</a:t>
            </a:r>
            <a:endParaRPr lang="en-IN" dirty="0"/>
          </a:p>
        </p:txBody>
      </p:sp>
      <p:sp>
        <p:nvSpPr>
          <p:cNvPr id="15" name="Content Placeholder 2">
            <a:extLst>
              <a:ext uri="{FF2B5EF4-FFF2-40B4-BE49-F238E27FC236}">
                <a16:creationId xmlns:a16="http://schemas.microsoft.com/office/drawing/2014/main" id="{CBEBA7AA-CCF2-454E-BDC1-509521A8DD6C}"/>
              </a:ext>
            </a:extLst>
          </p:cNvPr>
          <p:cNvSpPr>
            <a:spLocks noGrp="1"/>
          </p:cNvSpPr>
          <p:nvPr>
            <p:ph sz="half" idx="1" hasCustomPrompt="1"/>
          </p:nvPr>
        </p:nvSpPr>
        <p:spPr>
          <a:xfrm>
            <a:off x="838200" y="859345"/>
            <a:ext cx="10660380" cy="5576876"/>
          </a:xfrm>
        </p:spPr>
        <p:txBody>
          <a:bodyPr>
            <a:normAutofit/>
          </a:bodyPr>
          <a:lstStyle>
            <a:lvl1pPr marL="228600" indent="-228600">
              <a:buFont typeface="Symbol" panose="05050102010706020507" pitchFamily="18" charset="2"/>
              <a:buChar char="®"/>
              <a:defRPr sz="2400">
                <a:latin typeface="+mn-lt"/>
              </a:defRPr>
            </a:lvl1pPr>
            <a:lvl2pPr marL="685800" indent="-228600">
              <a:buFont typeface="Calibri" panose="020F0502020204030204" pitchFamily="34" charset="0"/>
              <a:buChar char="˃"/>
              <a:defRPr sz="2400">
                <a:latin typeface="+mn-lt"/>
              </a:defRPr>
            </a:lvl2pPr>
            <a:lvl3pPr marL="1143000" indent="-228600">
              <a:buFont typeface="Wingdings" panose="05000000000000000000" pitchFamily="2" charset="2"/>
              <a:buChar char="§"/>
              <a:defRPr sz="2400">
                <a:latin typeface="+mn-lt"/>
              </a:defRPr>
            </a:lvl3pPr>
            <a:lvl4pPr marL="1600200" indent="-228600">
              <a:buFont typeface="Courier New" panose="02070309020205020404" pitchFamily="49" charset="0"/>
              <a:buChar char="o"/>
              <a:defRPr sz="2400">
                <a:latin typeface="+mn-lt"/>
              </a:defRPr>
            </a:lvl4pPr>
            <a:lvl5pPr marL="2057400" indent="-228600">
              <a:buFont typeface="Calibri" panose="020F0502020204030204" pitchFamily="34" charset="0"/>
              <a:buChar char="‒"/>
              <a:defRPr sz="2400">
                <a:latin typeface="+mn-lt"/>
              </a:defRPr>
            </a:lvl5p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endParaRPr lang="en-IN" dirty="0"/>
          </a:p>
        </p:txBody>
      </p:sp>
      <p:sp>
        <p:nvSpPr>
          <p:cNvPr id="2" name="Rectangle 1">
            <a:extLst>
              <a:ext uri="{FF2B5EF4-FFF2-40B4-BE49-F238E27FC236}">
                <a16:creationId xmlns:a16="http://schemas.microsoft.com/office/drawing/2014/main" id="{0CF9778A-FE5F-33C4-C6B0-70C084706E68}"/>
              </a:ext>
            </a:extLst>
          </p:cNvPr>
          <p:cNvSpPr/>
          <p:nvPr userDrawn="1"/>
        </p:nvSpPr>
        <p:spPr>
          <a:xfrm>
            <a:off x="-1" y="6592466"/>
            <a:ext cx="10322418" cy="265534"/>
          </a:xfrm>
          <a:prstGeom prst="rect">
            <a:avLst/>
          </a:prstGeom>
          <a:solidFill>
            <a:srgbClr val="065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marR="0" lvl="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mn-ea"/>
                <a:cs typeface="+mn-cs"/>
              </a:rPr>
              <a:t>Prof. Narasimha Swamy S, Department of AI&amp;ML, RVCE</a:t>
            </a:r>
          </a:p>
        </p:txBody>
      </p:sp>
      <p:pic>
        <p:nvPicPr>
          <p:cNvPr id="3" name="Picture 2" descr="A close-up of a black text&#10;&#10;Description automatically generated">
            <a:extLst>
              <a:ext uri="{FF2B5EF4-FFF2-40B4-BE49-F238E27FC236}">
                <a16:creationId xmlns:a16="http://schemas.microsoft.com/office/drawing/2014/main" id="{6CC2D48E-C0DF-ADB0-DABC-0A8AF06F6A9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122"/>
          <a:stretch/>
        </p:blipFill>
        <p:spPr>
          <a:xfrm>
            <a:off x="10373933" y="6553832"/>
            <a:ext cx="1777285" cy="27057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9679A5BF-650F-D94C-4D8B-A13ED56E99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9910" y="175441"/>
            <a:ext cx="573510" cy="573510"/>
          </a:xfrm>
          <a:prstGeom prst="rect">
            <a:avLst/>
          </a:prstGeom>
        </p:spPr>
      </p:pic>
    </p:spTree>
    <p:extLst>
      <p:ext uri="{BB962C8B-B14F-4D97-AF65-F5344CB8AC3E}">
        <p14:creationId xmlns:p14="http://schemas.microsoft.com/office/powerpoint/2010/main" val="370999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CD23-A66A-4CB7-BE53-1DD4983A1D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FADB03-8652-46EB-AE5F-310F2F3E4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73719-FD26-4E95-B8E4-729D6661782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C2CE703-9027-4A79-B730-04B5EC468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895A9-DB7A-4132-8863-49A115AD1568}"/>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9349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8D21-87B1-4383-8977-AF03ABE830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8CF00-6498-4386-BEE6-75A84CC11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3B132-4D60-49DB-822B-FDF40DEAB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9EA0B0-E355-4F51-8416-B0086ABDD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73920-4771-4438-833F-A4ECEFCEC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238DC1-90C4-47FC-A9E5-A2FA0D534FA2}"/>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ECC8A0-EC61-492D-9944-F7D44E1485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3683A8-013D-4D41-B5F8-51C860164A4E}"/>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270465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188A-84CC-421E-8013-D3A8E07301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325249-CABF-4E8C-9FEE-9839B92EF4C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940CC68-CC38-455A-AB2F-C943FC2D12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2C8322-97C3-4679-8C42-406CF7F55810}"/>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411855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06534-5F9A-46A9-8766-3AB0D3A9F8A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A5FEB6A-4EB3-4432-8B6F-380A53652A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ABBDC8-FC49-4C9F-AA0B-7186A6DC7C24}"/>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409341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6C07-1E95-40FA-9B81-B7B459BFC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800263-290E-452E-A69E-FC68A1CA9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01EF5A-0576-48E9-9F24-A780CBF07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60DD3-F434-4CA6-9F1C-9914C146486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BD74328-7DDE-449F-8174-DF36E0E28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AC744-247F-45FE-8C4A-5A607C588836}"/>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165124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D347-8A97-4F89-A93D-D47CBE8A0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FDE1AB-360E-4934-AEF6-916E97501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FFB57E-28FB-4CDF-8F32-930CD53F2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9E0F5-DA0E-4278-991A-2364B09CF3F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17076C2-7883-4255-9C0F-4E5947FA3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A4C1F-A9A8-4FE1-A38B-F2C63464C0C7}"/>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27209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4B41-3F57-49AC-8F6B-FA0654CBEF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83DB5-3A56-42FB-A73A-9FCB37B3F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A7D71-62C3-4149-9316-2CFEE0F78CA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07492C-C223-40BE-8658-83CCF577B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597B7-8D4B-41D7-A937-5B479E56F41A}"/>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403223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C6728E-34D3-43C3-95C8-754E1F191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BCB205-07BC-4140-98DC-64EF981BD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91E45-7D84-4F41-94B9-56C358C7E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5215BEA-2F95-4849-9007-81B434DA7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78BC14-C4F6-45C6-83CF-2D0042406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A655B-7E97-4893-85C4-945C70C00A53}" type="slidenum">
              <a:rPr lang="en-IN" smtClean="0"/>
              <a:t>‹#›</a:t>
            </a:fld>
            <a:endParaRPr lang="en-IN"/>
          </a:p>
        </p:txBody>
      </p:sp>
    </p:spTree>
    <p:extLst>
      <p:ext uri="{BB962C8B-B14F-4D97-AF65-F5344CB8AC3E}">
        <p14:creationId xmlns:p14="http://schemas.microsoft.com/office/powerpoint/2010/main" val="176125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BECFB18-63C6-4DB2-858F-AFFFC6B18452}"/>
              </a:ext>
            </a:extLst>
          </p:cNvPr>
          <p:cNvSpPr txBox="1"/>
          <p:nvPr/>
        </p:nvSpPr>
        <p:spPr>
          <a:xfrm>
            <a:off x="137658" y="5338870"/>
            <a:ext cx="4766273" cy="1415772"/>
          </a:xfrm>
          <a:prstGeom prst="rect">
            <a:avLst/>
          </a:prstGeom>
          <a:noFill/>
        </p:spPr>
        <p:txBody>
          <a:bodyPr wrap="square" rtlCol="0">
            <a:spAutoFit/>
          </a:bodyPr>
          <a:lstStyle/>
          <a:p>
            <a:pPr algn="ctr"/>
            <a:r>
              <a:rPr lang="en-IN" sz="2400" b="1" u="sng" dirty="0">
                <a:solidFill>
                  <a:srgbClr val="191919"/>
                </a:solidFill>
                <a:effectLst>
                  <a:outerShdw blurRad="38100" dist="38100" dir="2700000" algn="tl">
                    <a:srgbClr val="000000">
                      <a:alpha val="43137"/>
                    </a:srgbClr>
                  </a:outerShdw>
                </a:effectLst>
              </a:rPr>
              <a:t>By</a:t>
            </a:r>
            <a:endParaRPr lang="en-IN" sz="2600" b="1" u="sng" dirty="0">
              <a:solidFill>
                <a:srgbClr val="191919"/>
              </a:solidFill>
              <a:effectLst>
                <a:outerShdw blurRad="38100" dist="38100" dir="2700000" algn="tl">
                  <a:srgbClr val="000000">
                    <a:alpha val="43137"/>
                  </a:srgbClr>
                </a:outerShdw>
              </a:effectLst>
            </a:endParaRPr>
          </a:p>
          <a:p>
            <a:pPr algn="ctr"/>
            <a:r>
              <a:rPr lang="en-IN" sz="2000" b="1" dirty="0">
                <a:solidFill>
                  <a:srgbClr val="191919"/>
                </a:solidFill>
              </a:rPr>
              <a:t>Prof. Narasimha Swamy S</a:t>
            </a:r>
          </a:p>
          <a:p>
            <a:pPr algn="ctr"/>
            <a:r>
              <a:rPr lang="en-IN" sz="2000" b="1" dirty="0">
                <a:solidFill>
                  <a:srgbClr val="191919"/>
                </a:solidFill>
              </a:rPr>
              <a:t>Department of AIML</a:t>
            </a:r>
          </a:p>
          <a:p>
            <a:pPr algn="ctr"/>
            <a:r>
              <a:rPr lang="en-IN" sz="2000" b="1" dirty="0">
                <a:solidFill>
                  <a:srgbClr val="191919"/>
                </a:solidFill>
              </a:rPr>
              <a:t>R V College of Engineering</a:t>
            </a:r>
            <a:r>
              <a:rPr lang="en-IN" sz="2000" b="1" baseline="30000" dirty="0">
                <a:solidFill>
                  <a:srgbClr val="191919"/>
                </a:solidFill>
              </a:rPr>
              <a:t>®</a:t>
            </a:r>
            <a:r>
              <a:rPr lang="en-IN" sz="2000" b="1" dirty="0">
                <a:solidFill>
                  <a:srgbClr val="191919"/>
                </a:solidFill>
              </a:rPr>
              <a:t>, Bengaluru-59</a:t>
            </a:r>
          </a:p>
        </p:txBody>
      </p:sp>
      <p:sp>
        <p:nvSpPr>
          <p:cNvPr id="11" name="TextBox 10">
            <a:extLst>
              <a:ext uri="{FF2B5EF4-FFF2-40B4-BE49-F238E27FC236}">
                <a16:creationId xmlns:a16="http://schemas.microsoft.com/office/drawing/2014/main" id="{36B843F1-5513-4BD2-94F5-4D566BAD92BF}"/>
              </a:ext>
            </a:extLst>
          </p:cNvPr>
          <p:cNvSpPr txBox="1"/>
          <p:nvPr/>
        </p:nvSpPr>
        <p:spPr>
          <a:xfrm>
            <a:off x="233914" y="2556651"/>
            <a:ext cx="6804560" cy="1384995"/>
          </a:xfrm>
          <a:prstGeom prst="rect">
            <a:avLst/>
          </a:prstGeom>
          <a:noFill/>
        </p:spPr>
        <p:txBody>
          <a:bodyPr wrap="square" rtlCol="0">
            <a:spAutoFit/>
          </a:bodyPr>
          <a:lstStyle/>
          <a:p>
            <a:pPr algn="ctr"/>
            <a:r>
              <a:rPr lang="en-IN" sz="4200" b="1" dirty="0">
                <a:solidFill>
                  <a:srgbClr val="C6284A"/>
                </a:solidFill>
              </a:rPr>
              <a:t>Computer Networks: UNIT-II</a:t>
            </a:r>
          </a:p>
          <a:p>
            <a:pPr algn="ctr"/>
            <a:r>
              <a:rPr lang="en-IN" sz="4200" b="1" dirty="0">
                <a:solidFill>
                  <a:srgbClr val="C6284A"/>
                </a:solidFill>
              </a:rPr>
              <a:t>Network Layer</a:t>
            </a:r>
          </a:p>
        </p:txBody>
      </p:sp>
      <p:sp>
        <p:nvSpPr>
          <p:cNvPr id="9" name="Rectangle 8">
            <a:extLst>
              <a:ext uri="{FF2B5EF4-FFF2-40B4-BE49-F238E27FC236}">
                <a16:creationId xmlns:a16="http://schemas.microsoft.com/office/drawing/2014/main" id="{ACA4D22F-3B43-4B3E-8523-BE003DBB09A2}"/>
              </a:ext>
            </a:extLst>
          </p:cNvPr>
          <p:cNvSpPr/>
          <p:nvPr/>
        </p:nvSpPr>
        <p:spPr>
          <a:xfrm>
            <a:off x="0" y="0"/>
            <a:ext cx="12192000" cy="6858000"/>
          </a:xfrm>
          <a:prstGeom prst="rect">
            <a:avLst/>
          </a:prstGeom>
          <a:noFill/>
          <a:ln w="38100">
            <a:solidFill>
              <a:srgbClr val="005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AC82775-55EE-05A6-6B3E-0BDC830DB4DD}"/>
              </a:ext>
            </a:extLst>
          </p:cNvPr>
          <p:cNvSpPr txBox="1"/>
          <p:nvPr/>
        </p:nvSpPr>
        <p:spPr>
          <a:xfrm>
            <a:off x="8735079" y="6392683"/>
            <a:ext cx="3431458" cy="446276"/>
          </a:xfrm>
          <a:prstGeom prst="rect">
            <a:avLst/>
          </a:prstGeom>
          <a:noFill/>
        </p:spPr>
        <p:txBody>
          <a:bodyPr wrap="square" rtlCol="0">
            <a:spAutoFit/>
          </a:bodyPr>
          <a:lstStyle/>
          <a:p>
            <a:pPr algn="r"/>
            <a:r>
              <a:rPr lang="en-IN" sz="2300" b="1" i="1" dirty="0">
                <a:solidFill>
                  <a:srgbClr val="06538A"/>
                </a:solidFill>
              </a:rPr>
              <a:t>Go, Change the World</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0D9D3DCC-0CFA-6EF3-05E4-8A9B2EA85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14" y="179497"/>
            <a:ext cx="3030280" cy="979931"/>
          </a:xfrm>
          <a:prstGeom prst="rect">
            <a:avLst/>
          </a:prstGeom>
        </p:spPr>
      </p:pic>
    </p:spTree>
    <p:extLst>
      <p:ext uri="{BB962C8B-B14F-4D97-AF65-F5344CB8AC3E}">
        <p14:creationId xmlns:p14="http://schemas.microsoft.com/office/powerpoint/2010/main" val="45220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Implementation of Connectionless Service</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633789" y="866503"/>
            <a:ext cx="10924422" cy="4712756"/>
          </a:xfrm>
        </p:spPr>
        <p:txBody>
          <a:bodyPr>
            <a:normAutofit/>
          </a:bodyPr>
          <a:lstStyle/>
          <a:p>
            <a:pPr marL="342900" lvl="2" indent="-342900" algn="just">
              <a:spcBef>
                <a:spcPts val="1200"/>
              </a:spcBef>
            </a:pPr>
            <a:r>
              <a:rPr lang="en-US" dirty="0"/>
              <a:t>With this service, </a:t>
            </a:r>
            <a:r>
              <a:rPr lang="en-US" dirty="0">
                <a:solidFill>
                  <a:srgbClr val="0000FF"/>
                </a:solidFill>
              </a:rPr>
              <a:t>packets are injected into the network individually and routed independently of each other</a:t>
            </a:r>
          </a:p>
          <a:p>
            <a:pPr marL="342900" lvl="2" indent="-342900" algn="just">
              <a:spcBef>
                <a:spcPts val="1200"/>
              </a:spcBef>
            </a:pPr>
            <a:r>
              <a:rPr lang="en-US" dirty="0"/>
              <a:t>No advance setup is needed</a:t>
            </a:r>
          </a:p>
          <a:p>
            <a:pPr marL="342900" lvl="2" indent="-342900" algn="just">
              <a:spcBef>
                <a:spcPts val="1200"/>
              </a:spcBef>
            </a:pPr>
            <a:r>
              <a:rPr lang="en-US" dirty="0"/>
              <a:t>Packets are </a:t>
            </a:r>
            <a:r>
              <a:rPr lang="en-US" dirty="0">
                <a:solidFill>
                  <a:srgbClr val="0000FF"/>
                </a:solidFill>
              </a:rPr>
              <a:t>frequently called </a:t>
            </a:r>
            <a:r>
              <a:rPr lang="en-US" b="1" dirty="0">
                <a:solidFill>
                  <a:srgbClr val="0000FF"/>
                </a:solidFill>
              </a:rPr>
              <a:t>Datagrams</a:t>
            </a:r>
          </a:p>
          <a:p>
            <a:pPr marL="342900" lvl="2" indent="-342900" algn="just">
              <a:spcBef>
                <a:spcPts val="1200"/>
              </a:spcBef>
            </a:pPr>
            <a:r>
              <a:rPr lang="en-US" dirty="0"/>
              <a:t>The </a:t>
            </a:r>
            <a:r>
              <a:rPr lang="en-US" dirty="0">
                <a:solidFill>
                  <a:srgbClr val="0000FF"/>
                </a:solidFill>
              </a:rPr>
              <a:t>network is called a </a:t>
            </a:r>
            <a:r>
              <a:rPr lang="en-US" b="1" dirty="0">
                <a:solidFill>
                  <a:srgbClr val="0000FF"/>
                </a:solidFill>
              </a:rPr>
              <a:t>Datagram Network</a:t>
            </a:r>
          </a:p>
          <a:p>
            <a:pPr marL="342900" lvl="2" indent="-342900" algn="just">
              <a:spcBef>
                <a:spcPts val="1200"/>
              </a:spcBef>
            </a:pPr>
            <a:r>
              <a:rPr lang="en-US" b="1" dirty="0"/>
              <a:t>Working</a:t>
            </a:r>
          </a:p>
          <a:p>
            <a:pPr marL="712788" lvl="3" indent="-350838" algn="just">
              <a:spcBef>
                <a:spcPts val="1200"/>
              </a:spcBef>
              <a:buFont typeface="Arial" panose="020B0604020202020204" pitchFamily="34" charset="0"/>
              <a:buChar char="•"/>
            </a:pPr>
            <a:r>
              <a:rPr lang="en-US" dirty="0"/>
              <a:t>Suppose </a:t>
            </a:r>
            <a:r>
              <a:rPr lang="en-US" dirty="0">
                <a:solidFill>
                  <a:srgbClr val="0000FF"/>
                </a:solidFill>
              </a:rPr>
              <a:t>P1 wants to send long message to P2, it sends message to transport layer with instruction to deliver it</a:t>
            </a:r>
          </a:p>
          <a:p>
            <a:pPr marL="712788" lvl="3" indent="-350838" algn="just">
              <a:spcBef>
                <a:spcPts val="1200"/>
              </a:spcBef>
              <a:buFont typeface="Arial" panose="020B0604020202020204" pitchFamily="34" charset="0"/>
              <a:buChar char="•"/>
            </a:pPr>
            <a:r>
              <a:rPr lang="en-US" dirty="0"/>
              <a:t>It </a:t>
            </a:r>
            <a:r>
              <a:rPr lang="en-US" dirty="0">
                <a:solidFill>
                  <a:srgbClr val="0000FF"/>
                </a:solidFill>
              </a:rPr>
              <a:t>prepends a transport header to the front of the message and hands the result to the network layer</a:t>
            </a:r>
            <a:r>
              <a:rPr lang="en-US" dirty="0"/>
              <a:t>, probably just another procedure within the operating system</a:t>
            </a:r>
          </a:p>
        </p:txBody>
      </p:sp>
    </p:spTree>
    <p:extLst>
      <p:ext uri="{BB962C8B-B14F-4D97-AF65-F5344CB8AC3E}">
        <p14:creationId xmlns:p14="http://schemas.microsoft.com/office/powerpoint/2010/main" val="342276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Implementation of Connectionless Service (Contd.)</a:t>
            </a:r>
            <a:endParaRPr lang="en-IN" dirty="0"/>
          </a:p>
        </p:txBody>
      </p:sp>
      <p:pic>
        <p:nvPicPr>
          <p:cNvPr id="3" name="Picture 2" descr="The Network Layer. - ppt video online download">
            <a:extLst>
              <a:ext uri="{FF2B5EF4-FFF2-40B4-BE49-F238E27FC236}">
                <a16:creationId xmlns:a16="http://schemas.microsoft.com/office/drawing/2014/main" id="{B44CF1FF-0777-5217-F408-F2A42460D7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14" t="25778" r="9542" b="29630"/>
          <a:stretch/>
        </p:blipFill>
        <p:spPr bwMode="auto">
          <a:xfrm>
            <a:off x="1240789" y="1522563"/>
            <a:ext cx="9855200" cy="381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lstStyle/>
          <a:p>
            <a:r>
              <a:rPr lang="en-US" dirty="0"/>
              <a:t>Implementation of Connectionless Service (Contd.)</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10363" y="723315"/>
            <a:ext cx="11079125" cy="2539157"/>
          </a:xfrm>
          <a:prstGeom prst="rect">
            <a:avLst/>
          </a:prstGeom>
          <a:noFill/>
        </p:spPr>
        <p:txBody>
          <a:bodyPr wrap="square">
            <a:spAutoFit/>
          </a:bodyPr>
          <a:lstStyle/>
          <a:p>
            <a:pPr marL="342900" indent="-342900" algn="just">
              <a:spcAft>
                <a:spcPts val="300"/>
              </a:spcAft>
              <a:buFont typeface="Wingdings" panose="05000000000000000000" pitchFamily="2" charset="2"/>
              <a:buChar char="§"/>
            </a:pPr>
            <a:r>
              <a:rPr lang="en-IN" sz="2200" dirty="0"/>
              <a:t>Assuming the </a:t>
            </a:r>
            <a:r>
              <a:rPr lang="en-IN" sz="2200" dirty="0">
                <a:solidFill>
                  <a:srgbClr val="0000FF"/>
                </a:solidFill>
              </a:rPr>
              <a:t>message is four times longer than the maximum packet size, so the network layer has to break it into four packets, 1, 2, 3, and 4, and send each of them in turn to router A using some point-to-point protocol</a:t>
            </a:r>
          </a:p>
          <a:p>
            <a:pPr marL="342900" indent="-342900" algn="just">
              <a:spcAft>
                <a:spcPts val="300"/>
              </a:spcAft>
              <a:buFont typeface="Wingdings" panose="05000000000000000000" pitchFamily="2" charset="2"/>
              <a:buChar char="§"/>
            </a:pPr>
            <a:r>
              <a:rPr lang="en-US" sz="2200" dirty="0"/>
              <a:t>Every </a:t>
            </a:r>
            <a:r>
              <a:rPr lang="en-US" sz="2200" dirty="0">
                <a:solidFill>
                  <a:srgbClr val="0000FF"/>
                </a:solidFill>
              </a:rPr>
              <a:t>router has an internal table telling it where to send packets for each of the possible destinations</a:t>
            </a:r>
          </a:p>
          <a:p>
            <a:pPr marL="342900" indent="-342900" algn="just">
              <a:spcAft>
                <a:spcPts val="300"/>
              </a:spcAft>
              <a:buFont typeface="Wingdings" panose="05000000000000000000" pitchFamily="2" charset="2"/>
              <a:buChar char="§"/>
            </a:pPr>
            <a:r>
              <a:rPr lang="en-US" sz="2200" dirty="0"/>
              <a:t>Each </a:t>
            </a:r>
            <a:r>
              <a:rPr lang="en-US" sz="2200" dirty="0">
                <a:solidFill>
                  <a:srgbClr val="0000FF"/>
                </a:solidFill>
              </a:rPr>
              <a:t>table entry is a pair consisting of a destination and the outgoing line to use for that destination</a:t>
            </a:r>
            <a:endParaRPr lang="en-IN" sz="2200" dirty="0">
              <a:solidFill>
                <a:srgbClr val="0000FF"/>
              </a:solidFill>
            </a:endParaRPr>
          </a:p>
        </p:txBody>
      </p:sp>
      <p:pic>
        <p:nvPicPr>
          <p:cNvPr id="3074" name="Picture 2" descr="NETWORK LAYER DESIGN ISSUES | PadaKuu.com">
            <a:extLst>
              <a:ext uri="{FF2B5EF4-FFF2-40B4-BE49-F238E27FC236}">
                <a16:creationId xmlns:a16="http://schemas.microsoft.com/office/drawing/2014/main" id="{8ED0B12B-EABA-7F76-1DB2-D1B1645071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31" b="13289"/>
          <a:stretch/>
        </p:blipFill>
        <p:spPr bwMode="auto">
          <a:xfrm>
            <a:off x="5251538" y="2880478"/>
            <a:ext cx="6247043" cy="370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4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lstStyle/>
          <a:p>
            <a:r>
              <a:rPr lang="en-US" dirty="0"/>
              <a:t>Implementation of Connectionless Service (Contd.)</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56437" y="869337"/>
            <a:ext cx="11079125" cy="2954655"/>
          </a:xfrm>
          <a:prstGeom prst="rect">
            <a:avLst/>
          </a:prstGeom>
          <a:noFill/>
        </p:spPr>
        <p:txBody>
          <a:bodyPr wrap="square">
            <a:spAutoFit/>
          </a:bodyPr>
          <a:lstStyle/>
          <a:p>
            <a:pPr marL="342900" indent="-342900" algn="just">
              <a:spcAft>
                <a:spcPts val="300"/>
              </a:spcAft>
              <a:buFont typeface="Wingdings" panose="05000000000000000000" pitchFamily="2" charset="2"/>
              <a:buChar char="§"/>
            </a:pPr>
            <a:r>
              <a:rPr lang="en-US" sz="2200" dirty="0"/>
              <a:t>At </a:t>
            </a:r>
            <a:r>
              <a:rPr lang="en-US" sz="2200" dirty="0">
                <a:solidFill>
                  <a:srgbClr val="0000FF"/>
                </a:solidFill>
              </a:rPr>
              <a:t>A, packets 1, 2, and 3 are stored briefly, having arrived on the incoming link and had their checksums verified</a:t>
            </a:r>
          </a:p>
          <a:p>
            <a:pPr marL="342900" indent="-342900" algn="just">
              <a:spcAft>
                <a:spcPts val="300"/>
              </a:spcAft>
              <a:buFont typeface="Wingdings" panose="05000000000000000000" pitchFamily="2" charset="2"/>
              <a:buChar char="§"/>
            </a:pPr>
            <a:r>
              <a:rPr lang="en-US" sz="2200" dirty="0"/>
              <a:t>Then </a:t>
            </a:r>
            <a:r>
              <a:rPr lang="en-US" sz="2200" dirty="0">
                <a:solidFill>
                  <a:srgbClr val="0000FF"/>
                </a:solidFill>
              </a:rPr>
              <a:t>each packet is forwarded according to A’s table, onto the outgoing link to C within a new frame</a:t>
            </a:r>
          </a:p>
          <a:p>
            <a:pPr marL="342900" indent="-342900" algn="just">
              <a:spcAft>
                <a:spcPts val="300"/>
              </a:spcAft>
              <a:buFont typeface="Wingdings" panose="05000000000000000000" pitchFamily="2" charset="2"/>
              <a:buChar char="§"/>
            </a:pPr>
            <a:r>
              <a:rPr lang="en-US" sz="2200" dirty="0"/>
              <a:t>If </a:t>
            </a:r>
            <a:r>
              <a:rPr lang="en-US" sz="2200" dirty="0">
                <a:solidFill>
                  <a:srgbClr val="0000FF"/>
                </a:solidFill>
              </a:rPr>
              <a:t>at all there is congestion in the path, the router may take a decision to take an alternative path, this happens to packet 4</a:t>
            </a:r>
          </a:p>
          <a:p>
            <a:pPr marL="342900" indent="-342900" algn="just">
              <a:spcAft>
                <a:spcPts val="300"/>
              </a:spcAft>
              <a:buFont typeface="Wingdings" panose="05000000000000000000" pitchFamily="2" charset="2"/>
              <a:buChar char="§"/>
            </a:pPr>
            <a:r>
              <a:rPr lang="en-US" sz="2200" dirty="0"/>
              <a:t>The </a:t>
            </a:r>
            <a:r>
              <a:rPr lang="en-US" sz="2200" dirty="0">
                <a:solidFill>
                  <a:srgbClr val="0000FF"/>
                </a:solidFill>
              </a:rPr>
              <a:t>algorithm that manages the tables and makes the routing decisions is called the routing algorithm</a:t>
            </a:r>
            <a:endParaRPr lang="en-IN" sz="2200" dirty="0">
              <a:solidFill>
                <a:srgbClr val="0000FF"/>
              </a:solidFill>
            </a:endParaRPr>
          </a:p>
        </p:txBody>
      </p:sp>
    </p:spTree>
    <p:extLst>
      <p:ext uri="{BB962C8B-B14F-4D97-AF65-F5344CB8AC3E}">
        <p14:creationId xmlns:p14="http://schemas.microsoft.com/office/powerpoint/2010/main" val="44233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Implementation of Connection-Oriented Service</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45805" y="911869"/>
            <a:ext cx="11118974" cy="2354491"/>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connection oriented service is called </a:t>
            </a:r>
            <a:r>
              <a:rPr lang="en-US" sz="2200" dirty="0">
                <a:solidFill>
                  <a:schemeClr val="accent6">
                    <a:lumMod val="75000"/>
                  </a:schemeClr>
                </a:solidFill>
              </a:rPr>
              <a:t>Virtual Circuit (VC) </a:t>
            </a:r>
            <a:r>
              <a:rPr lang="en-US" sz="2200" dirty="0">
                <a:solidFill>
                  <a:srgbClr val="0000FF"/>
                </a:solidFill>
              </a:rPr>
              <a:t>and the network is called </a:t>
            </a:r>
            <a:r>
              <a:rPr lang="en-US" sz="2200" dirty="0">
                <a:solidFill>
                  <a:schemeClr val="accent6">
                    <a:lumMod val="75000"/>
                  </a:schemeClr>
                </a:solidFill>
              </a:rPr>
              <a:t>virtual circuit network</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idea behind virtual circuits is to avoid having to choose a new route for every packet sent</a:t>
            </a:r>
          </a:p>
          <a:p>
            <a:pPr marL="342900" indent="-342900" algn="just">
              <a:spcAft>
                <a:spcPts val="600"/>
              </a:spcAft>
              <a:buFont typeface="Wingdings" panose="05000000000000000000" pitchFamily="2" charset="2"/>
              <a:buChar char="§"/>
            </a:pPr>
            <a:r>
              <a:rPr lang="en-US" sz="2200" dirty="0"/>
              <a:t>When </a:t>
            </a:r>
            <a:r>
              <a:rPr lang="en-US" sz="2200" dirty="0">
                <a:solidFill>
                  <a:srgbClr val="0000FF"/>
                </a:solidFill>
              </a:rPr>
              <a:t>a connection is established</a:t>
            </a:r>
            <a:r>
              <a:rPr lang="en-US" sz="2200" dirty="0"/>
              <a:t>, </a:t>
            </a:r>
            <a:r>
              <a:rPr lang="en-US" sz="2200" dirty="0">
                <a:solidFill>
                  <a:srgbClr val="0000FF"/>
                </a:solidFill>
              </a:rPr>
              <a:t>a route from the source machine to the destination machine is chosen as part of the connection setup and stored in tables inside the routers</a:t>
            </a:r>
          </a:p>
          <a:p>
            <a:pPr marL="342900" indent="-342900" algn="just">
              <a:spcAft>
                <a:spcPts val="600"/>
              </a:spcAft>
              <a:buFont typeface="Wingdings" panose="05000000000000000000" pitchFamily="2" charset="2"/>
              <a:buChar char="§"/>
            </a:pPr>
            <a:r>
              <a:rPr lang="en-US" sz="2200" dirty="0"/>
              <a:t>When </a:t>
            </a:r>
            <a:r>
              <a:rPr lang="en-US" sz="2200" dirty="0">
                <a:solidFill>
                  <a:srgbClr val="0000FF"/>
                </a:solidFill>
              </a:rPr>
              <a:t>the connection is released, the virtual circuit is also terminated</a:t>
            </a:r>
          </a:p>
        </p:txBody>
      </p:sp>
      <p:pic>
        <p:nvPicPr>
          <p:cNvPr id="5" name="Picture 4">
            <a:extLst>
              <a:ext uri="{FF2B5EF4-FFF2-40B4-BE49-F238E27FC236}">
                <a16:creationId xmlns:a16="http://schemas.microsoft.com/office/drawing/2014/main" id="{8743A8A9-10AB-8ED6-582B-B3A8C5D77A10}"/>
              </a:ext>
            </a:extLst>
          </p:cNvPr>
          <p:cNvPicPr>
            <a:picLocks noChangeAspect="1"/>
          </p:cNvPicPr>
          <p:nvPr/>
        </p:nvPicPr>
        <p:blipFill rotWithShape="1">
          <a:blip r:embed="rId2"/>
          <a:srcRect l="2668" t="4499" r="3542" b="5251"/>
          <a:stretch/>
        </p:blipFill>
        <p:spPr>
          <a:xfrm>
            <a:off x="4664724" y="3554570"/>
            <a:ext cx="6981471" cy="2625924"/>
          </a:xfrm>
          <a:prstGeom prst="rect">
            <a:avLst/>
          </a:prstGeom>
        </p:spPr>
      </p:pic>
      <p:sp>
        <p:nvSpPr>
          <p:cNvPr id="7" name="TextBox 6">
            <a:extLst>
              <a:ext uri="{FF2B5EF4-FFF2-40B4-BE49-F238E27FC236}">
                <a16:creationId xmlns:a16="http://schemas.microsoft.com/office/drawing/2014/main" id="{20A58A22-4D66-39B3-80F8-63DF151DC0DF}"/>
              </a:ext>
            </a:extLst>
          </p:cNvPr>
          <p:cNvSpPr txBox="1"/>
          <p:nvPr/>
        </p:nvSpPr>
        <p:spPr>
          <a:xfrm>
            <a:off x="545805" y="3303431"/>
            <a:ext cx="3964412" cy="220060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With </a:t>
            </a:r>
            <a:r>
              <a:rPr lang="en-US" sz="2200" dirty="0">
                <a:solidFill>
                  <a:srgbClr val="0000FF"/>
                </a:solidFill>
              </a:rPr>
              <a:t>connection-oriented service, each packet carries an identifier telling which virtual circuit it belongs to</a:t>
            </a:r>
          </a:p>
          <a:p>
            <a:pPr marL="342900" indent="-342900" algn="just">
              <a:spcAft>
                <a:spcPts val="600"/>
              </a:spcAft>
              <a:buFont typeface="Wingdings" panose="05000000000000000000" pitchFamily="2" charset="2"/>
              <a:buChar char="§"/>
            </a:pPr>
            <a:r>
              <a:rPr lang="en-IN" sz="2200" dirty="0"/>
              <a:t>Consider the following network</a:t>
            </a:r>
          </a:p>
        </p:txBody>
      </p:sp>
    </p:spTree>
    <p:extLst>
      <p:ext uri="{BB962C8B-B14F-4D97-AF65-F5344CB8AC3E}">
        <p14:creationId xmlns:p14="http://schemas.microsoft.com/office/powerpoint/2010/main" val="195991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Implementation of Connection-Oriented Service</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08734" y="752053"/>
            <a:ext cx="11118974" cy="15234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Host H1 has established connection 1 with host H2. This connection is remembered as the first entry in each of the routing tables</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first line of A’s table says that if a packet bearing connection identifier 1 comes in from H1, it is to be sent to router C and given connection identifier 1</a:t>
            </a:r>
          </a:p>
        </p:txBody>
      </p:sp>
      <p:pic>
        <p:nvPicPr>
          <p:cNvPr id="5122" name="Picture 2" descr="Network Layer Design Issues Implementation of Connectionless Service">
            <a:extLst>
              <a:ext uri="{FF2B5EF4-FFF2-40B4-BE49-F238E27FC236}">
                <a16:creationId xmlns:a16="http://schemas.microsoft.com/office/drawing/2014/main" id="{8E7C29C4-1FF1-EDBD-2B40-B9F675EBCA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91" t="32558" r="9243" b="3511"/>
          <a:stretch/>
        </p:blipFill>
        <p:spPr bwMode="auto">
          <a:xfrm>
            <a:off x="2599038" y="2336475"/>
            <a:ext cx="6993923" cy="419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9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Implementation of Connection-Oriented Service</a:t>
            </a:r>
            <a:endParaRPr lang="en-IN" dirty="0"/>
          </a:p>
        </p:txBody>
      </p:sp>
      <p:pic>
        <p:nvPicPr>
          <p:cNvPr id="5122" name="Picture 2" descr="Network Layer Design Issues Implementation of Connectionless Service">
            <a:extLst>
              <a:ext uri="{FF2B5EF4-FFF2-40B4-BE49-F238E27FC236}">
                <a16:creationId xmlns:a16="http://schemas.microsoft.com/office/drawing/2014/main" id="{8E7C29C4-1FF1-EDBD-2B40-B9F675EBCA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91" t="32558" r="9243" b="3511"/>
          <a:stretch/>
        </p:blipFill>
        <p:spPr bwMode="auto">
          <a:xfrm>
            <a:off x="2764788" y="2415900"/>
            <a:ext cx="6817361" cy="40928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80240E-88CB-C540-427E-B9EFB156485F}"/>
              </a:ext>
            </a:extLst>
          </p:cNvPr>
          <p:cNvSpPr txBox="1"/>
          <p:nvPr/>
        </p:nvSpPr>
        <p:spPr>
          <a:xfrm>
            <a:off x="548639" y="738518"/>
            <a:ext cx="11104881" cy="1677382"/>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IN" sz="2200" dirty="0"/>
              <a:t>The first entry at C routes the packet to E, also with connection identifier 1</a:t>
            </a:r>
          </a:p>
          <a:p>
            <a:pPr marL="285750" indent="-285750" algn="just">
              <a:spcAft>
                <a:spcPts val="600"/>
              </a:spcAft>
              <a:buFont typeface="Wingdings" panose="05000000000000000000" pitchFamily="2" charset="2"/>
              <a:buChar char="§"/>
            </a:pPr>
            <a:r>
              <a:rPr lang="en-US" sz="2200" dirty="0"/>
              <a:t>H3 to H2: H3 chooses identifier 1, A chooses identifier 2 to avoid conflict</a:t>
            </a:r>
          </a:p>
          <a:p>
            <a:pPr marL="285750" indent="-285750" algn="just">
              <a:spcAft>
                <a:spcPts val="600"/>
              </a:spcAft>
              <a:buFont typeface="Wingdings" panose="05000000000000000000" pitchFamily="2" charset="2"/>
              <a:buChar char="§"/>
            </a:pPr>
            <a:r>
              <a:rPr lang="en-US" sz="2200" dirty="0"/>
              <a:t>This is called as </a:t>
            </a:r>
            <a:r>
              <a:rPr lang="en-US" sz="2200" dirty="0">
                <a:solidFill>
                  <a:srgbClr val="0000FF"/>
                </a:solidFill>
              </a:rPr>
              <a:t>label switching- MPLS</a:t>
            </a:r>
          </a:p>
          <a:p>
            <a:pPr marL="285750" indent="-285750" algn="just">
              <a:spcAft>
                <a:spcPts val="600"/>
              </a:spcAft>
              <a:buFont typeface="Wingdings" panose="05000000000000000000" pitchFamily="2" charset="2"/>
              <a:buChar char="§"/>
            </a:pPr>
            <a:r>
              <a:rPr lang="en-US" sz="2200" dirty="0"/>
              <a:t>Comparison of VC and Datagram Networks</a:t>
            </a:r>
            <a:endParaRPr lang="en-IN" sz="2200" dirty="0"/>
          </a:p>
        </p:txBody>
      </p:sp>
    </p:spTree>
    <p:extLst>
      <p:ext uri="{BB962C8B-B14F-4D97-AF65-F5344CB8AC3E}">
        <p14:creationId xmlns:p14="http://schemas.microsoft.com/office/powerpoint/2010/main" val="23471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Autofit/>
          </a:bodyPr>
          <a:lstStyle/>
          <a:p>
            <a:br>
              <a:rPr lang="en-US" dirty="0"/>
            </a:br>
            <a:r>
              <a:rPr lang="en-US" dirty="0"/>
              <a:t>Comparison of Virtual Circuit and Datagram Subnets</a:t>
            </a:r>
            <a:br>
              <a:rPr lang="en-US" dirty="0"/>
            </a:br>
            <a:endParaRPr lang="en-IN" dirty="0"/>
          </a:p>
        </p:txBody>
      </p:sp>
      <p:pic>
        <p:nvPicPr>
          <p:cNvPr id="6146" name="Picture 2" descr="How are datagrams and virtual circuits different? - Quora">
            <a:extLst>
              <a:ext uri="{FF2B5EF4-FFF2-40B4-BE49-F238E27FC236}">
                <a16:creationId xmlns:a16="http://schemas.microsoft.com/office/drawing/2014/main" id="{F5583B58-19E0-0629-4502-B25829C07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822" y="750490"/>
            <a:ext cx="9004469" cy="575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9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21" y="752379"/>
            <a:ext cx="10805160" cy="5524589"/>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200" dirty="0"/>
              <a:t>Routing algorithm- </a:t>
            </a:r>
            <a:r>
              <a:rPr lang="en-IN" sz="2200" dirty="0">
                <a:solidFill>
                  <a:srgbClr val="0000FF"/>
                </a:solidFill>
              </a:rPr>
              <a:t>is part of the network layer software responsible for deciding which output line an incoming packet should be transmitted on</a:t>
            </a:r>
          </a:p>
          <a:p>
            <a:pPr marL="342900" indent="-342900" algn="just">
              <a:spcAft>
                <a:spcPts val="600"/>
              </a:spcAft>
              <a:buFont typeface="Wingdings" panose="05000000000000000000" pitchFamily="2" charset="2"/>
              <a:buChar char="§"/>
            </a:pPr>
            <a:r>
              <a:rPr lang="en-US" sz="2200" dirty="0"/>
              <a:t>For </a:t>
            </a:r>
            <a:r>
              <a:rPr lang="en-US" sz="2200" dirty="0">
                <a:solidFill>
                  <a:srgbClr val="0000FF"/>
                </a:solidFill>
              </a:rPr>
              <a:t>datagram subnets this decision is to be made every time for new packet</a:t>
            </a:r>
          </a:p>
          <a:p>
            <a:pPr marL="342900" indent="-342900" algn="just">
              <a:spcAft>
                <a:spcPts val="600"/>
              </a:spcAft>
              <a:buFont typeface="Wingdings" panose="05000000000000000000" pitchFamily="2" charset="2"/>
              <a:buChar char="§"/>
            </a:pPr>
            <a:r>
              <a:rPr lang="en-US" sz="2200" dirty="0"/>
              <a:t>For </a:t>
            </a:r>
            <a:r>
              <a:rPr lang="en-US" sz="2200" dirty="0">
                <a:solidFill>
                  <a:srgbClr val="0000FF"/>
                </a:solidFill>
              </a:rPr>
              <a:t>VC subnets, routing decisions are made only once when a new VC is established</a:t>
            </a:r>
          </a:p>
          <a:p>
            <a:pPr marL="630238" lvl="1" indent="-271463" algn="just">
              <a:spcAft>
                <a:spcPts val="600"/>
              </a:spcAft>
              <a:buFont typeface="Arial" panose="020B0604020202020204" pitchFamily="34" charset="0"/>
              <a:buChar char="•"/>
            </a:pPr>
            <a:r>
              <a:rPr lang="en-US" sz="2200" dirty="0"/>
              <a:t>Also called </a:t>
            </a:r>
            <a:r>
              <a:rPr lang="en-US" sz="2200" dirty="0">
                <a:solidFill>
                  <a:srgbClr val="0000FF"/>
                </a:solidFill>
              </a:rPr>
              <a:t>session routing- the route remains in force for an entire session- e.g. VPN</a:t>
            </a:r>
          </a:p>
          <a:p>
            <a:pPr marL="244475" indent="-342900" algn="just">
              <a:spcAft>
                <a:spcPts val="600"/>
              </a:spcAft>
              <a:buClr>
                <a:schemeClr val="tx1">
                  <a:lumMod val="95000"/>
                  <a:lumOff val="5000"/>
                </a:schemeClr>
              </a:buClr>
              <a:buFont typeface="Wingdings" panose="05000000000000000000" pitchFamily="2" charset="2"/>
              <a:buChar char="§"/>
            </a:pPr>
            <a:r>
              <a:rPr lang="en-IN" sz="2200" b="1" dirty="0">
                <a:solidFill>
                  <a:srgbClr val="0000FF"/>
                </a:solidFill>
              </a:rPr>
              <a:t>Routing vs. Forwarding</a:t>
            </a:r>
          </a:p>
          <a:p>
            <a:pPr marL="701675" lvl="1" indent="-342900" algn="just">
              <a:spcAft>
                <a:spcPts val="600"/>
              </a:spcAft>
              <a:buFont typeface="Arial" panose="020B0604020202020204" pitchFamily="34" charset="0"/>
              <a:buChar char="•"/>
            </a:pPr>
            <a:r>
              <a:rPr lang="en-US" sz="2200" dirty="0"/>
              <a:t>The role of the network layer is thus deceptively simple—to move packets from a sending host to a receiving host</a:t>
            </a:r>
          </a:p>
          <a:p>
            <a:pPr marL="701675" lvl="1" indent="-342900" algn="just">
              <a:spcAft>
                <a:spcPts val="600"/>
              </a:spcAft>
              <a:buFont typeface="Arial" panose="020B0604020202020204" pitchFamily="34" charset="0"/>
              <a:buChar char="•"/>
            </a:pPr>
            <a:r>
              <a:rPr lang="en-US" sz="2200" dirty="0"/>
              <a:t>To do so, two important network-layer functions can be identified</a:t>
            </a:r>
          </a:p>
          <a:p>
            <a:pPr marL="1073150" lvl="2" indent="-360363" algn="just">
              <a:spcAft>
                <a:spcPts val="600"/>
              </a:spcAft>
              <a:buFont typeface="Calibri" panose="020F0502020204030204" pitchFamily="34" charset="0"/>
              <a:buChar char="˃"/>
            </a:pPr>
            <a:r>
              <a:rPr lang="en-US" sz="2200" b="1" dirty="0">
                <a:solidFill>
                  <a:srgbClr val="0000FF"/>
                </a:solidFill>
              </a:rPr>
              <a:t>Forwarding: </a:t>
            </a:r>
            <a:r>
              <a:rPr lang="en-US" sz="2200" dirty="0"/>
              <a:t>When a </a:t>
            </a:r>
            <a:r>
              <a:rPr lang="en-US" sz="2200" dirty="0">
                <a:solidFill>
                  <a:srgbClr val="0000FF"/>
                </a:solidFill>
              </a:rPr>
              <a:t>packet arrives at a router’s input link</a:t>
            </a:r>
            <a:r>
              <a:rPr lang="en-US" sz="2200" dirty="0"/>
              <a:t>, </a:t>
            </a:r>
            <a:r>
              <a:rPr lang="en-US" sz="2200" dirty="0">
                <a:solidFill>
                  <a:srgbClr val="0000FF"/>
                </a:solidFill>
              </a:rPr>
              <a:t>the router must move the packet to the appropriate output link</a:t>
            </a:r>
          </a:p>
          <a:p>
            <a:pPr marL="1073150" lvl="2" indent="-360363" algn="just">
              <a:spcAft>
                <a:spcPts val="600"/>
              </a:spcAft>
              <a:buFont typeface="Calibri" panose="020F0502020204030204" pitchFamily="34" charset="0"/>
              <a:buChar char="˃"/>
            </a:pPr>
            <a:r>
              <a:rPr lang="en-US" sz="2200" b="1" dirty="0">
                <a:solidFill>
                  <a:srgbClr val="0000FF"/>
                </a:solidFill>
              </a:rPr>
              <a:t>Routing: </a:t>
            </a:r>
            <a:r>
              <a:rPr lang="en-US" sz="2200" dirty="0"/>
              <a:t>The </a:t>
            </a:r>
            <a:r>
              <a:rPr lang="en-US" sz="2200" dirty="0">
                <a:solidFill>
                  <a:srgbClr val="0000FF"/>
                </a:solidFill>
              </a:rPr>
              <a:t>network layer must determine the route or path taken by packets as they flow from a sender to a receiver</a:t>
            </a:r>
            <a:r>
              <a:rPr lang="en-US" sz="2200" dirty="0"/>
              <a:t>. </a:t>
            </a:r>
          </a:p>
          <a:p>
            <a:pPr marL="1054100" lvl="2" indent="22225" algn="just" defTabSz="341313">
              <a:spcAft>
                <a:spcPts val="600"/>
              </a:spcAft>
              <a:buFont typeface="Courier New" panose="02070309020205020404" pitchFamily="49" charset="0"/>
              <a:buChar char="o"/>
              <a:tabLst>
                <a:tab pos="1076325" algn="l"/>
                <a:tab pos="1260475" algn="l"/>
                <a:tab pos="1431925" algn="l"/>
              </a:tabLst>
            </a:pPr>
            <a:r>
              <a:rPr lang="en-US" sz="2200" dirty="0">
                <a:solidFill>
                  <a:srgbClr val="0000FF"/>
                </a:solidFill>
              </a:rPr>
              <a:t>		It also includes updating and filling of forwarding tables</a:t>
            </a:r>
            <a:endParaRPr lang="en-IN" sz="2200" dirty="0">
              <a:solidFill>
                <a:srgbClr val="0000FF"/>
              </a:solidFill>
            </a:endParaRPr>
          </a:p>
        </p:txBody>
      </p:sp>
    </p:spTree>
    <p:extLst>
      <p:ext uri="{BB962C8B-B14F-4D97-AF65-F5344CB8AC3E}">
        <p14:creationId xmlns:p14="http://schemas.microsoft.com/office/powerpoint/2010/main" val="233439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558800" y="915218"/>
            <a:ext cx="10939780" cy="4970591"/>
          </a:xfrm>
          <a:prstGeom prst="rect">
            <a:avLst/>
          </a:prstGeom>
          <a:noFill/>
        </p:spPr>
        <p:txBody>
          <a:bodyPr wrap="square">
            <a:spAutoFit/>
          </a:bodyPr>
          <a:lstStyle/>
          <a:p>
            <a:pPr algn="just">
              <a:spcAft>
                <a:spcPts val="1200"/>
              </a:spcAft>
            </a:pPr>
            <a:r>
              <a:rPr lang="en-IN" sz="2400" b="1" dirty="0">
                <a:solidFill>
                  <a:srgbClr val="C6284A"/>
                </a:solidFill>
              </a:rPr>
              <a:t>Properties of Routing Algorithm</a:t>
            </a:r>
          </a:p>
          <a:p>
            <a:pPr algn="just">
              <a:spcAft>
                <a:spcPts val="1200"/>
              </a:spcAft>
            </a:pPr>
            <a:r>
              <a:rPr lang="en-US" sz="2300" b="1" i="1" dirty="0">
                <a:solidFill>
                  <a:srgbClr val="7030A0"/>
                </a:solidFill>
              </a:rPr>
              <a:t>Correctness, Simplicity, Robustness, Stability, Fairness, and Efficiency</a:t>
            </a:r>
          </a:p>
          <a:p>
            <a:pPr marL="342900" indent="-342900" algn="just">
              <a:spcAft>
                <a:spcPts val="600"/>
              </a:spcAft>
              <a:buFont typeface="Wingdings" panose="05000000000000000000" pitchFamily="2" charset="2"/>
              <a:buChar char="§"/>
            </a:pPr>
            <a:r>
              <a:rPr lang="en-US" sz="2300" dirty="0">
                <a:solidFill>
                  <a:srgbClr val="0000FF"/>
                </a:solidFill>
              </a:rPr>
              <a:t>Correctness: </a:t>
            </a:r>
            <a:r>
              <a:rPr lang="en-US" sz="2300" dirty="0"/>
              <a:t>The routing should be done properly and correctly so that the packets may reach their proper destination</a:t>
            </a:r>
          </a:p>
          <a:p>
            <a:pPr marL="342900" indent="-342900" algn="just">
              <a:spcAft>
                <a:spcPts val="600"/>
              </a:spcAft>
              <a:buFont typeface="Wingdings" panose="05000000000000000000" pitchFamily="2" charset="2"/>
              <a:buChar char="§"/>
            </a:pPr>
            <a:r>
              <a:rPr lang="en-US" sz="2300" dirty="0">
                <a:solidFill>
                  <a:srgbClr val="0000FF"/>
                </a:solidFill>
              </a:rPr>
              <a:t>Simplicity: </a:t>
            </a:r>
            <a:r>
              <a:rPr lang="en-US" sz="2300" dirty="0"/>
              <a:t>The routing should be done in a simple manner so that the overhead is as low as possible. With increasing complexity of the routing algorithms the overhead also increases</a:t>
            </a:r>
          </a:p>
          <a:p>
            <a:pPr marL="342900" indent="-342900" algn="just">
              <a:spcAft>
                <a:spcPts val="600"/>
              </a:spcAft>
              <a:buFont typeface="Wingdings" panose="05000000000000000000" pitchFamily="2" charset="2"/>
              <a:buChar char="§"/>
            </a:pPr>
            <a:r>
              <a:rPr lang="en-US" sz="2300" dirty="0">
                <a:solidFill>
                  <a:srgbClr val="0000FF"/>
                </a:solidFill>
              </a:rPr>
              <a:t>Robustness: </a:t>
            </a:r>
            <a:r>
              <a:rPr lang="en-US" sz="2300" dirty="0">
                <a:solidFill>
                  <a:schemeClr val="tx1">
                    <a:lumMod val="95000"/>
                    <a:lumOff val="5000"/>
                  </a:schemeClr>
                </a:solidFill>
              </a:rPr>
              <a:t>O</a:t>
            </a:r>
            <a:r>
              <a:rPr lang="en-US" sz="2300" dirty="0"/>
              <a:t>nce the network is put to air it is expected to run continuously for years without system wide failures</a:t>
            </a:r>
          </a:p>
          <a:p>
            <a:pPr marL="342900" indent="-342900" algn="just">
              <a:spcAft>
                <a:spcPts val="600"/>
              </a:spcAft>
              <a:buFont typeface="Wingdings" panose="05000000000000000000" pitchFamily="2" charset="2"/>
              <a:buChar char="§"/>
            </a:pPr>
            <a:r>
              <a:rPr lang="en-US" sz="2300" dirty="0">
                <a:solidFill>
                  <a:srgbClr val="0000FF"/>
                </a:solidFill>
              </a:rPr>
              <a:t>Stability: </a:t>
            </a:r>
            <a:r>
              <a:rPr lang="en-US" sz="2300" dirty="0"/>
              <a:t>The routing algorithms should be stable under all possible circumstances</a:t>
            </a:r>
          </a:p>
          <a:p>
            <a:pPr marL="342900" indent="-342900" algn="just">
              <a:spcAft>
                <a:spcPts val="600"/>
              </a:spcAft>
              <a:buFont typeface="Wingdings" panose="05000000000000000000" pitchFamily="2" charset="2"/>
              <a:buChar char="§"/>
            </a:pPr>
            <a:r>
              <a:rPr lang="en-US" sz="2300" dirty="0">
                <a:solidFill>
                  <a:srgbClr val="0000FF"/>
                </a:solidFill>
              </a:rPr>
              <a:t>Fairness and Efficiency: </a:t>
            </a:r>
            <a:r>
              <a:rPr lang="en-US" sz="2300" dirty="0"/>
              <a:t>Minimizing the mean packet delay and maximizing total network throughput are important to send traffic effectively</a:t>
            </a:r>
            <a:endParaRPr lang="en-IN" sz="2300" dirty="0"/>
          </a:p>
        </p:txBody>
      </p:sp>
    </p:spTree>
    <p:extLst>
      <p:ext uri="{BB962C8B-B14F-4D97-AF65-F5344CB8AC3E}">
        <p14:creationId xmlns:p14="http://schemas.microsoft.com/office/powerpoint/2010/main" val="165745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B86C-820C-19A4-6135-E2AD894A7CA0}"/>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CA249A4C-1A8B-919F-6C73-BC2D5816F2DE}"/>
              </a:ext>
            </a:extLst>
          </p:cNvPr>
          <p:cNvSpPr>
            <a:spLocks noGrp="1"/>
          </p:cNvSpPr>
          <p:nvPr>
            <p:ph sz="half" idx="1"/>
          </p:nvPr>
        </p:nvSpPr>
        <p:spPr>
          <a:xfrm>
            <a:off x="698499" y="844438"/>
            <a:ext cx="10795001" cy="5518991"/>
          </a:xfrm>
        </p:spPr>
        <p:txBody>
          <a:bodyPr>
            <a:noAutofit/>
          </a:bodyPr>
          <a:lstStyle/>
          <a:p>
            <a:pPr algn="just">
              <a:spcBef>
                <a:spcPts val="0"/>
              </a:spcBef>
              <a:spcAft>
                <a:spcPts val="600"/>
              </a:spcAft>
            </a:pPr>
            <a:r>
              <a:rPr lang="en-IN" sz="2300" dirty="0"/>
              <a:t> Introduction </a:t>
            </a:r>
          </a:p>
          <a:p>
            <a:pPr algn="just">
              <a:spcBef>
                <a:spcPts val="0"/>
              </a:spcBef>
              <a:spcAft>
                <a:spcPts val="600"/>
              </a:spcAft>
            </a:pPr>
            <a:r>
              <a:rPr lang="en-US" sz="2300" dirty="0"/>
              <a:t> Network Layer Design Issues</a:t>
            </a:r>
          </a:p>
          <a:p>
            <a:pPr lvl="1" indent="-325438" algn="just">
              <a:spcBef>
                <a:spcPts val="0"/>
              </a:spcBef>
              <a:spcAft>
                <a:spcPts val="600"/>
              </a:spcAft>
              <a:buFont typeface="Wingdings" panose="05000000000000000000" pitchFamily="2" charset="2"/>
              <a:buChar char="§"/>
            </a:pPr>
            <a:r>
              <a:rPr lang="en-US" sz="2300" dirty="0">
                <a:solidFill>
                  <a:srgbClr val="0000FF"/>
                </a:solidFill>
              </a:rPr>
              <a:t>Store and Forward packet Switching</a:t>
            </a:r>
          </a:p>
          <a:p>
            <a:pPr lvl="1" indent="-325438" algn="just">
              <a:spcBef>
                <a:spcPts val="0"/>
              </a:spcBef>
              <a:spcAft>
                <a:spcPts val="600"/>
              </a:spcAft>
              <a:buFont typeface="Wingdings" panose="05000000000000000000" pitchFamily="2" charset="2"/>
              <a:buChar char="§"/>
            </a:pPr>
            <a:r>
              <a:rPr lang="en-US" sz="2300" dirty="0">
                <a:solidFill>
                  <a:srgbClr val="0000FF"/>
                </a:solidFill>
              </a:rPr>
              <a:t>Services Provided to the Transport Layer </a:t>
            </a:r>
          </a:p>
          <a:p>
            <a:pPr lvl="1" indent="-325438" algn="just">
              <a:spcBef>
                <a:spcPts val="0"/>
              </a:spcBef>
              <a:spcAft>
                <a:spcPts val="600"/>
              </a:spcAft>
              <a:buFont typeface="Wingdings" panose="05000000000000000000" pitchFamily="2" charset="2"/>
              <a:buChar char="§"/>
            </a:pPr>
            <a:r>
              <a:rPr lang="en-US" sz="2300" dirty="0">
                <a:solidFill>
                  <a:srgbClr val="0000FF"/>
                </a:solidFill>
              </a:rPr>
              <a:t>Implementation of Connectionless Service</a:t>
            </a:r>
          </a:p>
          <a:p>
            <a:pPr lvl="1" indent="-325438" algn="just">
              <a:spcBef>
                <a:spcPts val="0"/>
              </a:spcBef>
              <a:spcAft>
                <a:spcPts val="600"/>
              </a:spcAft>
              <a:buFont typeface="Wingdings" panose="05000000000000000000" pitchFamily="2" charset="2"/>
              <a:buChar char="§"/>
            </a:pPr>
            <a:r>
              <a:rPr lang="en-US" sz="2300" dirty="0">
                <a:solidFill>
                  <a:srgbClr val="0000FF"/>
                </a:solidFill>
              </a:rPr>
              <a:t>Implementation of Connection-Oriented Service</a:t>
            </a:r>
          </a:p>
          <a:p>
            <a:pPr lvl="1" indent="-325438" algn="just">
              <a:spcBef>
                <a:spcPts val="0"/>
              </a:spcBef>
              <a:spcAft>
                <a:spcPts val="1200"/>
              </a:spcAft>
              <a:buFont typeface="Wingdings" panose="05000000000000000000" pitchFamily="2" charset="2"/>
              <a:buChar char="§"/>
            </a:pPr>
            <a:r>
              <a:rPr lang="en-US" sz="2300" dirty="0">
                <a:solidFill>
                  <a:srgbClr val="0000FF"/>
                </a:solidFill>
              </a:rPr>
              <a:t>Comparison of Virtual Circuit and Datagram Subnets</a:t>
            </a:r>
          </a:p>
          <a:p>
            <a:pPr marL="342900" indent="-342900">
              <a:spcBef>
                <a:spcPts val="0"/>
              </a:spcBef>
              <a:buClr>
                <a:schemeClr val="tx1"/>
              </a:buClr>
              <a:buFont typeface="Symbol" panose="05050102010706020507" pitchFamily="18" charset="2"/>
              <a:buChar char="®"/>
            </a:pPr>
            <a:r>
              <a:rPr lang="en-US" sz="2300" dirty="0">
                <a:solidFill>
                  <a:srgbClr val="0000FF"/>
                </a:solidFill>
              </a:rPr>
              <a:t> </a:t>
            </a:r>
            <a:r>
              <a:rPr lang="en-US" sz="2300" dirty="0"/>
              <a:t>Routing Algorithms</a:t>
            </a:r>
          </a:p>
          <a:p>
            <a:pPr lvl="1" indent="-325438">
              <a:buFont typeface="Wingdings" panose="05000000000000000000" pitchFamily="2" charset="2"/>
              <a:buChar char="§"/>
            </a:pPr>
            <a:r>
              <a:rPr lang="en-US" sz="2300" dirty="0">
                <a:solidFill>
                  <a:srgbClr val="0000FF"/>
                </a:solidFill>
              </a:rPr>
              <a:t>Shortest Path Routing</a:t>
            </a:r>
          </a:p>
          <a:p>
            <a:pPr lvl="1" indent="-325438">
              <a:buFont typeface="Wingdings" panose="05000000000000000000" pitchFamily="2" charset="2"/>
              <a:buChar char="§"/>
            </a:pPr>
            <a:r>
              <a:rPr lang="en-US" sz="2300" dirty="0">
                <a:solidFill>
                  <a:srgbClr val="0000FF"/>
                </a:solidFill>
              </a:rPr>
              <a:t>Flooding</a:t>
            </a:r>
          </a:p>
          <a:p>
            <a:pPr lvl="1" indent="-325438">
              <a:buFont typeface="Wingdings" panose="05000000000000000000" pitchFamily="2" charset="2"/>
              <a:buChar char="§"/>
            </a:pPr>
            <a:r>
              <a:rPr lang="en-US" sz="2300" dirty="0">
                <a:solidFill>
                  <a:srgbClr val="0000FF"/>
                </a:solidFill>
              </a:rPr>
              <a:t>Distance Vector Routing</a:t>
            </a:r>
          </a:p>
          <a:p>
            <a:pPr lvl="1" indent="-325438">
              <a:buFont typeface="Wingdings" panose="05000000000000000000" pitchFamily="2" charset="2"/>
              <a:buChar char="§"/>
            </a:pPr>
            <a:r>
              <a:rPr lang="en-US" sz="2300" dirty="0">
                <a:solidFill>
                  <a:srgbClr val="0000FF"/>
                </a:solidFill>
              </a:rPr>
              <a:t>Link state Routing</a:t>
            </a:r>
          </a:p>
          <a:p>
            <a:pPr lvl="1" indent="-325438">
              <a:buFont typeface="Wingdings" panose="05000000000000000000" pitchFamily="2" charset="2"/>
              <a:buChar char="§"/>
            </a:pPr>
            <a:r>
              <a:rPr lang="en-US" sz="2300" dirty="0">
                <a:solidFill>
                  <a:srgbClr val="0000FF"/>
                </a:solidFill>
              </a:rPr>
              <a:t>Hierarchical Routing Broadcast Routing and </a:t>
            </a:r>
          </a:p>
          <a:p>
            <a:pPr lvl="1" indent="-325438">
              <a:buFont typeface="Wingdings" panose="05000000000000000000" pitchFamily="2" charset="2"/>
              <a:buChar char="§"/>
            </a:pPr>
            <a:r>
              <a:rPr lang="en-US" sz="2300" dirty="0">
                <a:solidFill>
                  <a:srgbClr val="0000FF"/>
                </a:solidFill>
              </a:rPr>
              <a:t>Multicast Routing</a:t>
            </a:r>
          </a:p>
        </p:txBody>
      </p:sp>
    </p:spTree>
    <p:extLst>
      <p:ext uri="{BB962C8B-B14F-4D97-AF65-F5344CB8AC3E}">
        <p14:creationId xmlns:p14="http://schemas.microsoft.com/office/powerpoint/2010/main" val="28922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1266" y="752918"/>
            <a:ext cx="10949468" cy="5586145"/>
          </a:xfrm>
          <a:prstGeom prst="rect">
            <a:avLst/>
          </a:prstGeom>
          <a:noFill/>
        </p:spPr>
        <p:txBody>
          <a:bodyPr wrap="square">
            <a:spAutoFit/>
          </a:bodyPr>
          <a:lstStyle/>
          <a:p>
            <a:pPr algn="just">
              <a:spcAft>
                <a:spcPts val="600"/>
              </a:spcAft>
            </a:pPr>
            <a:r>
              <a:rPr lang="en-IN" sz="2400" b="1" dirty="0">
                <a:solidFill>
                  <a:srgbClr val="C6284A"/>
                </a:solidFill>
              </a:rPr>
              <a:t>Classification of Routing Algorithms</a:t>
            </a:r>
          </a:p>
          <a:p>
            <a:pPr marL="342900" indent="-342900" algn="just">
              <a:spcAft>
                <a:spcPts val="600"/>
              </a:spcAft>
              <a:buFont typeface="Wingdings" panose="05000000000000000000" pitchFamily="2" charset="2"/>
              <a:buChar char="§"/>
            </a:pPr>
            <a:r>
              <a:rPr lang="en-US" sz="2300" dirty="0"/>
              <a:t>Routing algorithms can be </a:t>
            </a:r>
            <a:r>
              <a:rPr lang="en-US" sz="2300" dirty="0">
                <a:solidFill>
                  <a:srgbClr val="0000FF"/>
                </a:solidFill>
              </a:rPr>
              <a:t>grouped into two major classes</a:t>
            </a:r>
            <a:r>
              <a:rPr lang="en-US" sz="2300" dirty="0"/>
              <a:t>: </a:t>
            </a:r>
            <a:r>
              <a:rPr lang="en-US" sz="2300" i="1" dirty="0">
                <a:solidFill>
                  <a:srgbClr val="0000FF"/>
                </a:solidFill>
              </a:rPr>
              <a:t>nonadaptive and adaptive</a:t>
            </a:r>
          </a:p>
          <a:p>
            <a:pPr marL="342900" indent="-342900" algn="just">
              <a:spcAft>
                <a:spcPts val="600"/>
              </a:spcAft>
              <a:buFont typeface="Wingdings" panose="05000000000000000000" pitchFamily="2" charset="2"/>
              <a:buChar char="§"/>
            </a:pPr>
            <a:r>
              <a:rPr lang="en-US" sz="2300" dirty="0">
                <a:solidFill>
                  <a:srgbClr val="0000FF"/>
                </a:solidFill>
              </a:rPr>
              <a:t>Nonadaptive algorithms: </a:t>
            </a:r>
            <a:r>
              <a:rPr lang="en-US" sz="2300" dirty="0"/>
              <a:t>do not </a:t>
            </a:r>
            <a:r>
              <a:rPr lang="en-US" sz="2300" dirty="0">
                <a:solidFill>
                  <a:srgbClr val="0000FF"/>
                </a:solidFill>
              </a:rPr>
              <a:t>base their routing decisions on any measurements or estimates of the current topology and traffic</a:t>
            </a:r>
          </a:p>
          <a:p>
            <a:pPr marL="704850" lvl="1" indent="-342900" algn="just">
              <a:buFont typeface="Arial" panose="020B0604020202020204" pitchFamily="34" charset="0"/>
              <a:buChar char="•"/>
            </a:pPr>
            <a:r>
              <a:rPr lang="en-US" sz="2200" dirty="0"/>
              <a:t>The </a:t>
            </a:r>
            <a:r>
              <a:rPr lang="en-US" sz="2200" dirty="0">
                <a:solidFill>
                  <a:srgbClr val="0000FF"/>
                </a:solidFill>
              </a:rPr>
              <a:t>route is computed in advance</a:t>
            </a:r>
            <a:r>
              <a:rPr lang="en-US" sz="2200" dirty="0"/>
              <a:t>, </a:t>
            </a:r>
            <a:r>
              <a:rPr lang="en-US" sz="2200" dirty="0">
                <a:solidFill>
                  <a:srgbClr val="0000FF"/>
                </a:solidFill>
              </a:rPr>
              <a:t>offline and downloaded to the routers when the network is booted </a:t>
            </a:r>
            <a:r>
              <a:rPr lang="en-US" sz="2200" dirty="0"/>
              <a:t>(Also called as static routing).</a:t>
            </a:r>
          </a:p>
          <a:p>
            <a:pPr marL="704850" lvl="1" indent="-342900" algn="just">
              <a:buFont typeface="Arial" panose="020B0604020202020204" pitchFamily="34" charset="0"/>
              <a:buChar char="•"/>
            </a:pPr>
            <a:r>
              <a:rPr lang="en-US" sz="2200" dirty="0"/>
              <a:t>These </a:t>
            </a:r>
            <a:r>
              <a:rPr lang="en-US" sz="2200" dirty="0">
                <a:solidFill>
                  <a:srgbClr val="0000FF"/>
                </a:solidFill>
              </a:rPr>
              <a:t>algorithms do not respond to failures and are useful when the routing choice is clear</a:t>
            </a:r>
          </a:p>
          <a:p>
            <a:pPr marL="342900" indent="-342900" algn="just">
              <a:spcAft>
                <a:spcPts val="600"/>
              </a:spcAft>
              <a:buFont typeface="Wingdings" panose="05000000000000000000" pitchFamily="2" charset="2"/>
              <a:buChar char="§"/>
            </a:pPr>
            <a:r>
              <a:rPr lang="en-US" sz="2300" dirty="0">
                <a:solidFill>
                  <a:srgbClr val="0000FF"/>
                </a:solidFill>
              </a:rPr>
              <a:t>Adaptive algorithms</a:t>
            </a:r>
            <a:r>
              <a:rPr lang="en-US" sz="2300" dirty="0"/>
              <a:t>, in contrast, </a:t>
            </a:r>
            <a:r>
              <a:rPr lang="en-US" sz="2300" dirty="0">
                <a:solidFill>
                  <a:srgbClr val="0000FF"/>
                </a:solidFill>
              </a:rPr>
              <a:t>change their routing decisions to reflect changes in the topology, and sometimes changes in the traffic as well</a:t>
            </a:r>
          </a:p>
          <a:p>
            <a:pPr marL="712788" lvl="1" indent="-350838" algn="just">
              <a:buFont typeface="Arial" panose="020B0604020202020204" pitchFamily="34" charset="0"/>
              <a:buChar char="•"/>
            </a:pPr>
            <a:r>
              <a:rPr lang="en-US" sz="2200" dirty="0"/>
              <a:t>Where </a:t>
            </a:r>
            <a:r>
              <a:rPr lang="en-US" sz="2200" dirty="0">
                <a:solidFill>
                  <a:srgbClr val="0000FF"/>
                </a:solidFill>
              </a:rPr>
              <a:t>they get their information </a:t>
            </a:r>
            <a:r>
              <a:rPr lang="en-US" sz="2200" dirty="0"/>
              <a:t>(e.g., locally, from adjacent routers, or from all routers)</a:t>
            </a:r>
          </a:p>
          <a:p>
            <a:pPr marL="712788" lvl="1" indent="-350838" algn="just">
              <a:buFont typeface="Arial" panose="020B0604020202020204" pitchFamily="34" charset="0"/>
              <a:buChar char="•"/>
            </a:pPr>
            <a:r>
              <a:rPr lang="en-US" sz="2200" dirty="0"/>
              <a:t>When </a:t>
            </a:r>
            <a:r>
              <a:rPr lang="en-US" sz="2200" dirty="0">
                <a:solidFill>
                  <a:srgbClr val="0000FF"/>
                </a:solidFill>
              </a:rPr>
              <a:t>they change the routes </a:t>
            </a:r>
            <a:r>
              <a:rPr lang="en-US" sz="2200" dirty="0"/>
              <a:t>(e.g., when the topology changes, or every ΔT seconds as the load changes)</a:t>
            </a:r>
          </a:p>
          <a:p>
            <a:pPr marL="712788" lvl="1" indent="-350838" algn="just">
              <a:buFont typeface="Arial" panose="020B0604020202020204" pitchFamily="34" charset="0"/>
              <a:buChar char="•"/>
            </a:pPr>
            <a:r>
              <a:rPr lang="en-US" sz="2200" dirty="0"/>
              <a:t>What </a:t>
            </a:r>
            <a:r>
              <a:rPr lang="en-US" sz="2200" dirty="0">
                <a:solidFill>
                  <a:srgbClr val="0000FF"/>
                </a:solidFill>
              </a:rPr>
              <a:t>metric is used for optimization </a:t>
            </a:r>
            <a:r>
              <a:rPr lang="en-US" sz="2200" dirty="0"/>
              <a:t>(e.g., </a:t>
            </a:r>
            <a:r>
              <a:rPr lang="en-US" sz="2200" dirty="0">
                <a:solidFill>
                  <a:srgbClr val="0000FF"/>
                </a:solidFill>
              </a:rPr>
              <a:t>distance, number of hops, or estimated transit time</a:t>
            </a:r>
            <a:r>
              <a:rPr lang="en-US" sz="2200" dirty="0"/>
              <a:t>).</a:t>
            </a:r>
            <a:endParaRPr lang="en-IN" sz="2200" dirty="0"/>
          </a:p>
        </p:txBody>
      </p:sp>
    </p:spTree>
    <p:extLst>
      <p:ext uri="{BB962C8B-B14F-4D97-AF65-F5344CB8AC3E}">
        <p14:creationId xmlns:p14="http://schemas.microsoft.com/office/powerpoint/2010/main" val="172471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20" y="752379"/>
            <a:ext cx="10805160" cy="2877711"/>
          </a:xfrm>
          <a:prstGeom prst="rect">
            <a:avLst/>
          </a:prstGeom>
          <a:noFill/>
        </p:spPr>
        <p:txBody>
          <a:bodyPr wrap="square">
            <a:spAutoFit/>
          </a:bodyPr>
          <a:lstStyle/>
          <a:p>
            <a:pPr algn="just">
              <a:spcAft>
                <a:spcPts val="600"/>
              </a:spcAft>
            </a:pPr>
            <a:r>
              <a:rPr lang="en-US" sz="2300" b="1" dirty="0">
                <a:solidFill>
                  <a:srgbClr val="C00000"/>
                </a:solidFill>
              </a:rPr>
              <a:t>Optimality Principle (Stated by Bellman 1957)</a:t>
            </a:r>
          </a:p>
          <a:p>
            <a:pPr algn="just">
              <a:spcAft>
                <a:spcPts val="600"/>
              </a:spcAft>
            </a:pPr>
            <a:r>
              <a:rPr lang="en-US" sz="2300" i="1" dirty="0">
                <a:solidFill>
                  <a:srgbClr val="0000FF"/>
                </a:solidFill>
              </a:rPr>
              <a:t>“If router J is on the optimal path from router I to router K, then the optimal path from J to K also falls along the same route.”</a:t>
            </a:r>
          </a:p>
          <a:p>
            <a:pPr marL="342900" indent="-342900" algn="just">
              <a:spcAft>
                <a:spcPts val="600"/>
              </a:spcAft>
              <a:buFont typeface="Wingdings" panose="05000000000000000000" pitchFamily="2" charset="2"/>
              <a:buChar char="§"/>
            </a:pPr>
            <a:r>
              <a:rPr lang="en-US" sz="2300" dirty="0"/>
              <a:t>As a direct consequence of the optimality principle, the set of optimal routes from all sources to a given destination form a tree rooted at the destination. Such a tree is called a sink tree</a:t>
            </a:r>
          </a:p>
          <a:p>
            <a:pPr marL="342900" indent="-342900" algn="just">
              <a:spcAft>
                <a:spcPts val="600"/>
              </a:spcAft>
              <a:buFont typeface="Wingdings" panose="05000000000000000000" pitchFamily="2" charset="2"/>
              <a:buChar char="§"/>
            </a:pPr>
            <a:r>
              <a:rPr lang="en-US" sz="2300" dirty="0"/>
              <a:t>The figure shows the network and sink tree</a:t>
            </a:r>
            <a:endParaRPr lang="en-IN" sz="2300" dirty="0"/>
          </a:p>
        </p:txBody>
      </p:sp>
      <p:grpSp>
        <p:nvGrpSpPr>
          <p:cNvPr id="12" name="Group 11">
            <a:extLst>
              <a:ext uri="{FF2B5EF4-FFF2-40B4-BE49-F238E27FC236}">
                <a16:creationId xmlns:a16="http://schemas.microsoft.com/office/drawing/2014/main" id="{DF9BE8A6-7D8E-3A9C-1F5F-694372FB9559}"/>
              </a:ext>
            </a:extLst>
          </p:cNvPr>
          <p:cNvGrpSpPr/>
          <p:nvPr/>
        </p:nvGrpSpPr>
        <p:grpSpPr>
          <a:xfrm>
            <a:off x="9225280" y="3784465"/>
            <a:ext cx="2082359" cy="2321156"/>
            <a:chOff x="9635760" y="2456122"/>
            <a:chExt cx="1828269" cy="2162776"/>
          </a:xfrm>
        </p:grpSpPr>
        <p:grpSp>
          <p:nvGrpSpPr>
            <p:cNvPr id="8" name="Group 7">
              <a:extLst>
                <a:ext uri="{FF2B5EF4-FFF2-40B4-BE49-F238E27FC236}">
                  <a16:creationId xmlns:a16="http://schemas.microsoft.com/office/drawing/2014/main" id="{0DEB14FA-C110-1A56-CB57-5D0A6D343211}"/>
                </a:ext>
              </a:extLst>
            </p:cNvPr>
            <p:cNvGrpSpPr/>
            <p:nvPr/>
          </p:nvGrpSpPr>
          <p:grpSpPr>
            <a:xfrm>
              <a:off x="9803223" y="2915216"/>
              <a:ext cx="1445496" cy="1275907"/>
              <a:chOff x="9718159" y="2585605"/>
              <a:chExt cx="1445496" cy="1275907"/>
            </a:xfrm>
          </p:grpSpPr>
          <p:cxnSp>
            <p:nvCxnSpPr>
              <p:cNvPr id="5" name="Straight Arrow Connector 4">
                <a:extLst>
                  <a:ext uri="{FF2B5EF4-FFF2-40B4-BE49-F238E27FC236}">
                    <a16:creationId xmlns:a16="http://schemas.microsoft.com/office/drawing/2014/main" id="{3472551E-6EE1-FB3F-9BA7-CE8F73EB532F}"/>
                  </a:ext>
                </a:extLst>
              </p:cNvPr>
              <p:cNvCxnSpPr/>
              <p:nvPr/>
            </p:nvCxnSpPr>
            <p:spPr>
              <a:xfrm flipH="1">
                <a:off x="9718159" y="2585605"/>
                <a:ext cx="669851" cy="127590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74917C9-7F4E-9B25-9C5D-B425B4EC4BAE}"/>
                  </a:ext>
                </a:extLst>
              </p:cNvPr>
              <p:cNvCxnSpPr>
                <a:cxnSpLocks/>
              </p:cNvCxnSpPr>
              <p:nvPr/>
            </p:nvCxnSpPr>
            <p:spPr>
              <a:xfrm>
                <a:off x="10388010" y="2585605"/>
                <a:ext cx="775645" cy="127590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BF6037C8-8BAF-38BA-A0E1-9873D61799A8}"/>
                </a:ext>
              </a:extLst>
            </p:cNvPr>
            <p:cNvSpPr/>
            <p:nvPr/>
          </p:nvSpPr>
          <p:spPr>
            <a:xfrm>
              <a:off x="10305611" y="2456122"/>
              <a:ext cx="334926" cy="3508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J</a:t>
              </a:r>
            </a:p>
          </p:txBody>
        </p:sp>
        <p:sp>
          <p:nvSpPr>
            <p:cNvPr id="10" name="Rectangle 9">
              <a:extLst>
                <a:ext uri="{FF2B5EF4-FFF2-40B4-BE49-F238E27FC236}">
                  <a16:creationId xmlns:a16="http://schemas.microsoft.com/office/drawing/2014/main" id="{4399B651-9941-3C3F-4883-9EE2B4E202E1}"/>
                </a:ext>
              </a:extLst>
            </p:cNvPr>
            <p:cNvSpPr/>
            <p:nvPr/>
          </p:nvSpPr>
          <p:spPr>
            <a:xfrm>
              <a:off x="9635760" y="4267199"/>
              <a:ext cx="334926" cy="3508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I</a:t>
              </a:r>
            </a:p>
          </p:txBody>
        </p:sp>
        <p:sp>
          <p:nvSpPr>
            <p:cNvPr id="11" name="Rectangle 10">
              <a:extLst>
                <a:ext uri="{FF2B5EF4-FFF2-40B4-BE49-F238E27FC236}">
                  <a16:creationId xmlns:a16="http://schemas.microsoft.com/office/drawing/2014/main" id="{4B838DF9-038C-14CD-580F-31F36ED60417}"/>
                </a:ext>
              </a:extLst>
            </p:cNvPr>
            <p:cNvSpPr/>
            <p:nvPr/>
          </p:nvSpPr>
          <p:spPr>
            <a:xfrm>
              <a:off x="11129103" y="4268023"/>
              <a:ext cx="334926" cy="3508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K</a:t>
              </a:r>
            </a:p>
          </p:txBody>
        </p:sp>
      </p:grpSp>
      <p:pic>
        <p:nvPicPr>
          <p:cNvPr id="14" name="Picture 13">
            <a:extLst>
              <a:ext uri="{FF2B5EF4-FFF2-40B4-BE49-F238E27FC236}">
                <a16:creationId xmlns:a16="http://schemas.microsoft.com/office/drawing/2014/main" id="{049135EC-0A67-D6B1-43FE-3F3B459330D2}"/>
              </a:ext>
            </a:extLst>
          </p:cNvPr>
          <p:cNvPicPr>
            <a:picLocks noChangeAspect="1"/>
          </p:cNvPicPr>
          <p:nvPr/>
        </p:nvPicPr>
        <p:blipFill>
          <a:blip r:embed="rId2"/>
          <a:stretch>
            <a:fillRect/>
          </a:stretch>
        </p:blipFill>
        <p:spPr>
          <a:xfrm>
            <a:off x="721802" y="3551009"/>
            <a:ext cx="8014307" cy="2971188"/>
          </a:xfrm>
          <a:prstGeom prst="rect">
            <a:avLst/>
          </a:prstGeom>
        </p:spPr>
      </p:pic>
    </p:spTree>
    <p:extLst>
      <p:ext uri="{BB962C8B-B14F-4D97-AF65-F5344CB8AC3E}">
        <p14:creationId xmlns:p14="http://schemas.microsoft.com/office/powerpoint/2010/main" val="372350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20" y="897204"/>
            <a:ext cx="10805160" cy="446276"/>
          </a:xfrm>
          <a:prstGeom prst="rect">
            <a:avLst/>
          </a:prstGeom>
          <a:noFill/>
        </p:spPr>
        <p:txBody>
          <a:bodyPr wrap="square">
            <a:spAutoFit/>
          </a:bodyPr>
          <a:lstStyle/>
          <a:p>
            <a:pPr algn="just">
              <a:spcAft>
                <a:spcPts val="600"/>
              </a:spcAft>
            </a:pPr>
            <a:r>
              <a:rPr lang="en-US" sz="2300" b="1" dirty="0">
                <a:solidFill>
                  <a:srgbClr val="C00000"/>
                </a:solidFill>
              </a:rPr>
              <a:t>List of Routing Algorithms</a:t>
            </a:r>
          </a:p>
        </p:txBody>
      </p:sp>
      <p:sp>
        <p:nvSpPr>
          <p:cNvPr id="5" name="TextBox 4">
            <a:extLst>
              <a:ext uri="{FF2B5EF4-FFF2-40B4-BE49-F238E27FC236}">
                <a16:creationId xmlns:a16="http://schemas.microsoft.com/office/drawing/2014/main" id="{362ACA4A-1B43-8D59-5EBD-80246489BDED}"/>
              </a:ext>
            </a:extLst>
          </p:cNvPr>
          <p:cNvSpPr txBox="1"/>
          <p:nvPr/>
        </p:nvSpPr>
        <p:spPr>
          <a:xfrm>
            <a:off x="693420" y="1435141"/>
            <a:ext cx="6097772" cy="3139321"/>
          </a:xfrm>
          <a:prstGeom prst="rect">
            <a:avLst/>
          </a:prstGeom>
          <a:noFill/>
        </p:spPr>
        <p:txBody>
          <a:bodyPr wrap="square">
            <a:spAutoFit/>
          </a:bodyPr>
          <a:lstStyle/>
          <a:p>
            <a:pPr marL="457200" indent="-457200">
              <a:spcAft>
                <a:spcPts val="600"/>
              </a:spcAft>
              <a:buFont typeface="+mj-lt"/>
              <a:buAutoNum type="arabicPeriod"/>
            </a:pPr>
            <a:r>
              <a:rPr lang="en-IN" sz="2400" dirty="0"/>
              <a:t>Shortest Path </a:t>
            </a:r>
          </a:p>
          <a:p>
            <a:pPr marL="457200" indent="-457200">
              <a:spcAft>
                <a:spcPts val="600"/>
              </a:spcAft>
              <a:buFont typeface="+mj-lt"/>
              <a:buAutoNum type="arabicPeriod"/>
            </a:pPr>
            <a:r>
              <a:rPr lang="en-IN" sz="2400" dirty="0">
                <a:solidFill>
                  <a:srgbClr val="0000FF"/>
                </a:solidFill>
              </a:rPr>
              <a:t>Flooding</a:t>
            </a:r>
          </a:p>
          <a:p>
            <a:pPr marL="457200" indent="-457200">
              <a:spcAft>
                <a:spcPts val="600"/>
              </a:spcAft>
              <a:buFont typeface="+mj-lt"/>
              <a:buAutoNum type="arabicPeriod"/>
            </a:pPr>
            <a:r>
              <a:rPr lang="en-IN" sz="2400" dirty="0"/>
              <a:t>Distance Vector Routing</a:t>
            </a:r>
          </a:p>
          <a:p>
            <a:pPr marL="457200" indent="-457200">
              <a:spcAft>
                <a:spcPts val="600"/>
              </a:spcAft>
              <a:buFont typeface="+mj-lt"/>
              <a:buAutoNum type="arabicPeriod"/>
            </a:pPr>
            <a:r>
              <a:rPr lang="en-IN" sz="2400" dirty="0">
                <a:solidFill>
                  <a:srgbClr val="0000FF"/>
                </a:solidFill>
              </a:rPr>
              <a:t>Link State Routing</a:t>
            </a:r>
          </a:p>
          <a:p>
            <a:pPr marL="457200" indent="-457200">
              <a:spcAft>
                <a:spcPts val="600"/>
              </a:spcAft>
              <a:buFont typeface="+mj-lt"/>
              <a:buAutoNum type="arabicPeriod"/>
            </a:pPr>
            <a:r>
              <a:rPr lang="en-IN" sz="2400" dirty="0"/>
              <a:t>Hierarchical Routing</a:t>
            </a:r>
          </a:p>
          <a:p>
            <a:pPr marL="457200" indent="-457200">
              <a:spcAft>
                <a:spcPts val="600"/>
              </a:spcAft>
              <a:buFont typeface="+mj-lt"/>
              <a:buAutoNum type="arabicPeriod"/>
            </a:pPr>
            <a:r>
              <a:rPr lang="en-IN" sz="2400" dirty="0">
                <a:solidFill>
                  <a:srgbClr val="0000FF"/>
                </a:solidFill>
              </a:rPr>
              <a:t>Broadcast Routing</a:t>
            </a:r>
          </a:p>
          <a:p>
            <a:pPr marL="457200" indent="-457200">
              <a:spcAft>
                <a:spcPts val="600"/>
              </a:spcAft>
              <a:buFont typeface="+mj-lt"/>
              <a:buAutoNum type="arabicPeriod"/>
            </a:pPr>
            <a:r>
              <a:rPr lang="en-IN" sz="2400" dirty="0"/>
              <a:t>Multicast Routing</a:t>
            </a:r>
            <a:endParaRPr lang="en-IN" dirty="0"/>
          </a:p>
        </p:txBody>
      </p:sp>
    </p:spTree>
    <p:extLst>
      <p:ext uri="{BB962C8B-B14F-4D97-AF65-F5344CB8AC3E}">
        <p14:creationId xmlns:p14="http://schemas.microsoft.com/office/powerpoint/2010/main" val="3398976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27198"/>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a:t>
            </a:r>
          </a:p>
        </p:txBody>
      </p:sp>
      <p:sp>
        <p:nvSpPr>
          <p:cNvPr id="6" name="TextBox 5">
            <a:extLst>
              <a:ext uri="{FF2B5EF4-FFF2-40B4-BE49-F238E27FC236}">
                <a16:creationId xmlns:a16="http://schemas.microsoft.com/office/drawing/2014/main" id="{11F9A057-DA15-AC96-D9FC-D98DF87D2008}"/>
              </a:ext>
            </a:extLst>
          </p:cNvPr>
          <p:cNvSpPr txBox="1"/>
          <p:nvPr/>
        </p:nvSpPr>
        <p:spPr>
          <a:xfrm>
            <a:off x="693419" y="1130533"/>
            <a:ext cx="10906702" cy="503214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300" dirty="0"/>
              <a:t>To </a:t>
            </a:r>
            <a:r>
              <a:rPr lang="en-IN" sz="2300" dirty="0">
                <a:solidFill>
                  <a:srgbClr val="0000FF"/>
                </a:solidFill>
              </a:rPr>
              <a:t>compute optimal paths from a given network by constructing a graph with each node representing a router and an edge representing a communication link</a:t>
            </a:r>
          </a:p>
          <a:p>
            <a:pPr marL="342900" indent="-342900" algn="just">
              <a:spcAft>
                <a:spcPts val="600"/>
              </a:spcAft>
              <a:buFont typeface="Wingdings" panose="05000000000000000000" pitchFamily="2" charset="2"/>
              <a:buChar char="§"/>
            </a:pPr>
            <a:r>
              <a:rPr lang="en-US" sz="2300" dirty="0"/>
              <a:t>Metric Used to compute optimal path:</a:t>
            </a:r>
          </a:p>
          <a:p>
            <a:pPr marL="704850" indent="-342900" algn="just">
              <a:spcAft>
                <a:spcPts val="600"/>
              </a:spcAft>
              <a:buFont typeface="Arial" panose="020B0604020202020204" pitchFamily="34" charset="0"/>
              <a:buChar char="•"/>
            </a:pPr>
            <a:r>
              <a:rPr lang="en-US" sz="2300" dirty="0">
                <a:solidFill>
                  <a:srgbClr val="0000FF"/>
                </a:solidFill>
              </a:rPr>
              <a:t>No of hops from source to destination</a:t>
            </a:r>
          </a:p>
          <a:p>
            <a:pPr marL="704850" indent="-342900" algn="just">
              <a:spcAft>
                <a:spcPts val="600"/>
              </a:spcAft>
              <a:buFont typeface="Arial" panose="020B0604020202020204" pitchFamily="34" charset="0"/>
              <a:buChar char="•"/>
            </a:pPr>
            <a:r>
              <a:rPr lang="en-US" sz="2300" dirty="0">
                <a:solidFill>
                  <a:srgbClr val="0000FF"/>
                </a:solidFill>
              </a:rPr>
              <a:t>Geographic distance (in km or m)</a:t>
            </a:r>
          </a:p>
          <a:p>
            <a:pPr marL="704850" indent="-342900" algn="just">
              <a:spcAft>
                <a:spcPts val="600"/>
              </a:spcAft>
              <a:buFont typeface="Arial" panose="020B0604020202020204" pitchFamily="34" charset="0"/>
              <a:buChar char="•"/>
            </a:pPr>
            <a:r>
              <a:rPr lang="en-US" sz="2300" dirty="0">
                <a:solidFill>
                  <a:srgbClr val="0000FF"/>
                </a:solidFill>
              </a:rPr>
              <a:t>Mean delay of standard test packet (measured by hourly run)</a:t>
            </a:r>
          </a:p>
          <a:p>
            <a:pPr marL="704850" indent="-342900" algn="just">
              <a:spcAft>
                <a:spcPts val="600"/>
              </a:spcAft>
              <a:buFont typeface="Arial" panose="020B0604020202020204" pitchFamily="34" charset="0"/>
              <a:buChar char="•"/>
            </a:pPr>
            <a:r>
              <a:rPr lang="en-US" sz="2300" dirty="0">
                <a:solidFill>
                  <a:srgbClr val="0000FF"/>
                </a:solidFill>
              </a:rPr>
              <a:t>Bandwidth</a:t>
            </a:r>
          </a:p>
          <a:p>
            <a:pPr marL="704850" indent="-342900" algn="just">
              <a:spcAft>
                <a:spcPts val="600"/>
              </a:spcAft>
              <a:buFont typeface="Arial" panose="020B0604020202020204" pitchFamily="34" charset="0"/>
              <a:buChar char="•"/>
            </a:pPr>
            <a:r>
              <a:rPr lang="en-US" sz="2300" dirty="0">
                <a:solidFill>
                  <a:srgbClr val="0000FF"/>
                </a:solidFill>
              </a:rPr>
              <a:t>Average traffic</a:t>
            </a:r>
          </a:p>
          <a:p>
            <a:pPr marL="704850" indent="-342900" algn="just">
              <a:spcAft>
                <a:spcPts val="600"/>
              </a:spcAft>
              <a:buFont typeface="Arial" panose="020B0604020202020204" pitchFamily="34" charset="0"/>
              <a:buChar char="•"/>
            </a:pPr>
            <a:r>
              <a:rPr lang="en-US" sz="2300" dirty="0">
                <a:solidFill>
                  <a:srgbClr val="0000FF"/>
                </a:solidFill>
              </a:rPr>
              <a:t>Communication cost (Energy)</a:t>
            </a:r>
          </a:p>
          <a:p>
            <a:pPr marL="704850" indent="-342900" algn="just">
              <a:spcAft>
                <a:spcPts val="600"/>
              </a:spcAft>
              <a:buFont typeface="Arial" panose="020B0604020202020204" pitchFamily="34" charset="0"/>
              <a:buChar char="•"/>
            </a:pPr>
            <a:r>
              <a:rPr lang="en-US" sz="2300" dirty="0">
                <a:solidFill>
                  <a:srgbClr val="0000FF"/>
                </a:solidFill>
              </a:rPr>
              <a:t>Measured delay</a:t>
            </a:r>
          </a:p>
          <a:p>
            <a:pPr marL="361950" indent="-361950" algn="just">
              <a:spcAft>
                <a:spcPts val="600"/>
              </a:spcAft>
              <a:buFont typeface="Wingdings" panose="05000000000000000000" pitchFamily="2" charset="2"/>
              <a:buChar char="§"/>
            </a:pPr>
            <a:r>
              <a:rPr lang="en-US" sz="2300" dirty="0"/>
              <a:t>The </a:t>
            </a:r>
            <a:r>
              <a:rPr lang="en-US" sz="2300" dirty="0">
                <a:solidFill>
                  <a:srgbClr val="0000FF"/>
                </a:solidFill>
              </a:rPr>
              <a:t>routing algorithm computes “shortest” path according to any one of a metric or a combination of  metrics</a:t>
            </a:r>
            <a:endParaRPr lang="en-IN" sz="2300" dirty="0">
              <a:solidFill>
                <a:srgbClr val="0000FF"/>
              </a:solidFill>
            </a:endParaRPr>
          </a:p>
        </p:txBody>
      </p:sp>
    </p:spTree>
    <p:extLst>
      <p:ext uri="{BB962C8B-B14F-4D97-AF65-F5344CB8AC3E}">
        <p14:creationId xmlns:p14="http://schemas.microsoft.com/office/powerpoint/2010/main" val="120049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Dijkstra’s Shortest Path Algorithm</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28425"/>
            <a:ext cx="10906702" cy="420115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200" dirty="0"/>
              <a:t>Each </a:t>
            </a:r>
            <a:r>
              <a:rPr lang="en-IN" sz="2200" dirty="0">
                <a:solidFill>
                  <a:srgbClr val="0000FF"/>
                </a:solidFill>
              </a:rPr>
              <a:t>node is labelled (in parentheses) with its distance from the source node along the best known path</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distances must be non-negative, as they will be if they are based on real quantities like bandwidth and delay</a:t>
            </a:r>
          </a:p>
          <a:p>
            <a:pPr marL="342900" indent="-342900" algn="just">
              <a:spcAft>
                <a:spcPts val="600"/>
              </a:spcAft>
              <a:buFont typeface="Wingdings" panose="05000000000000000000" pitchFamily="2" charset="2"/>
              <a:buChar char="§"/>
            </a:pPr>
            <a:r>
              <a:rPr lang="en-US" sz="2200" dirty="0"/>
              <a:t>Initially, </a:t>
            </a:r>
            <a:r>
              <a:rPr lang="en-US" sz="2200" dirty="0">
                <a:solidFill>
                  <a:srgbClr val="0000FF"/>
                </a:solidFill>
              </a:rPr>
              <a:t>no paths are known, so all nodes are labeled with infinity</a:t>
            </a:r>
          </a:p>
          <a:p>
            <a:pPr marL="342900" indent="-342900" algn="just">
              <a:spcAft>
                <a:spcPts val="600"/>
              </a:spcAft>
              <a:buFont typeface="Wingdings" panose="05000000000000000000" pitchFamily="2" charset="2"/>
              <a:buChar char="§"/>
            </a:pPr>
            <a:r>
              <a:rPr lang="en-US" sz="2200" dirty="0"/>
              <a:t>As </a:t>
            </a:r>
            <a:r>
              <a:rPr lang="en-US" sz="2200" dirty="0">
                <a:solidFill>
                  <a:srgbClr val="0000FF"/>
                </a:solidFill>
              </a:rPr>
              <a:t>the algorithm proceeds and paths are found, the labels may change, reflecting better paths</a:t>
            </a:r>
          </a:p>
          <a:p>
            <a:pPr marL="342900" indent="-342900" algn="just">
              <a:spcAft>
                <a:spcPts val="600"/>
              </a:spcAft>
              <a:buFont typeface="Wingdings" panose="05000000000000000000" pitchFamily="2" charset="2"/>
              <a:buChar char="§"/>
            </a:pPr>
            <a:r>
              <a:rPr lang="en-US" sz="2200" dirty="0"/>
              <a:t>A </a:t>
            </a:r>
            <a:r>
              <a:rPr lang="en-US" sz="2200" dirty="0">
                <a:solidFill>
                  <a:srgbClr val="0000FF"/>
                </a:solidFill>
              </a:rPr>
              <a:t>label may be either tentative or permanent</a:t>
            </a:r>
          </a:p>
          <a:p>
            <a:pPr marL="342900" indent="-342900" algn="just">
              <a:spcAft>
                <a:spcPts val="600"/>
              </a:spcAft>
              <a:buFont typeface="Wingdings" panose="05000000000000000000" pitchFamily="2" charset="2"/>
              <a:buChar char="§"/>
            </a:pPr>
            <a:r>
              <a:rPr lang="en-US" sz="2200" dirty="0"/>
              <a:t>Initially, </a:t>
            </a:r>
            <a:r>
              <a:rPr lang="en-US" sz="2200" dirty="0">
                <a:solidFill>
                  <a:srgbClr val="0000FF"/>
                </a:solidFill>
              </a:rPr>
              <a:t>all labels are tentative. When it is discovered  that a label represents the shortest possible path from the source to that node, it is made permanent and never changed thereafter</a:t>
            </a:r>
            <a:endParaRPr lang="en-IN" sz="2200" dirty="0">
              <a:solidFill>
                <a:srgbClr val="0000FF"/>
              </a:solidFill>
            </a:endParaRPr>
          </a:p>
        </p:txBody>
      </p:sp>
    </p:spTree>
    <p:extLst>
      <p:ext uri="{BB962C8B-B14F-4D97-AF65-F5344CB8AC3E}">
        <p14:creationId xmlns:p14="http://schemas.microsoft.com/office/powerpoint/2010/main" val="58113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Dijkstra’s Shortest Path Algorithm</a:t>
            </a:r>
          </a:p>
        </p:txBody>
      </p:sp>
      <p:pic>
        <p:nvPicPr>
          <p:cNvPr id="5" name="Picture 4">
            <a:extLst>
              <a:ext uri="{FF2B5EF4-FFF2-40B4-BE49-F238E27FC236}">
                <a16:creationId xmlns:a16="http://schemas.microsoft.com/office/drawing/2014/main" id="{D89967FD-E3C9-E3D3-2887-F513937803DE}"/>
              </a:ext>
            </a:extLst>
          </p:cNvPr>
          <p:cNvPicPr>
            <a:picLocks noChangeAspect="1"/>
          </p:cNvPicPr>
          <p:nvPr/>
        </p:nvPicPr>
        <p:blipFill>
          <a:blip r:embed="rId2"/>
          <a:stretch>
            <a:fillRect/>
          </a:stretch>
        </p:blipFill>
        <p:spPr>
          <a:xfrm>
            <a:off x="2044811" y="1177389"/>
            <a:ext cx="8038580" cy="5371233"/>
          </a:xfrm>
          <a:prstGeom prst="rect">
            <a:avLst/>
          </a:prstGeom>
        </p:spPr>
      </p:pic>
    </p:spTree>
    <p:extLst>
      <p:ext uri="{BB962C8B-B14F-4D97-AF65-F5344CB8AC3E}">
        <p14:creationId xmlns:p14="http://schemas.microsoft.com/office/powerpoint/2010/main" val="272579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Flooding</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287785"/>
            <a:ext cx="10906702" cy="5186035"/>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For </a:t>
            </a:r>
            <a:r>
              <a:rPr lang="en-US" sz="2200" dirty="0">
                <a:solidFill>
                  <a:srgbClr val="0000FF"/>
                </a:solidFill>
              </a:rPr>
              <a:t>every router to take routing decisions the complete picture of the network is essential</a:t>
            </a:r>
          </a:p>
          <a:p>
            <a:pPr marL="342900" indent="-342900" algn="just">
              <a:spcAft>
                <a:spcPts val="600"/>
              </a:spcAft>
              <a:buFont typeface="Wingdings" panose="05000000000000000000" pitchFamily="2" charset="2"/>
              <a:buChar char="§"/>
            </a:pPr>
            <a:r>
              <a:rPr lang="en-US" sz="2200" dirty="0"/>
              <a:t>A </a:t>
            </a:r>
            <a:r>
              <a:rPr lang="en-US" sz="2200" dirty="0">
                <a:solidFill>
                  <a:srgbClr val="0000FF"/>
                </a:solidFill>
              </a:rPr>
              <a:t>simple technique is flooding in which every incoming packet is sent out on every outgoing line except the one it arrived on</a:t>
            </a:r>
          </a:p>
          <a:p>
            <a:pPr marL="342900" indent="-342900" algn="just">
              <a:spcAft>
                <a:spcPts val="600"/>
              </a:spcAft>
              <a:buFont typeface="Wingdings" panose="05000000000000000000" pitchFamily="2" charset="2"/>
              <a:buChar char="§"/>
            </a:pPr>
            <a:r>
              <a:rPr lang="en-US" sz="2200" dirty="0"/>
              <a:t>This </a:t>
            </a:r>
            <a:r>
              <a:rPr lang="en-US" sz="2200" dirty="0">
                <a:solidFill>
                  <a:srgbClr val="0000FF"/>
                </a:solidFill>
              </a:rPr>
              <a:t>mechanism generates vast no of duplicate packets</a:t>
            </a:r>
            <a:r>
              <a:rPr lang="en-US" sz="2200" dirty="0"/>
              <a:t>, so </a:t>
            </a:r>
            <a:r>
              <a:rPr lang="en-US" sz="2200" dirty="0">
                <a:solidFill>
                  <a:srgbClr val="0000FF"/>
                </a:solidFill>
              </a:rPr>
              <a:t>there should be some mechanism to damp the process</a:t>
            </a:r>
          </a:p>
          <a:p>
            <a:pPr marL="342900" indent="-342900" algn="just">
              <a:spcAft>
                <a:spcPts val="600"/>
              </a:spcAft>
              <a:buFont typeface="Wingdings" panose="05000000000000000000" pitchFamily="2" charset="2"/>
              <a:buChar char="§"/>
            </a:pPr>
            <a:r>
              <a:rPr lang="en-US" sz="2200" dirty="0"/>
              <a:t>Measures taken to </a:t>
            </a:r>
            <a:r>
              <a:rPr lang="en-US" sz="2200" dirty="0">
                <a:solidFill>
                  <a:srgbClr val="0000FF"/>
                </a:solidFill>
              </a:rPr>
              <a:t>prevent large number of packets being generated</a:t>
            </a:r>
          </a:p>
          <a:p>
            <a:pPr marL="627063" lvl="1" indent="-265113" algn="just">
              <a:spcAft>
                <a:spcPts val="600"/>
              </a:spcAft>
              <a:buFont typeface="Arial" panose="020B0604020202020204" pitchFamily="34" charset="0"/>
              <a:buChar char="•"/>
            </a:pPr>
            <a:r>
              <a:rPr lang="en-US" sz="2200" dirty="0"/>
              <a:t>To </a:t>
            </a:r>
            <a:r>
              <a:rPr lang="en-US" sz="2200" dirty="0">
                <a:solidFill>
                  <a:srgbClr val="0000FF"/>
                </a:solidFill>
              </a:rPr>
              <a:t>add hop counter in the header of the packet</a:t>
            </a:r>
          </a:p>
          <a:p>
            <a:pPr marL="893763" lvl="2" indent="-266700" algn="just">
              <a:spcAft>
                <a:spcPts val="600"/>
              </a:spcAft>
              <a:buFont typeface="Calibri" panose="020F0502020204030204" pitchFamily="34" charset="0"/>
              <a:buChar char="‒"/>
            </a:pPr>
            <a:r>
              <a:rPr lang="en-US" sz="2200" dirty="0"/>
              <a:t>The </a:t>
            </a:r>
            <a:r>
              <a:rPr lang="en-US" sz="2200" dirty="0">
                <a:solidFill>
                  <a:srgbClr val="0000FF"/>
                </a:solidFill>
              </a:rPr>
              <a:t>hop count gets decremented by one each time the packet moves to next hop</a:t>
            </a:r>
          </a:p>
          <a:p>
            <a:pPr marL="893763" lvl="2" indent="-266700" algn="just">
              <a:spcAft>
                <a:spcPts val="600"/>
              </a:spcAft>
              <a:buFont typeface="Calibri" panose="020F0502020204030204" pitchFamily="34" charset="0"/>
              <a:buChar char="‒"/>
            </a:pPr>
            <a:r>
              <a:rPr lang="en-US" sz="2200" dirty="0"/>
              <a:t>The </a:t>
            </a:r>
            <a:r>
              <a:rPr lang="en-US" sz="2200" dirty="0">
                <a:solidFill>
                  <a:srgbClr val="0000FF"/>
                </a:solidFill>
              </a:rPr>
              <a:t>packet is dropped from the network when the hop counter becomes 0</a:t>
            </a:r>
          </a:p>
          <a:p>
            <a:pPr marL="893763" lvl="2" indent="-266700" algn="just">
              <a:spcAft>
                <a:spcPts val="600"/>
              </a:spcAft>
              <a:buFont typeface="Calibri" panose="020F0502020204030204" pitchFamily="34" charset="0"/>
              <a:buChar char="‒"/>
            </a:pPr>
            <a:r>
              <a:rPr lang="en-US" sz="2200" dirty="0"/>
              <a:t>This </a:t>
            </a:r>
            <a:r>
              <a:rPr lang="en-US" sz="2200" dirty="0">
                <a:solidFill>
                  <a:srgbClr val="0000FF"/>
                </a:solidFill>
              </a:rPr>
              <a:t>hop counter is initialized to the length of path from source to destination, if unknown it is assigned with full diameter of the network</a:t>
            </a:r>
          </a:p>
          <a:p>
            <a:pPr marL="361950" lvl="2" indent="-361950" algn="just">
              <a:spcAft>
                <a:spcPts val="600"/>
              </a:spcAft>
              <a:buFont typeface="Wingdings" panose="05000000000000000000" pitchFamily="2" charset="2"/>
              <a:buChar char="§"/>
            </a:pPr>
            <a:r>
              <a:rPr lang="en-US" sz="2200" dirty="0"/>
              <a:t>This may result is </a:t>
            </a:r>
            <a:r>
              <a:rPr lang="en-US" sz="2200" dirty="0">
                <a:solidFill>
                  <a:srgbClr val="0000FF"/>
                </a:solidFill>
              </a:rPr>
              <a:t>exponential number of duplicate packets as routers may simply forward packets</a:t>
            </a:r>
            <a:endParaRPr lang="en-IN" sz="2200" dirty="0">
              <a:solidFill>
                <a:srgbClr val="0000FF"/>
              </a:solidFill>
            </a:endParaRPr>
          </a:p>
        </p:txBody>
      </p:sp>
    </p:spTree>
    <p:extLst>
      <p:ext uri="{BB962C8B-B14F-4D97-AF65-F5344CB8AC3E}">
        <p14:creationId xmlns:p14="http://schemas.microsoft.com/office/powerpoint/2010/main" val="329216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Flooding</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70960"/>
            <a:ext cx="10906702" cy="42780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Routers </a:t>
            </a:r>
            <a:r>
              <a:rPr lang="en-US" sz="2200" dirty="0">
                <a:solidFill>
                  <a:srgbClr val="0000FF"/>
                </a:solidFill>
              </a:rPr>
              <a:t>should keep track of flooded packets</a:t>
            </a:r>
          </a:p>
          <a:p>
            <a:pPr marL="627063" indent="-265113" algn="just">
              <a:spcAft>
                <a:spcPts val="600"/>
              </a:spcAft>
              <a:buFont typeface="Calibri" panose="020F0502020204030204" pitchFamily="34" charset="0"/>
              <a:buChar char="‒"/>
              <a:tabLst>
                <a:tab pos="627063" algn="l"/>
              </a:tabLst>
            </a:pPr>
            <a:r>
              <a:rPr lang="en-US" sz="2200" dirty="0"/>
              <a:t>This is to </a:t>
            </a:r>
            <a:r>
              <a:rPr lang="en-US" sz="2200" dirty="0">
                <a:solidFill>
                  <a:srgbClr val="0000FF"/>
                </a:solidFill>
              </a:rPr>
              <a:t>avoid routers flooding packets for the second time</a:t>
            </a:r>
          </a:p>
          <a:p>
            <a:pPr marL="627063" indent="-265113" algn="just">
              <a:spcAft>
                <a:spcPts val="600"/>
              </a:spcAft>
              <a:buFont typeface="Calibri" panose="020F0502020204030204" pitchFamily="34" charset="0"/>
              <a:buChar char="‒"/>
              <a:tabLst>
                <a:tab pos="627063" algn="l"/>
              </a:tabLst>
            </a:pPr>
            <a:r>
              <a:rPr lang="en-US" sz="2200" dirty="0"/>
              <a:t>The </a:t>
            </a:r>
            <a:r>
              <a:rPr lang="en-US" sz="2200" dirty="0">
                <a:solidFill>
                  <a:srgbClr val="0000FF"/>
                </a:solidFill>
              </a:rPr>
              <a:t>source router puts its address and sequence number into the packet header and sends the packet to all of its neighbors</a:t>
            </a:r>
            <a:endParaRPr lang="en-US" sz="2200" dirty="0"/>
          </a:p>
          <a:p>
            <a:pPr marL="627063" indent="-265113" algn="just">
              <a:spcAft>
                <a:spcPts val="600"/>
              </a:spcAft>
              <a:buFont typeface="Calibri" panose="020F0502020204030204" pitchFamily="34" charset="0"/>
              <a:buChar char="‒"/>
              <a:tabLst>
                <a:tab pos="627063" algn="l"/>
              </a:tabLst>
            </a:pPr>
            <a:r>
              <a:rPr lang="en-US" sz="2200" dirty="0"/>
              <a:t>Each </a:t>
            </a:r>
            <a:r>
              <a:rPr lang="en-US" sz="2200" dirty="0">
                <a:solidFill>
                  <a:srgbClr val="0000FF"/>
                </a:solidFill>
              </a:rPr>
              <a:t>node maintains a list of the source address and sequence number of each broadcast packet it has already received, duplicated, and forwarded</a:t>
            </a:r>
          </a:p>
          <a:p>
            <a:pPr marL="627063" indent="-265113" algn="just">
              <a:spcAft>
                <a:spcPts val="600"/>
              </a:spcAft>
              <a:buFont typeface="Calibri" panose="020F0502020204030204" pitchFamily="34" charset="0"/>
              <a:buChar char="‒"/>
              <a:tabLst>
                <a:tab pos="627063" algn="l"/>
              </a:tabLst>
            </a:pPr>
            <a:r>
              <a:rPr lang="en-US" sz="2200" dirty="0"/>
              <a:t>When a </a:t>
            </a:r>
            <a:r>
              <a:rPr lang="en-US" sz="2200" dirty="0">
                <a:solidFill>
                  <a:srgbClr val="0000FF"/>
                </a:solidFill>
              </a:rPr>
              <a:t>node receives a broadcast packet, it first checks whether the packet is in this list. </a:t>
            </a:r>
          </a:p>
          <a:p>
            <a:pPr marL="627063" indent="-265113" algn="just">
              <a:spcAft>
                <a:spcPts val="600"/>
              </a:spcAft>
              <a:buFont typeface="Calibri" panose="020F0502020204030204" pitchFamily="34" charset="0"/>
              <a:buChar char="‒"/>
              <a:tabLst>
                <a:tab pos="627063" algn="l"/>
              </a:tabLst>
            </a:pPr>
            <a:r>
              <a:rPr lang="en-US" sz="2200" dirty="0">
                <a:solidFill>
                  <a:srgbClr val="0000FF"/>
                </a:solidFill>
              </a:rPr>
              <a:t>If so, the packet is dropped; if not, the packet is duplicated and forwarded to all the node’s neighbors </a:t>
            </a:r>
            <a:r>
              <a:rPr lang="en-US" sz="2200" dirty="0"/>
              <a:t>(except the node from which the packet has just been received).</a:t>
            </a:r>
          </a:p>
          <a:p>
            <a:pPr marL="627063" indent="-265113" algn="just">
              <a:spcAft>
                <a:spcPts val="600"/>
              </a:spcAft>
              <a:buFont typeface="Calibri" panose="020F0502020204030204" pitchFamily="34" charset="0"/>
              <a:buChar char="‒"/>
              <a:tabLst>
                <a:tab pos="627063" algn="l"/>
              </a:tabLst>
            </a:pPr>
            <a:r>
              <a:rPr lang="en-US" sz="2200" dirty="0"/>
              <a:t>To prevent the list from growing without bound, </a:t>
            </a:r>
            <a:r>
              <a:rPr lang="en-US" sz="2200" dirty="0">
                <a:solidFill>
                  <a:srgbClr val="0000FF"/>
                </a:solidFill>
              </a:rPr>
              <a:t>each list should be augmented by a counter, k, meaning that all sequence numbers through k have been seen</a:t>
            </a:r>
            <a:endParaRPr lang="en-IN" sz="2200" dirty="0"/>
          </a:p>
        </p:txBody>
      </p:sp>
    </p:spTree>
    <p:extLst>
      <p:ext uri="{BB962C8B-B14F-4D97-AF65-F5344CB8AC3E}">
        <p14:creationId xmlns:p14="http://schemas.microsoft.com/office/powerpoint/2010/main" val="423152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Flooding</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70960"/>
            <a:ext cx="10906702" cy="352404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Applications of flooding algorithm </a:t>
            </a:r>
          </a:p>
          <a:p>
            <a:pPr marL="627063" indent="-361950" algn="just">
              <a:spcAft>
                <a:spcPts val="600"/>
              </a:spcAft>
              <a:buFont typeface="Calibri" panose="020F0502020204030204" pitchFamily="34" charset="0"/>
              <a:buChar char="‒"/>
            </a:pPr>
            <a:r>
              <a:rPr lang="en-US" sz="2200" dirty="0"/>
              <a:t>It ensures </a:t>
            </a:r>
            <a:r>
              <a:rPr lang="en-US" sz="2200" dirty="0">
                <a:solidFill>
                  <a:srgbClr val="0000FF"/>
                </a:solidFill>
              </a:rPr>
              <a:t>that a packet is delivered to every node in the network- an effective way of broadcasting information </a:t>
            </a:r>
            <a:r>
              <a:rPr lang="en-US" sz="2200" dirty="0"/>
              <a:t>e.g. wireless network.</a:t>
            </a:r>
          </a:p>
          <a:p>
            <a:pPr marL="627063" indent="-361950" algn="just">
              <a:spcAft>
                <a:spcPts val="600"/>
              </a:spcAft>
              <a:buFont typeface="Calibri" panose="020F0502020204030204" pitchFamily="34" charset="0"/>
              <a:buChar char="‒"/>
            </a:pPr>
            <a:r>
              <a:rPr lang="en-US" sz="2200" dirty="0"/>
              <a:t>It </a:t>
            </a:r>
            <a:r>
              <a:rPr lang="en-US" sz="2200" dirty="0">
                <a:solidFill>
                  <a:srgbClr val="0000FF"/>
                </a:solidFill>
              </a:rPr>
              <a:t>is tremendously robust</a:t>
            </a:r>
            <a:r>
              <a:rPr lang="en-US" sz="2200" dirty="0"/>
              <a:t>. e.g., in a </a:t>
            </a:r>
            <a:r>
              <a:rPr lang="en-US" sz="2200" dirty="0">
                <a:solidFill>
                  <a:srgbClr val="0000FF"/>
                </a:solidFill>
              </a:rPr>
              <a:t>military network located in a war zone, flooding will find a path if one exists, to get a packet to its destination</a:t>
            </a:r>
            <a:endParaRPr lang="en-US" sz="2200" dirty="0"/>
          </a:p>
          <a:p>
            <a:pPr marL="627063" indent="-361950" algn="just">
              <a:spcAft>
                <a:spcPts val="600"/>
              </a:spcAft>
              <a:buFont typeface="Calibri" panose="020F0502020204030204" pitchFamily="34" charset="0"/>
              <a:buChar char="‒"/>
            </a:pPr>
            <a:r>
              <a:rPr lang="en-US" sz="2200" dirty="0"/>
              <a:t>Flooding </a:t>
            </a:r>
            <a:r>
              <a:rPr lang="en-US" sz="2200" dirty="0">
                <a:solidFill>
                  <a:srgbClr val="0000FF"/>
                </a:solidFill>
              </a:rPr>
              <a:t>also requires little in the way of setup</a:t>
            </a:r>
            <a:r>
              <a:rPr lang="en-US" sz="2200" dirty="0"/>
              <a:t>: </a:t>
            </a:r>
            <a:r>
              <a:rPr lang="en-US" sz="2200" dirty="0">
                <a:solidFill>
                  <a:srgbClr val="0000FF"/>
                </a:solidFill>
              </a:rPr>
              <a:t>The routers only need to know their neighbors- this serves as building block for other routing algorithm</a:t>
            </a:r>
          </a:p>
          <a:p>
            <a:pPr marL="627063" indent="-361950" algn="just">
              <a:spcAft>
                <a:spcPts val="600"/>
              </a:spcAft>
              <a:buFont typeface="Calibri" panose="020F0502020204030204" pitchFamily="34" charset="0"/>
              <a:buChar char="‒"/>
            </a:pPr>
            <a:r>
              <a:rPr lang="en-US" sz="2200" dirty="0"/>
              <a:t>Flooding </a:t>
            </a:r>
            <a:r>
              <a:rPr lang="en-US" sz="2200" dirty="0">
                <a:solidFill>
                  <a:srgbClr val="0000FF"/>
                </a:solidFill>
              </a:rPr>
              <a:t>can also be used as a metric against which other routing algorithms can be compared</a:t>
            </a:r>
            <a:endParaRPr lang="en-IN" sz="2200" dirty="0"/>
          </a:p>
        </p:txBody>
      </p:sp>
    </p:spTree>
    <p:extLst>
      <p:ext uri="{BB962C8B-B14F-4D97-AF65-F5344CB8AC3E}">
        <p14:creationId xmlns:p14="http://schemas.microsoft.com/office/powerpoint/2010/main" val="2765895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289514"/>
            <a:ext cx="10906702" cy="5109091"/>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algorithm operates by having each router maintain a table (i.e., a vector) giving the best known distance to each destination and which link to use to get there</a:t>
            </a:r>
          </a:p>
          <a:p>
            <a:pPr marL="342900" indent="-342900" algn="just">
              <a:spcAft>
                <a:spcPts val="600"/>
              </a:spcAft>
              <a:buFont typeface="Wingdings" panose="05000000000000000000" pitchFamily="2" charset="2"/>
              <a:buChar char="§"/>
            </a:pPr>
            <a:r>
              <a:rPr lang="en-US" sz="2200" dirty="0"/>
              <a:t>These </a:t>
            </a:r>
            <a:r>
              <a:rPr lang="en-US" sz="2200" dirty="0">
                <a:solidFill>
                  <a:srgbClr val="0000FF"/>
                </a:solidFill>
              </a:rPr>
              <a:t>tables are updated by exchanging information with the neighbors</a:t>
            </a:r>
          </a:p>
          <a:p>
            <a:pPr marL="342900" indent="-342900" algn="just">
              <a:spcAft>
                <a:spcPts val="600"/>
              </a:spcAft>
              <a:buFont typeface="Wingdings" panose="05000000000000000000" pitchFamily="2" charset="2"/>
              <a:buChar char="§"/>
            </a:pPr>
            <a:r>
              <a:rPr lang="en-US" sz="2200" dirty="0"/>
              <a:t>Eventually, </a:t>
            </a:r>
            <a:r>
              <a:rPr lang="en-US" sz="2200" dirty="0">
                <a:solidFill>
                  <a:srgbClr val="0000FF"/>
                </a:solidFill>
              </a:rPr>
              <a:t>every router knows the best link to reach each destination</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algorithm is called by different name: </a:t>
            </a:r>
            <a:r>
              <a:rPr lang="en-US" sz="2200" b="1" i="1" dirty="0">
                <a:solidFill>
                  <a:srgbClr val="CC0066"/>
                </a:solidFill>
              </a:rPr>
              <a:t>Bellman Ford Routing Algorithm</a:t>
            </a:r>
          </a:p>
          <a:p>
            <a:pPr marL="342900" indent="-342900" algn="just">
              <a:spcAft>
                <a:spcPts val="600"/>
              </a:spcAft>
              <a:buFont typeface="Wingdings" panose="05000000000000000000" pitchFamily="2" charset="2"/>
              <a:buChar char="§"/>
            </a:pPr>
            <a:r>
              <a:rPr lang="en-US" sz="2200" dirty="0"/>
              <a:t>Each </a:t>
            </a:r>
            <a:r>
              <a:rPr lang="en-US" sz="2200" dirty="0">
                <a:solidFill>
                  <a:srgbClr val="0000FF"/>
                </a:solidFill>
              </a:rPr>
              <a:t>entry has two parts the preferred outgoing line to use for that destination and an estimate of the distance to that destination</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distance might be measured as the number of hops or using another metric</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router is assumed to know the </a:t>
            </a:r>
            <a:r>
              <a:rPr lang="en-US" sz="2200" b="1" i="1" dirty="0">
                <a:solidFill>
                  <a:srgbClr val="CC0066"/>
                </a:solidFill>
              </a:rPr>
              <a:t>“distance”</a:t>
            </a:r>
            <a:r>
              <a:rPr lang="en-US" sz="2200" b="1" dirty="0">
                <a:solidFill>
                  <a:srgbClr val="C6284A"/>
                </a:solidFill>
              </a:rPr>
              <a:t> </a:t>
            </a:r>
            <a:r>
              <a:rPr lang="en-US" sz="2200" dirty="0">
                <a:solidFill>
                  <a:srgbClr val="0000FF"/>
                </a:solidFill>
              </a:rPr>
              <a:t>to each of its neighbors</a:t>
            </a:r>
          </a:p>
          <a:p>
            <a:pPr marL="342900" indent="-342900" algn="just">
              <a:spcAft>
                <a:spcPts val="600"/>
              </a:spcAft>
              <a:buFont typeface="Wingdings" panose="05000000000000000000" pitchFamily="2" charset="2"/>
              <a:buChar char="§"/>
            </a:pPr>
            <a:r>
              <a:rPr lang="en-US" sz="2200" dirty="0"/>
              <a:t>Assuming </a:t>
            </a:r>
            <a:r>
              <a:rPr lang="en-US" sz="2200" dirty="0">
                <a:solidFill>
                  <a:srgbClr val="0000FF"/>
                </a:solidFill>
              </a:rPr>
              <a:t>that delay is used as a metric and that the router knows the delay to each of its neighbors</a:t>
            </a:r>
          </a:p>
          <a:p>
            <a:pPr marL="342900" indent="-342900" algn="just">
              <a:spcAft>
                <a:spcPts val="600"/>
              </a:spcAft>
              <a:buFont typeface="Wingdings" panose="05000000000000000000" pitchFamily="2" charset="2"/>
              <a:buChar char="§"/>
            </a:pPr>
            <a:r>
              <a:rPr lang="en-US" sz="2200" dirty="0"/>
              <a:t>Once </a:t>
            </a:r>
            <a:r>
              <a:rPr lang="en-US" sz="2200" dirty="0">
                <a:solidFill>
                  <a:srgbClr val="0000FF"/>
                </a:solidFill>
              </a:rPr>
              <a:t>every T msec, each router sends to each neighbor a list of its estimated delays to each destination</a:t>
            </a:r>
            <a:endParaRPr lang="en-IN" sz="2200" dirty="0">
              <a:solidFill>
                <a:srgbClr val="0000FF"/>
              </a:solidFill>
            </a:endParaRPr>
          </a:p>
        </p:txBody>
      </p:sp>
    </p:spTree>
    <p:extLst>
      <p:ext uri="{BB962C8B-B14F-4D97-AF65-F5344CB8AC3E}">
        <p14:creationId xmlns:p14="http://schemas.microsoft.com/office/powerpoint/2010/main" val="287646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178C-D593-8E0B-E744-4CB18EB8693D}"/>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4A90E368-48A4-0BF3-C974-C8C02B0447F4}"/>
              </a:ext>
            </a:extLst>
          </p:cNvPr>
          <p:cNvSpPr>
            <a:spLocks noGrp="1"/>
          </p:cNvSpPr>
          <p:nvPr>
            <p:ph sz="half" idx="1"/>
          </p:nvPr>
        </p:nvSpPr>
        <p:spPr>
          <a:xfrm>
            <a:off x="693417" y="2021840"/>
            <a:ext cx="6418579" cy="4480560"/>
          </a:xfrm>
        </p:spPr>
        <p:txBody>
          <a:bodyPr>
            <a:normAutofit/>
          </a:bodyPr>
          <a:lstStyle/>
          <a:p>
            <a:pPr marL="355600" indent="-355600" algn="just">
              <a:buFont typeface="Wingdings" panose="05000000000000000000" pitchFamily="2" charset="2"/>
              <a:buChar char="§"/>
            </a:pPr>
            <a:r>
              <a:rPr lang="en-US" dirty="0"/>
              <a:t>The </a:t>
            </a:r>
            <a:r>
              <a:rPr lang="en-US" dirty="0">
                <a:solidFill>
                  <a:srgbClr val="0000FF"/>
                </a:solidFill>
              </a:rPr>
              <a:t>network layer is concerned with getting packets from source all the way to destination across many intermediate hops</a:t>
            </a:r>
          </a:p>
          <a:p>
            <a:pPr marL="355600" indent="-355600" algn="just">
              <a:buFont typeface="Wingdings" panose="05000000000000000000" pitchFamily="2" charset="2"/>
              <a:buChar char="§"/>
            </a:pPr>
            <a:r>
              <a:rPr lang="en-US" b="0" i="0" dirty="0">
                <a:solidFill>
                  <a:srgbClr val="000000"/>
                </a:solidFill>
                <a:effectLst/>
                <a:latin typeface="inter-regular"/>
              </a:rPr>
              <a:t>The </a:t>
            </a:r>
            <a:r>
              <a:rPr lang="en-US" b="0" i="0" dirty="0">
                <a:solidFill>
                  <a:srgbClr val="0000FF"/>
                </a:solidFill>
                <a:effectLst/>
                <a:latin typeface="inter-regular"/>
              </a:rPr>
              <a:t>network layer generates the logical addresses </a:t>
            </a:r>
          </a:p>
          <a:p>
            <a:pPr marL="355600" indent="-355600" algn="just">
              <a:buFont typeface="Wingdings" panose="05000000000000000000" pitchFamily="2" charset="2"/>
              <a:buChar char="§"/>
            </a:pPr>
            <a:r>
              <a:rPr lang="en-US" dirty="0"/>
              <a:t>Network layer is </a:t>
            </a:r>
            <a:r>
              <a:rPr lang="en-US" dirty="0">
                <a:solidFill>
                  <a:srgbClr val="0000FF"/>
                </a:solidFill>
              </a:rPr>
              <a:t>responsible for moving packets from source to destination in contrast  to data link layer which is responsible for moving frames from one end of the wire to another</a:t>
            </a:r>
          </a:p>
          <a:p>
            <a:pPr marL="355600" indent="-355600" algn="just">
              <a:buFont typeface="Wingdings" panose="05000000000000000000" pitchFamily="2" charset="2"/>
              <a:buChar char="§"/>
            </a:pPr>
            <a:r>
              <a:rPr lang="en-US" dirty="0"/>
              <a:t>Network layer should know the </a:t>
            </a:r>
            <a:r>
              <a:rPr lang="en-US" dirty="0">
                <a:solidFill>
                  <a:srgbClr val="0000FF"/>
                </a:solidFill>
              </a:rPr>
              <a:t>topology of the subnet- set of all routers and appropriate paths</a:t>
            </a:r>
            <a:endParaRPr lang="en-IN" dirty="0">
              <a:solidFill>
                <a:srgbClr val="0000FF"/>
              </a:solidFill>
            </a:endParaRPr>
          </a:p>
        </p:txBody>
      </p:sp>
      <p:pic>
        <p:nvPicPr>
          <p:cNvPr id="3" name="Picture 2">
            <a:extLst>
              <a:ext uri="{FF2B5EF4-FFF2-40B4-BE49-F238E27FC236}">
                <a16:creationId xmlns:a16="http://schemas.microsoft.com/office/drawing/2014/main" id="{4B9CEA34-32B7-0B5C-CDF6-DE632B4FEDAE}"/>
              </a:ext>
            </a:extLst>
          </p:cNvPr>
          <p:cNvPicPr>
            <a:picLocks noChangeAspect="1"/>
          </p:cNvPicPr>
          <p:nvPr/>
        </p:nvPicPr>
        <p:blipFill rotWithShape="1">
          <a:blip r:embed="rId2"/>
          <a:srcRect l="30860"/>
          <a:stretch/>
        </p:blipFill>
        <p:spPr>
          <a:xfrm>
            <a:off x="7396478" y="2271839"/>
            <a:ext cx="4102100" cy="3700807"/>
          </a:xfrm>
          <a:prstGeom prst="rect">
            <a:avLst/>
          </a:prstGeom>
        </p:spPr>
      </p:pic>
      <p:sp>
        <p:nvSpPr>
          <p:cNvPr id="6" name="TextBox 5">
            <a:extLst>
              <a:ext uri="{FF2B5EF4-FFF2-40B4-BE49-F238E27FC236}">
                <a16:creationId xmlns:a16="http://schemas.microsoft.com/office/drawing/2014/main" id="{1CEB8071-A237-C810-AD11-EA45E486919D}"/>
              </a:ext>
            </a:extLst>
          </p:cNvPr>
          <p:cNvSpPr txBox="1"/>
          <p:nvPr/>
        </p:nvSpPr>
        <p:spPr>
          <a:xfrm>
            <a:off x="693419" y="784278"/>
            <a:ext cx="10805159" cy="1277273"/>
          </a:xfrm>
          <a:prstGeom prst="rect">
            <a:avLst/>
          </a:prstGeom>
          <a:noFill/>
        </p:spPr>
        <p:txBody>
          <a:bodyPr wrap="square">
            <a:spAutoFit/>
          </a:bodyPr>
          <a:lstStyle/>
          <a:p>
            <a:pPr marL="355600" indent="-355600" algn="just">
              <a:spcAft>
                <a:spcPts val="600"/>
              </a:spcAft>
              <a:buFont typeface="Wingdings" panose="05000000000000000000" pitchFamily="2" charset="2"/>
              <a:buChar char="§"/>
            </a:pPr>
            <a:r>
              <a:rPr lang="en-US" sz="2400" b="0" i="0" dirty="0">
                <a:solidFill>
                  <a:srgbClr val="000000"/>
                </a:solidFill>
                <a:effectLst/>
              </a:rPr>
              <a:t>The </a:t>
            </a:r>
            <a:r>
              <a:rPr lang="en-US" sz="2400" b="0" i="0" dirty="0">
                <a:solidFill>
                  <a:srgbClr val="0000FF"/>
                </a:solidFill>
                <a:effectLst/>
              </a:rPr>
              <a:t>Network Layer is the third layer of the OSI or TCP/IP model</a:t>
            </a:r>
          </a:p>
          <a:p>
            <a:pPr marL="355600" indent="-355600" algn="just">
              <a:buFont typeface="Wingdings" panose="05000000000000000000" pitchFamily="2" charset="2"/>
              <a:buChar char="§"/>
            </a:pPr>
            <a:r>
              <a:rPr lang="en-US" sz="2400" b="0" i="0" dirty="0">
                <a:solidFill>
                  <a:srgbClr val="000000"/>
                </a:solidFill>
                <a:effectLst/>
              </a:rPr>
              <a:t>It </a:t>
            </a:r>
            <a:r>
              <a:rPr lang="en-US" sz="2400" b="0" i="0" dirty="0">
                <a:solidFill>
                  <a:srgbClr val="0000FF"/>
                </a:solidFill>
                <a:effectLst/>
              </a:rPr>
              <a:t>handles</a:t>
            </a:r>
            <a:r>
              <a:rPr lang="en-US" sz="2400" b="0" i="0" dirty="0">
                <a:solidFill>
                  <a:srgbClr val="000000"/>
                </a:solidFill>
                <a:effectLst/>
              </a:rPr>
              <a:t> the service </a:t>
            </a:r>
            <a:r>
              <a:rPr lang="en-US" sz="2400" b="0" i="0" dirty="0">
                <a:solidFill>
                  <a:srgbClr val="0000FF"/>
                </a:solidFill>
                <a:effectLst/>
              </a:rPr>
              <a:t>requests from the transport layer </a:t>
            </a:r>
            <a:r>
              <a:rPr lang="en-US" sz="2400" b="0" i="0" dirty="0">
                <a:solidFill>
                  <a:srgbClr val="000000"/>
                </a:solidFill>
                <a:effectLst/>
              </a:rPr>
              <a:t>and </a:t>
            </a:r>
            <a:r>
              <a:rPr lang="en-US" sz="2400" b="0" i="0" dirty="0">
                <a:solidFill>
                  <a:srgbClr val="0000FF"/>
                </a:solidFill>
                <a:effectLst/>
              </a:rPr>
              <a:t>further forwards the service request to the data link layer</a:t>
            </a:r>
            <a:endParaRPr lang="en-US" sz="2400" dirty="0">
              <a:solidFill>
                <a:srgbClr val="0000FF"/>
              </a:solidFill>
            </a:endParaRPr>
          </a:p>
        </p:txBody>
      </p:sp>
    </p:spTree>
    <p:extLst>
      <p:ext uri="{BB962C8B-B14F-4D97-AF65-F5344CB8AC3E}">
        <p14:creationId xmlns:p14="http://schemas.microsoft.com/office/powerpoint/2010/main" val="3995266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69669" y="770464"/>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17795"/>
            <a:ext cx="10906702" cy="118494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For the network shown below, </a:t>
            </a:r>
            <a:r>
              <a:rPr lang="en-US" sz="2200" dirty="0">
                <a:solidFill>
                  <a:srgbClr val="0000FF"/>
                </a:solidFill>
              </a:rPr>
              <a:t>give the datagram forwarding table (Destination, Next-Hop) for each node. The links are labelled with relative costs</a:t>
            </a:r>
          </a:p>
          <a:p>
            <a:pPr marL="342900" indent="-342900" algn="just">
              <a:spcAft>
                <a:spcPts val="600"/>
              </a:spcAft>
              <a:buFont typeface="Wingdings" panose="05000000000000000000" pitchFamily="2" charset="2"/>
              <a:buChar char="§"/>
            </a:pPr>
            <a:r>
              <a:rPr lang="en-US" sz="2200" dirty="0"/>
              <a:t>Criteria : </a:t>
            </a:r>
            <a:r>
              <a:rPr lang="en-US" sz="2200" dirty="0">
                <a:solidFill>
                  <a:srgbClr val="0000FF"/>
                </a:solidFill>
              </a:rPr>
              <a:t>Each packet should be forwarded via the lowest-cost path to its destination</a:t>
            </a:r>
            <a:endParaRPr lang="en-IN" sz="2200" dirty="0"/>
          </a:p>
        </p:txBody>
      </p:sp>
      <p:pic>
        <p:nvPicPr>
          <p:cNvPr id="9" name="Picture 8">
            <a:extLst>
              <a:ext uri="{FF2B5EF4-FFF2-40B4-BE49-F238E27FC236}">
                <a16:creationId xmlns:a16="http://schemas.microsoft.com/office/drawing/2014/main" id="{74E6FEA9-A5E6-2835-9586-099CD4544DEB}"/>
              </a:ext>
            </a:extLst>
          </p:cNvPr>
          <p:cNvPicPr>
            <a:picLocks noChangeAspect="1"/>
          </p:cNvPicPr>
          <p:nvPr/>
        </p:nvPicPr>
        <p:blipFill rotWithShape="1">
          <a:blip r:embed="rId2"/>
          <a:srcRect l="2139" t="3200"/>
          <a:stretch/>
        </p:blipFill>
        <p:spPr>
          <a:xfrm>
            <a:off x="693419" y="3147213"/>
            <a:ext cx="4108596" cy="2730358"/>
          </a:xfrm>
          <a:prstGeom prst="rect">
            <a:avLst/>
          </a:prstGeom>
        </p:spPr>
      </p:pic>
      <p:pic>
        <p:nvPicPr>
          <p:cNvPr id="3" name="Picture 2">
            <a:extLst>
              <a:ext uri="{FF2B5EF4-FFF2-40B4-BE49-F238E27FC236}">
                <a16:creationId xmlns:a16="http://schemas.microsoft.com/office/drawing/2014/main" id="{622054EB-FED2-D884-E302-88AF9219627D}"/>
              </a:ext>
            </a:extLst>
          </p:cNvPr>
          <p:cNvPicPr>
            <a:picLocks noChangeAspect="1"/>
          </p:cNvPicPr>
          <p:nvPr/>
        </p:nvPicPr>
        <p:blipFill>
          <a:blip r:embed="rId3"/>
          <a:stretch>
            <a:fillRect/>
          </a:stretch>
        </p:blipFill>
        <p:spPr>
          <a:xfrm>
            <a:off x="5515544" y="3004973"/>
            <a:ext cx="5983037" cy="3016965"/>
          </a:xfrm>
          <a:prstGeom prst="rect">
            <a:avLst/>
          </a:prstGeom>
        </p:spPr>
      </p:pic>
    </p:spTree>
    <p:extLst>
      <p:ext uri="{BB962C8B-B14F-4D97-AF65-F5344CB8AC3E}">
        <p14:creationId xmlns:p14="http://schemas.microsoft.com/office/powerpoint/2010/main" val="80370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99214"/>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9" name="Picture 8">
            <a:extLst>
              <a:ext uri="{FF2B5EF4-FFF2-40B4-BE49-F238E27FC236}">
                <a16:creationId xmlns:a16="http://schemas.microsoft.com/office/drawing/2014/main" id="{74E6FEA9-A5E6-2835-9586-099CD4544DEB}"/>
              </a:ext>
            </a:extLst>
          </p:cNvPr>
          <p:cNvPicPr>
            <a:picLocks noChangeAspect="1"/>
          </p:cNvPicPr>
          <p:nvPr/>
        </p:nvPicPr>
        <p:blipFill rotWithShape="1">
          <a:blip r:embed="rId2"/>
          <a:srcRect l="2139" t="3200"/>
          <a:stretch/>
        </p:blipFill>
        <p:spPr>
          <a:xfrm>
            <a:off x="781718" y="1145490"/>
            <a:ext cx="3587816" cy="2384275"/>
          </a:xfrm>
          <a:prstGeom prst="rect">
            <a:avLst/>
          </a:prstGeom>
        </p:spPr>
      </p:pic>
      <p:sp>
        <p:nvSpPr>
          <p:cNvPr id="5" name="TextBox 4">
            <a:extLst>
              <a:ext uri="{FF2B5EF4-FFF2-40B4-BE49-F238E27FC236}">
                <a16:creationId xmlns:a16="http://schemas.microsoft.com/office/drawing/2014/main" id="{8698B71A-1FD5-7049-4402-D5C3A2E5E457}"/>
              </a:ext>
            </a:extLst>
          </p:cNvPr>
          <p:cNvSpPr txBox="1"/>
          <p:nvPr/>
        </p:nvSpPr>
        <p:spPr>
          <a:xfrm>
            <a:off x="4663440" y="1112832"/>
            <a:ext cx="6893138" cy="2200602"/>
          </a:xfrm>
          <a:prstGeom prst="rect">
            <a:avLst/>
          </a:prstGeom>
          <a:noFill/>
        </p:spPr>
        <p:txBody>
          <a:bodyPr wrap="square">
            <a:spAutoFit/>
          </a:bodyPr>
          <a:lstStyle/>
          <a:p>
            <a:pPr>
              <a:spcAft>
                <a:spcPts val="600"/>
              </a:spcAft>
            </a:pPr>
            <a:r>
              <a:rPr lang="en-US" sz="2200" dirty="0"/>
              <a:t>Work out DV tables when :</a:t>
            </a:r>
          </a:p>
          <a:p>
            <a:pPr marL="457200" indent="-457200" algn="just">
              <a:buFont typeface="+mj-lt"/>
              <a:buAutoNum type="arabicPeriod"/>
            </a:pPr>
            <a:r>
              <a:rPr lang="en-US" sz="2200" dirty="0">
                <a:solidFill>
                  <a:srgbClr val="6600FF"/>
                </a:solidFill>
              </a:rPr>
              <a:t>Each node knows the distances to its immediate neighbors </a:t>
            </a:r>
          </a:p>
          <a:p>
            <a:pPr marL="457200" indent="-457200" algn="just">
              <a:buFont typeface="+mj-lt"/>
              <a:buAutoNum type="arabicPeriod"/>
            </a:pPr>
            <a:r>
              <a:rPr lang="en-US" sz="2200" dirty="0">
                <a:solidFill>
                  <a:srgbClr val="6600FF"/>
                </a:solidFill>
              </a:rPr>
              <a:t>Each node has reported the info it had in (1) to its immediate neighbors </a:t>
            </a:r>
          </a:p>
          <a:p>
            <a:pPr marL="457200" indent="-457200" algn="just">
              <a:buFont typeface="+mj-lt"/>
              <a:buAutoNum type="arabicPeriod"/>
            </a:pPr>
            <a:r>
              <a:rPr lang="en-US" sz="2200" dirty="0">
                <a:solidFill>
                  <a:srgbClr val="6600FF"/>
                </a:solidFill>
              </a:rPr>
              <a:t>step (2) happens a second time</a:t>
            </a:r>
            <a:endParaRPr lang="en-IN" sz="2200" dirty="0">
              <a:solidFill>
                <a:srgbClr val="6600FF"/>
              </a:solidFill>
            </a:endParaRPr>
          </a:p>
        </p:txBody>
      </p:sp>
      <p:pic>
        <p:nvPicPr>
          <p:cNvPr id="13" name="Picture 12">
            <a:extLst>
              <a:ext uri="{FF2B5EF4-FFF2-40B4-BE49-F238E27FC236}">
                <a16:creationId xmlns:a16="http://schemas.microsoft.com/office/drawing/2014/main" id="{11181503-8EEC-A388-D523-5C5CDC4D5129}"/>
              </a:ext>
            </a:extLst>
          </p:cNvPr>
          <p:cNvPicPr>
            <a:picLocks noChangeAspect="1"/>
          </p:cNvPicPr>
          <p:nvPr/>
        </p:nvPicPr>
        <p:blipFill>
          <a:blip r:embed="rId3"/>
          <a:stretch>
            <a:fillRect/>
          </a:stretch>
        </p:blipFill>
        <p:spPr>
          <a:xfrm>
            <a:off x="5193857" y="3388360"/>
            <a:ext cx="6055551" cy="3063196"/>
          </a:xfrm>
          <a:prstGeom prst="rect">
            <a:avLst/>
          </a:prstGeom>
        </p:spPr>
      </p:pic>
    </p:spTree>
    <p:extLst>
      <p:ext uri="{BB962C8B-B14F-4D97-AF65-F5344CB8AC3E}">
        <p14:creationId xmlns:p14="http://schemas.microsoft.com/office/powerpoint/2010/main" val="195626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99214"/>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6" name="Picture 5">
            <a:extLst>
              <a:ext uri="{FF2B5EF4-FFF2-40B4-BE49-F238E27FC236}">
                <a16:creationId xmlns:a16="http://schemas.microsoft.com/office/drawing/2014/main" id="{36D80BAE-567F-2CBB-A515-21E42B58B6D0}"/>
              </a:ext>
            </a:extLst>
          </p:cNvPr>
          <p:cNvPicPr>
            <a:picLocks noChangeAspect="1"/>
          </p:cNvPicPr>
          <p:nvPr/>
        </p:nvPicPr>
        <p:blipFill>
          <a:blip r:embed="rId2"/>
          <a:stretch>
            <a:fillRect/>
          </a:stretch>
        </p:blipFill>
        <p:spPr>
          <a:xfrm>
            <a:off x="5921829" y="1200284"/>
            <a:ext cx="5475177" cy="2657626"/>
          </a:xfrm>
          <a:prstGeom prst="rect">
            <a:avLst/>
          </a:prstGeom>
        </p:spPr>
      </p:pic>
      <p:pic>
        <p:nvPicPr>
          <p:cNvPr id="10" name="Picture 9">
            <a:extLst>
              <a:ext uri="{FF2B5EF4-FFF2-40B4-BE49-F238E27FC236}">
                <a16:creationId xmlns:a16="http://schemas.microsoft.com/office/drawing/2014/main" id="{3F72F8E6-28CC-2FBA-B6B4-C2E6B91B3D52}"/>
              </a:ext>
            </a:extLst>
          </p:cNvPr>
          <p:cNvPicPr>
            <a:picLocks noChangeAspect="1"/>
          </p:cNvPicPr>
          <p:nvPr/>
        </p:nvPicPr>
        <p:blipFill>
          <a:blip r:embed="rId3"/>
          <a:stretch>
            <a:fillRect/>
          </a:stretch>
        </p:blipFill>
        <p:spPr>
          <a:xfrm>
            <a:off x="5921829" y="3817270"/>
            <a:ext cx="5475177" cy="2657625"/>
          </a:xfrm>
          <a:prstGeom prst="rect">
            <a:avLst/>
          </a:prstGeom>
        </p:spPr>
      </p:pic>
      <p:pic>
        <p:nvPicPr>
          <p:cNvPr id="3" name="Picture 2">
            <a:extLst>
              <a:ext uri="{FF2B5EF4-FFF2-40B4-BE49-F238E27FC236}">
                <a16:creationId xmlns:a16="http://schemas.microsoft.com/office/drawing/2014/main" id="{AA2FB8FB-A6F9-4730-53A9-C1B7E5C72D26}"/>
              </a:ext>
            </a:extLst>
          </p:cNvPr>
          <p:cNvPicPr>
            <a:picLocks noChangeAspect="1"/>
          </p:cNvPicPr>
          <p:nvPr/>
        </p:nvPicPr>
        <p:blipFill rotWithShape="1">
          <a:blip r:embed="rId4"/>
          <a:srcRect l="2139" t="3200"/>
          <a:stretch/>
        </p:blipFill>
        <p:spPr>
          <a:xfrm>
            <a:off x="794994" y="2212821"/>
            <a:ext cx="4645231" cy="3086978"/>
          </a:xfrm>
          <a:prstGeom prst="rect">
            <a:avLst/>
          </a:prstGeom>
        </p:spPr>
      </p:pic>
    </p:spTree>
    <p:extLst>
      <p:ext uri="{BB962C8B-B14F-4D97-AF65-F5344CB8AC3E}">
        <p14:creationId xmlns:p14="http://schemas.microsoft.com/office/powerpoint/2010/main" val="2543729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4412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13" name="Picture 12">
            <a:extLst>
              <a:ext uri="{FF2B5EF4-FFF2-40B4-BE49-F238E27FC236}">
                <a16:creationId xmlns:a16="http://schemas.microsoft.com/office/drawing/2014/main" id="{37FBA47D-915C-A70C-F40E-52CC0864F1DA}"/>
              </a:ext>
            </a:extLst>
          </p:cNvPr>
          <p:cNvPicPr>
            <a:picLocks noChangeAspect="1"/>
          </p:cNvPicPr>
          <p:nvPr/>
        </p:nvPicPr>
        <p:blipFill>
          <a:blip r:embed="rId2"/>
          <a:stretch>
            <a:fillRect/>
          </a:stretch>
        </p:blipFill>
        <p:spPr>
          <a:xfrm>
            <a:off x="811889" y="1145490"/>
            <a:ext cx="5655012" cy="5389637"/>
          </a:xfrm>
          <a:prstGeom prst="rect">
            <a:avLst/>
          </a:prstGeom>
        </p:spPr>
      </p:pic>
      <p:sp>
        <p:nvSpPr>
          <p:cNvPr id="14" name="Right Brace 13">
            <a:extLst>
              <a:ext uri="{FF2B5EF4-FFF2-40B4-BE49-F238E27FC236}">
                <a16:creationId xmlns:a16="http://schemas.microsoft.com/office/drawing/2014/main" id="{40D61B1B-A326-3CAE-3627-D9B6637BFB90}"/>
              </a:ext>
            </a:extLst>
          </p:cNvPr>
          <p:cNvSpPr/>
          <p:nvPr/>
        </p:nvSpPr>
        <p:spPr>
          <a:xfrm>
            <a:off x="6808427" y="1145489"/>
            <a:ext cx="649995" cy="5326102"/>
          </a:xfrm>
          <a:prstGeom prst="rightBrace">
            <a:avLst>
              <a:gd name="adj1" fmla="val 122657"/>
              <a:gd name="adj2" fmla="val 50000"/>
            </a:avLst>
          </a:prstGeom>
          <a:ln w="19050">
            <a:solidFill>
              <a:srgbClr val="C6284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36DA978C-2B25-B0D2-A86B-610D645589A1}"/>
              </a:ext>
            </a:extLst>
          </p:cNvPr>
          <p:cNvSpPr txBox="1"/>
          <p:nvPr/>
        </p:nvSpPr>
        <p:spPr>
          <a:xfrm>
            <a:off x="7556108" y="3524678"/>
            <a:ext cx="3084723" cy="523220"/>
          </a:xfrm>
          <a:prstGeom prst="rect">
            <a:avLst/>
          </a:prstGeom>
          <a:noFill/>
        </p:spPr>
        <p:txBody>
          <a:bodyPr wrap="square" rtlCol="0">
            <a:spAutoFit/>
          </a:bodyPr>
          <a:lstStyle/>
          <a:p>
            <a:pPr algn="ctr"/>
            <a:r>
              <a:rPr lang="en-IN" sz="2800" b="1" dirty="0">
                <a:solidFill>
                  <a:srgbClr val="6600FF"/>
                </a:solidFill>
                <a:effectLst>
                  <a:outerShdw blurRad="38100" dist="38100" dir="2700000" algn="tl">
                    <a:srgbClr val="000000">
                      <a:alpha val="43137"/>
                    </a:srgbClr>
                  </a:outerShdw>
                </a:effectLst>
              </a:rPr>
              <a:t>Forwarding Table</a:t>
            </a:r>
          </a:p>
        </p:txBody>
      </p:sp>
      <p:pic>
        <p:nvPicPr>
          <p:cNvPr id="3" name="Picture 2">
            <a:extLst>
              <a:ext uri="{FF2B5EF4-FFF2-40B4-BE49-F238E27FC236}">
                <a16:creationId xmlns:a16="http://schemas.microsoft.com/office/drawing/2014/main" id="{E14BDAC4-7A1C-1DA0-87FD-4143F8E00B6F}"/>
              </a:ext>
            </a:extLst>
          </p:cNvPr>
          <p:cNvPicPr>
            <a:picLocks noChangeAspect="1"/>
          </p:cNvPicPr>
          <p:nvPr/>
        </p:nvPicPr>
        <p:blipFill rotWithShape="1">
          <a:blip r:embed="rId3"/>
          <a:srcRect l="2139" t="3200"/>
          <a:stretch/>
        </p:blipFill>
        <p:spPr>
          <a:xfrm>
            <a:off x="7799948" y="1145489"/>
            <a:ext cx="3580163" cy="2379189"/>
          </a:xfrm>
          <a:prstGeom prst="rect">
            <a:avLst/>
          </a:prstGeom>
        </p:spPr>
      </p:pic>
    </p:spTree>
    <p:extLst>
      <p:ext uri="{BB962C8B-B14F-4D97-AF65-F5344CB8AC3E}">
        <p14:creationId xmlns:p14="http://schemas.microsoft.com/office/powerpoint/2010/main" val="2430747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sp>
        <p:nvSpPr>
          <p:cNvPr id="5" name="TextBox 4">
            <a:extLst>
              <a:ext uri="{FF2B5EF4-FFF2-40B4-BE49-F238E27FC236}">
                <a16:creationId xmlns:a16="http://schemas.microsoft.com/office/drawing/2014/main" id="{8445AF6E-164D-F95C-4248-6D4213E47ED3}"/>
              </a:ext>
            </a:extLst>
          </p:cNvPr>
          <p:cNvSpPr txBox="1"/>
          <p:nvPr/>
        </p:nvSpPr>
        <p:spPr>
          <a:xfrm>
            <a:off x="693419" y="1268046"/>
            <a:ext cx="6097836" cy="430887"/>
          </a:xfrm>
          <a:prstGeom prst="rect">
            <a:avLst/>
          </a:prstGeom>
          <a:noFill/>
        </p:spPr>
        <p:txBody>
          <a:bodyPr wrap="square">
            <a:spAutoFit/>
          </a:bodyPr>
          <a:lstStyle/>
          <a:p>
            <a:r>
              <a:rPr lang="en-US" sz="2200" i="0" dirty="0">
                <a:solidFill>
                  <a:schemeClr val="tx1">
                    <a:lumMod val="95000"/>
                    <a:lumOff val="5000"/>
                  </a:schemeClr>
                </a:solidFill>
                <a:effectLst/>
                <a:latin typeface="Arial" panose="020B0604020202020204" pitchFamily="34" charset="0"/>
              </a:rPr>
              <a:t>Consider the subnet shown in the </a:t>
            </a:r>
            <a:r>
              <a:rPr lang="en-US" sz="2200" dirty="0">
                <a:solidFill>
                  <a:schemeClr val="tx1">
                    <a:lumMod val="95000"/>
                    <a:lumOff val="5000"/>
                  </a:schemeClr>
                </a:solidFill>
                <a:latin typeface="Arial" panose="020B0604020202020204" pitchFamily="34" charset="0"/>
              </a:rPr>
              <a:t>F</a:t>
            </a:r>
            <a:r>
              <a:rPr lang="en-US" sz="2200" i="0" dirty="0">
                <a:solidFill>
                  <a:schemeClr val="tx1">
                    <a:lumMod val="95000"/>
                    <a:lumOff val="5000"/>
                  </a:schemeClr>
                </a:solidFill>
                <a:effectLst/>
                <a:latin typeface="Arial" panose="020B0604020202020204" pitchFamily="34" charset="0"/>
              </a:rPr>
              <a:t>igure</a:t>
            </a:r>
            <a:r>
              <a:rPr lang="en-US" sz="2200" dirty="0">
                <a:solidFill>
                  <a:schemeClr val="tx1">
                    <a:lumMod val="95000"/>
                    <a:lumOff val="5000"/>
                  </a:schemeClr>
                </a:solidFill>
              </a:rPr>
              <a:t> </a:t>
            </a:r>
            <a:endParaRPr lang="en-IN" sz="2200" dirty="0">
              <a:solidFill>
                <a:schemeClr val="tx1">
                  <a:lumMod val="95000"/>
                  <a:lumOff val="5000"/>
                </a:schemeClr>
              </a:solidFill>
            </a:endParaRPr>
          </a:p>
        </p:txBody>
      </p:sp>
      <p:pic>
        <p:nvPicPr>
          <p:cNvPr id="7" name="Picture 6">
            <a:extLst>
              <a:ext uri="{FF2B5EF4-FFF2-40B4-BE49-F238E27FC236}">
                <a16:creationId xmlns:a16="http://schemas.microsoft.com/office/drawing/2014/main" id="{0020115A-F13E-4A54-4CD5-78B39A43F020}"/>
              </a:ext>
            </a:extLst>
          </p:cNvPr>
          <p:cNvPicPr>
            <a:picLocks noChangeAspect="1"/>
          </p:cNvPicPr>
          <p:nvPr/>
        </p:nvPicPr>
        <p:blipFill>
          <a:blip r:embed="rId2"/>
          <a:stretch>
            <a:fillRect/>
          </a:stretch>
        </p:blipFill>
        <p:spPr>
          <a:xfrm>
            <a:off x="693419" y="2353593"/>
            <a:ext cx="3448924" cy="2751991"/>
          </a:xfrm>
          <a:prstGeom prst="rect">
            <a:avLst/>
          </a:prstGeom>
        </p:spPr>
      </p:pic>
      <p:sp>
        <p:nvSpPr>
          <p:cNvPr id="9" name="TextBox 8">
            <a:extLst>
              <a:ext uri="{FF2B5EF4-FFF2-40B4-BE49-F238E27FC236}">
                <a16:creationId xmlns:a16="http://schemas.microsoft.com/office/drawing/2014/main" id="{1C996774-19A7-268B-2C96-2CF76C905345}"/>
              </a:ext>
            </a:extLst>
          </p:cNvPr>
          <p:cNvSpPr txBox="1"/>
          <p:nvPr/>
        </p:nvSpPr>
        <p:spPr>
          <a:xfrm>
            <a:off x="4644014" y="1985856"/>
            <a:ext cx="6992683" cy="352404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i="0" dirty="0">
                <a:solidFill>
                  <a:srgbClr val="FF3300"/>
                </a:solidFill>
                <a:effectLst/>
              </a:rPr>
              <a:t>Distance vector routing is used, and the following vectors have come in to router C :</a:t>
            </a:r>
          </a:p>
          <a:p>
            <a:pPr algn="just" defTabSz="357188">
              <a:spcAft>
                <a:spcPts val="600"/>
              </a:spcAft>
            </a:pPr>
            <a:r>
              <a:rPr lang="en-US" sz="2200" b="1" i="0" dirty="0">
                <a:solidFill>
                  <a:srgbClr val="6600FF"/>
                </a:solidFill>
                <a:effectLst/>
              </a:rPr>
              <a:t>	from B : (5, 0, 8, 12, 6, 2)</a:t>
            </a:r>
          </a:p>
          <a:p>
            <a:pPr algn="just" defTabSz="357188">
              <a:spcAft>
                <a:spcPts val="600"/>
              </a:spcAft>
            </a:pPr>
            <a:r>
              <a:rPr lang="en-US" sz="2200" b="1" i="0" dirty="0">
                <a:solidFill>
                  <a:srgbClr val="6600FF"/>
                </a:solidFill>
                <a:effectLst/>
              </a:rPr>
              <a:t>	from D : (16, 12, 6, 0, 9, 10)</a:t>
            </a:r>
          </a:p>
          <a:p>
            <a:pPr algn="just" defTabSz="357188">
              <a:spcAft>
                <a:spcPts val="600"/>
              </a:spcAft>
            </a:pPr>
            <a:r>
              <a:rPr lang="en-US" sz="2200" b="1" i="0" dirty="0">
                <a:solidFill>
                  <a:srgbClr val="6600FF"/>
                </a:solidFill>
                <a:effectLst/>
              </a:rPr>
              <a:t>	from E : (7, 6, 3, 9, 0, 4)</a:t>
            </a:r>
          </a:p>
          <a:p>
            <a:pPr marL="342900" indent="-342900" algn="just">
              <a:spcAft>
                <a:spcPts val="600"/>
              </a:spcAft>
              <a:buFont typeface="Wingdings" panose="05000000000000000000" pitchFamily="2" charset="2"/>
              <a:buChar char="§"/>
            </a:pPr>
            <a:r>
              <a:rPr lang="en-US" sz="2200" i="0" dirty="0">
                <a:solidFill>
                  <a:srgbClr val="FF3300"/>
                </a:solidFill>
                <a:effectLst/>
              </a:rPr>
              <a:t>The measured delays to B, D and E are 6, 3 and 5 respectively.</a:t>
            </a:r>
          </a:p>
          <a:p>
            <a:pPr marL="342900" indent="-342900" algn="just">
              <a:spcAft>
                <a:spcPts val="600"/>
              </a:spcAft>
              <a:buFont typeface="Wingdings" panose="05000000000000000000" pitchFamily="2" charset="2"/>
              <a:buChar char="§"/>
            </a:pPr>
            <a:r>
              <a:rPr lang="en-US" sz="2200" i="0" dirty="0">
                <a:solidFill>
                  <a:srgbClr val="C0504D"/>
                </a:solidFill>
                <a:effectLst/>
              </a:rPr>
              <a:t>Give C’s new routing table indicating outgoing line to use and the expected delay</a:t>
            </a:r>
            <a:endParaRPr lang="en-IN" dirty="0"/>
          </a:p>
        </p:txBody>
      </p:sp>
    </p:spTree>
    <p:extLst>
      <p:ext uri="{BB962C8B-B14F-4D97-AF65-F5344CB8AC3E}">
        <p14:creationId xmlns:p14="http://schemas.microsoft.com/office/powerpoint/2010/main" val="2588173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6" name="Picture 5">
            <a:extLst>
              <a:ext uri="{FF2B5EF4-FFF2-40B4-BE49-F238E27FC236}">
                <a16:creationId xmlns:a16="http://schemas.microsoft.com/office/drawing/2014/main" id="{20C5C98A-E013-C757-EA73-DCD498A72214}"/>
              </a:ext>
            </a:extLst>
          </p:cNvPr>
          <p:cNvPicPr>
            <a:picLocks noChangeAspect="1"/>
          </p:cNvPicPr>
          <p:nvPr/>
        </p:nvPicPr>
        <p:blipFill>
          <a:blip r:embed="rId2"/>
          <a:stretch>
            <a:fillRect/>
          </a:stretch>
        </p:blipFill>
        <p:spPr>
          <a:xfrm>
            <a:off x="1618514" y="1359943"/>
            <a:ext cx="8924307" cy="4693953"/>
          </a:xfrm>
          <a:prstGeom prst="rect">
            <a:avLst/>
          </a:prstGeom>
        </p:spPr>
      </p:pic>
    </p:spTree>
    <p:extLst>
      <p:ext uri="{BB962C8B-B14F-4D97-AF65-F5344CB8AC3E}">
        <p14:creationId xmlns:p14="http://schemas.microsoft.com/office/powerpoint/2010/main" val="187562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3" name="Picture 2">
            <a:extLst>
              <a:ext uri="{FF2B5EF4-FFF2-40B4-BE49-F238E27FC236}">
                <a16:creationId xmlns:a16="http://schemas.microsoft.com/office/drawing/2014/main" id="{795167B5-006A-26BC-5825-4787FB94C9D6}"/>
              </a:ext>
            </a:extLst>
          </p:cNvPr>
          <p:cNvPicPr>
            <a:picLocks noChangeAspect="1"/>
          </p:cNvPicPr>
          <p:nvPr/>
        </p:nvPicPr>
        <p:blipFill>
          <a:blip r:embed="rId2"/>
          <a:stretch>
            <a:fillRect/>
          </a:stretch>
        </p:blipFill>
        <p:spPr>
          <a:xfrm>
            <a:off x="1077644" y="1273464"/>
            <a:ext cx="10036711" cy="5118472"/>
          </a:xfrm>
          <a:prstGeom prst="rect">
            <a:avLst/>
          </a:prstGeom>
        </p:spPr>
      </p:pic>
    </p:spTree>
    <p:extLst>
      <p:ext uri="{BB962C8B-B14F-4D97-AF65-F5344CB8AC3E}">
        <p14:creationId xmlns:p14="http://schemas.microsoft.com/office/powerpoint/2010/main" val="260694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6" name="Picture 5">
            <a:extLst>
              <a:ext uri="{FF2B5EF4-FFF2-40B4-BE49-F238E27FC236}">
                <a16:creationId xmlns:a16="http://schemas.microsoft.com/office/drawing/2014/main" id="{AF36643A-54D7-A095-73BC-9443900DB195}"/>
              </a:ext>
            </a:extLst>
          </p:cNvPr>
          <p:cNvPicPr>
            <a:picLocks noChangeAspect="1"/>
          </p:cNvPicPr>
          <p:nvPr/>
        </p:nvPicPr>
        <p:blipFill>
          <a:blip r:embed="rId2"/>
          <a:stretch>
            <a:fillRect/>
          </a:stretch>
        </p:blipFill>
        <p:spPr>
          <a:xfrm>
            <a:off x="1073180" y="1315875"/>
            <a:ext cx="9728536" cy="4930572"/>
          </a:xfrm>
          <a:prstGeom prst="rect">
            <a:avLst/>
          </a:prstGeom>
        </p:spPr>
      </p:pic>
    </p:spTree>
    <p:extLst>
      <p:ext uri="{BB962C8B-B14F-4D97-AF65-F5344CB8AC3E}">
        <p14:creationId xmlns:p14="http://schemas.microsoft.com/office/powerpoint/2010/main" val="3621343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Distance Vector Routing (Dynamic Routing Algorithm): </a:t>
            </a:r>
            <a:r>
              <a:rPr lang="en-US" sz="2300" b="1" i="1" dirty="0">
                <a:solidFill>
                  <a:srgbClr val="7030A0"/>
                </a:solidFill>
              </a:rPr>
              <a:t>Count to Infinity Problem  </a:t>
            </a:r>
          </a:p>
        </p:txBody>
      </p:sp>
      <p:sp>
        <p:nvSpPr>
          <p:cNvPr id="5" name="TextBox 4">
            <a:extLst>
              <a:ext uri="{FF2B5EF4-FFF2-40B4-BE49-F238E27FC236}">
                <a16:creationId xmlns:a16="http://schemas.microsoft.com/office/drawing/2014/main" id="{CBB60282-9A30-9E0C-4251-997BD33752E8}"/>
              </a:ext>
            </a:extLst>
          </p:cNvPr>
          <p:cNvSpPr txBox="1"/>
          <p:nvPr/>
        </p:nvSpPr>
        <p:spPr>
          <a:xfrm>
            <a:off x="627317" y="1187638"/>
            <a:ext cx="11010899" cy="1661993"/>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300" b="0" i="0" dirty="0">
                <a:solidFill>
                  <a:srgbClr val="000000"/>
                </a:solidFill>
                <a:effectLst/>
                <a:latin typeface="CIDFont+F3"/>
              </a:rPr>
              <a:t>The </a:t>
            </a:r>
            <a:r>
              <a:rPr lang="en-US" sz="2300" b="0" i="0" dirty="0">
                <a:solidFill>
                  <a:srgbClr val="0000FF"/>
                </a:solidFill>
                <a:effectLst/>
                <a:latin typeface="CIDFont+F3"/>
              </a:rPr>
              <a:t>settling of routes to best paths across the network is called </a:t>
            </a:r>
            <a:r>
              <a:rPr lang="en-US" sz="2300" b="1" i="1" dirty="0">
                <a:solidFill>
                  <a:srgbClr val="0000FF"/>
                </a:solidFill>
                <a:effectLst/>
                <a:latin typeface="CIDFont+F4"/>
              </a:rPr>
              <a:t>convergence</a:t>
            </a:r>
          </a:p>
          <a:p>
            <a:pPr marL="285750" indent="-285750" algn="just">
              <a:spcAft>
                <a:spcPts val="600"/>
              </a:spcAft>
              <a:buFont typeface="Wingdings" panose="05000000000000000000" pitchFamily="2" charset="2"/>
              <a:buChar char="§"/>
            </a:pPr>
            <a:r>
              <a:rPr lang="en-US" sz="2300" b="0" i="0" dirty="0">
                <a:solidFill>
                  <a:srgbClr val="000000"/>
                </a:solidFill>
                <a:effectLst/>
                <a:latin typeface="CIDFont+F3"/>
              </a:rPr>
              <a:t>Distance vector </a:t>
            </a:r>
            <a:r>
              <a:rPr lang="en-US" sz="2300" b="0" i="0" dirty="0">
                <a:solidFill>
                  <a:srgbClr val="0000FF"/>
                </a:solidFill>
                <a:effectLst/>
                <a:latin typeface="CIDFont+F3"/>
              </a:rPr>
              <a:t>converges slowly in practice </a:t>
            </a:r>
            <a:r>
              <a:rPr lang="en-US" sz="2300" b="0" i="0" dirty="0">
                <a:solidFill>
                  <a:srgbClr val="000000"/>
                </a:solidFill>
                <a:effectLst/>
                <a:latin typeface="CIDFont+F3"/>
              </a:rPr>
              <a:t>i.e., </a:t>
            </a:r>
            <a:r>
              <a:rPr lang="en-US" sz="2300" b="0" i="0" dirty="0">
                <a:solidFill>
                  <a:srgbClr val="0000FF"/>
                </a:solidFill>
                <a:effectLst/>
                <a:latin typeface="CIDFont+F3"/>
              </a:rPr>
              <a:t>it reacts rapidly to good news, but leisurely to bad news</a:t>
            </a:r>
            <a:endParaRPr lang="en-US" sz="2300" b="0" i="0" dirty="0">
              <a:solidFill>
                <a:srgbClr val="000000"/>
              </a:solidFill>
              <a:effectLst/>
              <a:latin typeface="CIDFont+F3"/>
            </a:endParaRPr>
          </a:p>
          <a:p>
            <a:pPr marL="285750" indent="-285750" algn="just">
              <a:spcAft>
                <a:spcPts val="600"/>
              </a:spcAft>
              <a:buFont typeface="Wingdings" panose="05000000000000000000" pitchFamily="2" charset="2"/>
              <a:buChar char="§"/>
            </a:pPr>
            <a:r>
              <a:rPr lang="en-US" sz="2300" b="0" i="0" dirty="0">
                <a:solidFill>
                  <a:srgbClr val="000000"/>
                </a:solidFill>
                <a:effectLst/>
                <a:latin typeface="CIDFont+F3"/>
              </a:rPr>
              <a:t>Consider </a:t>
            </a:r>
            <a:r>
              <a:rPr lang="en-US" sz="2300" b="0" i="0" dirty="0">
                <a:solidFill>
                  <a:srgbClr val="0000FF"/>
                </a:solidFill>
                <a:effectLst/>
                <a:latin typeface="CIDFont+F3"/>
              </a:rPr>
              <a:t>five node (linear network)</a:t>
            </a:r>
            <a:r>
              <a:rPr lang="en-US" sz="2300" b="0" i="0" dirty="0">
                <a:solidFill>
                  <a:srgbClr val="000000"/>
                </a:solidFill>
                <a:effectLst/>
                <a:latin typeface="CIDFont+F3"/>
              </a:rPr>
              <a:t>. Metric used is </a:t>
            </a:r>
            <a:r>
              <a:rPr lang="en-US" sz="2300" b="0" i="0" dirty="0">
                <a:solidFill>
                  <a:srgbClr val="0000FF"/>
                </a:solidFill>
                <a:effectLst/>
                <a:latin typeface="CIDFont+F3"/>
              </a:rPr>
              <a:t>number of hops</a:t>
            </a:r>
            <a:endParaRPr lang="en-IN" dirty="0">
              <a:solidFill>
                <a:srgbClr val="0000FF"/>
              </a:solidFill>
            </a:endParaRPr>
          </a:p>
        </p:txBody>
      </p:sp>
      <p:pic>
        <p:nvPicPr>
          <p:cNvPr id="11" name="Picture 10">
            <a:extLst>
              <a:ext uri="{FF2B5EF4-FFF2-40B4-BE49-F238E27FC236}">
                <a16:creationId xmlns:a16="http://schemas.microsoft.com/office/drawing/2014/main" id="{BC9D618B-63F7-965A-4183-FDF13A8EF429}"/>
              </a:ext>
            </a:extLst>
          </p:cNvPr>
          <p:cNvPicPr>
            <a:picLocks noChangeAspect="1"/>
          </p:cNvPicPr>
          <p:nvPr/>
        </p:nvPicPr>
        <p:blipFill>
          <a:blip r:embed="rId2"/>
          <a:stretch>
            <a:fillRect/>
          </a:stretch>
        </p:blipFill>
        <p:spPr>
          <a:xfrm>
            <a:off x="7079177" y="3047999"/>
            <a:ext cx="4452424" cy="2271993"/>
          </a:xfrm>
          <a:prstGeom prst="rect">
            <a:avLst/>
          </a:prstGeom>
        </p:spPr>
      </p:pic>
      <p:pic>
        <p:nvPicPr>
          <p:cNvPr id="16" name="Picture 15">
            <a:extLst>
              <a:ext uri="{FF2B5EF4-FFF2-40B4-BE49-F238E27FC236}">
                <a16:creationId xmlns:a16="http://schemas.microsoft.com/office/drawing/2014/main" id="{CFCEF5A0-5636-D0BC-FC2B-966C79A07983}"/>
              </a:ext>
            </a:extLst>
          </p:cNvPr>
          <p:cNvPicPr>
            <a:picLocks noChangeAspect="1"/>
          </p:cNvPicPr>
          <p:nvPr/>
        </p:nvPicPr>
        <p:blipFill>
          <a:blip r:embed="rId3"/>
          <a:stretch>
            <a:fillRect/>
          </a:stretch>
        </p:blipFill>
        <p:spPr>
          <a:xfrm>
            <a:off x="754582" y="4395252"/>
            <a:ext cx="4535817" cy="2030144"/>
          </a:xfrm>
          <a:prstGeom prst="rect">
            <a:avLst/>
          </a:prstGeom>
        </p:spPr>
      </p:pic>
      <p:pic>
        <p:nvPicPr>
          <p:cNvPr id="17" name="Picture 16">
            <a:extLst>
              <a:ext uri="{FF2B5EF4-FFF2-40B4-BE49-F238E27FC236}">
                <a16:creationId xmlns:a16="http://schemas.microsoft.com/office/drawing/2014/main" id="{C3D54E44-582B-406C-84CF-915F62A590F1}"/>
              </a:ext>
            </a:extLst>
          </p:cNvPr>
          <p:cNvPicPr>
            <a:picLocks noChangeAspect="1"/>
          </p:cNvPicPr>
          <p:nvPr/>
        </p:nvPicPr>
        <p:blipFill rotWithShape="1">
          <a:blip r:embed="rId3"/>
          <a:srcRect b="75372"/>
          <a:stretch/>
        </p:blipFill>
        <p:spPr>
          <a:xfrm>
            <a:off x="754582" y="3179003"/>
            <a:ext cx="4535817" cy="499994"/>
          </a:xfrm>
          <a:prstGeom prst="rect">
            <a:avLst/>
          </a:prstGeom>
        </p:spPr>
      </p:pic>
    </p:spTree>
    <p:extLst>
      <p:ext uri="{BB962C8B-B14F-4D97-AF65-F5344CB8AC3E}">
        <p14:creationId xmlns:p14="http://schemas.microsoft.com/office/powerpoint/2010/main" val="4162049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3357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27317" y="1151685"/>
            <a:ext cx="10972806" cy="538609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b="0" i="0" dirty="0">
                <a:solidFill>
                  <a:srgbClr val="000000"/>
                </a:solidFill>
                <a:effectLst/>
              </a:rPr>
              <a:t>The </a:t>
            </a:r>
            <a:r>
              <a:rPr lang="en-US" sz="2300" b="0" i="0" dirty="0">
                <a:solidFill>
                  <a:srgbClr val="0000FF"/>
                </a:solidFill>
                <a:effectLst/>
              </a:rPr>
              <a:t>Distance vector routing was used in the ARPANET until 1979</a:t>
            </a:r>
            <a:r>
              <a:rPr lang="en-US" sz="2300" b="0" i="0" dirty="0">
                <a:solidFill>
                  <a:srgbClr val="000000"/>
                </a:solidFill>
                <a:effectLst/>
              </a:rPr>
              <a:t>, then it was replaced by L</a:t>
            </a:r>
            <a:r>
              <a:rPr lang="en-US" sz="2300" b="0" i="0" dirty="0">
                <a:solidFill>
                  <a:srgbClr val="0000FF"/>
                </a:solidFill>
                <a:effectLst/>
              </a:rPr>
              <a:t>ink </a:t>
            </a:r>
            <a:r>
              <a:rPr lang="en-US" sz="2300" dirty="0">
                <a:solidFill>
                  <a:srgbClr val="0000FF"/>
                </a:solidFill>
              </a:rPr>
              <a:t>S</a:t>
            </a:r>
            <a:r>
              <a:rPr lang="en-US" sz="2300" b="0" i="0" dirty="0">
                <a:solidFill>
                  <a:srgbClr val="0000FF"/>
                </a:solidFill>
                <a:effectLst/>
              </a:rPr>
              <a:t>tate </a:t>
            </a:r>
            <a:r>
              <a:rPr lang="en-US" sz="2300" dirty="0">
                <a:solidFill>
                  <a:srgbClr val="0000FF"/>
                </a:solidFill>
              </a:rPr>
              <a:t>R</a:t>
            </a:r>
            <a:r>
              <a:rPr lang="en-US" sz="2300" b="0" i="0" dirty="0">
                <a:solidFill>
                  <a:srgbClr val="0000FF"/>
                </a:solidFill>
                <a:effectLst/>
              </a:rPr>
              <a:t>outing</a:t>
            </a:r>
            <a:endParaRPr lang="en-US" sz="2300" dirty="0">
              <a:solidFill>
                <a:srgbClr val="0000FF"/>
              </a:solidFill>
            </a:endParaRPr>
          </a:p>
          <a:p>
            <a:pPr marL="342900" indent="-342900" algn="just">
              <a:spcAft>
                <a:spcPts val="600"/>
              </a:spcAft>
              <a:buFont typeface="Wingdings" panose="05000000000000000000" pitchFamily="2" charset="2"/>
              <a:buChar char="§"/>
            </a:pPr>
            <a:r>
              <a:rPr lang="en-US" sz="2300" dirty="0"/>
              <a:t>Variants </a:t>
            </a:r>
            <a:r>
              <a:rPr lang="en-US" sz="2300" dirty="0">
                <a:solidFill>
                  <a:srgbClr val="0000FF"/>
                </a:solidFill>
              </a:rPr>
              <a:t>of link state routing called IS-IS and OSPF are the routing algorithms that are most widely used inside large networks and the Internet today</a:t>
            </a:r>
          </a:p>
          <a:p>
            <a:pPr marL="342900" indent="-342900" algn="just">
              <a:spcAft>
                <a:spcPts val="600"/>
              </a:spcAft>
              <a:buFont typeface="Wingdings" panose="05000000000000000000" pitchFamily="2" charset="2"/>
              <a:buChar char="§"/>
            </a:pPr>
            <a:r>
              <a:rPr lang="en-US" sz="2300" dirty="0"/>
              <a:t>Link state routing has 5 steps: </a:t>
            </a:r>
          </a:p>
          <a:p>
            <a:pPr marL="715963" lvl="1" indent="-352425" algn="just">
              <a:spcAft>
                <a:spcPts val="600"/>
              </a:spcAft>
              <a:buFont typeface="Calibri" panose="020F0502020204030204" pitchFamily="34" charset="0"/>
              <a:buChar char="—"/>
            </a:pPr>
            <a:r>
              <a:rPr lang="en-US" sz="2300" dirty="0">
                <a:solidFill>
                  <a:srgbClr val="0000FF"/>
                </a:solidFill>
              </a:rPr>
              <a:t>Discover its neighbors and learn their network addresses </a:t>
            </a:r>
          </a:p>
          <a:p>
            <a:pPr marL="715963" lvl="1" indent="-352425" algn="just">
              <a:spcAft>
                <a:spcPts val="600"/>
              </a:spcAft>
              <a:buFont typeface="Calibri" panose="020F0502020204030204" pitchFamily="34" charset="0"/>
              <a:buChar char="—"/>
            </a:pPr>
            <a:r>
              <a:rPr lang="en-US" sz="2300" dirty="0">
                <a:solidFill>
                  <a:srgbClr val="0000FF"/>
                </a:solidFill>
              </a:rPr>
              <a:t>Set the distance or cost metric to each of its neighbors </a:t>
            </a:r>
          </a:p>
          <a:p>
            <a:pPr marL="715963" lvl="1" indent="-352425" algn="just">
              <a:spcAft>
                <a:spcPts val="600"/>
              </a:spcAft>
              <a:buFont typeface="Calibri" panose="020F0502020204030204" pitchFamily="34" charset="0"/>
              <a:buChar char="—"/>
            </a:pPr>
            <a:r>
              <a:rPr lang="en-US" sz="2300" dirty="0">
                <a:solidFill>
                  <a:srgbClr val="0000FF"/>
                </a:solidFill>
              </a:rPr>
              <a:t>Construct a packet telling all it has just learned </a:t>
            </a:r>
          </a:p>
          <a:p>
            <a:pPr marL="715963" lvl="1" indent="-352425" algn="just">
              <a:spcAft>
                <a:spcPts val="600"/>
              </a:spcAft>
              <a:buFont typeface="Calibri" panose="020F0502020204030204" pitchFamily="34" charset="0"/>
              <a:buChar char="—"/>
            </a:pPr>
            <a:r>
              <a:rPr lang="en-US" sz="2300" dirty="0">
                <a:solidFill>
                  <a:srgbClr val="0000FF"/>
                </a:solidFill>
              </a:rPr>
              <a:t>Send this packet to and receive packets from all other routers</a:t>
            </a:r>
          </a:p>
          <a:p>
            <a:pPr marL="715963" lvl="1" indent="-352425" algn="just">
              <a:spcAft>
                <a:spcPts val="600"/>
              </a:spcAft>
              <a:buFont typeface="Calibri" panose="020F0502020204030204" pitchFamily="34" charset="0"/>
              <a:buChar char="—"/>
            </a:pPr>
            <a:r>
              <a:rPr lang="en-US" sz="2300" dirty="0">
                <a:solidFill>
                  <a:srgbClr val="0000FF"/>
                </a:solidFill>
              </a:rPr>
              <a:t>Compute the shortest path to every other router </a:t>
            </a:r>
          </a:p>
          <a:p>
            <a:pPr marL="342900" indent="-342900" algn="just">
              <a:spcAft>
                <a:spcPts val="600"/>
              </a:spcAft>
              <a:buFont typeface="Wingdings" panose="05000000000000000000" pitchFamily="2" charset="2"/>
              <a:buChar char="§"/>
            </a:pPr>
            <a:r>
              <a:rPr lang="en-US" sz="2300" dirty="0">
                <a:solidFill>
                  <a:srgbClr val="000000"/>
                </a:solidFill>
              </a:rPr>
              <a:t>The </a:t>
            </a:r>
            <a:r>
              <a:rPr lang="en-US" sz="2300" dirty="0">
                <a:solidFill>
                  <a:srgbClr val="0000FF"/>
                </a:solidFill>
              </a:rPr>
              <a:t>complete topology is distributed to every router.</a:t>
            </a:r>
          </a:p>
          <a:p>
            <a:pPr marL="342900" indent="-342900" algn="just">
              <a:spcAft>
                <a:spcPts val="600"/>
              </a:spcAft>
              <a:buFont typeface="Wingdings" panose="05000000000000000000" pitchFamily="2" charset="2"/>
              <a:buChar char="§"/>
            </a:pPr>
            <a:r>
              <a:rPr lang="en-US" sz="2300" dirty="0">
                <a:solidFill>
                  <a:srgbClr val="000000"/>
                </a:solidFill>
              </a:rPr>
              <a:t>Then </a:t>
            </a:r>
            <a:r>
              <a:rPr lang="en-US" sz="2300" dirty="0">
                <a:solidFill>
                  <a:srgbClr val="0000FF"/>
                </a:solidFill>
              </a:rPr>
              <a:t>Dijkstra’s algorithm can be run at each router to find the shortest path</a:t>
            </a:r>
            <a:r>
              <a:rPr lang="en-US" sz="2300" dirty="0">
                <a:solidFill>
                  <a:srgbClr val="000000"/>
                </a:solidFill>
              </a:rPr>
              <a:t> to every other router. </a:t>
            </a:r>
            <a:endParaRPr lang="en-IN" sz="2300" dirty="0">
              <a:solidFill>
                <a:srgbClr val="000000"/>
              </a:solidFill>
            </a:endParaRPr>
          </a:p>
        </p:txBody>
      </p:sp>
    </p:spTree>
    <p:extLst>
      <p:ext uri="{BB962C8B-B14F-4D97-AF65-F5344CB8AC3E}">
        <p14:creationId xmlns:p14="http://schemas.microsoft.com/office/powerpoint/2010/main" val="307568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178C-D593-8E0B-E744-4CB18EB8693D}"/>
              </a:ext>
            </a:extLst>
          </p:cNvPr>
          <p:cNvSpPr>
            <a:spLocks noGrp="1"/>
          </p:cNvSpPr>
          <p:nvPr>
            <p:ph type="title"/>
          </p:nvPr>
        </p:nvSpPr>
        <p:spPr/>
        <p:txBody>
          <a:bodyPr/>
          <a:lstStyle/>
          <a:p>
            <a:r>
              <a:rPr lang="en-IN" dirty="0"/>
              <a:t>Introduction (Contd.)</a:t>
            </a:r>
          </a:p>
        </p:txBody>
      </p:sp>
      <p:sp>
        <p:nvSpPr>
          <p:cNvPr id="5" name="Content Placeholder 4">
            <a:extLst>
              <a:ext uri="{FF2B5EF4-FFF2-40B4-BE49-F238E27FC236}">
                <a16:creationId xmlns:a16="http://schemas.microsoft.com/office/drawing/2014/main" id="{4A90E368-48A4-0BF3-C974-C8C02B0447F4}"/>
              </a:ext>
            </a:extLst>
          </p:cNvPr>
          <p:cNvSpPr>
            <a:spLocks noGrp="1"/>
          </p:cNvSpPr>
          <p:nvPr>
            <p:ph sz="half" idx="1"/>
          </p:nvPr>
        </p:nvSpPr>
        <p:spPr>
          <a:xfrm>
            <a:off x="693420" y="1109444"/>
            <a:ext cx="6585688" cy="4894627"/>
          </a:xfrm>
        </p:spPr>
        <p:txBody>
          <a:bodyPr>
            <a:normAutofit/>
          </a:bodyPr>
          <a:lstStyle/>
          <a:p>
            <a:pPr marL="0" indent="0" algn="just">
              <a:buNone/>
            </a:pPr>
            <a:r>
              <a:rPr lang="en-IN" b="1" dirty="0">
                <a:solidFill>
                  <a:srgbClr val="C00000"/>
                </a:solidFill>
                <a:effectLst/>
              </a:rPr>
              <a:t>Features of Network Layer</a:t>
            </a:r>
          </a:p>
          <a:p>
            <a:pPr marL="360363" indent="-360363" algn="just">
              <a:buFont typeface="+mj-lt"/>
              <a:buAutoNum type="arabicPeriod"/>
            </a:pPr>
            <a:r>
              <a:rPr lang="en-US" dirty="0">
                <a:effectLst/>
              </a:rPr>
              <a:t>The </a:t>
            </a:r>
            <a:r>
              <a:rPr lang="en-US" dirty="0">
                <a:solidFill>
                  <a:srgbClr val="0000FF"/>
                </a:solidFill>
                <a:effectLst/>
              </a:rPr>
              <a:t>main responsibility </a:t>
            </a:r>
            <a:r>
              <a:rPr lang="en-US" dirty="0">
                <a:effectLst/>
              </a:rPr>
              <a:t>of the Network layer is </a:t>
            </a:r>
            <a:r>
              <a:rPr lang="en-US" dirty="0">
                <a:solidFill>
                  <a:srgbClr val="0000FF"/>
                </a:solidFill>
                <a:effectLst/>
              </a:rPr>
              <a:t>to carry the data packets from the source to the destination without changing or using them</a:t>
            </a:r>
            <a:r>
              <a:rPr lang="en-US" dirty="0">
                <a:effectLst/>
              </a:rPr>
              <a:t>. </a:t>
            </a:r>
          </a:p>
          <a:p>
            <a:pPr marL="360363" indent="-360363" algn="just">
              <a:buFont typeface="+mj-lt"/>
              <a:buAutoNum type="arabicPeriod"/>
            </a:pPr>
            <a:r>
              <a:rPr lang="en-US" dirty="0">
                <a:effectLst/>
              </a:rPr>
              <a:t>If the </a:t>
            </a:r>
            <a:r>
              <a:rPr lang="en-US" dirty="0">
                <a:solidFill>
                  <a:srgbClr val="0000FF"/>
                </a:solidFill>
                <a:effectLst/>
              </a:rPr>
              <a:t>packets are too large </a:t>
            </a:r>
            <a:r>
              <a:rPr lang="en-US" dirty="0">
                <a:effectLst/>
              </a:rPr>
              <a:t>for delivery, they are </a:t>
            </a:r>
            <a:r>
              <a:rPr lang="en-US" dirty="0">
                <a:solidFill>
                  <a:srgbClr val="0000FF"/>
                </a:solidFill>
                <a:effectLst/>
              </a:rPr>
              <a:t>Packetized i.e., broken down into smaller packets</a:t>
            </a:r>
            <a:r>
              <a:rPr lang="en-US" dirty="0">
                <a:effectLst/>
              </a:rPr>
              <a:t>. </a:t>
            </a:r>
          </a:p>
          <a:p>
            <a:pPr marL="360363" indent="-360363" algn="just">
              <a:buFont typeface="+mj-lt"/>
              <a:buAutoNum type="arabicPeriod"/>
            </a:pPr>
            <a:r>
              <a:rPr lang="en-US" dirty="0">
                <a:effectLst/>
              </a:rPr>
              <a:t>It decides the </a:t>
            </a:r>
            <a:r>
              <a:rPr lang="en-US" dirty="0">
                <a:solidFill>
                  <a:srgbClr val="0000FF"/>
                </a:solidFill>
                <a:effectLst/>
              </a:rPr>
              <a:t>route to be taken by the packets to travel from the source to the destination among the multiple routes available in a network (also called routing). </a:t>
            </a:r>
          </a:p>
          <a:p>
            <a:pPr marL="360363" indent="-360363" algn="just">
              <a:buFont typeface="+mj-lt"/>
              <a:buAutoNum type="arabicPeriod"/>
            </a:pPr>
            <a:r>
              <a:rPr lang="en-US" dirty="0">
                <a:effectLst/>
              </a:rPr>
              <a:t>The </a:t>
            </a:r>
            <a:r>
              <a:rPr lang="en-US" dirty="0">
                <a:solidFill>
                  <a:srgbClr val="0000FF"/>
                </a:solidFill>
                <a:effectLst/>
              </a:rPr>
              <a:t>source and destination addresses are added to the data packets</a:t>
            </a:r>
            <a:r>
              <a:rPr lang="en-US" dirty="0">
                <a:effectLst/>
              </a:rPr>
              <a:t> inside the network layer. </a:t>
            </a:r>
          </a:p>
          <a:p>
            <a:pPr marL="0" indent="0" algn="just">
              <a:buNone/>
            </a:pPr>
            <a:endParaRPr lang="en-IN" b="1" dirty="0">
              <a:effectLst/>
            </a:endParaRPr>
          </a:p>
        </p:txBody>
      </p:sp>
      <p:pic>
        <p:nvPicPr>
          <p:cNvPr id="3" name="Picture 2">
            <a:extLst>
              <a:ext uri="{FF2B5EF4-FFF2-40B4-BE49-F238E27FC236}">
                <a16:creationId xmlns:a16="http://schemas.microsoft.com/office/drawing/2014/main" id="{4B9CEA34-32B7-0B5C-CDF6-DE632B4FEDAE}"/>
              </a:ext>
            </a:extLst>
          </p:cNvPr>
          <p:cNvPicPr>
            <a:picLocks noChangeAspect="1"/>
          </p:cNvPicPr>
          <p:nvPr/>
        </p:nvPicPr>
        <p:blipFill rotWithShape="1">
          <a:blip r:embed="rId2"/>
          <a:srcRect l="30860"/>
          <a:stretch/>
        </p:blipFill>
        <p:spPr>
          <a:xfrm>
            <a:off x="7661174" y="1886828"/>
            <a:ext cx="4102100" cy="3700807"/>
          </a:xfrm>
          <a:prstGeom prst="rect">
            <a:avLst/>
          </a:prstGeom>
        </p:spPr>
      </p:pic>
    </p:spTree>
    <p:extLst>
      <p:ext uri="{BB962C8B-B14F-4D97-AF65-F5344CB8AC3E}">
        <p14:creationId xmlns:p14="http://schemas.microsoft.com/office/powerpoint/2010/main" val="1803244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42649" y="1105892"/>
            <a:ext cx="10972806" cy="2108269"/>
          </a:xfrm>
          <a:prstGeom prst="rect">
            <a:avLst/>
          </a:prstGeom>
          <a:noFill/>
        </p:spPr>
        <p:txBody>
          <a:bodyPr wrap="square">
            <a:spAutoFit/>
          </a:bodyPr>
          <a:lstStyle/>
          <a:p>
            <a:pPr marL="342900" indent="-342900">
              <a:spcAft>
                <a:spcPts val="600"/>
              </a:spcAft>
              <a:buFont typeface="Wingdings" panose="05000000000000000000" pitchFamily="2" charset="2"/>
              <a:buChar char="§"/>
            </a:pPr>
            <a:r>
              <a:rPr lang="en-IN" sz="2200" b="0" i="0" dirty="0">
                <a:solidFill>
                  <a:srgbClr val="000000"/>
                </a:solidFill>
                <a:effectLst/>
              </a:rPr>
              <a:t>Learning about the neighbours</a:t>
            </a:r>
            <a:r>
              <a:rPr lang="en-IN" sz="2200" dirty="0"/>
              <a:t> </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When a router is booted, its first task is to learn who its neighbors are</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It accomplishes this goal by sending a special HELLO packet on each point-to-point 	line</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The router on the other end is expected to send back a reply giving its name</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Care is taken to make sure that the names are globally unique</a:t>
            </a:r>
            <a:endParaRPr lang="en-IN" sz="2200" dirty="0">
              <a:solidFill>
                <a:srgbClr val="6600FF"/>
              </a:solidFill>
            </a:endParaRPr>
          </a:p>
        </p:txBody>
      </p:sp>
      <p:sp>
        <p:nvSpPr>
          <p:cNvPr id="8" name="TextBox 7">
            <a:extLst>
              <a:ext uri="{FF2B5EF4-FFF2-40B4-BE49-F238E27FC236}">
                <a16:creationId xmlns:a16="http://schemas.microsoft.com/office/drawing/2014/main" id="{55C5BE65-DF54-F207-5063-16F730C9E172}"/>
              </a:ext>
            </a:extLst>
          </p:cNvPr>
          <p:cNvSpPr txBox="1"/>
          <p:nvPr/>
        </p:nvSpPr>
        <p:spPr>
          <a:xfrm>
            <a:off x="668035" y="3170093"/>
            <a:ext cx="10922034" cy="3216265"/>
          </a:xfrm>
          <a:prstGeom prst="rect">
            <a:avLst/>
          </a:prstGeom>
          <a:noFill/>
        </p:spPr>
        <p:txBody>
          <a:bodyPr wrap="square">
            <a:spAutoFit/>
          </a:bodyPr>
          <a:lstStyle/>
          <a:p>
            <a:pPr marL="265113" indent="-265113">
              <a:spcAft>
                <a:spcPts val="600"/>
              </a:spcAft>
              <a:buFont typeface="Wingdings" panose="05000000000000000000" pitchFamily="2" charset="2"/>
              <a:buChar char="§"/>
            </a:pPr>
            <a:r>
              <a:rPr lang="en-US" sz="2200" dirty="0">
                <a:solidFill>
                  <a:srgbClr val="000000"/>
                </a:solidFill>
              </a:rPr>
              <a:t>Setting Link Costs</a:t>
            </a:r>
          </a:p>
          <a:p>
            <a:pPr marL="538163" indent="-274638" algn="just">
              <a:buFont typeface="Arial" panose="020B0604020202020204" pitchFamily="34" charset="0"/>
              <a:buChar char="•"/>
            </a:pPr>
            <a:r>
              <a:rPr lang="en-US" sz="2200" dirty="0">
                <a:solidFill>
                  <a:srgbClr val="6600FF"/>
                </a:solidFill>
              </a:rPr>
              <a:t>The link state routing algorithm requires each link to have a distance or cost metric for finding shortest paths.</a:t>
            </a:r>
          </a:p>
          <a:p>
            <a:pPr marL="538163" indent="-274638" algn="just">
              <a:buFont typeface="Arial" panose="020B0604020202020204" pitchFamily="34" charset="0"/>
              <a:buChar char="•"/>
            </a:pPr>
            <a:r>
              <a:rPr lang="en-US" sz="2200" dirty="0">
                <a:solidFill>
                  <a:srgbClr val="6600FF"/>
                </a:solidFill>
              </a:rPr>
              <a:t>The cost to reach neighbors can be set automatically, or configured by the network operator</a:t>
            </a:r>
          </a:p>
          <a:p>
            <a:pPr marL="538163" indent="-274638" algn="just">
              <a:buFont typeface="Arial" panose="020B0604020202020204" pitchFamily="34" charset="0"/>
              <a:buChar char="•"/>
            </a:pPr>
            <a:r>
              <a:rPr lang="en-US" sz="2200" dirty="0">
                <a:solidFill>
                  <a:srgbClr val="6600FF"/>
                </a:solidFill>
              </a:rPr>
              <a:t>A common choice is to make the cost inversely proportional to the bandwidth of the link</a:t>
            </a:r>
          </a:p>
          <a:p>
            <a:pPr marL="538163" indent="-274638" algn="just">
              <a:buFont typeface="Arial" panose="020B0604020202020204" pitchFamily="34" charset="0"/>
              <a:buChar char="•"/>
            </a:pPr>
            <a:r>
              <a:rPr lang="en-US" sz="2200" dirty="0">
                <a:solidFill>
                  <a:srgbClr val="6600FF"/>
                </a:solidFill>
              </a:rPr>
              <a:t>For example, 1-Gbps Ethernet may have a cost of 1 and 100-Mbps Ethernet a cost of 10 This makes higher-capacity paths better choices.</a:t>
            </a:r>
          </a:p>
          <a:p>
            <a:pPr marL="538163" indent="-274638" algn="just">
              <a:buFont typeface="Arial" panose="020B0604020202020204" pitchFamily="34" charset="0"/>
              <a:buChar char="•"/>
            </a:pPr>
            <a:r>
              <a:rPr lang="en-US" sz="2200" dirty="0">
                <a:solidFill>
                  <a:srgbClr val="6600FF"/>
                </a:solidFill>
              </a:rPr>
              <a:t>Other metrics could be used such as distance (computed using ECHO messages and RTT) </a:t>
            </a:r>
            <a:endParaRPr lang="en-IN" sz="2200" dirty="0">
              <a:solidFill>
                <a:srgbClr val="6600FF"/>
              </a:solidFill>
            </a:endParaRPr>
          </a:p>
        </p:txBody>
      </p:sp>
    </p:spTree>
    <p:extLst>
      <p:ext uri="{BB962C8B-B14F-4D97-AF65-F5344CB8AC3E}">
        <p14:creationId xmlns:p14="http://schemas.microsoft.com/office/powerpoint/2010/main" val="2990487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42649" y="1105892"/>
            <a:ext cx="10972806" cy="1969770"/>
          </a:xfrm>
          <a:prstGeom prst="rect">
            <a:avLst/>
          </a:prstGeom>
          <a:noFill/>
        </p:spPr>
        <p:txBody>
          <a:bodyPr wrap="square">
            <a:spAutoFit/>
          </a:bodyPr>
          <a:lstStyle/>
          <a:p>
            <a:pPr marL="265113" indent="-265113">
              <a:spcAft>
                <a:spcPts val="600"/>
              </a:spcAft>
              <a:buFont typeface="Wingdings" panose="05000000000000000000" pitchFamily="2" charset="2"/>
              <a:buChar char="§"/>
            </a:pPr>
            <a:r>
              <a:rPr lang="en-IN" sz="2200" dirty="0">
                <a:solidFill>
                  <a:schemeClr val="tx1">
                    <a:lumMod val="95000"/>
                    <a:lumOff val="5000"/>
                  </a:schemeClr>
                </a:solidFill>
              </a:rPr>
              <a:t>Building Link State Packets</a:t>
            </a:r>
          </a:p>
          <a:p>
            <a:pPr marL="538163" lvl="1" indent="-274638" algn="just">
              <a:spcAft>
                <a:spcPts val="600"/>
              </a:spcAft>
              <a:buFont typeface="Arial" panose="020B0604020202020204" pitchFamily="34" charset="0"/>
              <a:buChar char="•"/>
            </a:pPr>
            <a:r>
              <a:rPr lang="en-US" sz="2200" dirty="0">
                <a:solidFill>
                  <a:schemeClr val="tx1">
                    <a:lumMod val="95000"/>
                    <a:lumOff val="5000"/>
                  </a:schemeClr>
                </a:solidFill>
              </a:rPr>
              <a:t>The </a:t>
            </a:r>
            <a:r>
              <a:rPr lang="en-US" sz="2200" dirty="0">
                <a:solidFill>
                  <a:srgbClr val="0000FF"/>
                </a:solidFill>
              </a:rPr>
              <a:t>link state packet</a:t>
            </a:r>
            <a:r>
              <a:rPr lang="en-US" sz="2200" dirty="0">
                <a:solidFill>
                  <a:schemeClr val="tx1">
                    <a:lumMod val="95000"/>
                    <a:lumOff val="5000"/>
                  </a:schemeClr>
                </a:solidFill>
              </a:rPr>
              <a:t> starts with the </a:t>
            </a:r>
            <a:r>
              <a:rPr lang="en-US" sz="2200" dirty="0">
                <a:solidFill>
                  <a:srgbClr val="0000FF"/>
                </a:solidFill>
              </a:rPr>
              <a:t>identity of the sender, followed by a sequence number and age (to be described later) and a list of neighbors</a:t>
            </a:r>
          </a:p>
          <a:p>
            <a:pPr marL="538163" lvl="1" indent="-274638" algn="just">
              <a:spcAft>
                <a:spcPts val="600"/>
              </a:spcAft>
              <a:buFont typeface="Arial" panose="020B0604020202020204" pitchFamily="34" charset="0"/>
              <a:buChar char="•"/>
            </a:pPr>
            <a:r>
              <a:rPr lang="en-US" sz="2400" dirty="0"/>
              <a:t>The cost to each neighbor is also given</a:t>
            </a:r>
            <a:br>
              <a:rPr lang="en-IN" sz="2400" dirty="0"/>
            </a:br>
            <a:r>
              <a:rPr lang="en-US" sz="2200" dirty="0">
                <a:solidFill>
                  <a:srgbClr val="6600FF"/>
                </a:solidFill>
              </a:rPr>
              <a:t> 	</a:t>
            </a:r>
            <a:endParaRPr lang="en-IN" sz="2200" dirty="0">
              <a:solidFill>
                <a:srgbClr val="6600FF"/>
              </a:solidFill>
            </a:endParaRPr>
          </a:p>
        </p:txBody>
      </p:sp>
      <p:pic>
        <p:nvPicPr>
          <p:cNvPr id="9" name="Picture 8">
            <a:extLst>
              <a:ext uri="{FF2B5EF4-FFF2-40B4-BE49-F238E27FC236}">
                <a16:creationId xmlns:a16="http://schemas.microsoft.com/office/drawing/2014/main" id="{41EEB460-EB85-7DC1-F90A-02B5002A68E5}"/>
              </a:ext>
            </a:extLst>
          </p:cNvPr>
          <p:cNvPicPr>
            <a:picLocks noChangeAspect="1"/>
          </p:cNvPicPr>
          <p:nvPr/>
        </p:nvPicPr>
        <p:blipFill>
          <a:blip r:embed="rId2"/>
          <a:stretch>
            <a:fillRect/>
          </a:stretch>
        </p:blipFill>
        <p:spPr>
          <a:xfrm>
            <a:off x="5171440" y="2840446"/>
            <a:ext cx="5929429" cy="2420843"/>
          </a:xfrm>
          <a:prstGeom prst="rect">
            <a:avLst/>
          </a:prstGeom>
        </p:spPr>
      </p:pic>
      <p:pic>
        <p:nvPicPr>
          <p:cNvPr id="11" name="Picture 10">
            <a:extLst>
              <a:ext uri="{FF2B5EF4-FFF2-40B4-BE49-F238E27FC236}">
                <a16:creationId xmlns:a16="http://schemas.microsoft.com/office/drawing/2014/main" id="{AE143E82-C371-6349-63BF-614BF0418D5D}"/>
              </a:ext>
            </a:extLst>
          </p:cNvPr>
          <p:cNvPicPr>
            <a:picLocks noChangeAspect="1"/>
          </p:cNvPicPr>
          <p:nvPr/>
        </p:nvPicPr>
        <p:blipFill>
          <a:blip r:embed="rId3"/>
          <a:stretch>
            <a:fillRect/>
          </a:stretch>
        </p:blipFill>
        <p:spPr>
          <a:xfrm>
            <a:off x="952097" y="3175726"/>
            <a:ext cx="3337201" cy="2420843"/>
          </a:xfrm>
          <a:prstGeom prst="rect">
            <a:avLst/>
          </a:prstGeom>
        </p:spPr>
      </p:pic>
      <p:sp>
        <p:nvSpPr>
          <p:cNvPr id="3" name="TextBox 2">
            <a:extLst>
              <a:ext uri="{FF2B5EF4-FFF2-40B4-BE49-F238E27FC236}">
                <a16:creationId xmlns:a16="http://schemas.microsoft.com/office/drawing/2014/main" id="{D8877B8F-3457-EA2B-37B8-5EC66F7BB648}"/>
              </a:ext>
            </a:extLst>
          </p:cNvPr>
          <p:cNvSpPr txBox="1"/>
          <p:nvPr/>
        </p:nvSpPr>
        <p:spPr>
          <a:xfrm>
            <a:off x="5171440" y="5367387"/>
            <a:ext cx="6207760" cy="846386"/>
          </a:xfrm>
          <a:prstGeom prst="rect">
            <a:avLst/>
          </a:prstGeom>
          <a:noFill/>
        </p:spPr>
        <p:txBody>
          <a:bodyPr wrap="square" rtlCol="0">
            <a:spAutoFit/>
          </a:bodyPr>
          <a:lstStyle/>
          <a:p>
            <a:pPr>
              <a:spcAft>
                <a:spcPts val="600"/>
              </a:spcAft>
            </a:pPr>
            <a:r>
              <a:rPr lang="en-IN" sz="2200" b="1" dirty="0">
                <a:solidFill>
                  <a:srgbClr val="C00000"/>
                </a:solidFill>
              </a:rPr>
              <a:t>Seq</a:t>
            </a:r>
            <a:r>
              <a:rPr lang="en-IN" sz="2200" dirty="0">
                <a:solidFill>
                  <a:srgbClr val="C00000"/>
                </a:solidFill>
              </a:rPr>
              <a:t>- are used to avoid the Infinite loops</a:t>
            </a:r>
          </a:p>
          <a:p>
            <a:pPr>
              <a:spcAft>
                <a:spcPts val="600"/>
              </a:spcAft>
            </a:pPr>
            <a:r>
              <a:rPr lang="en-IN" sz="2200" b="1" dirty="0">
                <a:solidFill>
                  <a:srgbClr val="C00000"/>
                </a:solidFill>
              </a:rPr>
              <a:t>Age</a:t>
            </a:r>
            <a:r>
              <a:rPr lang="en-IN" sz="2200" dirty="0">
                <a:solidFill>
                  <a:srgbClr val="C00000"/>
                </a:solidFill>
              </a:rPr>
              <a:t>-Used to Avoid the frequent network updating</a:t>
            </a:r>
          </a:p>
        </p:txBody>
      </p:sp>
    </p:spTree>
    <p:extLst>
      <p:ext uri="{BB962C8B-B14F-4D97-AF65-F5344CB8AC3E}">
        <p14:creationId xmlns:p14="http://schemas.microsoft.com/office/powerpoint/2010/main" val="3683302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42649" y="1052521"/>
            <a:ext cx="10972806" cy="1661993"/>
          </a:xfrm>
          <a:prstGeom prst="rect">
            <a:avLst/>
          </a:prstGeom>
          <a:noFill/>
        </p:spPr>
        <p:txBody>
          <a:bodyPr wrap="square">
            <a:spAutoFit/>
          </a:bodyPr>
          <a:lstStyle/>
          <a:p>
            <a:pPr>
              <a:spcAft>
                <a:spcPts val="300"/>
              </a:spcAft>
            </a:pPr>
            <a:r>
              <a:rPr lang="en-US" sz="2300" b="1" i="0" dirty="0">
                <a:solidFill>
                  <a:srgbClr val="CC0066"/>
                </a:solidFill>
                <a:effectLst/>
              </a:rPr>
              <a:t>When to build Link </a:t>
            </a:r>
            <a:r>
              <a:rPr lang="en-US" sz="2300" b="1" dirty="0">
                <a:solidFill>
                  <a:srgbClr val="CC0066"/>
                </a:solidFill>
              </a:rPr>
              <a:t>S</a:t>
            </a:r>
            <a:r>
              <a:rPr lang="en-US" sz="2300" b="1" i="0" dirty="0">
                <a:solidFill>
                  <a:srgbClr val="CC0066"/>
                </a:solidFill>
                <a:effectLst/>
              </a:rPr>
              <a:t>tate </a:t>
            </a:r>
            <a:r>
              <a:rPr lang="en-US" sz="2300" b="1" dirty="0">
                <a:solidFill>
                  <a:srgbClr val="CC0066"/>
                </a:solidFill>
              </a:rPr>
              <a:t>P</a:t>
            </a:r>
            <a:r>
              <a:rPr lang="en-US" sz="2300" b="1" i="0" dirty="0">
                <a:solidFill>
                  <a:srgbClr val="CC0066"/>
                </a:solidFill>
                <a:effectLst/>
              </a:rPr>
              <a:t>ackets?</a:t>
            </a:r>
          </a:p>
          <a:p>
            <a:pPr marL="457200" indent="-457200">
              <a:spcAft>
                <a:spcPts val="600"/>
              </a:spcAft>
              <a:buFont typeface="+mj-lt"/>
              <a:buAutoNum type="arabicPeriod"/>
            </a:pPr>
            <a:r>
              <a:rPr lang="en-US" sz="2300" b="0" i="0" dirty="0">
                <a:solidFill>
                  <a:srgbClr val="0000FF"/>
                </a:solidFill>
                <a:effectLst/>
              </a:rPr>
              <a:t>Build packets periodically, that is, at regular intervals</a:t>
            </a:r>
          </a:p>
          <a:p>
            <a:pPr marL="457200" indent="-457200">
              <a:spcAft>
                <a:spcPts val="600"/>
              </a:spcAft>
              <a:buFont typeface="+mj-lt"/>
              <a:buAutoNum type="arabicPeriod"/>
            </a:pPr>
            <a:r>
              <a:rPr lang="en-US" sz="2300" b="0" i="0" dirty="0">
                <a:solidFill>
                  <a:srgbClr val="0000FF"/>
                </a:solidFill>
                <a:effectLst/>
              </a:rPr>
              <a:t>Build when some significant event occurs, such as a line or neighbor going down or coming back up again or changing its properties appreciably</a:t>
            </a:r>
            <a:endParaRPr lang="en-IN" sz="2200" dirty="0">
              <a:solidFill>
                <a:srgbClr val="0000FF"/>
              </a:solidFill>
            </a:endParaRPr>
          </a:p>
        </p:txBody>
      </p:sp>
      <p:sp>
        <p:nvSpPr>
          <p:cNvPr id="6" name="TextBox 5">
            <a:extLst>
              <a:ext uri="{FF2B5EF4-FFF2-40B4-BE49-F238E27FC236}">
                <a16:creationId xmlns:a16="http://schemas.microsoft.com/office/drawing/2014/main" id="{1B5961AF-62D9-E9E1-FB09-A9B7158AFC1D}"/>
              </a:ext>
            </a:extLst>
          </p:cNvPr>
          <p:cNvSpPr txBox="1"/>
          <p:nvPr/>
        </p:nvSpPr>
        <p:spPr>
          <a:xfrm>
            <a:off x="642649" y="2619848"/>
            <a:ext cx="10972806" cy="3954929"/>
          </a:xfrm>
          <a:prstGeom prst="rect">
            <a:avLst/>
          </a:prstGeom>
          <a:noFill/>
        </p:spPr>
        <p:txBody>
          <a:bodyPr wrap="square">
            <a:spAutoFit/>
          </a:bodyPr>
          <a:lstStyle/>
          <a:p>
            <a:pPr>
              <a:spcAft>
                <a:spcPts val="600"/>
              </a:spcAft>
            </a:pPr>
            <a:r>
              <a:rPr lang="en-US" sz="2300" b="1" i="0" dirty="0">
                <a:solidFill>
                  <a:srgbClr val="000000"/>
                </a:solidFill>
                <a:effectLst/>
              </a:rPr>
              <a:t>Distributing the Link State Packets</a:t>
            </a:r>
          </a:p>
          <a:p>
            <a:pPr marL="342900" indent="-342900">
              <a:spcAft>
                <a:spcPts val="600"/>
              </a:spcAft>
              <a:buFont typeface="Wingdings" panose="05000000000000000000" pitchFamily="2" charset="2"/>
              <a:buChar char="§"/>
            </a:pPr>
            <a:r>
              <a:rPr lang="en-US" sz="2300" dirty="0">
                <a:solidFill>
                  <a:srgbClr val="000000"/>
                </a:solidFill>
              </a:rPr>
              <a:t>Every routers must get all of the link state packets quickly and reliably</a:t>
            </a:r>
          </a:p>
          <a:p>
            <a:pPr marL="342900" indent="-342900">
              <a:spcAft>
                <a:spcPts val="600"/>
              </a:spcAft>
              <a:buFont typeface="Wingdings" panose="05000000000000000000" pitchFamily="2" charset="2"/>
              <a:buChar char="§"/>
            </a:pPr>
            <a:r>
              <a:rPr lang="en-IN" sz="2300" dirty="0">
                <a:solidFill>
                  <a:srgbClr val="000000"/>
                </a:solidFill>
              </a:rPr>
              <a:t>Flooding</a:t>
            </a:r>
            <a:r>
              <a:rPr lang="en-IN" sz="2400" dirty="0"/>
              <a:t> </a:t>
            </a:r>
            <a:endParaRPr lang="en-US" sz="2400" dirty="0"/>
          </a:p>
          <a:p>
            <a:pPr marL="715963" lvl="1" indent="-354013" algn="just">
              <a:buFont typeface="+mj-lt"/>
              <a:buAutoNum type="arabicPeriod"/>
            </a:pPr>
            <a:r>
              <a:rPr lang="en-US" sz="2300" dirty="0">
                <a:solidFill>
                  <a:srgbClr val="000000"/>
                </a:solidFill>
              </a:rPr>
              <a:t>To </a:t>
            </a:r>
            <a:r>
              <a:rPr lang="en-US" sz="2300" dirty="0">
                <a:solidFill>
                  <a:srgbClr val="0000FF"/>
                </a:solidFill>
              </a:rPr>
              <a:t>keep the flood in check, each packet contains a sequence number that is incremented for each new packet sent</a:t>
            </a:r>
          </a:p>
          <a:p>
            <a:pPr marL="715963" lvl="1" indent="-354013" algn="just">
              <a:spcAft>
                <a:spcPts val="600"/>
              </a:spcAft>
              <a:buFont typeface="+mj-lt"/>
              <a:buAutoNum type="arabicPeriod"/>
            </a:pPr>
            <a:r>
              <a:rPr lang="en-US" sz="2300" dirty="0">
                <a:solidFill>
                  <a:srgbClr val="000000"/>
                </a:solidFill>
              </a:rPr>
              <a:t>Routers </a:t>
            </a:r>
            <a:r>
              <a:rPr lang="en-US" sz="2300" dirty="0">
                <a:solidFill>
                  <a:srgbClr val="0000FF"/>
                </a:solidFill>
              </a:rPr>
              <a:t>keep track of all the (source router, sequence) pairs they see</a:t>
            </a:r>
          </a:p>
          <a:p>
            <a:pPr marL="342900" indent="-342900">
              <a:buFont typeface="Wingdings" panose="05000000000000000000" pitchFamily="2" charset="2"/>
              <a:buChar char="§"/>
            </a:pPr>
            <a:r>
              <a:rPr lang="en-US" sz="2300" b="1" dirty="0">
                <a:solidFill>
                  <a:srgbClr val="000000"/>
                </a:solidFill>
              </a:rPr>
              <a:t>Problems:</a:t>
            </a:r>
          </a:p>
          <a:p>
            <a:pPr marL="715963" lvl="1" indent="-354013" algn="just">
              <a:buFont typeface="+mj-lt"/>
              <a:buAutoNum type="arabicPeriod"/>
            </a:pPr>
            <a:r>
              <a:rPr lang="en-US" sz="2300" dirty="0">
                <a:solidFill>
                  <a:srgbClr val="0000FF"/>
                </a:solidFill>
              </a:rPr>
              <a:t>Size of sequence number- usually set to 32 bits</a:t>
            </a:r>
          </a:p>
          <a:p>
            <a:pPr marL="715963" lvl="1" indent="-354013" algn="just">
              <a:buFont typeface="+mj-lt"/>
              <a:buAutoNum type="arabicPeriod"/>
            </a:pPr>
            <a:r>
              <a:rPr lang="en-US" sz="2300" dirty="0">
                <a:solidFill>
                  <a:srgbClr val="0000FF"/>
                </a:solidFill>
              </a:rPr>
              <a:t>Router crash- It may lose track of its sequence numbers.</a:t>
            </a:r>
          </a:p>
          <a:p>
            <a:pPr marL="715963" lvl="1" indent="-354013" algn="just">
              <a:buFont typeface="+mj-lt"/>
              <a:buAutoNum type="arabicPeriod"/>
            </a:pPr>
            <a:r>
              <a:rPr lang="en-US" sz="2300" dirty="0">
                <a:solidFill>
                  <a:srgbClr val="0000FF"/>
                </a:solidFill>
              </a:rPr>
              <a:t>Corruption of sequence numbers</a:t>
            </a:r>
          </a:p>
        </p:txBody>
      </p:sp>
    </p:spTree>
    <p:extLst>
      <p:ext uri="{BB962C8B-B14F-4D97-AF65-F5344CB8AC3E}">
        <p14:creationId xmlns:p14="http://schemas.microsoft.com/office/powerpoint/2010/main" val="3605220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10" name="TextBox 9">
            <a:extLst>
              <a:ext uri="{FF2B5EF4-FFF2-40B4-BE49-F238E27FC236}">
                <a16:creationId xmlns:a16="http://schemas.microsoft.com/office/drawing/2014/main" id="{E6EDD18C-4D5E-7653-A5E9-69FF8A2080A8}"/>
              </a:ext>
            </a:extLst>
          </p:cNvPr>
          <p:cNvSpPr txBox="1"/>
          <p:nvPr/>
        </p:nvSpPr>
        <p:spPr>
          <a:xfrm>
            <a:off x="642649" y="1105892"/>
            <a:ext cx="11003098" cy="2446824"/>
          </a:xfrm>
          <a:prstGeom prst="rect">
            <a:avLst/>
          </a:prstGeom>
          <a:noFill/>
        </p:spPr>
        <p:txBody>
          <a:bodyPr wrap="square">
            <a:spAutoFit/>
          </a:bodyPr>
          <a:lstStyle/>
          <a:p>
            <a:pPr>
              <a:spcAft>
                <a:spcPts val="600"/>
              </a:spcAft>
            </a:pPr>
            <a:r>
              <a:rPr lang="en-IN" sz="2300" b="1" i="0" dirty="0">
                <a:solidFill>
                  <a:srgbClr val="000000"/>
                </a:solidFill>
                <a:effectLst/>
                <a:latin typeface="CIDFont+F4"/>
              </a:rPr>
              <a:t>Some Refinements</a:t>
            </a:r>
            <a:r>
              <a:rPr lang="en-IN" sz="2300" dirty="0"/>
              <a:t> </a:t>
            </a:r>
            <a:endParaRPr lang="en-US" sz="2300" b="0" i="0" dirty="0">
              <a:solidFill>
                <a:srgbClr val="000000"/>
              </a:solidFill>
              <a:effectLst/>
            </a:endParaRPr>
          </a:p>
          <a:p>
            <a:pPr marL="342900" indent="-342900" algn="just">
              <a:spcAft>
                <a:spcPts val="600"/>
              </a:spcAft>
              <a:buFont typeface="Wingdings" panose="05000000000000000000" pitchFamily="2" charset="2"/>
              <a:buChar char="§"/>
            </a:pPr>
            <a:r>
              <a:rPr lang="en-US" sz="2300" b="0" i="0" dirty="0">
                <a:solidFill>
                  <a:srgbClr val="000000"/>
                </a:solidFill>
                <a:effectLst/>
              </a:rPr>
              <a:t>As a </a:t>
            </a:r>
            <a:r>
              <a:rPr lang="en-US" sz="2300" b="0" i="0" dirty="0">
                <a:solidFill>
                  <a:srgbClr val="0000FF"/>
                </a:solidFill>
                <a:effectLst/>
              </a:rPr>
              <a:t>solution to these problems “age” field is included after sequence number </a:t>
            </a:r>
            <a:r>
              <a:rPr lang="en-US" sz="2300" b="0" i="0" dirty="0">
                <a:solidFill>
                  <a:srgbClr val="000000"/>
                </a:solidFill>
                <a:effectLst/>
              </a:rPr>
              <a:t>and </a:t>
            </a:r>
            <a:r>
              <a:rPr lang="en-US" sz="2300" b="0" i="0" dirty="0">
                <a:solidFill>
                  <a:srgbClr val="0000FF"/>
                </a:solidFill>
                <a:effectLst/>
              </a:rPr>
              <a:t>it is decremented once per second</a:t>
            </a:r>
          </a:p>
          <a:p>
            <a:pPr marL="342900" indent="-342900" algn="just">
              <a:spcAft>
                <a:spcPts val="600"/>
              </a:spcAft>
              <a:buFont typeface="Wingdings" panose="05000000000000000000" pitchFamily="2" charset="2"/>
              <a:buChar char="§"/>
            </a:pPr>
            <a:r>
              <a:rPr lang="en-US" sz="2300" b="0" i="0" dirty="0">
                <a:solidFill>
                  <a:srgbClr val="000000"/>
                </a:solidFill>
                <a:effectLst/>
              </a:rPr>
              <a:t>The </a:t>
            </a:r>
            <a:r>
              <a:rPr lang="en-US" sz="2300" b="0" i="1" dirty="0">
                <a:solidFill>
                  <a:srgbClr val="0000FF"/>
                </a:solidFill>
                <a:effectLst/>
              </a:rPr>
              <a:t>Age field is also </a:t>
            </a:r>
            <a:r>
              <a:rPr lang="en-US" sz="2300" b="0" i="0" dirty="0">
                <a:solidFill>
                  <a:srgbClr val="0000FF"/>
                </a:solidFill>
                <a:effectLst/>
              </a:rPr>
              <a:t>decremented by each router during the initial flooding process</a:t>
            </a:r>
            <a:r>
              <a:rPr lang="en-US" sz="2300" b="0" i="0" dirty="0">
                <a:solidFill>
                  <a:srgbClr val="000000"/>
                </a:solidFill>
                <a:effectLst/>
              </a:rPr>
              <a:t>, to make sure </a:t>
            </a:r>
            <a:r>
              <a:rPr lang="en-US" sz="2300" b="0" i="0" dirty="0">
                <a:solidFill>
                  <a:srgbClr val="0000FF"/>
                </a:solidFill>
                <a:effectLst/>
              </a:rPr>
              <a:t>no packet can get lost and live for an indefinite period of time</a:t>
            </a:r>
            <a:endParaRPr lang="en-US" sz="2300" b="0" i="0" dirty="0">
              <a:solidFill>
                <a:srgbClr val="000000"/>
              </a:solidFill>
              <a:effectLst/>
            </a:endParaRPr>
          </a:p>
          <a:p>
            <a:pPr marL="342900" indent="-342900" algn="just">
              <a:spcAft>
                <a:spcPts val="600"/>
              </a:spcAft>
              <a:buFont typeface="Wingdings" panose="05000000000000000000" pitchFamily="2" charset="2"/>
              <a:buChar char="§"/>
            </a:pPr>
            <a:r>
              <a:rPr lang="en-US" sz="2300" b="0" i="0" dirty="0">
                <a:solidFill>
                  <a:srgbClr val="000000"/>
                </a:solidFill>
                <a:effectLst/>
              </a:rPr>
              <a:t>When the </a:t>
            </a:r>
            <a:r>
              <a:rPr lang="en-US" sz="2300" b="0" i="0" dirty="0">
                <a:solidFill>
                  <a:srgbClr val="0000FF"/>
                </a:solidFill>
                <a:effectLst/>
              </a:rPr>
              <a:t>age hits zero</a:t>
            </a:r>
            <a:r>
              <a:rPr lang="en-US" sz="2300" b="0" i="0" dirty="0">
                <a:solidFill>
                  <a:srgbClr val="000000"/>
                </a:solidFill>
                <a:effectLst/>
              </a:rPr>
              <a:t>, the </a:t>
            </a:r>
            <a:r>
              <a:rPr lang="en-US" sz="2300" b="0" i="0" dirty="0">
                <a:solidFill>
                  <a:srgbClr val="0000FF"/>
                </a:solidFill>
                <a:effectLst/>
              </a:rPr>
              <a:t>information from that router is discarded</a:t>
            </a:r>
            <a:endParaRPr lang="en-US" sz="2300" b="0" i="0" dirty="0">
              <a:solidFill>
                <a:srgbClr val="000000"/>
              </a:solidFill>
              <a:effectLst/>
            </a:endParaRPr>
          </a:p>
        </p:txBody>
      </p:sp>
      <p:sp>
        <p:nvSpPr>
          <p:cNvPr id="3" name="TextBox 2">
            <a:extLst>
              <a:ext uri="{FF2B5EF4-FFF2-40B4-BE49-F238E27FC236}">
                <a16:creationId xmlns:a16="http://schemas.microsoft.com/office/drawing/2014/main" id="{56CCFDDC-3C22-7421-A30C-14151DD20A39}"/>
              </a:ext>
            </a:extLst>
          </p:cNvPr>
          <p:cNvSpPr txBox="1"/>
          <p:nvPr/>
        </p:nvSpPr>
        <p:spPr>
          <a:xfrm>
            <a:off x="642649" y="3797727"/>
            <a:ext cx="11081991" cy="1692771"/>
          </a:xfrm>
          <a:prstGeom prst="rect">
            <a:avLst/>
          </a:prstGeom>
          <a:noFill/>
        </p:spPr>
        <p:txBody>
          <a:bodyPr wrap="square">
            <a:spAutoFit/>
          </a:bodyPr>
          <a:lstStyle/>
          <a:p>
            <a:pPr>
              <a:spcAft>
                <a:spcPts val="600"/>
              </a:spcAft>
            </a:pPr>
            <a:r>
              <a:rPr lang="en-IN" sz="2300" b="1" i="0" dirty="0">
                <a:solidFill>
                  <a:srgbClr val="000000"/>
                </a:solidFill>
                <a:effectLst/>
              </a:rPr>
              <a:t>Computing new routes</a:t>
            </a:r>
          </a:p>
          <a:p>
            <a:pPr marL="355600" lvl="1" indent="-355600">
              <a:spcAft>
                <a:spcPts val="600"/>
              </a:spcAft>
              <a:buClr>
                <a:schemeClr val="tx1">
                  <a:lumMod val="95000"/>
                  <a:lumOff val="5000"/>
                </a:schemeClr>
              </a:buClr>
              <a:buFont typeface="Wingdings" panose="05000000000000000000" pitchFamily="2" charset="2"/>
              <a:buChar char="§"/>
            </a:pPr>
            <a:r>
              <a:rPr lang="en-US" sz="2200" b="0" i="0" dirty="0">
                <a:solidFill>
                  <a:srgbClr val="0000FF"/>
                </a:solidFill>
                <a:effectLst/>
                <a:latin typeface="CIDFont+F3"/>
              </a:rPr>
              <a:t>Dijkstra’s algorithm</a:t>
            </a:r>
            <a:r>
              <a:rPr lang="en-US" sz="2200" b="0" i="0" dirty="0">
                <a:solidFill>
                  <a:srgbClr val="000000"/>
                </a:solidFill>
                <a:effectLst/>
                <a:latin typeface="CIDFont+F3"/>
              </a:rPr>
              <a:t> is run locally to construct the shortest paths to all possible destinations.</a:t>
            </a:r>
          </a:p>
          <a:p>
            <a:pPr marL="355600" lvl="1" indent="-355600">
              <a:spcAft>
                <a:spcPts val="600"/>
              </a:spcAft>
              <a:buFont typeface="Wingdings" panose="05000000000000000000" pitchFamily="2" charset="2"/>
              <a:buChar char="§"/>
            </a:pPr>
            <a:r>
              <a:rPr lang="en-US" sz="2200" b="0" i="0" dirty="0">
                <a:solidFill>
                  <a:srgbClr val="000000"/>
                </a:solidFill>
                <a:effectLst/>
                <a:latin typeface="CIDFont+F3"/>
              </a:rPr>
              <a:t>The </a:t>
            </a:r>
            <a:r>
              <a:rPr lang="en-US" sz="2200" b="0" i="0" dirty="0">
                <a:solidFill>
                  <a:srgbClr val="0000FF"/>
                </a:solidFill>
                <a:effectLst/>
                <a:latin typeface="CIDFont+F3"/>
              </a:rPr>
              <a:t>results of this algorithm tell the router which link to use to reach each destination</a:t>
            </a:r>
            <a:r>
              <a:rPr lang="en-US" sz="2200" b="0" i="0" dirty="0">
                <a:solidFill>
                  <a:srgbClr val="000000"/>
                </a:solidFill>
                <a:effectLst/>
                <a:latin typeface="CIDFont+F3"/>
              </a:rPr>
              <a:t>.</a:t>
            </a:r>
          </a:p>
          <a:p>
            <a:pPr marL="355600" lvl="1" indent="-355600">
              <a:spcAft>
                <a:spcPts val="600"/>
              </a:spcAft>
              <a:buFont typeface="Wingdings" panose="05000000000000000000" pitchFamily="2" charset="2"/>
              <a:buChar char="§"/>
            </a:pPr>
            <a:r>
              <a:rPr lang="en-US" sz="2200" b="0" i="0" dirty="0">
                <a:solidFill>
                  <a:srgbClr val="000000"/>
                </a:solidFill>
                <a:effectLst/>
                <a:latin typeface="CIDFont+F3"/>
              </a:rPr>
              <a:t>This </a:t>
            </a:r>
            <a:r>
              <a:rPr lang="en-US" sz="2200" b="0" i="0" dirty="0">
                <a:solidFill>
                  <a:srgbClr val="0000FF"/>
                </a:solidFill>
                <a:effectLst/>
                <a:latin typeface="CIDFont+F3"/>
              </a:rPr>
              <a:t>information is installed in the routing tables, and normal operation is resumed.</a:t>
            </a:r>
            <a:r>
              <a:rPr lang="en-US" sz="2200" dirty="0">
                <a:solidFill>
                  <a:srgbClr val="0000FF"/>
                </a:solidFill>
              </a:rPr>
              <a:t> </a:t>
            </a:r>
            <a:endParaRPr lang="en-IN" sz="2300" b="1" dirty="0">
              <a:solidFill>
                <a:srgbClr val="0000FF"/>
              </a:solidFill>
            </a:endParaRPr>
          </a:p>
        </p:txBody>
      </p:sp>
    </p:spTree>
    <p:extLst>
      <p:ext uri="{BB962C8B-B14F-4D97-AF65-F5344CB8AC3E}">
        <p14:creationId xmlns:p14="http://schemas.microsoft.com/office/powerpoint/2010/main" val="252504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745827"/>
            <a:ext cx="10906702" cy="461665"/>
          </a:xfrm>
          <a:prstGeom prst="rect">
            <a:avLst/>
          </a:prstGeom>
          <a:noFill/>
        </p:spPr>
        <p:txBody>
          <a:bodyPr wrap="square">
            <a:spAutoFit/>
          </a:bodyPr>
          <a:lstStyle/>
          <a:p>
            <a:pPr>
              <a:spcAft>
                <a:spcPts val="600"/>
              </a:spcAft>
            </a:pPr>
            <a:r>
              <a:rPr lang="en-IN" sz="2300" b="1" dirty="0">
                <a:solidFill>
                  <a:srgbClr val="C00000"/>
                </a:solidFill>
              </a:rPr>
              <a:t>Hierarchical Routing </a:t>
            </a:r>
          </a:p>
        </p:txBody>
      </p:sp>
      <p:sp>
        <p:nvSpPr>
          <p:cNvPr id="8" name="TextBox 7">
            <a:extLst>
              <a:ext uri="{FF2B5EF4-FFF2-40B4-BE49-F238E27FC236}">
                <a16:creationId xmlns:a16="http://schemas.microsoft.com/office/drawing/2014/main" id="{4D0263A1-5D87-2BE5-C40F-7AF65984FA94}"/>
              </a:ext>
            </a:extLst>
          </p:cNvPr>
          <p:cNvSpPr txBox="1"/>
          <p:nvPr/>
        </p:nvSpPr>
        <p:spPr>
          <a:xfrm>
            <a:off x="642649" y="1390372"/>
            <a:ext cx="10990551" cy="477053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b="0" i="0" dirty="0">
                <a:solidFill>
                  <a:srgbClr val="000000"/>
                </a:solidFill>
                <a:effectLst/>
              </a:rPr>
              <a:t>As </a:t>
            </a:r>
            <a:r>
              <a:rPr lang="en-US" sz="2200" b="0" i="0" dirty="0">
                <a:solidFill>
                  <a:srgbClr val="0000FF"/>
                </a:solidFill>
                <a:effectLst/>
              </a:rPr>
              <a:t>networks grow, the router routing tables grow proportionally</a:t>
            </a:r>
          </a:p>
          <a:p>
            <a:pPr marL="342900" indent="-342900" algn="just">
              <a:spcAft>
                <a:spcPts val="600"/>
              </a:spcAft>
              <a:buFont typeface="Wingdings" panose="05000000000000000000" pitchFamily="2" charset="2"/>
              <a:buChar char="§"/>
            </a:pPr>
            <a:r>
              <a:rPr lang="en-US" sz="2200" b="0" i="0" dirty="0">
                <a:solidFill>
                  <a:srgbClr val="000000"/>
                </a:solidFill>
                <a:effectLst/>
              </a:rPr>
              <a:t>Not only is </a:t>
            </a:r>
            <a:r>
              <a:rPr lang="en-US" sz="2200" b="0" i="0" dirty="0">
                <a:solidFill>
                  <a:srgbClr val="0000FF"/>
                </a:solidFill>
                <a:effectLst/>
              </a:rPr>
              <a:t>router memory consumed by ever-increasing tables, but more CPU time is needed to scan them and more bandwidth is needed to send status reports about them</a:t>
            </a:r>
          </a:p>
          <a:p>
            <a:pPr marL="342900" indent="-342900" algn="just">
              <a:spcAft>
                <a:spcPts val="600"/>
              </a:spcAft>
              <a:buFont typeface="Wingdings" panose="05000000000000000000" pitchFamily="2" charset="2"/>
              <a:buChar char="§"/>
            </a:pPr>
            <a:r>
              <a:rPr lang="en-US" sz="2200" b="0" i="0" dirty="0">
                <a:solidFill>
                  <a:srgbClr val="000000"/>
                </a:solidFill>
                <a:effectLst/>
              </a:rPr>
              <a:t>At a certain point</a:t>
            </a:r>
            <a:r>
              <a:rPr lang="en-US" sz="2200" b="0" i="0" dirty="0">
                <a:solidFill>
                  <a:srgbClr val="0000FF"/>
                </a:solidFill>
                <a:effectLst/>
              </a:rPr>
              <a:t>, the network may grow to the point where it is no longer feasible for every router to have an entry for every other router</a:t>
            </a:r>
          </a:p>
          <a:p>
            <a:pPr marL="342900" indent="-342900" algn="just">
              <a:spcAft>
                <a:spcPts val="600"/>
              </a:spcAft>
              <a:buFont typeface="Wingdings" panose="05000000000000000000" pitchFamily="2" charset="2"/>
              <a:buChar char="§"/>
            </a:pPr>
            <a:r>
              <a:rPr lang="en-US" sz="2200" b="0" i="0" dirty="0">
                <a:solidFill>
                  <a:srgbClr val="000000"/>
                </a:solidFill>
                <a:effectLst/>
              </a:rPr>
              <a:t>The </a:t>
            </a:r>
            <a:r>
              <a:rPr lang="en-US" sz="2200" b="0" i="0" dirty="0">
                <a:solidFill>
                  <a:srgbClr val="0000FF"/>
                </a:solidFill>
                <a:effectLst/>
              </a:rPr>
              <a:t>routing will have to be done hierarchically</a:t>
            </a:r>
            <a:r>
              <a:rPr lang="en-US" sz="2200" b="0" i="0" dirty="0">
                <a:solidFill>
                  <a:srgbClr val="000000"/>
                </a:solidFill>
                <a:effectLst/>
              </a:rPr>
              <a:t>, as it is in the telephone network</a:t>
            </a:r>
          </a:p>
          <a:p>
            <a:pPr marL="342900" indent="-342900" algn="just">
              <a:spcAft>
                <a:spcPts val="600"/>
              </a:spcAft>
              <a:buFont typeface="Wingdings" panose="05000000000000000000" pitchFamily="2" charset="2"/>
              <a:buChar char="§"/>
            </a:pPr>
            <a:r>
              <a:rPr lang="en-US" sz="2200" dirty="0">
                <a:solidFill>
                  <a:srgbClr val="000000"/>
                </a:solidFill>
              </a:rPr>
              <a:t>With this routing, </a:t>
            </a:r>
            <a:r>
              <a:rPr lang="en-US" sz="2200" dirty="0">
                <a:solidFill>
                  <a:srgbClr val="0000FF"/>
                </a:solidFill>
              </a:rPr>
              <a:t>the routers are divided into regions</a:t>
            </a:r>
          </a:p>
          <a:p>
            <a:pPr algn="just" defTabSz="355600">
              <a:spcAft>
                <a:spcPts val="600"/>
              </a:spcAft>
            </a:pPr>
            <a:r>
              <a:rPr lang="en-US" sz="1800" b="0" i="0" dirty="0">
                <a:solidFill>
                  <a:srgbClr val="000000"/>
                </a:solidFill>
                <a:effectLst/>
                <a:latin typeface="CIDFont+F2"/>
              </a:rPr>
              <a:t>	–  	</a:t>
            </a:r>
            <a:r>
              <a:rPr lang="en-US" sz="2200" dirty="0">
                <a:solidFill>
                  <a:srgbClr val="000000"/>
                </a:solidFill>
              </a:rPr>
              <a:t>Each </a:t>
            </a:r>
            <a:r>
              <a:rPr lang="en-US" sz="2200" dirty="0">
                <a:solidFill>
                  <a:srgbClr val="0000FF"/>
                </a:solidFill>
              </a:rPr>
              <a:t>router knows all the details about how to route packets to destinations within its 			own region unaware of other regions</a:t>
            </a:r>
          </a:p>
          <a:p>
            <a:pPr marL="342900" indent="-342900" algn="just">
              <a:spcAft>
                <a:spcPts val="600"/>
              </a:spcAft>
              <a:buFont typeface="Wingdings" panose="05000000000000000000" pitchFamily="2" charset="2"/>
              <a:buChar char="§"/>
            </a:pPr>
            <a:r>
              <a:rPr lang="en-US" sz="2200" dirty="0">
                <a:solidFill>
                  <a:srgbClr val="000000"/>
                </a:solidFill>
              </a:rPr>
              <a:t>For larger networks </a:t>
            </a:r>
            <a:r>
              <a:rPr lang="en-US" sz="2200" dirty="0">
                <a:solidFill>
                  <a:srgbClr val="0000FF"/>
                </a:solidFill>
              </a:rPr>
              <a:t>regions are grouped into clusters</a:t>
            </a:r>
          </a:p>
          <a:p>
            <a:pPr marL="342900" indent="-342900" algn="just">
              <a:spcAft>
                <a:spcPts val="600"/>
              </a:spcAft>
              <a:buFont typeface="Wingdings" panose="05000000000000000000" pitchFamily="2" charset="2"/>
              <a:buChar char="§"/>
            </a:pPr>
            <a:r>
              <a:rPr lang="en-US" sz="2200" dirty="0">
                <a:solidFill>
                  <a:srgbClr val="000000"/>
                </a:solidFill>
              </a:rPr>
              <a:t>Clusters may be </a:t>
            </a:r>
            <a:r>
              <a:rPr lang="en-US" sz="2200" dirty="0">
                <a:solidFill>
                  <a:srgbClr val="0000FF"/>
                </a:solidFill>
              </a:rPr>
              <a:t>grouped to zones</a:t>
            </a:r>
          </a:p>
          <a:p>
            <a:pPr marL="342900" indent="-342900" algn="just">
              <a:spcAft>
                <a:spcPts val="600"/>
              </a:spcAft>
              <a:buFont typeface="Wingdings" panose="05000000000000000000" pitchFamily="2" charset="2"/>
              <a:buChar char="§"/>
            </a:pPr>
            <a:r>
              <a:rPr lang="en-US" sz="2200" dirty="0">
                <a:solidFill>
                  <a:srgbClr val="000000"/>
                </a:solidFill>
              </a:rPr>
              <a:t>Consider a </a:t>
            </a:r>
            <a:r>
              <a:rPr lang="en-US" sz="2200" dirty="0">
                <a:solidFill>
                  <a:srgbClr val="0000FF"/>
                </a:solidFill>
              </a:rPr>
              <a:t>large network- two-level hierarchy with five regions </a:t>
            </a:r>
            <a:endParaRPr lang="en-IN" sz="2300" b="1" dirty="0">
              <a:solidFill>
                <a:srgbClr val="0000FF"/>
              </a:solidFill>
            </a:endParaRPr>
          </a:p>
        </p:txBody>
      </p:sp>
    </p:spTree>
    <p:extLst>
      <p:ext uri="{BB962C8B-B14F-4D97-AF65-F5344CB8AC3E}">
        <p14:creationId xmlns:p14="http://schemas.microsoft.com/office/powerpoint/2010/main" val="1534691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Hierarchical Routing </a:t>
            </a:r>
          </a:p>
        </p:txBody>
      </p:sp>
      <p:pic>
        <p:nvPicPr>
          <p:cNvPr id="5" name="Picture 4">
            <a:extLst>
              <a:ext uri="{FF2B5EF4-FFF2-40B4-BE49-F238E27FC236}">
                <a16:creationId xmlns:a16="http://schemas.microsoft.com/office/drawing/2014/main" id="{A3331378-31F5-13E0-CB28-36E4DB76554A}"/>
              </a:ext>
            </a:extLst>
          </p:cNvPr>
          <p:cNvPicPr>
            <a:picLocks noChangeAspect="1"/>
          </p:cNvPicPr>
          <p:nvPr/>
        </p:nvPicPr>
        <p:blipFill>
          <a:blip r:embed="rId2"/>
          <a:stretch>
            <a:fillRect/>
          </a:stretch>
        </p:blipFill>
        <p:spPr>
          <a:xfrm>
            <a:off x="693421" y="1027459"/>
            <a:ext cx="8472788" cy="5515581"/>
          </a:xfrm>
          <a:prstGeom prst="rect">
            <a:avLst/>
          </a:prstGeom>
        </p:spPr>
      </p:pic>
      <p:sp>
        <p:nvSpPr>
          <p:cNvPr id="7" name="TextBox 6">
            <a:extLst>
              <a:ext uri="{FF2B5EF4-FFF2-40B4-BE49-F238E27FC236}">
                <a16:creationId xmlns:a16="http://schemas.microsoft.com/office/drawing/2014/main" id="{9663AC52-1395-A641-4FE0-58944FD20E1A}"/>
              </a:ext>
            </a:extLst>
          </p:cNvPr>
          <p:cNvSpPr txBox="1"/>
          <p:nvPr/>
        </p:nvSpPr>
        <p:spPr>
          <a:xfrm>
            <a:off x="6868160" y="4455775"/>
            <a:ext cx="4785360" cy="923330"/>
          </a:xfrm>
          <a:prstGeom prst="rect">
            <a:avLst/>
          </a:prstGeom>
          <a:noFill/>
        </p:spPr>
        <p:txBody>
          <a:bodyPr wrap="square">
            <a:spAutoFit/>
          </a:bodyPr>
          <a:lstStyle/>
          <a:p>
            <a:pPr algn="ctr"/>
            <a:r>
              <a:rPr lang="en-US" sz="1800" b="0" i="0" dirty="0">
                <a:solidFill>
                  <a:srgbClr val="000000"/>
                </a:solidFill>
                <a:effectLst/>
                <a:latin typeface="CIDFont+F3"/>
              </a:rPr>
              <a:t>The full routing table for router 1A has 17 entries, with hierarchical routing the table entries get reduced to 7</a:t>
            </a:r>
            <a:r>
              <a:rPr lang="en-US" dirty="0"/>
              <a:t> </a:t>
            </a:r>
            <a:endParaRPr lang="en-IN" dirty="0"/>
          </a:p>
        </p:txBody>
      </p:sp>
    </p:spTree>
    <p:extLst>
      <p:ext uri="{BB962C8B-B14F-4D97-AF65-F5344CB8AC3E}">
        <p14:creationId xmlns:p14="http://schemas.microsoft.com/office/powerpoint/2010/main" val="520407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Hierarchical Routing </a:t>
            </a:r>
          </a:p>
        </p:txBody>
      </p:sp>
      <p:sp>
        <p:nvSpPr>
          <p:cNvPr id="6" name="TextBox 5">
            <a:extLst>
              <a:ext uri="{FF2B5EF4-FFF2-40B4-BE49-F238E27FC236}">
                <a16:creationId xmlns:a16="http://schemas.microsoft.com/office/drawing/2014/main" id="{9F9149D3-6482-9117-37E9-A4E43877C631}"/>
              </a:ext>
            </a:extLst>
          </p:cNvPr>
          <p:cNvSpPr txBox="1"/>
          <p:nvPr/>
        </p:nvSpPr>
        <p:spPr>
          <a:xfrm>
            <a:off x="642649" y="1262808"/>
            <a:ext cx="11071831" cy="2092881"/>
          </a:xfrm>
          <a:prstGeom prst="rect">
            <a:avLst/>
          </a:prstGeom>
          <a:noFill/>
        </p:spPr>
        <p:txBody>
          <a:bodyPr wrap="square">
            <a:spAutoFit/>
          </a:bodyPr>
          <a:lstStyle/>
          <a:p>
            <a:pPr>
              <a:spcAft>
                <a:spcPts val="600"/>
              </a:spcAft>
            </a:pPr>
            <a:r>
              <a:rPr lang="en-IN" sz="2200" dirty="0">
                <a:solidFill>
                  <a:srgbClr val="FF0000"/>
                </a:solidFill>
              </a:rPr>
              <a:t>Example 1: 720 routers (How many levels of hierarchy ?)</a:t>
            </a:r>
          </a:p>
          <a:p>
            <a:pPr>
              <a:spcAft>
                <a:spcPts val="600"/>
              </a:spcAft>
            </a:pPr>
            <a:r>
              <a:rPr lang="en-IN" sz="2200" dirty="0"/>
              <a:t>No hierarchy → each router needs 720 routing table entries</a:t>
            </a:r>
          </a:p>
          <a:p>
            <a:pPr>
              <a:spcAft>
                <a:spcPts val="600"/>
              </a:spcAft>
            </a:pPr>
            <a:r>
              <a:rPr lang="en-IN" sz="2200" dirty="0"/>
              <a:t>24 regions x 30 routers → 30 local + 23 = 53 remote entries</a:t>
            </a:r>
          </a:p>
          <a:p>
            <a:pPr>
              <a:spcAft>
                <a:spcPts val="600"/>
              </a:spcAft>
            </a:pPr>
            <a:r>
              <a:rPr lang="en-IN" sz="2200" dirty="0"/>
              <a:t>8 clusters x 9 regions x 10 routers → 7 for clusters + 8 for regions + 10 local = 25</a:t>
            </a:r>
          </a:p>
          <a:p>
            <a:pPr>
              <a:spcAft>
                <a:spcPts val="600"/>
              </a:spcAft>
            </a:pPr>
            <a:r>
              <a:rPr lang="en-IN" sz="2200" dirty="0"/>
              <a:t>Optimal no. of levels for an N router subnet = ln (N)</a:t>
            </a:r>
          </a:p>
        </p:txBody>
      </p:sp>
    </p:spTree>
    <p:extLst>
      <p:ext uri="{BB962C8B-B14F-4D97-AF65-F5344CB8AC3E}">
        <p14:creationId xmlns:p14="http://schemas.microsoft.com/office/powerpoint/2010/main" val="301814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942318"/>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93422" y="1616321"/>
            <a:ext cx="10805160" cy="4093428"/>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b="0" i="0" dirty="0">
                <a:solidFill>
                  <a:srgbClr val="000000"/>
                </a:solidFill>
                <a:effectLst/>
              </a:rPr>
              <a:t>In some applications, </a:t>
            </a:r>
            <a:r>
              <a:rPr lang="en-US" sz="2200" b="0" i="0" dirty="0">
                <a:solidFill>
                  <a:srgbClr val="0000FF"/>
                </a:solidFill>
                <a:effectLst/>
              </a:rPr>
              <a:t>hosts need to send messages to many or all other hosts</a:t>
            </a:r>
            <a:r>
              <a:rPr lang="en-US" sz="2200" b="0" i="0" dirty="0">
                <a:solidFill>
                  <a:srgbClr val="000000"/>
                </a:solidFill>
                <a:effectLst/>
              </a:rPr>
              <a:t>, e.g., distributing </a:t>
            </a:r>
            <a:r>
              <a:rPr lang="en-US" sz="2200" dirty="0">
                <a:solidFill>
                  <a:srgbClr val="0000FF"/>
                </a:solidFill>
              </a:rPr>
              <a:t>Weather</a:t>
            </a:r>
            <a:r>
              <a:rPr lang="en-US" sz="2200" b="0" i="0" dirty="0">
                <a:solidFill>
                  <a:srgbClr val="0000FF"/>
                </a:solidFill>
                <a:effectLst/>
              </a:rPr>
              <a:t> reports, stock market updates of live radio programs</a:t>
            </a:r>
          </a:p>
          <a:p>
            <a:pPr marL="342900" indent="-342900" algn="just">
              <a:spcAft>
                <a:spcPts val="600"/>
              </a:spcAft>
              <a:buFont typeface="Wingdings" panose="05000000000000000000" pitchFamily="2" charset="2"/>
              <a:buChar char="§"/>
            </a:pPr>
            <a:r>
              <a:rPr lang="en-US" sz="2200" b="1" dirty="0">
                <a:solidFill>
                  <a:srgbClr val="000000"/>
                </a:solidFill>
              </a:rPr>
              <a:t>Definition: </a:t>
            </a:r>
            <a:r>
              <a:rPr lang="en-US" sz="2200" dirty="0">
                <a:solidFill>
                  <a:srgbClr val="0000FF"/>
                </a:solidFill>
              </a:rPr>
              <a:t>Sending a packet to all destinations simultaneously is called broadcasting</a:t>
            </a:r>
          </a:p>
          <a:p>
            <a:pPr marL="342900" indent="-342900" algn="just">
              <a:spcAft>
                <a:spcPts val="1200"/>
              </a:spcAft>
              <a:buFont typeface="Wingdings" panose="05000000000000000000" pitchFamily="2" charset="2"/>
              <a:buChar char="§"/>
            </a:pPr>
            <a:r>
              <a:rPr lang="en-US" sz="2200" dirty="0">
                <a:solidFill>
                  <a:srgbClr val="000000"/>
                </a:solidFill>
              </a:rPr>
              <a:t>Various </a:t>
            </a:r>
            <a:r>
              <a:rPr lang="en-US" sz="2200" dirty="0">
                <a:solidFill>
                  <a:srgbClr val="0000FF"/>
                </a:solidFill>
              </a:rPr>
              <a:t>methods for broadcasting</a:t>
            </a:r>
          </a:p>
          <a:p>
            <a:pPr marL="630238" lvl="1" indent="-274638" algn="just">
              <a:spcAft>
                <a:spcPts val="600"/>
              </a:spcAft>
              <a:buFont typeface="Arial" panose="020B0604020202020204" pitchFamily="34" charset="0"/>
              <a:buChar char="•"/>
            </a:pPr>
            <a:r>
              <a:rPr lang="en-US" sz="2200" dirty="0">
                <a:solidFill>
                  <a:srgbClr val="C6284A"/>
                </a:solidFill>
              </a:rPr>
              <a:t>Send distinct packets to each destination</a:t>
            </a:r>
          </a:p>
          <a:p>
            <a:pPr marL="630238" lvl="1" indent="-274638" algn="just">
              <a:spcAft>
                <a:spcPts val="600"/>
              </a:spcAft>
              <a:buFont typeface="Arial" panose="020B0604020202020204" pitchFamily="34" charset="0"/>
              <a:buChar char="•"/>
            </a:pPr>
            <a:r>
              <a:rPr lang="en-IN" sz="2200" dirty="0">
                <a:solidFill>
                  <a:srgbClr val="C6284A"/>
                </a:solidFill>
              </a:rPr>
              <a:t>Multi-destination routing</a:t>
            </a:r>
          </a:p>
          <a:p>
            <a:pPr marL="630238" lvl="1" indent="-274638" algn="just">
              <a:spcAft>
                <a:spcPts val="600"/>
              </a:spcAft>
              <a:buFont typeface="Arial" panose="020B0604020202020204" pitchFamily="34" charset="0"/>
              <a:buChar char="•"/>
            </a:pPr>
            <a:r>
              <a:rPr lang="en-IN" sz="2200" dirty="0">
                <a:solidFill>
                  <a:srgbClr val="C6284A"/>
                </a:solidFill>
              </a:rPr>
              <a:t>Flooding </a:t>
            </a:r>
          </a:p>
          <a:p>
            <a:pPr marL="630238" lvl="1" indent="-274638">
              <a:spcAft>
                <a:spcPts val="600"/>
              </a:spcAft>
              <a:buFont typeface="Arial" panose="020B0604020202020204" pitchFamily="34" charset="0"/>
              <a:buChar char="•"/>
            </a:pPr>
            <a:r>
              <a:rPr lang="en-IN" sz="2200" dirty="0">
                <a:solidFill>
                  <a:srgbClr val="C6284A"/>
                </a:solidFill>
              </a:rPr>
              <a:t>Reverse path forwarding</a:t>
            </a:r>
          </a:p>
          <a:p>
            <a:pPr marL="630238" lvl="1" indent="-274638">
              <a:spcAft>
                <a:spcPts val="600"/>
              </a:spcAft>
              <a:buFont typeface="Arial" panose="020B0604020202020204" pitchFamily="34" charset="0"/>
              <a:buChar char="•"/>
            </a:pPr>
            <a:r>
              <a:rPr lang="en-IN" sz="2200" dirty="0">
                <a:solidFill>
                  <a:srgbClr val="C6284A"/>
                </a:solidFill>
              </a:rPr>
              <a:t>Spanning Tree Routing</a:t>
            </a:r>
            <a:br>
              <a:rPr lang="en-US" sz="2400" dirty="0"/>
            </a:br>
            <a:endParaRPr lang="en-IN" sz="2200" dirty="0"/>
          </a:p>
        </p:txBody>
      </p:sp>
    </p:spTree>
    <p:extLst>
      <p:ext uri="{BB962C8B-B14F-4D97-AF65-F5344CB8AC3E}">
        <p14:creationId xmlns:p14="http://schemas.microsoft.com/office/powerpoint/2010/main" val="3895900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721995"/>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73602" y="1136543"/>
            <a:ext cx="10979918" cy="5339923"/>
          </a:xfrm>
          <a:prstGeom prst="rect">
            <a:avLst/>
          </a:prstGeom>
          <a:noFill/>
        </p:spPr>
        <p:txBody>
          <a:bodyPr wrap="square">
            <a:spAutoFit/>
          </a:bodyPr>
          <a:lstStyle/>
          <a:p>
            <a:pPr marL="342900" lvl="1" indent="-342900">
              <a:buFont typeface="Wingdings" panose="05000000000000000000" pitchFamily="2" charset="2"/>
              <a:buChar char="§"/>
            </a:pPr>
            <a:r>
              <a:rPr lang="en-US" sz="2200" b="1" i="0" dirty="0">
                <a:solidFill>
                  <a:srgbClr val="000000"/>
                </a:solidFill>
                <a:effectLst/>
              </a:rPr>
              <a:t>Send distinct Packet to each Destination</a:t>
            </a:r>
          </a:p>
          <a:p>
            <a:pPr marL="630238" lvl="1" indent="-274638" algn="just">
              <a:spcAft>
                <a:spcPts val="600"/>
              </a:spcAft>
              <a:buFont typeface="Arial" panose="020B0604020202020204" pitchFamily="34" charset="0"/>
              <a:buChar char="•"/>
            </a:pPr>
            <a:r>
              <a:rPr lang="en-US" sz="2300" i="0" dirty="0">
                <a:solidFill>
                  <a:srgbClr val="000000"/>
                </a:solidFill>
                <a:effectLst/>
              </a:rPr>
              <a:t>The </a:t>
            </a:r>
            <a:r>
              <a:rPr lang="en-US" sz="2300" i="0" dirty="0">
                <a:solidFill>
                  <a:srgbClr val="0000FF"/>
                </a:solidFill>
                <a:effectLst/>
              </a:rPr>
              <a:t>source to simply send a distinct packet to each destination</a:t>
            </a:r>
            <a:endParaRPr lang="en-US" sz="2300" i="0" dirty="0">
              <a:solidFill>
                <a:srgbClr val="000000"/>
              </a:solidFill>
              <a:effectLst/>
            </a:endParaRPr>
          </a:p>
          <a:p>
            <a:pPr marL="630238" lvl="1" indent="-274638" algn="just">
              <a:spcAft>
                <a:spcPts val="600"/>
              </a:spcAft>
              <a:buFont typeface="Arial" panose="020B0604020202020204" pitchFamily="34" charset="0"/>
              <a:buChar char="•"/>
            </a:pPr>
            <a:r>
              <a:rPr lang="en-US" sz="2300" i="0" dirty="0">
                <a:solidFill>
                  <a:srgbClr val="000000"/>
                </a:solidFill>
                <a:effectLst/>
              </a:rPr>
              <a:t>The </a:t>
            </a:r>
            <a:r>
              <a:rPr lang="en-US" sz="2300" i="0" dirty="0">
                <a:solidFill>
                  <a:srgbClr val="0000FF"/>
                </a:solidFill>
                <a:effectLst/>
              </a:rPr>
              <a:t>method wasteful of bandwidth and slow</a:t>
            </a:r>
            <a:r>
              <a:rPr lang="en-US" sz="2300" i="0" dirty="0">
                <a:solidFill>
                  <a:srgbClr val="000000"/>
                </a:solidFill>
                <a:effectLst/>
              </a:rPr>
              <a:t>, but it also requires the source to have a complete list of all destinations</a:t>
            </a:r>
          </a:p>
          <a:p>
            <a:pPr marL="630238" lvl="1" indent="-274638" algn="just">
              <a:spcAft>
                <a:spcPts val="600"/>
              </a:spcAft>
              <a:buFont typeface="Arial" panose="020B0604020202020204" pitchFamily="34" charset="0"/>
              <a:buChar char="•"/>
            </a:pPr>
            <a:r>
              <a:rPr lang="en-US" sz="2300" i="0" dirty="0">
                <a:solidFill>
                  <a:srgbClr val="000000"/>
                </a:solidFill>
                <a:effectLst/>
              </a:rPr>
              <a:t>This </a:t>
            </a:r>
            <a:r>
              <a:rPr lang="en-US" sz="2300" i="0" dirty="0">
                <a:solidFill>
                  <a:srgbClr val="0000FF"/>
                </a:solidFill>
                <a:effectLst/>
              </a:rPr>
              <a:t>method is not desirable in practice, even though it is widely applicable</a:t>
            </a:r>
            <a:r>
              <a:rPr lang="en-US" sz="2300" dirty="0">
                <a:solidFill>
                  <a:srgbClr val="0000FF"/>
                </a:solidFill>
              </a:rPr>
              <a:t> </a:t>
            </a:r>
            <a:endParaRPr lang="en-US" sz="2200" b="1" dirty="0">
              <a:solidFill>
                <a:srgbClr val="000000"/>
              </a:solidFill>
            </a:endParaRPr>
          </a:p>
          <a:p>
            <a:pPr marL="355600" lvl="1" indent="-355600" algn="just">
              <a:spcBef>
                <a:spcPts val="600"/>
              </a:spcBef>
              <a:spcAft>
                <a:spcPts val="600"/>
              </a:spcAft>
              <a:buFont typeface="Wingdings" panose="05000000000000000000" pitchFamily="2" charset="2"/>
              <a:buChar char="§"/>
            </a:pPr>
            <a:r>
              <a:rPr lang="en-IN" sz="2200" b="1" dirty="0">
                <a:solidFill>
                  <a:srgbClr val="000000"/>
                </a:solidFill>
              </a:rPr>
              <a:t>Multidestination routing </a:t>
            </a:r>
          </a:p>
          <a:p>
            <a:pPr marL="630238" lvl="1" indent="-274638" algn="just">
              <a:spcAft>
                <a:spcPts val="600"/>
              </a:spcAft>
              <a:buFont typeface="Arial" panose="020B0604020202020204" pitchFamily="34" charset="0"/>
              <a:buChar char="•"/>
            </a:pPr>
            <a:r>
              <a:rPr lang="en-US" sz="2300" dirty="0">
                <a:solidFill>
                  <a:srgbClr val="000000"/>
                </a:solidFill>
              </a:rPr>
              <a:t>Each </a:t>
            </a:r>
            <a:r>
              <a:rPr lang="en-US" sz="2300" dirty="0">
                <a:solidFill>
                  <a:srgbClr val="0000FF"/>
                </a:solidFill>
              </a:rPr>
              <a:t>packet contains either a list of destinations </a:t>
            </a:r>
          </a:p>
          <a:p>
            <a:pPr marL="630238" lvl="1" indent="-274638" algn="just">
              <a:spcAft>
                <a:spcPts val="600"/>
              </a:spcAft>
              <a:buFont typeface="Arial" panose="020B0604020202020204" pitchFamily="34" charset="0"/>
              <a:buChar char="•"/>
            </a:pPr>
            <a:r>
              <a:rPr lang="en-US" sz="2300" dirty="0">
                <a:solidFill>
                  <a:srgbClr val="000000"/>
                </a:solidFill>
              </a:rPr>
              <a:t>When </a:t>
            </a:r>
            <a:r>
              <a:rPr lang="en-US" sz="2300" dirty="0">
                <a:solidFill>
                  <a:srgbClr val="0000FF"/>
                </a:solidFill>
              </a:rPr>
              <a:t>a packet arrives at a router</a:t>
            </a:r>
            <a:r>
              <a:rPr lang="en-US" sz="2300" dirty="0">
                <a:solidFill>
                  <a:srgbClr val="000000"/>
                </a:solidFill>
              </a:rPr>
              <a:t>, the </a:t>
            </a:r>
            <a:r>
              <a:rPr lang="en-US" sz="2300" dirty="0">
                <a:solidFill>
                  <a:srgbClr val="0000FF"/>
                </a:solidFill>
              </a:rPr>
              <a:t>router checks all the destinations to determine the set of output lines that will be needed</a:t>
            </a:r>
          </a:p>
          <a:p>
            <a:pPr marL="630238" indent="-274638" algn="just">
              <a:spcAft>
                <a:spcPts val="600"/>
              </a:spcAft>
              <a:buFont typeface="Arial" panose="020B0604020202020204" pitchFamily="34" charset="0"/>
              <a:buChar char="•"/>
            </a:pPr>
            <a:r>
              <a:rPr lang="en-US" sz="2400" dirty="0"/>
              <a:t>The </a:t>
            </a:r>
            <a:r>
              <a:rPr lang="en-US" sz="2400" dirty="0">
                <a:solidFill>
                  <a:srgbClr val="0000FF"/>
                </a:solidFill>
              </a:rPr>
              <a:t>router generates a new copy of the packet for each output line to be used and includes in each packet only those destinations that are to use the line</a:t>
            </a:r>
          </a:p>
          <a:p>
            <a:pPr marL="630238" indent="-274638" algn="just">
              <a:spcAft>
                <a:spcPts val="600"/>
              </a:spcAft>
              <a:buFont typeface="Arial" panose="020B0604020202020204" pitchFamily="34" charset="0"/>
              <a:buChar char="•"/>
            </a:pPr>
            <a:r>
              <a:rPr lang="en-US" sz="2400" b="0" i="0" dirty="0">
                <a:solidFill>
                  <a:srgbClr val="000000"/>
                </a:solidFill>
                <a:effectLst/>
              </a:rPr>
              <a:t>Multi-destination </a:t>
            </a:r>
            <a:r>
              <a:rPr lang="en-US" sz="2400" b="0" i="0" dirty="0">
                <a:solidFill>
                  <a:srgbClr val="0000FF"/>
                </a:solidFill>
                <a:effectLst/>
              </a:rPr>
              <a:t>routing is like using separately addressed packets, except that when several packets must follow the same route</a:t>
            </a:r>
          </a:p>
        </p:txBody>
      </p:sp>
    </p:spTree>
    <p:extLst>
      <p:ext uri="{BB962C8B-B14F-4D97-AF65-F5344CB8AC3E}">
        <p14:creationId xmlns:p14="http://schemas.microsoft.com/office/powerpoint/2010/main" val="1547098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31870"/>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42650" y="2088033"/>
            <a:ext cx="6654050" cy="4601260"/>
          </a:xfrm>
          <a:prstGeom prst="rect">
            <a:avLst/>
          </a:prstGeom>
          <a:noFill/>
        </p:spPr>
        <p:txBody>
          <a:bodyPr wrap="square">
            <a:spAutoFit/>
          </a:bodyPr>
          <a:lstStyle/>
          <a:p>
            <a:pPr marL="355600" indent="-355600">
              <a:buFont typeface="Wingdings" panose="05000000000000000000" pitchFamily="2" charset="2"/>
              <a:buChar char="§"/>
            </a:pPr>
            <a:r>
              <a:rPr lang="en-IN" sz="2100" b="1" dirty="0">
                <a:solidFill>
                  <a:srgbClr val="000000"/>
                </a:solidFill>
              </a:rPr>
              <a:t>Reverse Path Forwarding (RPF) </a:t>
            </a:r>
          </a:p>
          <a:p>
            <a:pPr marL="542925" lvl="1" indent="-187325" algn="just">
              <a:buFont typeface="Arial" panose="020B0604020202020204" pitchFamily="34" charset="0"/>
              <a:buChar char="•"/>
            </a:pPr>
            <a:r>
              <a:rPr lang="en-US" sz="2100" dirty="0"/>
              <a:t>When </a:t>
            </a:r>
            <a:r>
              <a:rPr lang="en-US" sz="2100" dirty="0">
                <a:solidFill>
                  <a:srgbClr val="0000FF"/>
                </a:solidFill>
              </a:rPr>
              <a:t>a broadcast packet arrives at a router</a:t>
            </a:r>
            <a:r>
              <a:rPr lang="en-US" sz="2100" dirty="0"/>
              <a:t>, the router checks to see if the packet arrived on the link that is normally used for sending packets toward the source of the broadcast</a:t>
            </a:r>
          </a:p>
          <a:p>
            <a:pPr marL="542925" lvl="1" indent="-187325" algn="just">
              <a:spcBef>
                <a:spcPts val="600"/>
              </a:spcBef>
              <a:buFont typeface="Arial" panose="020B0604020202020204" pitchFamily="34" charset="0"/>
              <a:buChar char="•"/>
            </a:pPr>
            <a:r>
              <a:rPr lang="en-US" sz="2100" dirty="0"/>
              <a:t>It </a:t>
            </a:r>
            <a:r>
              <a:rPr lang="en-US" sz="2100" dirty="0">
                <a:solidFill>
                  <a:srgbClr val="0000FF"/>
                </a:solidFill>
              </a:rPr>
              <a:t>means that the broadcast packet itself followed the best route from the router and is therefore the first copy to arrive at the router</a:t>
            </a:r>
          </a:p>
          <a:p>
            <a:pPr marL="542925" lvl="1" indent="-187325" algn="just">
              <a:spcBef>
                <a:spcPts val="600"/>
              </a:spcBef>
              <a:buFont typeface="Arial" panose="020B0604020202020204" pitchFamily="34" charset="0"/>
              <a:buChar char="•"/>
            </a:pPr>
            <a:r>
              <a:rPr lang="en-US" sz="2100" dirty="0"/>
              <a:t>This being the case, </a:t>
            </a:r>
            <a:r>
              <a:rPr lang="en-US" sz="2100" dirty="0">
                <a:solidFill>
                  <a:srgbClr val="0000FF"/>
                </a:solidFill>
              </a:rPr>
              <a:t>the router forwards copies of it onto all links except the one it arrived on</a:t>
            </a:r>
            <a:endParaRPr lang="en-IN" sz="2100" dirty="0">
              <a:solidFill>
                <a:srgbClr val="0000FF"/>
              </a:solidFill>
            </a:endParaRPr>
          </a:p>
          <a:p>
            <a:pPr marL="542925" lvl="1" indent="-187325" algn="just">
              <a:spcBef>
                <a:spcPts val="600"/>
              </a:spcBef>
              <a:buFont typeface="Arial" panose="020B0604020202020204" pitchFamily="34" charset="0"/>
              <a:buChar char="•"/>
            </a:pPr>
            <a:r>
              <a:rPr lang="en-US" sz="2100" dirty="0">
                <a:solidFill>
                  <a:srgbClr val="000000"/>
                </a:solidFill>
              </a:rPr>
              <a:t>If the </a:t>
            </a:r>
            <a:r>
              <a:rPr lang="en-US" sz="2100" dirty="0">
                <a:solidFill>
                  <a:srgbClr val="0000FF"/>
                </a:solidFill>
              </a:rPr>
              <a:t>broadcast packet arrived on a link other than the preferred one for reaching the source, the packet is discarded as a likely duplicate</a:t>
            </a:r>
            <a:endParaRPr lang="en-IN" sz="2100" dirty="0">
              <a:solidFill>
                <a:srgbClr val="0000FF"/>
              </a:solidFill>
            </a:endParaRPr>
          </a:p>
        </p:txBody>
      </p:sp>
      <p:pic>
        <p:nvPicPr>
          <p:cNvPr id="7" name="Picture 6">
            <a:extLst>
              <a:ext uri="{FF2B5EF4-FFF2-40B4-BE49-F238E27FC236}">
                <a16:creationId xmlns:a16="http://schemas.microsoft.com/office/drawing/2014/main" id="{A9DB32E1-B626-D729-92EA-C964D937AD54}"/>
              </a:ext>
            </a:extLst>
          </p:cNvPr>
          <p:cNvPicPr>
            <a:picLocks noChangeAspect="1"/>
          </p:cNvPicPr>
          <p:nvPr/>
        </p:nvPicPr>
        <p:blipFill rotWithShape="1">
          <a:blip r:embed="rId2"/>
          <a:srcRect l="521"/>
          <a:stretch/>
        </p:blipFill>
        <p:spPr>
          <a:xfrm>
            <a:off x="7333771" y="3136651"/>
            <a:ext cx="4446404" cy="2578166"/>
          </a:xfrm>
          <a:prstGeom prst="rect">
            <a:avLst/>
          </a:prstGeom>
        </p:spPr>
      </p:pic>
      <p:sp>
        <p:nvSpPr>
          <p:cNvPr id="9" name="TextBox 8">
            <a:extLst>
              <a:ext uri="{FF2B5EF4-FFF2-40B4-BE49-F238E27FC236}">
                <a16:creationId xmlns:a16="http://schemas.microsoft.com/office/drawing/2014/main" id="{C5AF9431-4F8A-6C3A-256A-39F5BFDC9C97}"/>
              </a:ext>
            </a:extLst>
          </p:cNvPr>
          <p:cNvSpPr txBox="1"/>
          <p:nvPr/>
        </p:nvSpPr>
        <p:spPr>
          <a:xfrm>
            <a:off x="644677" y="1040982"/>
            <a:ext cx="10805160" cy="1061829"/>
          </a:xfrm>
          <a:prstGeom prst="rect">
            <a:avLst/>
          </a:prstGeom>
          <a:noFill/>
        </p:spPr>
        <p:txBody>
          <a:bodyPr wrap="square">
            <a:spAutoFit/>
          </a:bodyPr>
          <a:lstStyle/>
          <a:p>
            <a:pPr marL="342900" indent="-342900">
              <a:buFont typeface="Wingdings" panose="05000000000000000000" pitchFamily="2" charset="2"/>
              <a:buChar char="§"/>
            </a:pPr>
            <a:r>
              <a:rPr lang="en-US" sz="2100" b="1" dirty="0">
                <a:solidFill>
                  <a:srgbClr val="000000"/>
                </a:solidFill>
              </a:rPr>
              <a:t>Flooding</a:t>
            </a:r>
          </a:p>
          <a:p>
            <a:pPr marL="538163" indent="-182563" algn="just">
              <a:spcAft>
                <a:spcPts val="600"/>
              </a:spcAft>
              <a:buFont typeface="Arial" panose="020B0604020202020204" pitchFamily="34" charset="0"/>
              <a:buChar char="•"/>
            </a:pPr>
            <a:r>
              <a:rPr lang="en-US" sz="2100" dirty="0"/>
              <a:t>The algorithm uses sequence number per source to use links efficiently with a decision rule at routers that is relatively simple </a:t>
            </a:r>
          </a:p>
        </p:txBody>
      </p:sp>
    </p:spTree>
    <p:extLst>
      <p:ext uri="{BB962C8B-B14F-4D97-AF65-F5344CB8AC3E}">
        <p14:creationId xmlns:p14="http://schemas.microsoft.com/office/powerpoint/2010/main" val="42173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976423" y="123165"/>
            <a:ext cx="10660381" cy="618581"/>
          </a:xfrm>
        </p:spPr>
        <p:txBody>
          <a:bodyPr/>
          <a:lstStyle/>
          <a:p>
            <a:r>
              <a:rPr lang="en-US" dirty="0"/>
              <a:t>Store and Forward Packet Switching</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642650" y="741746"/>
            <a:ext cx="10906700" cy="2013486"/>
          </a:xfrm>
        </p:spPr>
        <p:txBody>
          <a:bodyPr/>
          <a:lstStyle/>
          <a:p>
            <a:pPr marL="355600" indent="-355600" algn="just">
              <a:buFont typeface="Wingdings" panose="05000000000000000000" pitchFamily="2" charset="2"/>
              <a:buChar char="§"/>
            </a:pPr>
            <a:r>
              <a:rPr lang="en-US" dirty="0"/>
              <a:t>It is a telecommunication technique in which </a:t>
            </a:r>
            <a:r>
              <a:rPr lang="en-US" dirty="0">
                <a:solidFill>
                  <a:srgbClr val="0000FF"/>
                </a:solidFill>
              </a:rPr>
              <a:t>information is sent to an intermediate station where it is kept and sent later to the destination or to another intermediate station</a:t>
            </a:r>
          </a:p>
          <a:p>
            <a:pPr marL="355600" indent="-355600" algn="just">
              <a:buFont typeface="Wingdings" panose="05000000000000000000" pitchFamily="2" charset="2"/>
              <a:buChar char="§"/>
              <a:tabLst>
                <a:tab pos="3317875" algn="l"/>
              </a:tabLst>
            </a:pPr>
            <a:r>
              <a:rPr lang="en-US" dirty="0"/>
              <a:t>The intermediate station, or </a:t>
            </a:r>
            <a:r>
              <a:rPr lang="en-US" dirty="0">
                <a:solidFill>
                  <a:srgbClr val="0000FF"/>
                </a:solidFill>
              </a:rPr>
              <a:t>node in a networking context, verifies the integrity of the message before forwarding it</a:t>
            </a:r>
          </a:p>
        </p:txBody>
      </p:sp>
      <p:pic>
        <p:nvPicPr>
          <p:cNvPr id="1026" name="Picture 2" descr="The Network Layer. - ppt video online download">
            <a:extLst>
              <a:ext uri="{FF2B5EF4-FFF2-40B4-BE49-F238E27FC236}">
                <a16:creationId xmlns:a16="http://schemas.microsoft.com/office/drawing/2014/main" id="{7BE01499-9EAB-B1C7-9B7F-0174E4709A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14" t="25778" r="9542" b="29630"/>
          <a:stretch/>
        </p:blipFill>
        <p:spPr bwMode="auto">
          <a:xfrm>
            <a:off x="1451871" y="2610853"/>
            <a:ext cx="9709483" cy="375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418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93420" y="1105892"/>
            <a:ext cx="10906701" cy="3293209"/>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IN" sz="2200" b="1" dirty="0">
                <a:solidFill>
                  <a:srgbClr val="000000"/>
                </a:solidFill>
              </a:rPr>
              <a:t>Spanning Tree</a:t>
            </a:r>
            <a:endParaRPr lang="en-US" sz="1800" b="1" i="0" dirty="0">
              <a:solidFill>
                <a:srgbClr val="FF3300"/>
              </a:solidFill>
              <a:effectLst/>
              <a:latin typeface="Arial" panose="020B0604020202020204" pitchFamily="34" charset="0"/>
            </a:endParaRP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effectLst/>
              </a:rPr>
              <a:t>A </a:t>
            </a:r>
            <a:r>
              <a:rPr lang="en-US" sz="2300" dirty="0">
                <a:solidFill>
                  <a:srgbClr val="0000FF"/>
                </a:solidFill>
                <a:effectLst/>
              </a:rPr>
              <a:t>Spanning </a:t>
            </a:r>
            <a:r>
              <a:rPr lang="en-US" sz="2300" dirty="0">
                <a:solidFill>
                  <a:srgbClr val="0000FF"/>
                </a:solidFill>
              </a:rPr>
              <a:t>T</a:t>
            </a:r>
            <a:r>
              <a:rPr lang="en-US" sz="2300" dirty="0">
                <a:solidFill>
                  <a:srgbClr val="0000FF"/>
                </a:solidFill>
                <a:effectLst/>
              </a:rPr>
              <a:t>ree is a Subset of the Subnet</a:t>
            </a:r>
            <a:r>
              <a:rPr lang="en-US" sz="2300" dirty="0">
                <a:solidFill>
                  <a:schemeClr val="tx1">
                    <a:lumMod val="95000"/>
                    <a:lumOff val="5000"/>
                  </a:schemeClr>
                </a:solidFill>
                <a:effectLst/>
              </a:rPr>
              <a:t> ; includes all </a:t>
            </a:r>
            <a:r>
              <a:rPr lang="en-US" sz="2300" dirty="0">
                <a:solidFill>
                  <a:srgbClr val="0000FF"/>
                </a:solidFill>
                <a:effectLst/>
              </a:rPr>
              <a:t>routers, but contains no loops</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rPr>
              <a:t>E</a:t>
            </a:r>
            <a:r>
              <a:rPr lang="en-US" sz="2300" dirty="0">
                <a:solidFill>
                  <a:schemeClr val="tx1">
                    <a:lumMod val="95000"/>
                    <a:lumOff val="5000"/>
                  </a:schemeClr>
                </a:solidFill>
                <a:effectLst/>
              </a:rPr>
              <a:t>ach </a:t>
            </a:r>
            <a:r>
              <a:rPr lang="en-US" sz="2300" dirty="0">
                <a:solidFill>
                  <a:srgbClr val="0000FF"/>
                </a:solidFill>
                <a:effectLst/>
              </a:rPr>
              <a:t>router copies an incoming broadcast packet onto all the spanning tree (ST) lines, except the incoming line</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rPr>
              <a:t>T</a:t>
            </a:r>
            <a:r>
              <a:rPr lang="en-US" sz="2300" dirty="0">
                <a:solidFill>
                  <a:schemeClr val="tx1">
                    <a:lumMod val="95000"/>
                    <a:lumOff val="5000"/>
                  </a:schemeClr>
                </a:solidFill>
                <a:effectLst/>
              </a:rPr>
              <a:t>his </a:t>
            </a:r>
            <a:r>
              <a:rPr lang="en-US" sz="2300" dirty="0">
                <a:solidFill>
                  <a:srgbClr val="0000FF"/>
                </a:solidFill>
                <a:effectLst/>
              </a:rPr>
              <a:t>method generates absolute minimum no. of packets required and makes excellent use of bandwidth</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effectLst/>
              </a:rPr>
              <a:t>Sink trees </a:t>
            </a:r>
            <a:r>
              <a:rPr lang="en-US" sz="2300" dirty="0">
                <a:solidFill>
                  <a:schemeClr val="tx1">
                    <a:lumMod val="95000"/>
                    <a:lumOff val="5000"/>
                  </a:schemeClr>
                </a:solidFill>
              </a:rPr>
              <a:t>is nothing but</a:t>
            </a:r>
            <a:r>
              <a:rPr lang="en-US" sz="2300" dirty="0">
                <a:solidFill>
                  <a:schemeClr val="tx1">
                    <a:lumMod val="95000"/>
                    <a:lumOff val="5000"/>
                  </a:schemeClr>
                </a:solidFill>
                <a:effectLst/>
              </a:rPr>
              <a:t> spanning trees</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effectLst/>
              </a:rPr>
              <a:t>Issue : </a:t>
            </a:r>
            <a:r>
              <a:rPr lang="en-US" sz="2300" dirty="0">
                <a:solidFill>
                  <a:srgbClr val="0000FF"/>
                </a:solidFill>
                <a:effectLst/>
              </a:rPr>
              <a:t>Router must have knowledge of ST</a:t>
            </a:r>
            <a:endParaRPr lang="en-IN" sz="2300" dirty="0">
              <a:solidFill>
                <a:srgbClr val="0000FF"/>
              </a:solidFill>
            </a:endParaRPr>
          </a:p>
        </p:txBody>
      </p:sp>
    </p:spTree>
    <p:extLst>
      <p:ext uri="{BB962C8B-B14F-4D97-AF65-F5344CB8AC3E}">
        <p14:creationId xmlns:p14="http://schemas.microsoft.com/office/powerpoint/2010/main" val="2834402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42649" y="1105892"/>
            <a:ext cx="11071831" cy="769441"/>
          </a:xfrm>
          <a:prstGeom prst="rect">
            <a:avLst/>
          </a:prstGeom>
          <a:noFill/>
        </p:spPr>
        <p:txBody>
          <a:bodyPr wrap="square">
            <a:spAutoFit/>
          </a:bodyPr>
          <a:lstStyle/>
          <a:p>
            <a:pPr marL="355600" lvl="1" indent="-355600" algn="just">
              <a:spcAft>
                <a:spcPts val="600"/>
              </a:spcAft>
              <a:buFont typeface="Wingdings" panose="05000000000000000000" pitchFamily="2" charset="2"/>
              <a:buChar char="§"/>
            </a:pPr>
            <a:r>
              <a:rPr lang="en-US" sz="2200" b="0" i="0" dirty="0">
                <a:solidFill>
                  <a:srgbClr val="000000"/>
                </a:solidFill>
                <a:effectLst/>
              </a:rPr>
              <a:t>Part </a:t>
            </a:r>
            <a:r>
              <a:rPr lang="en-US" sz="2200" b="0" i="0" dirty="0">
                <a:solidFill>
                  <a:srgbClr val="0000FF"/>
                </a:solidFill>
                <a:effectLst/>
              </a:rPr>
              <a:t>(a) shows a network</a:t>
            </a:r>
            <a:r>
              <a:rPr lang="en-US" sz="2200" b="0" i="0" dirty="0">
                <a:solidFill>
                  <a:srgbClr val="000000"/>
                </a:solidFill>
                <a:effectLst/>
              </a:rPr>
              <a:t>, </a:t>
            </a:r>
            <a:r>
              <a:rPr lang="en-US" sz="2200" b="0" i="0" dirty="0">
                <a:solidFill>
                  <a:srgbClr val="0000FF"/>
                </a:solidFill>
                <a:effectLst/>
              </a:rPr>
              <a:t>part (b) </a:t>
            </a:r>
            <a:r>
              <a:rPr lang="en-US" sz="2200" b="0" i="0" dirty="0">
                <a:solidFill>
                  <a:srgbClr val="000000"/>
                </a:solidFill>
                <a:effectLst/>
              </a:rPr>
              <a:t>shows a </a:t>
            </a:r>
            <a:r>
              <a:rPr lang="en-US" sz="2200" b="0" i="0" dirty="0">
                <a:solidFill>
                  <a:srgbClr val="0000FF"/>
                </a:solidFill>
                <a:effectLst/>
              </a:rPr>
              <a:t>sink tree for router </a:t>
            </a:r>
            <a:r>
              <a:rPr lang="en-US" sz="2200" b="0" i="1" dirty="0">
                <a:solidFill>
                  <a:srgbClr val="0000FF"/>
                </a:solidFill>
                <a:effectLst/>
              </a:rPr>
              <a:t>I of that network, and part (c) </a:t>
            </a:r>
            <a:r>
              <a:rPr lang="en-US" sz="2200" b="0" i="0" dirty="0">
                <a:solidFill>
                  <a:srgbClr val="0000FF"/>
                </a:solidFill>
                <a:effectLst/>
              </a:rPr>
              <a:t>shows how the reverse path algorithm works</a:t>
            </a:r>
          </a:p>
        </p:txBody>
      </p:sp>
      <p:sp>
        <p:nvSpPr>
          <p:cNvPr id="8" name="TextBox 7">
            <a:extLst>
              <a:ext uri="{FF2B5EF4-FFF2-40B4-BE49-F238E27FC236}">
                <a16:creationId xmlns:a16="http://schemas.microsoft.com/office/drawing/2014/main" id="{8A27FAAF-1FC7-5040-CB79-4953FA814CA3}"/>
              </a:ext>
            </a:extLst>
          </p:cNvPr>
          <p:cNvSpPr txBox="1"/>
          <p:nvPr/>
        </p:nvSpPr>
        <p:spPr>
          <a:xfrm>
            <a:off x="693421" y="5051449"/>
            <a:ext cx="11021059" cy="15234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solidFill>
                  <a:srgbClr val="000000"/>
                </a:solidFill>
              </a:rPr>
              <a:t>On the first hop</a:t>
            </a:r>
            <a:r>
              <a:rPr lang="en-US" sz="2200" dirty="0">
                <a:solidFill>
                  <a:srgbClr val="0000FF"/>
                </a:solidFill>
              </a:rPr>
              <a:t>, I sends packets to F, H, J, and N, Each of these packets arrives on the preferred path to I </a:t>
            </a:r>
          </a:p>
          <a:p>
            <a:pPr marL="342900" indent="-342900" algn="just">
              <a:buFont typeface="Wingdings" panose="05000000000000000000" pitchFamily="2" charset="2"/>
              <a:buChar char="§"/>
            </a:pPr>
            <a:r>
              <a:rPr lang="en-US" sz="2200" dirty="0">
                <a:solidFill>
                  <a:srgbClr val="000000"/>
                </a:solidFill>
              </a:rPr>
              <a:t>On the </a:t>
            </a:r>
            <a:r>
              <a:rPr lang="en-US" sz="2200" dirty="0">
                <a:solidFill>
                  <a:srgbClr val="0000FF"/>
                </a:solidFill>
              </a:rPr>
              <a:t>second hop, eight packets are generated, two by each of the routers that received a packet on the first hop </a:t>
            </a:r>
            <a:endParaRPr lang="en-IN" sz="2200" dirty="0">
              <a:solidFill>
                <a:srgbClr val="0000FF"/>
              </a:solidFill>
            </a:endParaRPr>
          </a:p>
        </p:txBody>
      </p:sp>
      <p:pic>
        <p:nvPicPr>
          <p:cNvPr id="19" name="Picture 18">
            <a:extLst>
              <a:ext uri="{FF2B5EF4-FFF2-40B4-BE49-F238E27FC236}">
                <a16:creationId xmlns:a16="http://schemas.microsoft.com/office/drawing/2014/main" id="{B1B94075-98A0-8FCE-AAA8-2FFCB86F4E17}"/>
              </a:ext>
            </a:extLst>
          </p:cNvPr>
          <p:cNvPicPr>
            <a:picLocks noChangeAspect="1"/>
          </p:cNvPicPr>
          <p:nvPr/>
        </p:nvPicPr>
        <p:blipFill>
          <a:blip r:embed="rId2"/>
          <a:stretch>
            <a:fillRect/>
          </a:stretch>
        </p:blipFill>
        <p:spPr>
          <a:xfrm>
            <a:off x="1535386" y="1827815"/>
            <a:ext cx="9120249" cy="3244898"/>
          </a:xfrm>
          <a:prstGeom prst="rect">
            <a:avLst/>
          </a:prstGeom>
        </p:spPr>
      </p:pic>
    </p:spTree>
    <p:extLst>
      <p:ext uri="{BB962C8B-B14F-4D97-AF65-F5344CB8AC3E}">
        <p14:creationId xmlns:p14="http://schemas.microsoft.com/office/powerpoint/2010/main" val="1540704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8" name="TextBox 7">
            <a:extLst>
              <a:ext uri="{FF2B5EF4-FFF2-40B4-BE49-F238E27FC236}">
                <a16:creationId xmlns:a16="http://schemas.microsoft.com/office/drawing/2014/main" id="{8A27FAAF-1FC7-5040-CB79-4953FA814CA3}"/>
              </a:ext>
            </a:extLst>
          </p:cNvPr>
          <p:cNvSpPr txBox="1"/>
          <p:nvPr/>
        </p:nvSpPr>
        <p:spPr>
          <a:xfrm>
            <a:off x="693421" y="4505528"/>
            <a:ext cx="11092179" cy="193899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solidFill>
                  <a:srgbClr val="000000"/>
                </a:solidFill>
              </a:rPr>
              <a:t>All eight of these arrive at previously unvisited routers, and five of these arrive along the preferred line.</a:t>
            </a:r>
          </a:p>
          <a:p>
            <a:pPr marL="342900" indent="-342900" algn="just">
              <a:spcAft>
                <a:spcPts val="600"/>
              </a:spcAft>
              <a:buFont typeface="Wingdings" panose="05000000000000000000" pitchFamily="2" charset="2"/>
              <a:buChar char="§"/>
            </a:pPr>
            <a:r>
              <a:rPr lang="en-US" sz="2200" dirty="0">
                <a:solidFill>
                  <a:srgbClr val="000000"/>
                </a:solidFill>
              </a:rPr>
              <a:t>Of the six packets generated on the third hop, only three arrive on the preferred path (at C, E, and K); the others are duplicates</a:t>
            </a:r>
          </a:p>
          <a:p>
            <a:pPr marL="342900" indent="-342900" algn="just">
              <a:spcAft>
                <a:spcPts val="600"/>
              </a:spcAft>
              <a:buFont typeface="Wingdings" panose="05000000000000000000" pitchFamily="2" charset="2"/>
              <a:buChar char="§"/>
            </a:pPr>
            <a:r>
              <a:rPr lang="en-US" sz="2200" dirty="0">
                <a:solidFill>
                  <a:srgbClr val="000000"/>
                </a:solidFill>
              </a:rPr>
              <a:t>With sink tree after five hops and 24 packets, the broadcasting terminates</a:t>
            </a:r>
            <a:endParaRPr lang="en-IN" sz="2200" dirty="0">
              <a:solidFill>
                <a:srgbClr val="000000"/>
              </a:solidFill>
            </a:endParaRPr>
          </a:p>
        </p:txBody>
      </p:sp>
      <p:pic>
        <p:nvPicPr>
          <p:cNvPr id="3" name="Picture 2">
            <a:extLst>
              <a:ext uri="{FF2B5EF4-FFF2-40B4-BE49-F238E27FC236}">
                <a16:creationId xmlns:a16="http://schemas.microsoft.com/office/drawing/2014/main" id="{07F31A6B-E98D-67AB-90F3-2F34C9331714}"/>
              </a:ext>
            </a:extLst>
          </p:cNvPr>
          <p:cNvPicPr>
            <a:picLocks noChangeAspect="1"/>
          </p:cNvPicPr>
          <p:nvPr/>
        </p:nvPicPr>
        <p:blipFill>
          <a:blip r:embed="rId2"/>
          <a:stretch>
            <a:fillRect/>
          </a:stretch>
        </p:blipFill>
        <p:spPr>
          <a:xfrm>
            <a:off x="1495403" y="1105892"/>
            <a:ext cx="9386614" cy="3339668"/>
          </a:xfrm>
          <a:prstGeom prst="rect">
            <a:avLst/>
          </a:prstGeom>
        </p:spPr>
      </p:pic>
    </p:spTree>
    <p:extLst>
      <p:ext uri="{BB962C8B-B14F-4D97-AF65-F5344CB8AC3E}">
        <p14:creationId xmlns:p14="http://schemas.microsoft.com/office/powerpoint/2010/main" val="3092928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50" y="889181"/>
            <a:ext cx="10906702" cy="461665"/>
          </a:xfrm>
          <a:prstGeom prst="rect">
            <a:avLst/>
          </a:prstGeom>
          <a:noFill/>
        </p:spPr>
        <p:txBody>
          <a:bodyPr wrap="square">
            <a:spAutoFit/>
          </a:bodyPr>
          <a:lstStyle/>
          <a:p>
            <a:pPr>
              <a:spcAft>
                <a:spcPts val="600"/>
              </a:spcAft>
            </a:pPr>
            <a:r>
              <a:rPr lang="en-IN" sz="2300" b="1" dirty="0">
                <a:solidFill>
                  <a:srgbClr val="C00000"/>
                </a:solidFill>
              </a:rPr>
              <a:t>Multicast Routing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42650" y="1487649"/>
            <a:ext cx="10906701" cy="4616648"/>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200" dirty="0"/>
              <a:t>The process of </a:t>
            </a:r>
            <a:r>
              <a:rPr lang="en-US" sz="2200" dirty="0">
                <a:solidFill>
                  <a:srgbClr val="0000FF"/>
                </a:solidFill>
              </a:rPr>
              <a:t>sending a packet from a source to the members of a multicast group is referred to as multicasting</a:t>
            </a:r>
          </a:p>
          <a:p>
            <a:pPr marL="285750" indent="-285750" algn="just">
              <a:spcAft>
                <a:spcPts val="600"/>
              </a:spcAft>
              <a:buFont typeface="Wingdings" panose="05000000000000000000" pitchFamily="2" charset="2"/>
              <a:buChar char="§"/>
            </a:pPr>
            <a:r>
              <a:rPr lang="en-US" sz="2200" dirty="0"/>
              <a:t>All multicasting schemes require some way to </a:t>
            </a:r>
            <a:r>
              <a:rPr lang="en-US" sz="2200" dirty="0">
                <a:solidFill>
                  <a:srgbClr val="0000FF"/>
                </a:solidFill>
              </a:rPr>
              <a:t>create and destroy groups and to identify which routers are members of a group</a:t>
            </a:r>
          </a:p>
          <a:p>
            <a:pPr marL="285750" indent="-285750" algn="just">
              <a:spcAft>
                <a:spcPts val="600"/>
              </a:spcAft>
              <a:buFont typeface="Wingdings" panose="05000000000000000000" pitchFamily="2" charset="2"/>
              <a:buChar char="§"/>
            </a:pPr>
            <a:r>
              <a:rPr lang="en-US" sz="2200" dirty="0"/>
              <a:t>Each </a:t>
            </a:r>
            <a:r>
              <a:rPr lang="en-US" sz="2200" dirty="0">
                <a:solidFill>
                  <a:srgbClr val="0000FF"/>
                </a:solidFill>
              </a:rPr>
              <a:t>group is identified by a multicast address and the routers know the groups to which they belong</a:t>
            </a:r>
          </a:p>
          <a:p>
            <a:pPr marL="285750" indent="-285750" algn="just">
              <a:spcAft>
                <a:spcPts val="600"/>
              </a:spcAft>
              <a:buFont typeface="Wingdings" panose="05000000000000000000" pitchFamily="2" charset="2"/>
              <a:buChar char="§"/>
            </a:pPr>
            <a:r>
              <a:rPr lang="en-US" sz="2200" dirty="0"/>
              <a:t>There are </a:t>
            </a:r>
            <a:r>
              <a:rPr lang="en-US" sz="2200" dirty="0">
                <a:solidFill>
                  <a:srgbClr val="0000FF"/>
                </a:solidFill>
              </a:rPr>
              <a:t>two types of multicast groups- dense and sparse</a:t>
            </a:r>
          </a:p>
          <a:p>
            <a:pPr marL="285750" indent="-285750" algn="just">
              <a:spcAft>
                <a:spcPts val="600"/>
              </a:spcAft>
              <a:buClr>
                <a:srgbClr val="1B2D37"/>
              </a:buClr>
              <a:buFont typeface="Wingdings" panose="05000000000000000000" pitchFamily="2" charset="2"/>
              <a:buChar char="§"/>
            </a:pPr>
            <a:r>
              <a:rPr lang="en-US" sz="2200" dirty="0">
                <a:solidFill>
                  <a:srgbClr val="0000FF"/>
                </a:solidFill>
              </a:rPr>
              <a:t>Dense mode</a:t>
            </a:r>
            <a:r>
              <a:rPr lang="en-US" sz="2200" dirty="0">
                <a:solidFill>
                  <a:srgbClr val="1B2D37"/>
                </a:solidFill>
              </a:rPr>
              <a:t>: forwards multicast traffic on all interfaces until a downstream router requests us to stop forwarding</a:t>
            </a:r>
          </a:p>
          <a:p>
            <a:pPr marL="285750" indent="-285750" algn="just">
              <a:spcAft>
                <a:spcPts val="600"/>
              </a:spcAft>
              <a:buClr>
                <a:srgbClr val="1B2D37"/>
              </a:buClr>
              <a:buFont typeface="Wingdings" panose="05000000000000000000" pitchFamily="2" charset="2"/>
              <a:buChar char="§"/>
            </a:pPr>
            <a:r>
              <a:rPr lang="en-US" sz="2200" dirty="0">
                <a:solidFill>
                  <a:srgbClr val="0000FF"/>
                </a:solidFill>
              </a:rPr>
              <a:t>Sparse mode</a:t>
            </a:r>
            <a:r>
              <a:rPr lang="en-US" sz="2200" dirty="0">
                <a:solidFill>
                  <a:srgbClr val="1B2D37"/>
                </a:solidFill>
              </a:rPr>
              <a:t>: don’t forward multicast traffic on any interface until a downstream router requests us to forward it.</a:t>
            </a:r>
          </a:p>
          <a:p>
            <a:pPr marL="285750" indent="-285750" algn="just">
              <a:spcAft>
                <a:spcPts val="600"/>
              </a:spcAft>
              <a:buFont typeface="Wingdings" panose="05000000000000000000" pitchFamily="2" charset="2"/>
              <a:buChar char="§"/>
            </a:pPr>
            <a:r>
              <a:rPr lang="en-US" sz="2200" dirty="0"/>
              <a:t>Mechanism used is Pruning the spanning tree</a:t>
            </a:r>
          </a:p>
        </p:txBody>
      </p:sp>
    </p:spTree>
    <p:extLst>
      <p:ext uri="{BB962C8B-B14F-4D97-AF65-F5344CB8AC3E}">
        <p14:creationId xmlns:p14="http://schemas.microsoft.com/office/powerpoint/2010/main" val="3439558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Multicast Routing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42649" y="1105892"/>
            <a:ext cx="10906701" cy="815608"/>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100" dirty="0"/>
              <a:t>Prune the broadcast spanning tree by removing links that do not lead to members</a:t>
            </a:r>
          </a:p>
          <a:p>
            <a:pPr marL="285750" indent="-285750">
              <a:spcAft>
                <a:spcPts val="600"/>
              </a:spcAft>
              <a:buFont typeface="Wingdings" panose="05000000000000000000" pitchFamily="2" charset="2"/>
              <a:buChar char="§"/>
            </a:pPr>
            <a:r>
              <a:rPr lang="en-US" sz="2100" dirty="0"/>
              <a:t>The result is an efficient multicast spanning tree </a:t>
            </a:r>
            <a:endParaRPr lang="en-IN" sz="2100" dirty="0"/>
          </a:p>
        </p:txBody>
      </p:sp>
      <p:grpSp>
        <p:nvGrpSpPr>
          <p:cNvPr id="3" name="Group 2">
            <a:extLst>
              <a:ext uri="{FF2B5EF4-FFF2-40B4-BE49-F238E27FC236}">
                <a16:creationId xmlns:a16="http://schemas.microsoft.com/office/drawing/2014/main" id="{19F21A48-29EA-2E5C-C7B9-6C1044311CD0}"/>
              </a:ext>
            </a:extLst>
          </p:cNvPr>
          <p:cNvGrpSpPr/>
          <p:nvPr/>
        </p:nvGrpSpPr>
        <p:grpSpPr>
          <a:xfrm>
            <a:off x="723901" y="1951672"/>
            <a:ext cx="10990579" cy="4488564"/>
            <a:chOff x="723901" y="1951672"/>
            <a:chExt cx="10990579" cy="4488564"/>
          </a:xfrm>
        </p:grpSpPr>
        <p:pic>
          <p:nvPicPr>
            <p:cNvPr id="5" name="Picture 4">
              <a:extLst>
                <a:ext uri="{FF2B5EF4-FFF2-40B4-BE49-F238E27FC236}">
                  <a16:creationId xmlns:a16="http://schemas.microsoft.com/office/drawing/2014/main" id="{D06CCD23-805E-46D0-2B81-C9D8B931C792}"/>
                </a:ext>
              </a:extLst>
            </p:cNvPr>
            <p:cNvPicPr>
              <a:picLocks noChangeAspect="1"/>
            </p:cNvPicPr>
            <p:nvPr/>
          </p:nvPicPr>
          <p:blipFill>
            <a:blip r:embed="rId2"/>
            <a:stretch>
              <a:fillRect/>
            </a:stretch>
          </p:blipFill>
          <p:spPr>
            <a:xfrm>
              <a:off x="723901" y="2028626"/>
              <a:ext cx="6367779" cy="4411610"/>
            </a:xfrm>
            <a:prstGeom prst="rect">
              <a:avLst/>
            </a:prstGeom>
          </p:spPr>
        </p:pic>
        <p:sp>
          <p:nvSpPr>
            <p:cNvPr id="7" name="TextBox 6">
              <a:extLst>
                <a:ext uri="{FF2B5EF4-FFF2-40B4-BE49-F238E27FC236}">
                  <a16:creationId xmlns:a16="http://schemas.microsoft.com/office/drawing/2014/main" id="{D3CD3014-99E1-7B59-0297-C3696BEE8E5C}"/>
                </a:ext>
              </a:extLst>
            </p:cNvPr>
            <p:cNvSpPr txBox="1"/>
            <p:nvPr/>
          </p:nvSpPr>
          <p:spPr>
            <a:xfrm>
              <a:off x="7437120" y="1951672"/>
              <a:ext cx="4277360" cy="1477328"/>
            </a:xfrm>
            <a:prstGeom prst="rect">
              <a:avLst/>
            </a:prstGeom>
            <a:noFill/>
          </p:spPr>
          <p:txBody>
            <a:bodyPr wrap="square">
              <a:spAutoFit/>
            </a:bodyPr>
            <a:lstStyle/>
            <a:p>
              <a:r>
                <a:rPr lang="en-US" sz="1800" b="0" i="0" dirty="0">
                  <a:solidFill>
                    <a:srgbClr val="000000"/>
                  </a:solidFill>
                  <a:effectLst/>
                  <a:latin typeface="CIDFont+F1"/>
                </a:rPr>
                <a:t>a. A network</a:t>
              </a:r>
            </a:p>
            <a:p>
              <a:r>
                <a:rPr lang="en-US" sz="1800" b="0" i="0" dirty="0">
                  <a:solidFill>
                    <a:srgbClr val="000000"/>
                  </a:solidFill>
                  <a:effectLst/>
                  <a:latin typeface="CIDFont+F1"/>
                </a:rPr>
                <a:t>b. Spanning tree for left most router</a:t>
              </a:r>
            </a:p>
            <a:p>
              <a:r>
                <a:rPr lang="en-US" sz="1800" b="0" i="0" dirty="0">
                  <a:solidFill>
                    <a:srgbClr val="000000"/>
                  </a:solidFill>
                  <a:effectLst/>
                  <a:latin typeface="CIDFont+F1"/>
                </a:rPr>
                <a:t>c. Multicast group 1</a:t>
              </a:r>
            </a:p>
            <a:p>
              <a:r>
                <a:rPr lang="en-US" sz="1800" b="0" i="0" dirty="0">
                  <a:solidFill>
                    <a:srgbClr val="000000"/>
                  </a:solidFill>
                  <a:effectLst/>
                  <a:latin typeface="CIDFont+F1"/>
                </a:rPr>
                <a:t>d. Multicast group 2.</a:t>
              </a:r>
              <a:r>
                <a:rPr lang="en-US" dirty="0"/>
                <a:t> </a:t>
              </a:r>
              <a:br>
                <a:rPr lang="en-US" dirty="0"/>
              </a:br>
              <a:endParaRPr lang="en-IN" dirty="0"/>
            </a:p>
          </p:txBody>
        </p:sp>
      </p:grpSp>
    </p:spTree>
    <p:extLst>
      <p:ext uri="{BB962C8B-B14F-4D97-AF65-F5344CB8AC3E}">
        <p14:creationId xmlns:p14="http://schemas.microsoft.com/office/powerpoint/2010/main" val="230783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02037" y="784455"/>
            <a:ext cx="10906702" cy="446276"/>
          </a:xfrm>
          <a:prstGeom prst="rect">
            <a:avLst/>
          </a:prstGeom>
          <a:noFill/>
        </p:spPr>
        <p:txBody>
          <a:bodyPr wrap="square">
            <a:spAutoFit/>
          </a:bodyPr>
          <a:lstStyle/>
          <a:p>
            <a:pPr>
              <a:spcAft>
                <a:spcPts val="600"/>
              </a:spcAft>
            </a:pPr>
            <a:r>
              <a:rPr lang="en-IN" sz="2300" b="1" dirty="0">
                <a:solidFill>
                  <a:srgbClr val="C00000"/>
                </a:solidFill>
              </a:rPr>
              <a:t>Multicast Routing: </a:t>
            </a:r>
            <a:r>
              <a:rPr lang="en-US" sz="2300" b="1" dirty="0">
                <a:solidFill>
                  <a:srgbClr val="C00000"/>
                </a:solidFill>
              </a:rPr>
              <a:t>Ways to Prune a spanning Tree </a:t>
            </a:r>
            <a:endParaRPr lang="en-IN" sz="2300" b="1" dirty="0">
              <a:solidFill>
                <a:srgbClr val="C00000"/>
              </a:solidFill>
            </a:endParaRPr>
          </a:p>
        </p:txBody>
      </p:sp>
      <p:sp>
        <p:nvSpPr>
          <p:cNvPr id="9" name="TextBox 8">
            <a:extLst>
              <a:ext uri="{FF2B5EF4-FFF2-40B4-BE49-F238E27FC236}">
                <a16:creationId xmlns:a16="http://schemas.microsoft.com/office/drawing/2014/main" id="{3C895609-1B21-077F-1DD3-E82218015F8F}"/>
              </a:ext>
            </a:extLst>
          </p:cNvPr>
          <p:cNvSpPr txBox="1"/>
          <p:nvPr/>
        </p:nvSpPr>
        <p:spPr>
          <a:xfrm>
            <a:off x="642649" y="1358501"/>
            <a:ext cx="10906701" cy="4555093"/>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200" b="0" i="0" dirty="0">
                <a:solidFill>
                  <a:srgbClr val="0000FF"/>
                </a:solidFill>
                <a:effectLst/>
              </a:rPr>
              <a:t>Using Link state routing algorithm- </a:t>
            </a:r>
            <a:r>
              <a:rPr lang="en-US" sz="2200" b="0" i="0" dirty="0">
                <a:solidFill>
                  <a:srgbClr val="000000"/>
                </a:solidFill>
                <a:effectLst/>
              </a:rPr>
              <a:t>each router is aware of the complete topology, including which hosts belong to which groups.</a:t>
            </a:r>
          </a:p>
          <a:p>
            <a:pPr marL="606425" indent="-342900">
              <a:spcAft>
                <a:spcPts val="600"/>
              </a:spcAft>
              <a:buFont typeface="Calibri" panose="020F0502020204030204" pitchFamily="34" charset="0"/>
              <a:buChar char="—"/>
            </a:pPr>
            <a:r>
              <a:rPr lang="en-US" sz="2100" dirty="0">
                <a:solidFill>
                  <a:srgbClr val="0000FF"/>
                </a:solidFill>
              </a:rPr>
              <a:t>Each router can then construct its own pruned spanning tree for each sender to the group</a:t>
            </a:r>
          </a:p>
          <a:p>
            <a:pPr marL="606425" indent="-342900">
              <a:spcAft>
                <a:spcPts val="1200"/>
              </a:spcAft>
              <a:buFont typeface="Calibri" panose="020F0502020204030204" pitchFamily="34" charset="0"/>
              <a:buChar char="—"/>
            </a:pPr>
            <a:r>
              <a:rPr lang="en-US" sz="2100" dirty="0">
                <a:solidFill>
                  <a:srgbClr val="0000FF"/>
                </a:solidFill>
              </a:rPr>
              <a:t>MOSPF (Multicast OSPF) is a multicast algorithm based on this</a:t>
            </a:r>
          </a:p>
          <a:p>
            <a:pPr marL="342900" indent="-342900" algn="just">
              <a:spcAft>
                <a:spcPts val="600"/>
              </a:spcAft>
              <a:buFont typeface="Wingdings" panose="05000000000000000000" pitchFamily="2" charset="2"/>
              <a:buChar char="§"/>
            </a:pPr>
            <a:r>
              <a:rPr lang="en-US" sz="2200" dirty="0">
                <a:solidFill>
                  <a:srgbClr val="0000FF"/>
                </a:solidFill>
              </a:rPr>
              <a:t>Using Distance Vector routing- </a:t>
            </a:r>
            <a:r>
              <a:rPr lang="en-US" sz="2200" dirty="0">
                <a:solidFill>
                  <a:srgbClr val="000000"/>
                </a:solidFill>
              </a:rPr>
              <a:t>basic algorithm used is reverse path forwarding </a:t>
            </a:r>
          </a:p>
          <a:p>
            <a:pPr marL="627063" lvl="1" indent="-361950" algn="just">
              <a:spcAft>
                <a:spcPts val="600"/>
              </a:spcAft>
              <a:buFont typeface="Calibri" panose="020F0502020204030204" pitchFamily="34" charset="0"/>
              <a:buChar char="—"/>
            </a:pPr>
            <a:r>
              <a:rPr lang="en-US" sz="2100" dirty="0">
                <a:solidFill>
                  <a:srgbClr val="000000"/>
                </a:solidFill>
              </a:rPr>
              <a:t>Whenever a router with no hosts interested in a particular group and no connections to other routers receives a multicast message for that group, it responds with a </a:t>
            </a:r>
            <a:r>
              <a:rPr lang="en-US" sz="2100" dirty="0">
                <a:solidFill>
                  <a:srgbClr val="0000FF"/>
                </a:solidFill>
              </a:rPr>
              <a:t>PRUNE</a:t>
            </a:r>
            <a:r>
              <a:rPr lang="en-US" sz="2100" dirty="0">
                <a:solidFill>
                  <a:srgbClr val="000000"/>
                </a:solidFill>
              </a:rPr>
              <a:t> message telling the neighbor that send the message not to send it any more multicasts from the sender for that group</a:t>
            </a:r>
          </a:p>
          <a:p>
            <a:pPr marL="627063" lvl="1" indent="-361950" algn="just">
              <a:spcAft>
                <a:spcPts val="600"/>
              </a:spcAft>
              <a:buFont typeface="Calibri" panose="020F0502020204030204" pitchFamily="34" charset="0"/>
              <a:buChar char="—"/>
            </a:pPr>
            <a:r>
              <a:rPr lang="en-US" sz="2100" dirty="0">
                <a:solidFill>
                  <a:srgbClr val="000000"/>
                </a:solidFill>
              </a:rPr>
              <a:t>When a router with no group members among its own hosts has received such messages on all the lines to which it sends the multicast, it, too, can respond with a PRUNE message</a:t>
            </a:r>
          </a:p>
          <a:p>
            <a:pPr marL="627063" lvl="1" indent="-361950" algn="just">
              <a:spcAft>
                <a:spcPts val="600"/>
              </a:spcAft>
              <a:buFont typeface="Calibri" panose="020F0502020204030204" pitchFamily="34" charset="0"/>
              <a:buChar char="—"/>
            </a:pPr>
            <a:r>
              <a:rPr lang="en-IN" sz="2100" dirty="0">
                <a:solidFill>
                  <a:srgbClr val="000000"/>
                </a:solidFill>
              </a:rPr>
              <a:t>DVMRP (Distance Vector Multicast Routing Protocol) </a:t>
            </a:r>
          </a:p>
        </p:txBody>
      </p:sp>
    </p:spTree>
    <p:extLst>
      <p:ext uri="{BB962C8B-B14F-4D97-AF65-F5344CB8AC3E}">
        <p14:creationId xmlns:p14="http://schemas.microsoft.com/office/powerpoint/2010/main" val="3665043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02037" y="784455"/>
            <a:ext cx="10906702" cy="446276"/>
          </a:xfrm>
          <a:prstGeom prst="rect">
            <a:avLst/>
          </a:prstGeom>
          <a:noFill/>
        </p:spPr>
        <p:txBody>
          <a:bodyPr wrap="square">
            <a:spAutoFit/>
          </a:bodyPr>
          <a:lstStyle/>
          <a:p>
            <a:pPr>
              <a:spcAft>
                <a:spcPts val="600"/>
              </a:spcAft>
            </a:pPr>
            <a:r>
              <a:rPr lang="en-IN" sz="2300" b="1" dirty="0">
                <a:solidFill>
                  <a:srgbClr val="C00000"/>
                </a:solidFill>
              </a:rPr>
              <a:t>Multicast Routing: </a:t>
            </a:r>
            <a:r>
              <a:rPr lang="en-US" sz="2300" b="1" dirty="0">
                <a:solidFill>
                  <a:srgbClr val="C00000"/>
                </a:solidFill>
              </a:rPr>
              <a:t>Ways to Prune a spanning Tree </a:t>
            </a:r>
            <a:endParaRPr lang="en-IN" sz="2300" b="1" dirty="0">
              <a:solidFill>
                <a:srgbClr val="C00000"/>
              </a:solidFill>
            </a:endParaRPr>
          </a:p>
        </p:txBody>
      </p:sp>
      <p:sp>
        <p:nvSpPr>
          <p:cNvPr id="9" name="TextBox 8">
            <a:extLst>
              <a:ext uri="{FF2B5EF4-FFF2-40B4-BE49-F238E27FC236}">
                <a16:creationId xmlns:a16="http://schemas.microsoft.com/office/drawing/2014/main" id="{3C895609-1B21-077F-1DD3-E82218015F8F}"/>
              </a:ext>
            </a:extLst>
          </p:cNvPr>
          <p:cNvSpPr txBox="1"/>
          <p:nvPr/>
        </p:nvSpPr>
        <p:spPr>
          <a:xfrm>
            <a:off x="650269" y="1191688"/>
            <a:ext cx="10906701" cy="2031325"/>
          </a:xfrm>
          <a:prstGeom prst="rect">
            <a:avLst/>
          </a:prstGeom>
          <a:noFill/>
        </p:spPr>
        <p:txBody>
          <a:bodyPr wrap="square">
            <a:spAutoFit/>
          </a:bodyPr>
          <a:lstStyle/>
          <a:p>
            <a:pPr marL="342900" indent="-342900">
              <a:spcAft>
                <a:spcPts val="600"/>
              </a:spcAft>
              <a:buFont typeface="Wingdings" panose="05000000000000000000" pitchFamily="2" charset="2"/>
              <a:buChar char="§"/>
            </a:pPr>
            <a:r>
              <a:rPr lang="en-IN" sz="2300" b="0" i="0" dirty="0">
                <a:solidFill>
                  <a:srgbClr val="0000FF"/>
                </a:solidFill>
                <a:effectLst/>
              </a:rPr>
              <a:t>Disadvantages of Pruning</a:t>
            </a:r>
            <a:r>
              <a:rPr lang="en-IN" sz="2300" dirty="0">
                <a:solidFill>
                  <a:srgbClr val="0000FF"/>
                </a:solidFill>
              </a:rPr>
              <a:t> </a:t>
            </a:r>
          </a:p>
          <a:p>
            <a:pPr marL="698500" lvl="1" indent="-342900" algn="just">
              <a:spcAft>
                <a:spcPts val="600"/>
              </a:spcAft>
              <a:buFont typeface="Arial" panose="020B0604020202020204" pitchFamily="34" charset="0"/>
              <a:buChar char="•"/>
            </a:pPr>
            <a:r>
              <a:rPr lang="en-US" sz="2200" b="0" i="0" dirty="0">
                <a:solidFill>
                  <a:srgbClr val="000000"/>
                </a:solidFill>
                <a:effectLst/>
              </a:rPr>
              <a:t>Involves lots of </a:t>
            </a:r>
            <a:r>
              <a:rPr lang="en-US" sz="2200" b="0" i="0" dirty="0">
                <a:solidFill>
                  <a:srgbClr val="0000FF"/>
                </a:solidFill>
                <a:effectLst/>
              </a:rPr>
              <a:t>work for routers</a:t>
            </a:r>
            <a:r>
              <a:rPr lang="en-US" sz="2200" b="0" i="0" dirty="0">
                <a:solidFill>
                  <a:srgbClr val="000000"/>
                </a:solidFill>
                <a:effectLst/>
              </a:rPr>
              <a:t>, </a:t>
            </a:r>
            <a:r>
              <a:rPr lang="en-US" sz="2200" b="0" i="0" dirty="0">
                <a:solidFill>
                  <a:srgbClr val="0000FF"/>
                </a:solidFill>
                <a:effectLst/>
              </a:rPr>
              <a:t>especially for large networks</a:t>
            </a:r>
          </a:p>
          <a:p>
            <a:pPr marL="698500" lvl="1" indent="-342900" algn="just">
              <a:spcAft>
                <a:spcPts val="600"/>
              </a:spcAft>
              <a:buFont typeface="Arial" panose="020B0604020202020204" pitchFamily="34" charset="0"/>
              <a:buChar char="•"/>
            </a:pPr>
            <a:r>
              <a:rPr lang="en-US" sz="2200" b="0" i="0" dirty="0">
                <a:solidFill>
                  <a:srgbClr val="000000"/>
                </a:solidFill>
                <a:effectLst/>
              </a:rPr>
              <a:t>For example, there are </a:t>
            </a:r>
            <a:r>
              <a:rPr lang="en-US" sz="2200" b="0" i="0" dirty="0">
                <a:solidFill>
                  <a:srgbClr val="0000FF"/>
                </a:solidFill>
                <a:effectLst/>
              </a:rPr>
              <a:t>n</a:t>
            </a:r>
            <a:r>
              <a:rPr lang="en-US" sz="2200" b="0" i="0" dirty="0">
                <a:solidFill>
                  <a:srgbClr val="000000"/>
                </a:solidFill>
                <a:effectLst/>
              </a:rPr>
              <a:t> groups with average of </a:t>
            </a:r>
            <a:r>
              <a:rPr lang="en-US" sz="2200" b="0" i="0" dirty="0">
                <a:solidFill>
                  <a:srgbClr val="0000FF"/>
                </a:solidFill>
                <a:effectLst/>
              </a:rPr>
              <a:t>m</a:t>
            </a:r>
            <a:r>
              <a:rPr lang="en-US" sz="2200" b="0" i="0" dirty="0">
                <a:solidFill>
                  <a:srgbClr val="000000"/>
                </a:solidFill>
                <a:effectLst/>
              </a:rPr>
              <a:t> nodes in each group, each router and for each group, m pruned spanning trees must be stored, for a total of </a:t>
            </a:r>
            <a:r>
              <a:rPr lang="en-US" sz="2200" b="0" i="0" dirty="0">
                <a:solidFill>
                  <a:srgbClr val="0000FF"/>
                </a:solidFill>
                <a:effectLst/>
              </a:rPr>
              <a:t>m*n </a:t>
            </a:r>
            <a:r>
              <a:rPr lang="en-US" sz="2200" b="0" i="0" dirty="0">
                <a:solidFill>
                  <a:srgbClr val="000000"/>
                </a:solidFill>
                <a:effectLst/>
              </a:rPr>
              <a:t>trees </a:t>
            </a:r>
          </a:p>
          <a:p>
            <a:pPr marL="698500" lvl="1" indent="-342900" algn="just">
              <a:spcAft>
                <a:spcPts val="600"/>
              </a:spcAft>
              <a:buFont typeface="Arial" panose="020B0604020202020204" pitchFamily="34" charset="0"/>
              <a:buChar char="•"/>
            </a:pPr>
            <a:r>
              <a:rPr lang="en-US" sz="2200" b="0" i="0" dirty="0">
                <a:solidFill>
                  <a:srgbClr val="000000"/>
                </a:solidFill>
                <a:effectLst/>
              </a:rPr>
              <a:t>Considerable storage is needed to store all the trees</a:t>
            </a:r>
            <a:r>
              <a:rPr lang="en-US" sz="2200" dirty="0"/>
              <a:t> </a:t>
            </a:r>
            <a:endParaRPr lang="en-IN" sz="2300" dirty="0">
              <a:solidFill>
                <a:srgbClr val="000000"/>
              </a:solidFill>
            </a:endParaRPr>
          </a:p>
        </p:txBody>
      </p:sp>
      <p:sp>
        <p:nvSpPr>
          <p:cNvPr id="5" name="TextBox 4">
            <a:extLst>
              <a:ext uri="{FF2B5EF4-FFF2-40B4-BE49-F238E27FC236}">
                <a16:creationId xmlns:a16="http://schemas.microsoft.com/office/drawing/2014/main" id="{BC77AED3-CD66-DFC7-BE22-49C2598343AD}"/>
              </a:ext>
            </a:extLst>
          </p:cNvPr>
          <p:cNvSpPr txBox="1"/>
          <p:nvPr/>
        </p:nvSpPr>
        <p:spPr>
          <a:xfrm>
            <a:off x="591880" y="3223013"/>
            <a:ext cx="10906701" cy="1477328"/>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300" b="1" i="0" dirty="0">
                <a:solidFill>
                  <a:srgbClr val="000000"/>
                </a:solidFill>
                <a:effectLst/>
              </a:rPr>
              <a:t>Core-based trees to compute a single spanning tree for the group</a:t>
            </a:r>
            <a:endParaRPr lang="en-US" sz="2300" dirty="0">
              <a:solidFill>
                <a:srgbClr val="000000"/>
              </a:solidFill>
            </a:endParaRPr>
          </a:p>
          <a:p>
            <a:pPr marL="606425" lvl="1" indent="-342900">
              <a:buFont typeface="Arial" panose="020B0604020202020204" pitchFamily="34" charset="0"/>
              <a:buChar char="•"/>
            </a:pPr>
            <a:r>
              <a:rPr lang="en-US" sz="2200" b="0" i="0" dirty="0">
                <a:solidFill>
                  <a:srgbClr val="000000"/>
                </a:solidFill>
                <a:effectLst/>
              </a:rPr>
              <a:t>All of the routers agree on a root (called the core or rendezvous point) and build the tree by sending a packet from each member to the root</a:t>
            </a:r>
            <a:r>
              <a:rPr lang="en-US" sz="2200" dirty="0"/>
              <a:t> </a:t>
            </a:r>
            <a:br>
              <a:rPr lang="en-US" dirty="0"/>
            </a:br>
            <a:endParaRPr lang="en-IN" dirty="0"/>
          </a:p>
        </p:txBody>
      </p:sp>
      <p:pic>
        <p:nvPicPr>
          <p:cNvPr id="7" name="Picture 6">
            <a:extLst>
              <a:ext uri="{FF2B5EF4-FFF2-40B4-BE49-F238E27FC236}">
                <a16:creationId xmlns:a16="http://schemas.microsoft.com/office/drawing/2014/main" id="{B92CB66A-F501-8DA8-38C5-7951E4643DC9}"/>
              </a:ext>
            </a:extLst>
          </p:cNvPr>
          <p:cNvPicPr>
            <a:picLocks noChangeAspect="1"/>
          </p:cNvPicPr>
          <p:nvPr/>
        </p:nvPicPr>
        <p:blipFill>
          <a:blip r:embed="rId2"/>
          <a:stretch>
            <a:fillRect/>
          </a:stretch>
        </p:blipFill>
        <p:spPr>
          <a:xfrm>
            <a:off x="2814320" y="4410562"/>
            <a:ext cx="5679440" cy="2075871"/>
          </a:xfrm>
          <a:prstGeom prst="rect">
            <a:avLst/>
          </a:prstGeom>
        </p:spPr>
      </p:pic>
    </p:spTree>
    <p:extLst>
      <p:ext uri="{BB962C8B-B14F-4D97-AF65-F5344CB8AC3E}">
        <p14:creationId xmlns:p14="http://schemas.microsoft.com/office/powerpoint/2010/main" val="2263410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02037" y="784455"/>
            <a:ext cx="10906702" cy="446276"/>
          </a:xfrm>
          <a:prstGeom prst="rect">
            <a:avLst/>
          </a:prstGeom>
          <a:noFill/>
        </p:spPr>
        <p:txBody>
          <a:bodyPr wrap="square">
            <a:spAutoFit/>
          </a:bodyPr>
          <a:lstStyle/>
          <a:p>
            <a:pPr>
              <a:spcAft>
                <a:spcPts val="600"/>
              </a:spcAft>
            </a:pPr>
            <a:r>
              <a:rPr lang="en-IN" sz="2300" b="1" dirty="0">
                <a:solidFill>
                  <a:srgbClr val="C00000"/>
                </a:solidFill>
              </a:rPr>
              <a:t>Multicast Routing: </a:t>
            </a:r>
            <a:r>
              <a:rPr lang="en-US" sz="2300" b="1" dirty="0">
                <a:solidFill>
                  <a:srgbClr val="C00000"/>
                </a:solidFill>
              </a:rPr>
              <a:t>Ways to Prune a spanning Tree </a:t>
            </a:r>
            <a:endParaRPr lang="en-IN" sz="2300" b="1" dirty="0">
              <a:solidFill>
                <a:srgbClr val="C00000"/>
              </a:solidFill>
            </a:endParaRPr>
          </a:p>
        </p:txBody>
      </p:sp>
      <p:sp>
        <p:nvSpPr>
          <p:cNvPr id="5" name="TextBox 4">
            <a:extLst>
              <a:ext uri="{FF2B5EF4-FFF2-40B4-BE49-F238E27FC236}">
                <a16:creationId xmlns:a16="http://schemas.microsoft.com/office/drawing/2014/main" id="{BC77AED3-CD66-DFC7-BE22-49C2598343AD}"/>
              </a:ext>
            </a:extLst>
          </p:cNvPr>
          <p:cNvSpPr txBox="1"/>
          <p:nvPr/>
        </p:nvSpPr>
        <p:spPr>
          <a:xfrm>
            <a:off x="591880" y="1262807"/>
            <a:ext cx="10906701" cy="3123932"/>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300" b="1" i="0" dirty="0">
                <a:solidFill>
                  <a:srgbClr val="000000"/>
                </a:solidFill>
                <a:effectLst/>
              </a:rPr>
              <a:t>Core-based trees to compute a single spanning tree for the group</a:t>
            </a:r>
            <a:endParaRPr lang="en-US" sz="2300" dirty="0">
              <a:solidFill>
                <a:srgbClr val="000000"/>
              </a:solidFill>
            </a:endParaRPr>
          </a:p>
          <a:p>
            <a:pPr marL="542925" lvl="1" indent="-277813" algn="just">
              <a:spcAft>
                <a:spcPts val="600"/>
              </a:spcAft>
              <a:buFont typeface="Arial" panose="020B0604020202020204" pitchFamily="34" charset="0"/>
              <a:buChar char="•"/>
            </a:pPr>
            <a:r>
              <a:rPr lang="en-US" sz="2200" dirty="0"/>
              <a:t>The tree is the union of the paths traced by these packets.</a:t>
            </a:r>
          </a:p>
          <a:p>
            <a:pPr marL="542925" lvl="1" indent="-277813" algn="just">
              <a:spcAft>
                <a:spcPts val="600"/>
              </a:spcAft>
              <a:buFont typeface="Arial" panose="020B0604020202020204" pitchFamily="34" charset="0"/>
              <a:buChar char="•"/>
            </a:pPr>
            <a:r>
              <a:rPr lang="en-US" sz="2200" dirty="0"/>
              <a:t>To send to this group, a sender sends a packet to the core. When the packet reaches the core, it is forwarded down the tree.</a:t>
            </a:r>
          </a:p>
          <a:p>
            <a:pPr marL="542925" lvl="1" indent="-277813" algn="just">
              <a:spcAft>
                <a:spcPts val="600"/>
              </a:spcAft>
              <a:buFont typeface="Arial" panose="020B0604020202020204" pitchFamily="34" charset="0"/>
              <a:buChar char="•"/>
            </a:pPr>
            <a:r>
              <a:rPr lang="en-US" sz="2200" dirty="0"/>
              <a:t>shared trees can be a major savings in storage costs, messages sent, and computation. Each router has to keep only one tree per group, instead of m trees.</a:t>
            </a:r>
          </a:p>
          <a:p>
            <a:pPr marL="542925" lvl="1" indent="-277813" algn="just">
              <a:spcAft>
                <a:spcPts val="600"/>
              </a:spcAft>
              <a:buFont typeface="Arial" panose="020B0604020202020204" pitchFamily="34" charset="0"/>
              <a:buChar char="•"/>
            </a:pPr>
            <a:r>
              <a:rPr lang="en-US" sz="2200" dirty="0"/>
              <a:t>Core-based trees are used for multicasting to sparse groups in the Internet the protocol used for the same is PIM (Protocol Independent Multicast)</a:t>
            </a:r>
            <a:endParaRPr lang="en-IN" dirty="0"/>
          </a:p>
        </p:txBody>
      </p:sp>
    </p:spTree>
    <p:extLst>
      <p:ext uri="{BB962C8B-B14F-4D97-AF65-F5344CB8AC3E}">
        <p14:creationId xmlns:p14="http://schemas.microsoft.com/office/powerpoint/2010/main" val="2092541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51A30F-4E29-C939-4C05-F1F94A083619}"/>
              </a:ext>
            </a:extLst>
          </p:cNvPr>
          <p:cNvGrpSpPr/>
          <p:nvPr/>
        </p:nvGrpSpPr>
        <p:grpSpPr>
          <a:xfrm>
            <a:off x="0" y="95693"/>
            <a:ext cx="12192000" cy="6485860"/>
            <a:chOff x="0" y="95693"/>
            <a:chExt cx="12192000" cy="6485860"/>
          </a:xfrm>
        </p:grpSpPr>
        <p:sp>
          <p:nvSpPr>
            <p:cNvPr id="2" name="Rectangle 1">
              <a:extLst>
                <a:ext uri="{FF2B5EF4-FFF2-40B4-BE49-F238E27FC236}">
                  <a16:creationId xmlns:a16="http://schemas.microsoft.com/office/drawing/2014/main" id="{76377B66-16BE-7738-07A5-0F86485E1E91}"/>
                </a:ext>
              </a:extLst>
            </p:cNvPr>
            <p:cNvSpPr/>
            <p:nvPr/>
          </p:nvSpPr>
          <p:spPr>
            <a:xfrm>
              <a:off x="0" y="95693"/>
              <a:ext cx="12192000" cy="64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94" name="Picture 2" descr="408,434 Thank You Images, Stock Photos &amp; Vectors | Shutterstock">
              <a:extLst>
                <a:ext uri="{FF2B5EF4-FFF2-40B4-BE49-F238E27FC236}">
                  <a16:creationId xmlns:a16="http://schemas.microsoft.com/office/drawing/2014/main" id="{623A10A8-DFDD-CEC7-62DF-E753D1277138}"/>
                </a:ext>
              </a:extLst>
            </p:cNvPr>
            <p:cNvPicPr>
              <a:picLocks noChangeAspect="1" noChangeArrowheads="1"/>
            </p:cNvPicPr>
            <p:nvPr/>
          </p:nvPicPr>
          <p:blipFill rotWithShape="1">
            <a:blip r:embed="rId2">
              <a:clrChange>
                <a:clrFrom>
                  <a:srgbClr val="FFF5D4"/>
                </a:clrFrom>
                <a:clrTo>
                  <a:srgbClr val="FFF5D4">
                    <a:alpha val="0"/>
                  </a:srgbClr>
                </a:clrTo>
              </a:clrChange>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b="16767"/>
            <a:stretch/>
          </p:blipFill>
          <p:spPr bwMode="auto">
            <a:xfrm>
              <a:off x="3343275" y="2095500"/>
              <a:ext cx="5505450" cy="22198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2908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584518" y="916358"/>
            <a:ext cx="11022964" cy="5311722"/>
          </a:xfrm>
        </p:spPr>
        <p:txBody>
          <a:bodyPr>
            <a:normAutofit/>
          </a:bodyPr>
          <a:lstStyle/>
          <a:p>
            <a:pPr marL="0" indent="0" algn="just">
              <a:buNone/>
            </a:pPr>
            <a:r>
              <a:rPr lang="en-US" b="1" dirty="0">
                <a:solidFill>
                  <a:srgbClr val="C6284A"/>
                </a:solidFill>
              </a:rPr>
              <a:t>How Network Layer Operates?</a:t>
            </a:r>
          </a:p>
          <a:p>
            <a:pPr marL="360363" lvl="1" indent="-360363" algn="just">
              <a:spcBef>
                <a:spcPts val="1200"/>
              </a:spcBef>
              <a:buFont typeface="Arial" panose="020B0604020202020204" pitchFamily="34" charset="0"/>
              <a:buChar char="•"/>
            </a:pPr>
            <a:r>
              <a:rPr lang="en-US" dirty="0"/>
              <a:t>A host with a </a:t>
            </a:r>
            <a:r>
              <a:rPr lang="en-US" dirty="0">
                <a:solidFill>
                  <a:srgbClr val="0000FF"/>
                </a:solidFill>
              </a:rPr>
              <a:t>packet to send, transmits it to the nearest router, either on its own LAN or over a point-to-point link to the ISP</a:t>
            </a:r>
          </a:p>
          <a:p>
            <a:pPr marL="360363" lvl="1" indent="-360363" algn="just">
              <a:spcBef>
                <a:spcPts val="1200"/>
              </a:spcBef>
              <a:buFont typeface="Arial" panose="020B0604020202020204" pitchFamily="34" charset="0"/>
              <a:buChar char="•"/>
            </a:pPr>
            <a:r>
              <a:rPr lang="en-US" dirty="0"/>
              <a:t>The </a:t>
            </a:r>
            <a:r>
              <a:rPr lang="en-US" dirty="0">
                <a:solidFill>
                  <a:srgbClr val="0000FF"/>
                </a:solidFill>
              </a:rPr>
              <a:t>packet is stored there until it has fully arrived, and the link has finished its processing by verifying the checksum</a:t>
            </a:r>
          </a:p>
          <a:p>
            <a:pPr marL="360363" lvl="1" indent="-360363" algn="just">
              <a:spcBef>
                <a:spcPts val="1200"/>
              </a:spcBef>
              <a:buFont typeface="Arial" panose="020B0604020202020204" pitchFamily="34" charset="0"/>
              <a:buChar char="•"/>
            </a:pPr>
            <a:r>
              <a:rPr lang="en-US" dirty="0"/>
              <a:t>Then </a:t>
            </a:r>
            <a:r>
              <a:rPr lang="en-US" dirty="0">
                <a:solidFill>
                  <a:srgbClr val="0000FF"/>
                </a:solidFill>
              </a:rPr>
              <a:t>it is forwarded to the next router along the path until it reaches the destination host, where it is delivered </a:t>
            </a:r>
          </a:p>
          <a:p>
            <a:pPr marL="360363" lvl="1" indent="-360363" algn="just">
              <a:spcBef>
                <a:spcPts val="1200"/>
              </a:spcBef>
              <a:buFont typeface="Arial" panose="020B0604020202020204" pitchFamily="34" charset="0"/>
              <a:buChar char="•"/>
            </a:pPr>
            <a:r>
              <a:rPr lang="en-US" dirty="0"/>
              <a:t>This </a:t>
            </a:r>
            <a:r>
              <a:rPr lang="en-US" dirty="0">
                <a:solidFill>
                  <a:srgbClr val="0000FF"/>
                </a:solidFill>
              </a:rPr>
              <a:t>mechanism is store-and-forward packet switching</a:t>
            </a:r>
          </a:p>
          <a:p>
            <a:pPr marL="0" indent="0" algn="just">
              <a:spcBef>
                <a:spcPts val="1200"/>
              </a:spcBef>
              <a:buNone/>
            </a:pPr>
            <a:r>
              <a:rPr lang="en-IN" b="1" dirty="0">
                <a:solidFill>
                  <a:srgbClr val="C6284A"/>
                </a:solidFill>
              </a:rPr>
              <a:t>Network  Layer  Design Issues</a:t>
            </a:r>
          </a:p>
          <a:p>
            <a:pPr marL="360363" lvl="1" indent="-360363" algn="just">
              <a:spcBef>
                <a:spcPts val="1200"/>
              </a:spcBef>
              <a:buFont typeface="Arial" panose="020B0604020202020204" pitchFamily="34" charset="0"/>
              <a:buChar char="•"/>
            </a:pPr>
            <a:r>
              <a:rPr lang="en-US" dirty="0"/>
              <a:t>When </a:t>
            </a:r>
            <a:r>
              <a:rPr lang="en-US" dirty="0">
                <a:solidFill>
                  <a:srgbClr val="0000FF"/>
                </a:solidFill>
              </a:rPr>
              <a:t>network layer is designed there are certain issues that the designers must be concerned with to provide service to transport layer</a:t>
            </a:r>
          </a:p>
          <a:p>
            <a:pPr marL="360363" lvl="1" indent="-360363" algn="just">
              <a:spcBef>
                <a:spcPts val="1200"/>
              </a:spcBef>
              <a:buFont typeface="Arial" panose="020B0604020202020204" pitchFamily="34" charset="0"/>
              <a:buChar char="•"/>
            </a:pPr>
            <a:r>
              <a:rPr lang="en-US" dirty="0"/>
              <a:t>The </a:t>
            </a:r>
            <a:r>
              <a:rPr lang="en-US" dirty="0">
                <a:solidFill>
                  <a:srgbClr val="0000FF"/>
                </a:solidFill>
              </a:rPr>
              <a:t>services are provided with following goals in mind</a:t>
            </a:r>
            <a:endParaRPr lang="en-IN" dirty="0">
              <a:solidFill>
                <a:srgbClr val="0000FF"/>
              </a:solidFill>
            </a:endParaRPr>
          </a:p>
        </p:txBody>
      </p:sp>
    </p:spTree>
    <p:extLst>
      <p:ext uri="{BB962C8B-B14F-4D97-AF65-F5344CB8AC3E}">
        <p14:creationId xmlns:p14="http://schemas.microsoft.com/office/powerpoint/2010/main" val="109883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 (Contd.)</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693421" y="837443"/>
            <a:ext cx="10660380" cy="5584624"/>
          </a:xfrm>
        </p:spPr>
        <p:txBody>
          <a:bodyPr>
            <a:normAutofit fontScale="92500"/>
          </a:bodyPr>
          <a:lstStyle/>
          <a:p>
            <a:pPr marL="712788" lvl="1" indent="-350838" algn="just">
              <a:spcBef>
                <a:spcPts val="1200"/>
              </a:spcBef>
              <a:buFont typeface="Courier New" panose="02070309020205020404" pitchFamily="49" charset="0"/>
              <a:buChar char="o"/>
            </a:pPr>
            <a:r>
              <a:rPr lang="en-US" dirty="0"/>
              <a:t>The </a:t>
            </a:r>
            <a:r>
              <a:rPr lang="en-US" dirty="0">
                <a:solidFill>
                  <a:srgbClr val="0000FF"/>
                </a:solidFill>
              </a:rPr>
              <a:t>services should be independent of router technology</a:t>
            </a:r>
          </a:p>
          <a:p>
            <a:pPr marL="712788" lvl="1" indent="-350838" algn="just">
              <a:spcBef>
                <a:spcPts val="1200"/>
              </a:spcBef>
              <a:buFont typeface="Courier New" panose="02070309020205020404" pitchFamily="49" charset="0"/>
              <a:buChar char="o"/>
            </a:pPr>
            <a:r>
              <a:rPr lang="en-US" dirty="0"/>
              <a:t>The </a:t>
            </a:r>
            <a:r>
              <a:rPr lang="en-US" dirty="0">
                <a:solidFill>
                  <a:srgbClr val="0000FF"/>
                </a:solidFill>
              </a:rPr>
              <a:t>transport layer should be protected from the number, type and topology of routers present</a:t>
            </a:r>
          </a:p>
          <a:p>
            <a:pPr marL="712788" lvl="1" indent="-350838" algn="just">
              <a:spcBef>
                <a:spcPts val="1200"/>
              </a:spcBef>
              <a:buFont typeface="Courier New" panose="02070309020205020404" pitchFamily="49" charset="0"/>
              <a:buChar char="o"/>
            </a:pPr>
            <a:r>
              <a:rPr lang="en-US" dirty="0"/>
              <a:t>The </a:t>
            </a:r>
            <a:r>
              <a:rPr lang="en-US" dirty="0">
                <a:solidFill>
                  <a:srgbClr val="0000FF"/>
                </a:solidFill>
              </a:rPr>
              <a:t>network addresses made available to the transport layer should use a uniform numbering plan, even across LANs and WANs</a:t>
            </a:r>
            <a:endParaRPr lang="en-US" dirty="0"/>
          </a:p>
          <a:p>
            <a:pPr marL="255588" indent="-350838" algn="just">
              <a:spcBef>
                <a:spcPts val="1200"/>
              </a:spcBef>
              <a:buFont typeface="Wingdings" panose="05000000000000000000" pitchFamily="2" charset="2"/>
              <a:buChar char="§"/>
            </a:pPr>
            <a:r>
              <a:rPr lang="en-US" dirty="0"/>
              <a:t>The </a:t>
            </a:r>
            <a:r>
              <a:rPr lang="en-US" b="1" dirty="0">
                <a:solidFill>
                  <a:srgbClr val="0000FF"/>
                </a:solidFill>
              </a:rPr>
              <a:t>functions of Network Layer </a:t>
            </a:r>
            <a:r>
              <a:rPr lang="en-US" dirty="0"/>
              <a:t>include :</a:t>
            </a:r>
          </a:p>
          <a:p>
            <a:pPr marL="712788" lvl="1" indent="-350838" algn="just">
              <a:spcBef>
                <a:spcPts val="1200"/>
              </a:spcBef>
              <a:spcAft>
                <a:spcPts val="600"/>
              </a:spcAft>
              <a:buFont typeface="Arial" panose="020B0604020202020204" pitchFamily="34" charset="0"/>
              <a:buChar char="•"/>
            </a:pPr>
            <a:r>
              <a:rPr lang="en-IN" b="1" dirty="0">
                <a:solidFill>
                  <a:srgbClr val="0000FF"/>
                </a:solidFill>
              </a:rPr>
              <a:t>Routing</a:t>
            </a:r>
            <a:endParaRPr lang="en-US" b="1" dirty="0">
              <a:solidFill>
                <a:srgbClr val="0000FF"/>
              </a:solidFill>
            </a:endParaRPr>
          </a:p>
          <a:p>
            <a:pPr marL="985838" lvl="1" indent="-265113" algn="just">
              <a:spcAft>
                <a:spcPts val="600"/>
              </a:spcAft>
            </a:pPr>
            <a:r>
              <a:rPr lang="en-IN" dirty="0"/>
              <a:t>The</a:t>
            </a:r>
            <a:r>
              <a:rPr lang="en-IN" dirty="0">
                <a:solidFill>
                  <a:srgbClr val="0000FF"/>
                </a:solidFill>
              </a:rPr>
              <a:t> process of transferring packets received from the Transport layer of the source network to the Data Link Layer of the correct destination network is called routing</a:t>
            </a:r>
          </a:p>
          <a:p>
            <a:pPr marL="985838" lvl="1" indent="-265113" algn="just">
              <a:spcAft>
                <a:spcPts val="600"/>
              </a:spcAft>
            </a:pPr>
            <a:r>
              <a:rPr lang="en-IN" dirty="0"/>
              <a:t>Involves </a:t>
            </a:r>
            <a:r>
              <a:rPr lang="en-IN" dirty="0">
                <a:solidFill>
                  <a:srgbClr val="0000FF"/>
                </a:solidFill>
              </a:rPr>
              <a:t>decision making at each intermediate node on where to send the packet next so that it eventually reaches its destination. </a:t>
            </a:r>
            <a:r>
              <a:rPr lang="en-IN" dirty="0"/>
              <a:t>The </a:t>
            </a:r>
            <a:r>
              <a:rPr lang="en-IN" dirty="0">
                <a:solidFill>
                  <a:srgbClr val="0000FF"/>
                </a:solidFill>
              </a:rPr>
              <a:t>node which makes this choice is called a router </a:t>
            </a:r>
          </a:p>
          <a:p>
            <a:pPr marL="985838" lvl="1" indent="-265113" algn="just">
              <a:spcAft>
                <a:spcPts val="600"/>
              </a:spcAft>
            </a:pPr>
            <a:r>
              <a:rPr lang="en-IN" dirty="0"/>
              <a:t>For </a:t>
            </a:r>
            <a:r>
              <a:rPr lang="en-IN" dirty="0">
                <a:solidFill>
                  <a:srgbClr val="0000FF"/>
                </a:solidFill>
              </a:rPr>
              <a:t>routing we require some mode of addressing which is recognized by the Network Layer</a:t>
            </a:r>
            <a:r>
              <a:rPr lang="en-IN" dirty="0"/>
              <a:t>. This addressing is called </a:t>
            </a:r>
            <a:r>
              <a:rPr lang="en-IN" dirty="0">
                <a:solidFill>
                  <a:srgbClr val="0000FF"/>
                </a:solidFill>
              </a:rPr>
              <a:t>IP addressing</a:t>
            </a:r>
          </a:p>
          <a:p>
            <a:pPr lvl="1" algn="just"/>
            <a:endParaRPr lang="en-IN" dirty="0"/>
          </a:p>
          <a:p>
            <a:pPr lvl="1" algn="just"/>
            <a:endParaRPr lang="en-IN" dirty="0"/>
          </a:p>
          <a:p>
            <a:pPr lvl="1"/>
            <a:endParaRPr lang="en-IN" dirty="0"/>
          </a:p>
          <a:p>
            <a:pPr marL="1169988" lvl="2" indent="-350838" algn="just">
              <a:spcBef>
                <a:spcPts val="1200"/>
              </a:spcBef>
              <a:buFont typeface="Arial" panose="020B0604020202020204" pitchFamily="34" charset="0"/>
              <a:buChar char="•"/>
            </a:pPr>
            <a:endParaRPr lang="en-IN" dirty="0"/>
          </a:p>
        </p:txBody>
      </p:sp>
    </p:spTree>
    <p:extLst>
      <p:ext uri="{BB962C8B-B14F-4D97-AF65-F5344CB8AC3E}">
        <p14:creationId xmlns:p14="http://schemas.microsoft.com/office/powerpoint/2010/main" val="244151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 (Contd.)</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574158" y="1082555"/>
            <a:ext cx="10924422" cy="4692890"/>
          </a:xfrm>
        </p:spPr>
        <p:txBody>
          <a:bodyPr>
            <a:normAutofit/>
          </a:bodyPr>
          <a:lstStyle/>
          <a:p>
            <a:pPr marL="712788" lvl="1" indent="-350838" algn="just">
              <a:spcBef>
                <a:spcPts val="1200"/>
              </a:spcBef>
              <a:buFont typeface="Arial" panose="020B0604020202020204" pitchFamily="34" charset="0"/>
              <a:buChar char="•"/>
            </a:pPr>
            <a:r>
              <a:rPr lang="en-US" dirty="0">
                <a:solidFill>
                  <a:srgbClr val="0000FF"/>
                </a:solidFill>
              </a:rPr>
              <a:t>Inter-Networking</a:t>
            </a:r>
          </a:p>
          <a:p>
            <a:pPr marL="1169988" lvl="2" indent="-350838" algn="just">
              <a:spcBef>
                <a:spcPts val="1200"/>
              </a:spcBef>
              <a:buFont typeface="Calibri" panose="020F0502020204030204" pitchFamily="34" charset="0"/>
              <a:buChar char="˃"/>
            </a:pPr>
            <a:r>
              <a:rPr lang="en-US" dirty="0"/>
              <a:t> The </a:t>
            </a:r>
            <a:r>
              <a:rPr lang="en-US" dirty="0">
                <a:solidFill>
                  <a:srgbClr val="0000FF"/>
                </a:solidFill>
              </a:rPr>
              <a:t>network layer is the same across all physical networks</a:t>
            </a:r>
            <a:endParaRPr lang="en-US" dirty="0"/>
          </a:p>
          <a:p>
            <a:pPr marL="1169988" lvl="2" indent="-350838" algn="just">
              <a:spcBef>
                <a:spcPts val="1200"/>
              </a:spcBef>
              <a:buFont typeface="Calibri" panose="020F0502020204030204" pitchFamily="34" charset="0"/>
              <a:buChar char="˃"/>
            </a:pPr>
            <a:r>
              <a:rPr lang="en-US" dirty="0"/>
              <a:t>Thus, </a:t>
            </a:r>
            <a:r>
              <a:rPr lang="en-US" dirty="0">
                <a:solidFill>
                  <a:srgbClr val="0000FF"/>
                </a:solidFill>
              </a:rPr>
              <a:t>if two physically different networks must communicate, the packets that arrive at the Data Link Layer of the node which connects these two physically different networks, would be stripped of their headers and passed to the Network Layer</a:t>
            </a:r>
            <a:endParaRPr lang="en-US" dirty="0"/>
          </a:p>
          <a:p>
            <a:pPr marL="1169988" lvl="2" indent="-350838" algn="just">
              <a:spcBef>
                <a:spcPts val="1200"/>
              </a:spcBef>
              <a:buFont typeface="Calibri" panose="020F0502020204030204" pitchFamily="34" charset="0"/>
              <a:buChar char="˃"/>
            </a:pPr>
            <a:r>
              <a:rPr lang="en-US" dirty="0"/>
              <a:t>The </a:t>
            </a:r>
            <a:r>
              <a:rPr lang="en-US" dirty="0">
                <a:solidFill>
                  <a:srgbClr val="0000FF"/>
                </a:solidFill>
              </a:rPr>
              <a:t>network layer would then pass this data to the Data Link Layer of the other physical network</a:t>
            </a:r>
          </a:p>
          <a:p>
            <a:pPr marL="712788" lvl="1" indent="-350838" algn="just">
              <a:lnSpc>
                <a:spcPct val="100000"/>
              </a:lnSpc>
              <a:spcBef>
                <a:spcPts val="1200"/>
              </a:spcBef>
              <a:buFont typeface="Arial" panose="020B0604020202020204" pitchFamily="34" charset="0"/>
              <a:buChar char="•"/>
            </a:pPr>
            <a:r>
              <a:rPr lang="en-US" dirty="0">
                <a:solidFill>
                  <a:srgbClr val="0000FF"/>
                </a:solidFill>
              </a:rPr>
              <a:t>Congestion Control</a:t>
            </a:r>
          </a:p>
          <a:p>
            <a:pPr marL="1169988" lvl="2" indent="-350838" algn="just">
              <a:lnSpc>
                <a:spcPct val="100000"/>
              </a:lnSpc>
              <a:spcBef>
                <a:spcPts val="1200"/>
              </a:spcBef>
              <a:buFont typeface="Calibri" panose="020F0502020204030204" pitchFamily="34" charset="0"/>
              <a:buChar char="˃"/>
            </a:pPr>
            <a:r>
              <a:rPr lang="en-US" dirty="0"/>
              <a:t>If </a:t>
            </a:r>
            <a:r>
              <a:rPr lang="en-US" dirty="0">
                <a:solidFill>
                  <a:srgbClr val="0000FF"/>
                </a:solidFill>
              </a:rPr>
              <a:t>the incoming rate of the packets arriving at any router is more than the outgoing rate, then congestion is said to occur</a:t>
            </a:r>
          </a:p>
        </p:txBody>
      </p:sp>
    </p:spTree>
    <p:extLst>
      <p:ext uri="{BB962C8B-B14F-4D97-AF65-F5344CB8AC3E}">
        <p14:creationId xmlns:p14="http://schemas.microsoft.com/office/powerpoint/2010/main" val="284994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 (Contd.)</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574158" y="1145790"/>
            <a:ext cx="10924422" cy="4758923"/>
          </a:xfrm>
        </p:spPr>
        <p:txBody>
          <a:bodyPr>
            <a:normAutofit lnSpcReduction="10000"/>
          </a:bodyPr>
          <a:lstStyle/>
          <a:p>
            <a:pPr marL="1169988" lvl="2" indent="-350838" algn="just">
              <a:lnSpc>
                <a:spcPct val="100000"/>
              </a:lnSpc>
              <a:spcBef>
                <a:spcPts val="1200"/>
              </a:spcBef>
              <a:buFont typeface="Calibri" panose="020F0502020204030204" pitchFamily="34" charset="0"/>
              <a:buChar char="˃"/>
            </a:pPr>
            <a:r>
              <a:rPr lang="en-US" dirty="0">
                <a:solidFill>
                  <a:srgbClr val="0000FF"/>
                </a:solidFill>
              </a:rPr>
              <a:t>Congestion may be caused by many factors</a:t>
            </a:r>
          </a:p>
          <a:p>
            <a:pPr marL="1612900" lvl="2" indent="-446088" algn="just">
              <a:spcBef>
                <a:spcPts val="1200"/>
              </a:spcBef>
              <a:buFont typeface="Calibri" panose="020F0502020204030204" pitchFamily="34" charset="0"/>
              <a:buChar char="‒"/>
            </a:pPr>
            <a:r>
              <a:rPr lang="en-US" dirty="0"/>
              <a:t>If suddenly, </a:t>
            </a:r>
            <a:r>
              <a:rPr lang="en-US" dirty="0">
                <a:solidFill>
                  <a:srgbClr val="0000FF"/>
                </a:solidFill>
              </a:rPr>
              <a:t>packets begin arriving on many input lines and all need the same output line, then a queue will build up</a:t>
            </a:r>
          </a:p>
          <a:p>
            <a:pPr marL="1612900" lvl="2" indent="-446088" algn="just">
              <a:spcBef>
                <a:spcPts val="1200"/>
              </a:spcBef>
              <a:buFont typeface="Calibri" panose="020F0502020204030204" pitchFamily="34" charset="0"/>
              <a:buChar char="‒"/>
            </a:pPr>
            <a:r>
              <a:rPr lang="en-US" dirty="0"/>
              <a:t>If there is </a:t>
            </a:r>
            <a:r>
              <a:rPr lang="en-US" dirty="0">
                <a:solidFill>
                  <a:srgbClr val="0000FF"/>
                </a:solidFill>
              </a:rPr>
              <a:t>insufficient memory to hold all of them</a:t>
            </a:r>
            <a:r>
              <a:rPr lang="en-US" dirty="0"/>
              <a:t>, </a:t>
            </a:r>
            <a:r>
              <a:rPr lang="en-US" dirty="0">
                <a:solidFill>
                  <a:srgbClr val="0000FF"/>
                </a:solidFill>
              </a:rPr>
              <a:t>packets will be lost</a:t>
            </a:r>
            <a:r>
              <a:rPr lang="en-US" dirty="0"/>
              <a:t>. </a:t>
            </a:r>
            <a:r>
              <a:rPr lang="en-US" dirty="0">
                <a:solidFill>
                  <a:srgbClr val="0000FF"/>
                </a:solidFill>
              </a:rPr>
              <a:t>if routers have an infinite amount of memory, congestion gets worse</a:t>
            </a:r>
            <a:r>
              <a:rPr lang="en-US" dirty="0"/>
              <a:t>, because by the time packets reach to the front of the queue, they have already timed out (repeatedly), and duplicates have been sent. </a:t>
            </a:r>
          </a:p>
          <a:p>
            <a:pPr marL="1612900" lvl="2" indent="-446088" algn="just">
              <a:spcBef>
                <a:spcPts val="1200"/>
              </a:spcBef>
              <a:buFont typeface="Calibri" panose="020F0502020204030204" pitchFamily="34" charset="0"/>
              <a:buChar char="‒"/>
            </a:pPr>
            <a:r>
              <a:rPr lang="en-US" dirty="0"/>
              <a:t>All these </a:t>
            </a:r>
            <a:r>
              <a:rPr lang="en-US" dirty="0">
                <a:solidFill>
                  <a:srgbClr val="0000FF"/>
                </a:solidFill>
              </a:rPr>
              <a:t>packets are dutifully forwarded to the next router, increasing the load all the way to the destination</a:t>
            </a:r>
            <a:endParaRPr lang="en-US" dirty="0"/>
          </a:p>
          <a:p>
            <a:pPr marL="1612900" lvl="2" indent="-446088" algn="just">
              <a:spcBef>
                <a:spcPts val="1200"/>
              </a:spcBef>
              <a:buFont typeface="Calibri" panose="020F0502020204030204" pitchFamily="34" charset="0"/>
              <a:buChar char="‒"/>
            </a:pPr>
            <a:r>
              <a:rPr lang="en-US" dirty="0"/>
              <a:t>Another reason, If the router's </a:t>
            </a:r>
            <a:r>
              <a:rPr lang="en-US" dirty="0">
                <a:solidFill>
                  <a:srgbClr val="0000FF"/>
                </a:solidFill>
              </a:rPr>
              <a:t>CPUs are slow at performing the bookkeeping tasks required of them, queues can build up, even though there is excess line capacity</a:t>
            </a:r>
            <a:r>
              <a:rPr lang="en-US" dirty="0"/>
              <a:t>.</a:t>
            </a:r>
          </a:p>
          <a:p>
            <a:pPr marL="1612900" lvl="2" indent="-446088" algn="just">
              <a:spcBef>
                <a:spcPts val="1200"/>
              </a:spcBef>
              <a:buFont typeface="Calibri" panose="020F0502020204030204" pitchFamily="34" charset="0"/>
              <a:buChar char="‒"/>
            </a:pPr>
            <a:r>
              <a:rPr lang="en-US" dirty="0"/>
              <a:t>Similarly, </a:t>
            </a:r>
            <a:r>
              <a:rPr lang="en-US" dirty="0">
                <a:solidFill>
                  <a:srgbClr val="0000FF"/>
                </a:solidFill>
              </a:rPr>
              <a:t>low-bandwidth lines can also cause congestion</a:t>
            </a:r>
          </a:p>
        </p:txBody>
      </p:sp>
    </p:spTree>
    <p:extLst>
      <p:ext uri="{BB962C8B-B14F-4D97-AF65-F5344CB8AC3E}">
        <p14:creationId xmlns:p14="http://schemas.microsoft.com/office/powerpoint/2010/main" val="410368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42940</TotalTime>
  <Words>5272</Words>
  <Application>Microsoft Office PowerPoint</Application>
  <PresentationFormat>Widescreen</PresentationFormat>
  <Paragraphs>414</Paragraphs>
  <Slides>58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Arial</vt:lpstr>
      <vt:lpstr>Calibri</vt:lpstr>
      <vt:lpstr>Calibri Light</vt:lpstr>
      <vt:lpstr>CIDFont+F1</vt:lpstr>
      <vt:lpstr>CIDFont+F2</vt:lpstr>
      <vt:lpstr>CIDFont+F3</vt:lpstr>
      <vt:lpstr>CIDFont+F4</vt:lpstr>
      <vt:lpstr>Courier New</vt:lpstr>
      <vt:lpstr>inter-regular</vt:lpstr>
      <vt:lpstr>Symbol</vt:lpstr>
      <vt:lpstr>Wingdings</vt:lpstr>
      <vt:lpstr>Office Theme</vt:lpstr>
      <vt:lpstr>PowerPoint Presentation</vt:lpstr>
      <vt:lpstr>Outline</vt:lpstr>
      <vt:lpstr>Introduction</vt:lpstr>
      <vt:lpstr>Introduction (Contd.)</vt:lpstr>
      <vt:lpstr>Store and Forward Packet Switching</vt:lpstr>
      <vt:lpstr>Services Provided to the Transport Layer</vt:lpstr>
      <vt:lpstr>Services Provided to the Transport Layer (Contd.)</vt:lpstr>
      <vt:lpstr>Services Provided to the Transport Layer (Contd.)</vt:lpstr>
      <vt:lpstr>Services Provided to the Transport Layer (Contd.)</vt:lpstr>
      <vt:lpstr>Implementation of Connectionless Service</vt:lpstr>
      <vt:lpstr>Implementation of Connectionless Service (Contd.)</vt:lpstr>
      <vt:lpstr>Implementation of Connectionless Service (Contd.)</vt:lpstr>
      <vt:lpstr>Implementation of Connectionless Service (Contd.)</vt:lpstr>
      <vt:lpstr>Implementation of Connection-Oriented Service</vt:lpstr>
      <vt:lpstr>Implementation of Connection-Oriented Service</vt:lpstr>
      <vt:lpstr>Implementation of Connection-Oriented Service</vt:lpstr>
      <vt:lpstr> Comparison of Virtual Circuit and Datagram Subnets </vt:lpstr>
      <vt:lpstr>Routing Algorithms</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Narasimha Swamy S</dc:creator>
  <cp:lastModifiedBy>Narasimha Swamy</cp:lastModifiedBy>
  <cp:revision>816</cp:revision>
  <dcterms:created xsi:type="dcterms:W3CDTF">2021-12-28T07:05:26Z</dcterms:created>
  <dcterms:modified xsi:type="dcterms:W3CDTF">2024-06-07T03:52:06Z</dcterms:modified>
</cp:coreProperties>
</file>